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85" r:id="rId3"/>
    <p:sldId id="284" r:id="rId4"/>
    <p:sldId id="257" r:id="rId5"/>
    <p:sldId id="258" r:id="rId6"/>
    <p:sldId id="260" r:id="rId7"/>
    <p:sldId id="259" r:id="rId8"/>
    <p:sldId id="261" r:id="rId9"/>
    <p:sldId id="268" r:id="rId10"/>
    <p:sldId id="263" r:id="rId11"/>
    <p:sldId id="266" r:id="rId12"/>
    <p:sldId id="262" r:id="rId13"/>
    <p:sldId id="265" r:id="rId14"/>
    <p:sldId id="269" r:id="rId15"/>
    <p:sldId id="270" r:id="rId16"/>
    <p:sldId id="267" r:id="rId17"/>
    <p:sldId id="292" r:id="rId18"/>
    <p:sldId id="279" r:id="rId19"/>
    <p:sldId id="273" r:id="rId20"/>
    <p:sldId id="281" r:id="rId21"/>
    <p:sldId id="280" r:id="rId22"/>
    <p:sldId id="264" r:id="rId23"/>
    <p:sldId id="293" r:id="rId24"/>
    <p:sldId id="283" r:id="rId25"/>
    <p:sldId id="282" r:id="rId26"/>
    <p:sldId id="295" r:id="rId27"/>
    <p:sldId id="294" r:id="rId28"/>
    <p:sldId id="289" r:id="rId29"/>
    <p:sldId id="291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4" autoAdjust="0"/>
    <p:restoredTop sz="94660"/>
  </p:normalViewPr>
  <p:slideViewPr>
    <p:cSldViewPr>
      <p:cViewPr varScale="1">
        <p:scale>
          <a:sx n="77" d="100"/>
          <a:sy n="77" d="100"/>
        </p:scale>
        <p:origin x="12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d%20Leadership%20(Beyond%20UBC)\Research\Textbook%20Project%20(Preet)\AntConc%20Analyses%2020%20July%202015%20effect%20siz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d%20Leadership%20(Beyond%20UBC)\Research\Textbook%20Project%20(Preet)\AntConc%20Analyses%2020%20July%202015%20effect%20siz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d%20Leadership%20(Beyond%20UBC)\Research\Textbook%20Project%20(Preet)\AntConc%20Analyses%2020%20July%202015%20effect%20siz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Reform (Plagiarism, Fraud, Fabrication, Data Analysis)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Number of Pages</c:v>
                </c:pt>
                <c:pt idx="1">
                  <c:v>Number of Chapters</c:v>
                </c:pt>
                <c:pt idx="2">
                  <c:v>Named in Header</c:v>
                </c:pt>
                <c:pt idx="3">
                  <c:v>Bolded Term</c:v>
                </c:pt>
                <c:pt idx="4">
                  <c:v>Glossary Term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0.89</c:v>
                </c:pt>
                <c:pt idx="2">
                  <c:v>1.33</c:v>
                </c:pt>
                <c:pt idx="3">
                  <c:v>1</c:v>
                </c:pt>
                <c:pt idx="4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(Participants)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Number of Pages</c:v>
                </c:pt>
                <c:pt idx="1">
                  <c:v>Number of Chapters</c:v>
                </c:pt>
                <c:pt idx="2">
                  <c:v>Named in Header</c:v>
                </c:pt>
                <c:pt idx="3">
                  <c:v>Bolded Term</c:v>
                </c:pt>
                <c:pt idx="4">
                  <c:v>Glossary Term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14.11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539360"/>
        <c:axId val="286542888"/>
      </c:barChart>
      <c:catAx>
        <c:axId val="286539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286542888"/>
        <c:crosses val="autoZero"/>
        <c:auto val="1"/>
        <c:lblAlgn val="ctr"/>
        <c:lblOffset val="100"/>
        <c:noMultiLvlLbl val="0"/>
      </c:catAx>
      <c:valAx>
        <c:axId val="2865428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dirty="0" smtClean="0"/>
                  <a:t>Average</a:t>
                </a:r>
                <a:endParaRPr lang="en-CA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86539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94824251732756"/>
          <c:y val="7.9428123506559228E-2"/>
          <c:w val="0.23718318887475626"/>
          <c:h val="0.777369313462525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Reform (Effect Sizes, Confidence Intervals, Meta-Analysis)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Number of Pages</c:v>
                </c:pt>
                <c:pt idx="1">
                  <c:v>Number of Chapters</c:v>
                </c:pt>
                <c:pt idx="2">
                  <c:v>Named in Header</c:v>
                </c:pt>
                <c:pt idx="3">
                  <c:v>Bolded Term</c:v>
                </c:pt>
                <c:pt idx="4">
                  <c:v>Glossary Term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6.33</c:v>
                </c:pt>
                <c:pt idx="1">
                  <c:v>2.67</c:v>
                </c:pt>
                <c:pt idx="2">
                  <c:v>2.56</c:v>
                </c:pt>
                <c:pt idx="3">
                  <c:v>2.11</c:v>
                </c:pt>
                <c:pt idx="4">
                  <c:v>2.11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(Null Hypothesis, Sampling Distribution, Alpha)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Number of Pages</c:v>
                </c:pt>
                <c:pt idx="1">
                  <c:v>Number of Chapters</c:v>
                </c:pt>
                <c:pt idx="2">
                  <c:v>Named in Header</c:v>
                </c:pt>
                <c:pt idx="3">
                  <c:v>Bolded Term</c:v>
                </c:pt>
                <c:pt idx="4">
                  <c:v>Glossary Term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5.44</c:v>
                </c:pt>
                <c:pt idx="1">
                  <c:v>1.1100000000000001</c:v>
                </c:pt>
                <c:pt idx="2">
                  <c:v>2.2200000000000002</c:v>
                </c:pt>
                <c:pt idx="3">
                  <c:v>2</c:v>
                </c:pt>
                <c:pt idx="4">
                  <c:v>2.33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541712"/>
        <c:axId val="286539752"/>
      </c:barChart>
      <c:catAx>
        <c:axId val="286541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286539752"/>
        <c:crosses val="autoZero"/>
        <c:auto val="1"/>
        <c:lblAlgn val="ctr"/>
        <c:lblOffset val="100"/>
        <c:noMultiLvlLbl val="0"/>
      </c:catAx>
      <c:valAx>
        <c:axId val="286539752"/>
        <c:scaling>
          <c:orientation val="minMax"/>
          <c:max val="1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dirty="0" smtClean="0"/>
                  <a:t>Average</a:t>
                </a:r>
                <a:endParaRPr lang="en-CA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86541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94824251732756"/>
          <c:y val="7.9428123506559228E-2"/>
          <c:w val="0.23718318887475626"/>
          <c:h val="0.777369313462525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Reform (Direct, Exact)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Number of Pages</c:v>
                </c:pt>
                <c:pt idx="1">
                  <c:v>Number of Chapters</c:v>
                </c:pt>
                <c:pt idx="2">
                  <c:v>Named in Header</c:v>
                </c:pt>
                <c:pt idx="3">
                  <c:v>Bolded Term</c:v>
                </c:pt>
                <c:pt idx="4">
                  <c:v>Glossary Term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0.89</c:v>
                </c:pt>
                <c:pt idx="1">
                  <c:v>0.78</c:v>
                </c:pt>
                <c:pt idx="2">
                  <c:v>0.33</c:v>
                </c:pt>
                <c:pt idx="3">
                  <c:v>0.67</c:v>
                </c:pt>
                <c:pt idx="4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(Conceptual, Systematic)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Number of Pages</c:v>
                </c:pt>
                <c:pt idx="1">
                  <c:v>Number of Chapters</c:v>
                </c:pt>
                <c:pt idx="2">
                  <c:v>Named in Header</c:v>
                </c:pt>
                <c:pt idx="3">
                  <c:v>Bolded Term</c:v>
                </c:pt>
                <c:pt idx="4">
                  <c:v>Glossary Term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1.22</c:v>
                </c:pt>
                <c:pt idx="1">
                  <c:v>1</c:v>
                </c:pt>
                <c:pt idx="2">
                  <c:v>0.22</c:v>
                </c:pt>
                <c:pt idx="3">
                  <c:v>0.78</c:v>
                </c:pt>
                <c:pt idx="4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546024"/>
        <c:axId val="286545240"/>
      </c:barChart>
      <c:catAx>
        <c:axId val="286546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286545240"/>
        <c:crosses val="autoZero"/>
        <c:auto val="1"/>
        <c:lblAlgn val="ctr"/>
        <c:lblOffset val="100"/>
        <c:noMultiLvlLbl val="0"/>
      </c:catAx>
      <c:valAx>
        <c:axId val="286545240"/>
        <c:scaling>
          <c:orientation val="minMax"/>
          <c:max val="1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dirty="0" smtClean="0"/>
                  <a:t>Average</a:t>
                </a:r>
                <a:endParaRPr lang="en-CA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86546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94824251732756"/>
          <c:y val="0.19140862655472143"/>
          <c:w val="0.23718318887475626"/>
          <c:h val="0.4134327117905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24426152440076"/>
          <c:y val="4.0914986518252823E-2"/>
          <c:w val="0.57737695479980178"/>
          <c:h val="0.8591329358466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Reform 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Replication</c:v>
                </c:pt>
                <c:pt idx="1">
                  <c:v>Ethics</c:v>
                </c:pt>
                <c:pt idx="2">
                  <c:v>Statistics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174.56</c:v>
                </c:pt>
                <c:pt idx="1">
                  <c:v>763.67</c:v>
                </c:pt>
                <c:pt idx="2">
                  <c:v>2390.89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Replication</c:v>
                </c:pt>
                <c:pt idx="1">
                  <c:v>Ethics</c:v>
                </c:pt>
                <c:pt idx="2">
                  <c:v>Statistics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255.22</c:v>
                </c:pt>
                <c:pt idx="1">
                  <c:v>4541.4399999999996</c:v>
                </c:pt>
                <c:pt idx="2">
                  <c:v>1804.78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544064"/>
        <c:axId val="286540536"/>
      </c:barChart>
      <c:catAx>
        <c:axId val="28654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286540536"/>
        <c:crosses val="autoZero"/>
        <c:auto val="1"/>
        <c:lblAlgn val="ctr"/>
        <c:lblOffset val="100"/>
        <c:noMultiLvlLbl val="0"/>
      </c:catAx>
      <c:valAx>
        <c:axId val="2865405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dirty="0" smtClean="0"/>
                  <a:t>Average</a:t>
                </a:r>
                <a:endParaRPr lang="en-CA" dirty="0"/>
              </a:p>
            </c:rich>
          </c:tx>
          <c:layout>
            <c:manualLayout>
              <c:xMode val="edge"/>
              <c:yMode val="edge"/>
              <c:x val="1.2052185745279137E-2"/>
              <c:y val="0.3181529212803515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86544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39976270358296"/>
          <c:y val="0.41257012007484178"/>
          <c:w val="0.23718318887475626"/>
          <c:h val="0.301452175507835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090418995485296"/>
          <c:y val="7.8000145815106448E-2"/>
          <c:w val="0.66834279883022873"/>
          <c:h val="0.87362948381452321"/>
        </c:manualLayout>
      </c:layout>
      <c:radarChart>
        <c:radarStyle val="marker"/>
        <c:varyColors val="0"/>
        <c:ser>
          <c:idx val="0"/>
          <c:order val="0"/>
          <c:tx>
            <c:strRef>
              <c:f>Total!$B$15</c:f>
              <c:strCache>
                <c:ptCount val="1"/>
                <c:pt idx="0">
                  <c:v>Replication REFORM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Total!$B$16:$B$24</c:f>
              <c:numCache>
                <c:formatCode>0.000</c:formatCode>
                <c:ptCount val="9"/>
                <c:pt idx="0">
                  <c:v>0.67114093959731547</c:v>
                </c:pt>
                <c:pt idx="1">
                  <c:v>0</c:v>
                </c:pt>
                <c:pt idx="2">
                  <c:v>0.19047619047619047</c:v>
                </c:pt>
                <c:pt idx="3">
                  <c:v>0.3048780487804878</c:v>
                </c:pt>
                <c:pt idx="4">
                  <c:v>0.25188916876574308</c:v>
                </c:pt>
                <c:pt idx="5">
                  <c:v>0</c:v>
                </c:pt>
                <c:pt idx="6">
                  <c:v>0.18975332068311196</c:v>
                </c:pt>
                <c:pt idx="7">
                  <c:v>0.33898305084745761</c:v>
                </c:pt>
                <c:pt idx="8">
                  <c:v>0.2364066193853428</c:v>
                </c:pt>
              </c:numCache>
            </c:numRef>
          </c:val>
        </c:ser>
        <c:ser>
          <c:idx val="1"/>
          <c:order val="1"/>
          <c:tx>
            <c:strRef>
              <c:f>Total!$C$15</c:f>
              <c:strCache>
                <c:ptCount val="1"/>
                <c:pt idx="0">
                  <c:v>Replication CONTROL</c:v>
                </c:pt>
              </c:strCache>
            </c:strRef>
          </c:tx>
          <c:spPr>
            <a:ln>
              <a:solidFill>
                <a:srgbClr val="FFFF00"/>
              </a:solidFill>
              <a:prstDash val="sysDot"/>
            </a:ln>
          </c:spPr>
          <c:marker>
            <c:symbol val="none"/>
          </c:marker>
          <c:val>
            <c:numRef>
              <c:f>Total!$C$16:$C$24</c:f>
              <c:numCache>
                <c:formatCode>0.000</c:formatCode>
                <c:ptCount val="9"/>
                <c:pt idx="0">
                  <c:v>0.33557046979865773</c:v>
                </c:pt>
                <c:pt idx="1">
                  <c:v>0.68337129840546695</c:v>
                </c:pt>
                <c:pt idx="2">
                  <c:v>0</c:v>
                </c:pt>
                <c:pt idx="3">
                  <c:v>0.6097560975609756</c:v>
                </c:pt>
                <c:pt idx="4">
                  <c:v>0.50377833753148615</c:v>
                </c:pt>
                <c:pt idx="5">
                  <c:v>0</c:v>
                </c:pt>
                <c:pt idx="6">
                  <c:v>0.18975332068311196</c:v>
                </c:pt>
                <c:pt idx="7">
                  <c:v>0.33898305084745761</c:v>
                </c:pt>
                <c:pt idx="8">
                  <c:v>0.2364066193853428</c:v>
                </c:pt>
              </c:numCache>
            </c:numRef>
          </c:val>
        </c:ser>
        <c:ser>
          <c:idx val="2"/>
          <c:order val="2"/>
          <c:tx>
            <c:strRef>
              <c:f>Total!$D$15</c:f>
              <c:strCache>
                <c:ptCount val="1"/>
                <c:pt idx="0">
                  <c:v>Ethics REFORM</c:v>
                </c:pt>
              </c:strCache>
            </c:strRef>
          </c:tx>
          <c:marker>
            <c:symbol val="none"/>
          </c:marker>
          <c:val>
            <c:numRef>
              <c:f>Total!$D$16:$D$24</c:f>
              <c:numCache>
                <c:formatCode>0.000</c:formatCode>
                <c:ptCount val="9"/>
                <c:pt idx="0">
                  <c:v>1.6778523489932886</c:v>
                </c:pt>
                <c:pt idx="1">
                  <c:v>0.68337129840546695</c:v>
                </c:pt>
                <c:pt idx="2">
                  <c:v>0.38095238095238093</c:v>
                </c:pt>
                <c:pt idx="3">
                  <c:v>0.6097560975609756</c:v>
                </c:pt>
                <c:pt idx="4">
                  <c:v>0</c:v>
                </c:pt>
                <c:pt idx="5">
                  <c:v>0</c:v>
                </c:pt>
                <c:pt idx="6">
                  <c:v>0.37950664136622392</c:v>
                </c:pt>
                <c:pt idx="7">
                  <c:v>0</c:v>
                </c:pt>
                <c:pt idx="8">
                  <c:v>0.94562647754137119</c:v>
                </c:pt>
              </c:numCache>
            </c:numRef>
          </c:val>
        </c:ser>
        <c:ser>
          <c:idx val="3"/>
          <c:order val="3"/>
          <c:tx>
            <c:strRef>
              <c:f>Total!$E$15</c:f>
              <c:strCache>
                <c:ptCount val="1"/>
                <c:pt idx="0">
                  <c:v>Ethics CONTROL</c:v>
                </c:pt>
              </c:strCache>
            </c:strRef>
          </c:tx>
          <c:spPr>
            <a:ln>
              <a:solidFill>
                <a:schemeClr val="accent4">
                  <a:lumMod val="60000"/>
                  <a:lumOff val="40000"/>
                </a:schemeClr>
              </a:solidFill>
              <a:prstDash val="sysDot"/>
            </a:ln>
          </c:spPr>
          <c:marker>
            <c:symbol val="none"/>
          </c:marker>
          <c:val>
            <c:numRef>
              <c:f>Total!$E$16:$E$24</c:f>
              <c:numCache>
                <c:formatCode>0.000</c:formatCode>
                <c:ptCount val="9"/>
                <c:pt idx="0">
                  <c:v>5.3691275167785237</c:v>
                </c:pt>
                <c:pt idx="1">
                  <c:v>4.7835990888382689</c:v>
                </c:pt>
                <c:pt idx="2">
                  <c:v>2.4761904761904763</c:v>
                </c:pt>
                <c:pt idx="3">
                  <c:v>1.2195121951219512</c:v>
                </c:pt>
                <c:pt idx="4">
                  <c:v>3.7783375314861463</c:v>
                </c:pt>
                <c:pt idx="5">
                  <c:v>5.8047493403693933</c:v>
                </c:pt>
                <c:pt idx="6">
                  <c:v>2.0872865275142316</c:v>
                </c:pt>
                <c:pt idx="7">
                  <c:v>5.4237288135593218</c:v>
                </c:pt>
                <c:pt idx="8">
                  <c:v>2.1276595744680851</c:v>
                </c:pt>
              </c:numCache>
            </c:numRef>
          </c:val>
        </c:ser>
        <c:ser>
          <c:idx val="4"/>
          <c:order val="4"/>
          <c:tx>
            <c:strRef>
              <c:f>Total!$F$15</c:f>
              <c:strCache>
                <c:ptCount val="1"/>
                <c:pt idx="0">
                  <c:v>Statistics REFORM</c:v>
                </c:pt>
              </c:strCache>
            </c:strRef>
          </c:tx>
          <c:marker>
            <c:symbol val="none"/>
          </c:marker>
          <c:val>
            <c:numRef>
              <c:f>Total!$F$16:$F$24</c:f>
              <c:numCache>
                <c:formatCode>0.000</c:formatCode>
                <c:ptCount val="9"/>
                <c:pt idx="0">
                  <c:v>3.3557046979865772</c:v>
                </c:pt>
                <c:pt idx="1">
                  <c:v>0.68337129840546695</c:v>
                </c:pt>
                <c:pt idx="2">
                  <c:v>0.38095238095238093</c:v>
                </c:pt>
                <c:pt idx="3">
                  <c:v>0.6097560975609756</c:v>
                </c:pt>
                <c:pt idx="4">
                  <c:v>4.7858942065491181</c:v>
                </c:pt>
                <c:pt idx="5">
                  <c:v>1.8469656992084433</c:v>
                </c:pt>
                <c:pt idx="6">
                  <c:v>0.94876660341555974</c:v>
                </c:pt>
                <c:pt idx="7">
                  <c:v>2.0338983050847457</c:v>
                </c:pt>
                <c:pt idx="8">
                  <c:v>0.70921985815602839</c:v>
                </c:pt>
              </c:numCache>
            </c:numRef>
          </c:val>
        </c:ser>
        <c:ser>
          <c:idx val="5"/>
          <c:order val="5"/>
          <c:tx>
            <c:strRef>
              <c:f>Total!$G$15</c:f>
              <c:strCache>
                <c:ptCount val="1"/>
                <c:pt idx="0">
                  <c:v>Statistics CONTROL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val>
            <c:numRef>
              <c:f>Total!$G$16:$G$24</c:f>
              <c:numCache>
                <c:formatCode>0.000</c:formatCode>
                <c:ptCount val="9"/>
                <c:pt idx="0">
                  <c:v>5.0335570469798654</c:v>
                </c:pt>
                <c:pt idx="1">
                  <c:v>0.45558086560364464</c:v>
                </c:pt>
                <c:pt idx="2">
                  <c:v>0.5714285714285714</c:v>
                </c:pt>
                <c:pt idx="3">
                  <c:v>1.524390243902439</c:v>
                </c:pt>
                <c:pt idx="4">
                  <c:v>0.75566750629722923</c:v>
                </c:pt>
                <c:pt idx="5">
                  <c:v>1.0554089709762533</c:v>
                </c:pt>
                <c:pt idx="6">
                  <c:v>0.75901328273244784</c:v>
                </c:pt>
                <c:pt idx="7">
                  <c:v>2.0338983050847457</c:v>
                </c:pt>
                <c:pt idx="8">
                  <c:v>1.6548463356973995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490584"/>
        <c:axId val="208490976"/>
      </c:radarChart>
      <c:catAx>
        <c:axId val="20849058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Textbook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08490976"/>
        <c:crosses val="autoZero"/>
        <c:auto val="1"/>
        <c:lblAlgn val="ctr"/>
        <c:lblOffset val="100"/>
        <c:noMultiLvlLbl val="0"/>
      </c:catAx>
      <c:valAx>
        <c:axId val="208490976"/>
        <c:scaling>
          <c:orientation val="minMax"/>
        </c:scaling>
        <c:delete val="0"/>
        <c:axPos val="l"/>
        <c:numFmt formatCode="0.0" sourceLinked="0"/>
        <c:majorTickMark val="out"/>
        <c:minorTickMark val="out"/>
        <c:tickLblPos val="nextTo"/>
        <c:crossAx val="208490584"/>
        <c:crosses val="autoZero"/>
        <c:crossBetween val="between"/>
        <c:minorUnit val="0.5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9.9169076917722462E-3"/>
          <c:y val="0.32386497521143193"/>
          <c:w val="0.22765014577519654"/>
          <c:h val="0.559677456984543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24426152440076"/>
          <c:y val="4.0914986518252823E-2"/>
          <c:w val="0.57737695479980178"/>
          <c:h val="0.8591329358466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Reform 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Replication</c:v>
                </c:pt>
                <c:pt idx="1">
                  <c:v>Ethics</c:v>
                </c:pt>
                <c:pt idx="2">
                  <c:v>Statistics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0.24299999999999999</c:v>
                </c:pt>
                <c:pt idx="1">
                  <c:v>0.52</c:v>
                </c:pt>
                <c:pt idx="2">
                  <c:v>1.71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Replication</c:v>
                </c:pt>
                <c:pt idx="1">
                  <c:v>Ethics</c:v>
                </c:pt>
                <c:pt idx="2">
                  <c:v>Statistics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0.32200000000000001</c:v>
                </c:pt>
                <c:pt idx="1">
                  <c:v>3.67</c:v>
                </c:pt>
                <c:pt idx="2">
                  <c:v>1.54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544456"/>
        <c:axId val="286544848"/>
      </c:barChart>
      <c:catAx>
        <c:axId val="286544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286544848"/>
        <c:crosses val="autoZero"/>
        <c:auto val="1"/>
        <c:lblAlgn val="ctr"/>
        <c:lblOffset val="100"/>
        <c:noMultiLvlLbl val="0"/>
      </c:catAx>
      <c:valAx>
        <c:axId val="2865448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dirty="0" smtClean="0"/>
                  <a:t>Average %</a:t>
                </a:r>
                <a:endParaRPr lang="en-CA" dirty="0"/>
              </a:p>
            </c:rich>
          </c:tx>
          <c:layout>
            <c:manualLayout>
              <c:xMode val="edge"/>
              <c:yMode val="edge"/>
              <c:x val="2.7503705931534436E-2"/>
              <c:y val="0.320952433856555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86544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39976270358296"/>
          <c:y val="0.41257012007484178"/>
          <c:w val="0.23718318887475626"/>
          <c:h val="0.301452175507835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24426152440076"/>
          <c:y val="4.0914986518252823E-2"/>
          <c:w val="0.57737695479980178"/>
          <c:h val="0.8591329358466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Reform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Replication</c:v>
                </c:pt>
                <c:pt idx="1">
                  <c:v>Ethics</c:v>
                </c:pt>
                <c:pt idx="2">
                  <c:v>Statistics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3.78</c:v>
                </c:pt>
                <c:pt idx="1">
                  <c:v>14.67</c:v>
                </c:pt>
                <c:pt idx="2">
                  <c:v>51.11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Replication</c:v>
                </c:pt>
                <c:pt idx="1">
                  <c:v>Ethics</c:v>
                </c:pt>
                <c:pt idx="2">
                  <c:v>Statistics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2.78</c:v>
                </c:pt>
                <c:pt idx="1">
                  <c:v>65.56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392592"/>
        <c:axId val="287392984"/>
      </c:barChart>
      <c:catAx>
        <c:axId val="28739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287392984"/>
        <c:crosses val="autoZero"/>
        <c:auto val="1"/>
        <c:lblAlgn val="ctr"/>
        <c:lblOffset val="100"/>
        <c:noMultiLvlLbl val="0"/>
      </c:catAx>
      <c:valAx>
        <c:axId val="2873929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dirty="0" smtClean="0"/>
                  <a:t>Average</a:t>
                </a:r>
                <a:endParaRPr lang="en-CA" dirty="0"/>
              </a:p>
            </c:rich>
          </c:tx>
          <c:layout>
            <c:manualLayout>
              <c:xMode val="edge"/>
              <c:yMode val="edge"/>
              <c:x val="3.7462271524332624E-2"/>
              <c:y val="0.349178574514648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8739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39976270358296"/>
          <c:y val="0.41257012007484178"/>
          <c:w val="0.23718318887475626"/>
          <c:h val="0.301452175507835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090418995485296"/>
          <c:y val="7.8000145815106448E-2"/>
          <c:w val="0.66834279883022873"/>
          <c:h val="0.87362948381452321"/>
        </c:manualLayout>
      </c:layout>
      <c:radarChart>
        <c:radarStyle val="marker"/>
        <c:varyColors val="0"/>
        <c:ser>
          <c:idx val="0"/>
          <c:order val="0"/>
          <c:tx>
            <c:strRef>
              <c:f>Total!$B$15</c:f>
              <c:strCache>
                <c:ptCount val="1"/>
                <c:pt idx="0">
                  <c:v>Replication REFORM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val>
            <c:numRef>
              <c:f>Total!$B$16:$B$24</c:f>
              <c:numCache>
                <c:formatCode>0.000</c:formatCode>
                <c:ptCount val="9"/>
                <c:pt idx="0">
                  <c:v>0.67114093959731547</c:v>
                </c:pt>
                <c:pt idx="1">
                  <c:v>0</c:v>
                </c:pt>
                <c:pt idx="2">
                  <c:v>0.19047619047619047</c:v>
                </c:pt>
                <c:pt idx="3">
                  <c:v>0.3048780487804878</c:v>
                </c:pt>
                <c:pt idx="4">
                  <c:v>0.25188916876574308</c:v>
                </c:pt>
                <c:pt idx="5">
                  <c:v>0</c:v>
                </c:pt>
                <c:pt idx="6">
                  <c:v>0.18975332068311196</c:v>
                </c:pt>
                <c:pt idx="7">
                  <c:v>0.33898305084745761</c:v>
                </c:pt>
                <c:pt idx="8">
                  <c:v>0.2364066193853428</c:v>
                </c:pt>
              </c:numCache>
            </c:numRef>
          </c:val>
        </c:ser>
        <c:ser>
          <c:idx val="1"/>
          <c:order val="1"/>
          <c:tx>
            <c:strRef>
              <c:f>Total!$C$15</c:f>
              <c:strCache>
                <c:ptCount val="1"/>
                <c:pt idx="0">
                  <c:v>Replication CONTROL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Total!$C$16:$C$24</c:f>
              <c:numCache>
                <c:formatCode>0.000</c:formatCode>
                <c:ptCount val="9"/>
                <c:pt idx="0">
                  <c:v>0.33557046979865773</c:v>
                </c:pt>
                <c:pt idx="1">
                  <c:v>0.68337129840546695</c:v>
                </c:pt>
                <c:pt idx="2">
                  <c:v>0</c:v>
                </c:pt>
                <c:pt idx="3">
                  <c:v>0.6097560975609756</c:v>
                </c:pt>
                <c:pt idx="4">
                  <c:v>0.50377833753148615</c:v>
                </c:pt>
                <c:pt idx="5">
                  <c:v>0</c:v>
                </c:pt>
                <c:pt idx="6">
                  <c:v>0.18975332068311196</c:v>
                </c:pt>
                <c:pt idx="7">
                  <c:v>0.33898305084745761</c:v>
                </c:pt>
                <c:pt idx="8">
                  <c:v>0.2364066193853428</c:v>
                </c:pt>
              </c:numCache>
            </c:numRef>
          </c:val>
        </c:ser>
        <c:ser>
          <c:idx val="2"/>
          <c:order val="2"/>
          <c:tx>
            <c:strRef>
              <c:f>Total!$D$15</c:f>
              <c:strCache>
                <c:ptCount val="1"/>
                <c:pt idx="0">
                  <c:v>Ethics REFORM</c:v>
                </c:pt>
              </c:strCache>
            </c:strRef>
          </c:tx>
          <c:spPr>
            <a:ln>
              <a:solidFill>
                <a:schemeClr val="accent1"/>
              </a:solidFill>
              <a:prstDash val="dash"/>
            </a:ln>
          </c:spPr>
          <c:marker>
            <c:symbol val="none"/>
          </c:marker>
          <c:val>
            <c:numRef>
              <c:f>Total!$D$16:$D$24</c:f>
              <c:numCache>
                <c:formatCode>0.000</c:formatCode>
                <c:ptCount val="9"/>
                <c:pt idx="0">
                  <c:v>1.6778523489932886</c:v>
                </c:pt>
                <c:pt idx="1">
                  <c:v>0.68337129840546695</c:v>
                </c:pt>
                <c:pt idx="2">
                  <c:v>0.38095238095238093</c:v>
                </c:pt>
                <c:pt idx="3">
                  <c:v>0.6097560975609756</c:v>
                </c:pt>
                <c:pt idx="4">
                  <c:v>0</c:v>
                </c:pt>
                <c:pt idx="5">
                  <c:v>0</c:v>
                </c:pt>
                <c:pt idx="6">
                  <c:v>0.37950664136622392</c:v>
                </c:pt>
                <c:pt idx="7">
                  <c:v>0</c:v>
                </c:pt>
                <c:pt idx="8">
                  <c:v>0.94562647754137119</c:v>
                </c:pt>
              </c:numCache>
            </c:numRef>
          </c:val>
        </c:ser>
        <c:ser>
          <c:idx val="3"/>
          <c:order val="3"/>
          <c:tx>
            <c:strRef>
              <c:f>Total!$E$15</c:f>
              <c:strCache>
                <c:ptCount val="1"/>
                <c:pt idx="0">
                  <c:v>Ethics CONTROL</c:v>
                </c:pt>
              </c:strCache>
            </c:strRef>
          </c:tx>
          <c:spPr>
            <a:ln>
              <a:solidFill>
                <a:schemeClr val="accent2"/>
              </a:solidFill>
              <a:prstDash val="dash"/>
            </a:ln>
          </c:spPr>
          <c:marker>
            <c:symbol val="none"/>
          </c:marker>
          <c:val>
            <c:numRef>
              <c:f>Total!$E$16:$E$24</c:f>
              <c:numCache>
                <c:formatCode>0.000</c:formatCode>
                <c:ptCount val="9"/>
                <c:pt idx="0">
                  <c:v>5.3691275167785237</c:v>
                </c:pt>
                <c:pt idx="1">
                  <c:v>4.7835990888382689</c:v>
                </c:pt>
                <c:pt idx="2">
                  <c:v>2.4761904761904763</c:v>
                </c:pt>
                <c:pt idx="3">
                  <c:v>1.2195121951219512</c:v>
                </c:pt>
                <c:pt idx="4">
                  <c:v>3.7783375314861463</c:v>
                </c:pt>
                <c:pt idx="5">
                  <c:v>5.8047493403693933</c:v>
                </c:pt>
                <c:pt idx="6">
                  <c:v>2.0872865275142316</c:v>
                </c:pt>
                <c:pt idx="7">
                  <c:v>5.4237288135593218</c:v>
                </c:pt>
                <c:pt idx="8">
                  <c:v>2.1276595744680851</c:v>
                </c:pt>
              </c:numCache>
            </c:numRef>
          </c:val>
        </c:ser>
        <c:ser>
          <c:idx val="4"/>
          <c:order val="4"/>
          <c:tx>
            <c:strRef>
              <c:f>Total!$F$15</c:f>
              <c:strCache>
                <c:ptCount val="1"/>
                <c:pt idx="0">
                  <c:v>Statistics REFORM</c:v>
                </c:pt>
              </c:strCache>
            </c:strRef>
          </c:tx>
          <c:spPr>
            <a:ln>
              <a:solidFill>
                <a:schemeClr val="accent1"/>
              </a:solidFill>
              <a:prstDash val="sysDot"/>
            </a:ln>
          </c:spPr>
          <c:marker>
            <c:symbol val="none"/>
          </c:marker>
          <c:val>
            <c:numRef>
              <c:f>Total!$F$16:$F$24</c:f>
              <c:numCache>
                <c:formatCode>0.000</c:formatCode>
                <c:ptCount val="9"/>
                <c:pt idx="0">
                  <c:v>3.3557046979865772</c:v>
                </c:pt>
                <c:pt idx="1">
                  <c:v>0.68337129840546695</c:v>
                </c:pt>
                <c:pt idx="2">
                  <c:v>0.38095238095238093</c:v>
                </c:pt>
                <c:pt idx="3">
                  <c:v>0.6097560975609756</c:v>
                </c:pt>
                <c:pt idx="4">
                  <c:v>4.7858942065491181</c:v>
                </c:pt>
                <c:pt idx="5">
                  <c:v>1.8469656992084433</c:v>
                </c:pt>
                <c:pt idx="6">
                  <c:v>0.94876660341555974</c:v>
                </c:pt>
                <c:pt idx="7">
                  <c:v>2.0338983050847457</c:v>
                </c:pt>
                <c:pt idx="8">
                  <c:v>0.70921985815602839</c:v>
                </c:pt>
              </c:numCache>
            </c:numRef>
          </c:val>
        </c:ser>
        <c:ser>
          <c:idx val="5"/>
          <c:order val="5"/>
          <c:tx>
            <c:strRef>
              <c:f>Total!$G$15</c:f>
              <c:strCache>
                <c:ptCount val="1"/>
                <c:pt idx="0">
                  <c:v>Statistics CONTROL</c:v>
                </c:pt>
              </c:strCache>
            </c:strRef>
          </c:tx>
          <c:spPr>
            <a:ln>
              <a:solidFill>
                <a:schemeClr val="accent2"/>
              </a:solidFill>
              <a:prstDash val="sysDot"/>
            </a:ln>
          </c:spPr>
          <c:marker>
            <c:symbol val="none"/>
          </c:marker>
          <c:val>
            <c:numRef>
              <c:f>Total!$G$16:$G$24</c:f>
              <c:numCache>
                <c:formatCode>0.000</c:formatCode>
                <c:ptCount val="9"/>
                <c:pt idx="0">
                  <c:v>5.0335570469798654</c:v>
                </c:pt>
                <c:pt idx="1">
                  <c:v>0.45558086560364464</c:v>
                </c:pt>
                <c:pt idx="2">
                  <c:v>0.5714285714285714</c:v>
                </c:pt>
                <c:pt idx="3">
                  <c:v>1.524390243902439</c:v>
                </c:pt>
                <c:pt idx="4">
                  <c:v>0.75566750629722923</c:v>
                </c:pt>
                <c:pt idx="5">
                  <c:v>1.0554089709762533</c:v>
                </c:pt>
                <c:pt idx="6">
                  <c:v>0.75901328273244784</c:v>
                </c:pt>
                <c:pt idx="7">
                  <c:v>2.0338983050847457</c:v>
                </c:pt>
                <c:pt idx="8">
                  <c:v>1.6548463356973995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496464"/>
        <c:axId val="208491760"/>
      </c:radarChart>
      <c:catAx>
        <c:axId val="20849646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Textbook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08491760"/>
        <c:crosses val="autoZero"/>
        <c:auto val="1"/>
        <c:lblAlgn val="ctr"/>
        <c:lblOffset val="100"/>
        <c:noMultiLvlLbl val="0"/>
      </c:catAx>
      <c:valAx>
        <c:axId val="208491760"/>
        <c:scaling>
          <c:orientation val="minMax"/>
          <c:max val="6"/>
          <c:min val="0"/>
        </c:scaling>
        <c:delete val="0"/>
        <c:axPos val="l"/>
        <c:numFmt formatCode="0.0" sourceLinked="0"/>
        <c:majorTickMark val="out"/>
        <c:minorTickMark val="none"/>
        <c:tickLblPos val="none"/>
        <c:crossAx val="208496464"/>
        <c:crosses val="autoZero"/>
        <c:crossBetween val="between"/>
      </c:valAx>
      <c:spPr>
        <a:solidFill>
          <a:schemeClr val="tx1"/>
        </a:solidFill>
        <a:ln w="25400">
          <a:noFill/>
        </a:ln>
      </c:spPr>
    </c:plotArea>
    <c:legend>
      <c:legendPos val="l"/>
      <c:layout>
        <c:manualLayout>
          <c:xMode val="edge"/>
          <c:yMode val="edge"/>
          <c:x val="9.9169076917722462E-3"/>
          <c:y val="0.32386497521143193"/>
          <c:w val="0.22765014577519654"/>
          <c:h val="0.55967745698454363"/>
        </c:manualLayout>
      </c:layout>
      <c:overlay val="0"/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465573940196022"/>
          <c:y val="0.15422236803732867"/>
          <c:w val="0.58617413509840155"/>
          <c:h val="0.71437022455526389"/>
        </c:manualLayout>
      </c:layout>
      <c:lineChart>
        <c:grouping val="standard"/>
        <c:varyColors val="0"/>
        <c:ser>
          <c:idx val="0"/>
          <c:order val="0"/>
          <c:tx>
            <c:strRef>
              <c:f>Total!$B$15</c:f>
              <c:strCache>
                <c:ptCount val="1"/>
                <c:pt idx="0">
                  <c:v>Replication REFORM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val>
            <c:numRef>
              <c:f>Total!$B$16:$B$24</c:f>
              <c:numCache>
                <c:formatCode>0.000</c:formatCode>
                <c:ptCount val="9"/>
                <c:pt idx="0">
                  <c:v>0.67114093959731547</c:v>
                </c:pt>
                <c:pt idx="1">
                  <c:v>0</c:v>
                </c:pt>
                <c:pt idx="2">
                  <c:v>0.19047619047619047</c:v>
                </c:pt>
                <c:pt idx="3">
                  <c:v>0.3048780487804878</c:v>
                </c:pt>
                <c:pt idx="4">
                  <c:v>0.25188916876574308</c:v>
                </c:pt>
                <c:pt idx="5">
                  <c:v>0</c:v>
                </c:pt>
                <c:pt idx="6">
                  <c:v>0.18975332068311196</c:v>
                </c:pt>
                <c:pt idx="7">
                  <c:v>0.33898305084745761</c:v>
                </c:pt>
                <c:pt idx="8">
                  <c:v>0.2364066193853428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Total!$C$15</c:f>
              <c:strCache>
                <c:ptCount val="1"/>
                <c:pt idx="0">
                  <c:v>Replication CONTROL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Total!$C$16:$C$24</c:f>
              <c:numCache>
                <c:formatCode>0.000</c:formatCode>
                <c:ptCount val="9"/>
                <c:pt idx="0">
                  <c:v>0.33557046979865773</c:v>
                </c:pt>
                <c:pt idx="1">
                  <c:v>0.68337129840546695</c:v>
                </c:pt>
                <c:pt idx="2">
                  <c:v>0</c:v>
                </c:pt>
                <c:pt idx="3">
                  <c:v>0.6097560975609756</c:v>
                </c:pt>
                <c:pt idx="4">
                  <c:v>0.50377833753148615</c:v>
                </c:pt>
                <c:pt idx="5">
                  <c:v>0</c:v>
                </c:pt>
                <c:pt idx="6">
                  <c:v>0.18975332068311196</c:v>
                </c:pt>
                <c:pt idx="7">
                  <c:v>0.33898305084745761</c:v>
                </c:pt>
                <c:pt idx="8">
                  <c:v>0.2364066193853428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Total!$D$15</c:f>
              <c:strCache>
                <c:ptCount val="1"/>
                <c:pt idx="0">
                  <c:v>Ethics REFORM</c:v>
                </c:pt>
              </c:strCache>
            </c:strRef>
          </c:tx>
          <c:spPr>
            <a:ln>
              <a:solidFill>
                <a:schemeClr val="accent1"/>
              </a:solidFill>
              <a:prstDash val="dash"/>
            </a:ln>
          </c:spPr>
          <c:marker>
            <c:symbol val="none"/>
          </c:marker>
          <c:val>
            <c:numRef>
              <c:f>Total!$D$16:$D$24</c:f>
              <c:numCache>
                <c:formatCode>0.000</c:formatCode>
                <c:ptCount val="9"/>
                <c:pt idx="0">
                  <c:v>1.6778523489932886</c:v>
                </c:pt>
                <c:pt idx="1">
                  <c:v>0.68337129840546695</c:v>
                </c:pt>
                <c:pt idx="2">
                  <c:v>0.38095238095238093</c:v>
                </c:pt>
                <c:pt idx="3">
                  <c:v>0.6097560975609756</c:v>
                </c:pt>
                <c:pt idx="4">
                  <c:v>0</c:v>
                </c:pt>
                <c:pt idx="5">
                  <c:v>0</c:v>
                </c:pt>
                <c:pt idx="6">
                  <c:v>0.37950664136622392</c:v>
                </c:pt>
                <c:pt idx="7">
                  <c:v>0</c:v>
                </c:pt>
                <c:pt idx="8">
                  <c:v>0.94562647754137119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Total!$E$15</c:f>
              <c:strCache>
                <c:ptCount val="1"/>
                <c:pt idx="0">
                  <c:v>Ethics CONTROL</c:v>
                </c:pt>
              </c:strCache>
            </c:strRef>
          </c:tx>
          <c:spPr>
            <a:ln>
              <a:solidFill>
                <a:schemeClr val="accent2"/>
              </a:solidFill>
              <a:prstDash val="dash"/>
            </a:ln>
          </c:spPr>
          <c:marker>
            <c:symbol val="none"/>
          </c:marker>
          <c:val>
            <c:numRef>
              <c:f>Total!$E$16:$E$24</c:f>
              <c:numCache>
                <c:formatCode>0.000</c:formatCode>
                <c:ptCount val="9"/>
                <c:pt idx="0">
                  <c:v>5.3691275167785237</c:v>
                </c:pt>
                <c:pt idx="1">
                  <c:v>4.7835990888382689</c:v>
                </c:pt>
                <c:pt idx="2">
                  <c:v>2.4761904761904763</c:v>
                </c:pt>
                <c:pt idx="3">
                  <c:v>1.2195121951219512</c:v>
                </c:pt>
                <c:pt idx="4">
                  <c:v>3.7783375314861463</c:v>
                </c:pt>
                <c:pt idx="5">
                  <c:v>5.8047493403693933</c:v>
                </c:pt>
                <c:pt idx="6">
                  <c:v>2.0872865275142316</c:v>
                </c:pt>
                <c:pt idx="7">
                  <c:v>5.4237288135593218</c:v>
                </c:pt>
                <c:pt idx="8">
                  <c:v>2.1276595744680851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Total!$F$15</c:f>
              <c:strCache>
                <c:ptCount val="1"/>
                <c:pt idx="0">
                  <c:v>Statistics REFORM</c:v>
                </c:pt>
              </c:strCache>
            </c:strRef>
          </c:tx>
          <c:spPr>
            <a:ln>
              <a:solidFill>
                <a:schemeClr val="accent1"/>
              </a:solidFill>
              <a:prstDash val="sysDot"/>
            </a:ln>
          </c:spPr>
          <c:marker>
            <c:symbol val="none"/>
          </c:marker>
          <c:val>
            <c:numRef>
              <c:f>Total!$F$16:$F$24</c:f>
              <c:numCache>
                <c:formatCode>0.000</c:formatCode>
                <c:ptCount val="9"/>
                <c:pt idx="0">
                  <c:v>3.3557046979865772</c:v>
                </c:pt>
                <c:pt idx="1">
                  <c:v>0.68337129840546695</c:v>
                </c:pt>
                <c:pt idx="2">
                  <c:v>0.38095238095238093</c:v>
                </c:pt>
                <c:pt idx="3">
                  <c:v>0.6097560975609756</c:v>
                </c:pt>
                <c:pt idx="4">
                  <c:v>4.7858942065491181</c:v>
                </c:pt>
                <c:pt idx="5">
                  <c:v>1.8469656992084433</c:v>
                </c:pt>
                <c:pt idx="6">
                  <c:v>0.94876660341555974</c:v>
                </c:pt>
                <c:pt idx="7">
                  <c:v>2.0338983050847457</c:v>
                </c:pt>
                <c:pt idx="8">
                  <c:v>0.70921985815602839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Total!$G$15</c:f>
              <c:strCache>
                <c:ptCount val="1"/>
                <c:pt idx="0">
                  <c:v>Statistics CONTROL</c:v>
                </c:pt>
              </c:strCache>
            </c:strRef>
          </c:tx>
          <c:spPr>
            <a:ln>
              <a:solidFill>
                <a:schemeClr val="accent2"/>
              </a:solidFill>
              <a:prstDash val="sysDot"/>
            </a:ln>
          </c:spPr>
          <c:marker>
            <c:symbol val="none"/>
          </c:marker>
          <c:val>
            <c:numRef>
              <c:f>Total!$G$16:$G$24</c:f>
              <c:numCache>
                <c:formatCode>0.000</c:formatCode>
                <c:ptCount val="9"/>
                <c:pt idx="0">
                  <c:v>5.0335570469798654</c:v>
                </c:pt>
                <c:pt idx="1">
                  <c:v>0.45558086560364464</c:v>
                </c:pt>
                <c:pt idx="2">
                  <c:v>0.5714285714285714</c:v>
                </c:pt>
                <c:pt idx="3">
                  <c:v>1.524390243902439</c:v>
                </c:pt>
                <c:pt idx="4">
                  <c:v>0.75566750629722923</c:v>
                </c:pt>
                <c:pt idx="5">
                  <c:v>1.0554089709762533</c:v>
                </c:pt>
                <c:pt idx="6">
                  <c:v>0.75901328273244784</c:v>
                </c:pt>
                <c:pt idx="7">
                  <c:v>2.0338983050847457</c:v>
                </c:pt>
                <c:pt idx="8">
                  <c:v>1.6548463356973995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494112"/>
        <c:axId val="208492152"/>
      </c:lineChart>
      <c:catAx>
        <c:axId val="20849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Textbook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08492152"/>
        <c:crosses val="autoZero"/>
        <c:auto val="1"/>
        <c:lblAlgn val="ctr"/>
        <c:lblOffset val="100"/>
        <c:noMultiLvlLbl val="0"/>
      </c:catAx>
      <c:valAx>
        <c:axId val="208492152"/>
        <c:scaling>
          <c:orientation val="minMax"/>
        </c:scaling>
        <c:delete val="0"/>
        <c:axPos val="l"/>
        <c:numFmt formatCode="0.0" sourceLinked="0"/>
        <c:majorTickMark val="out"/>
        <c:minorTickMark val="out"/>
        <c:tickLblPos val="nextTo"/>
        <c:crossAx val="208494112"/>
        <c:crosses val="autoZero"/>
        <c:crossBetween val="between"/>
        <c:minorUnit val="0.5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9.9169076917722462E-3"/>
          <c:y val="0.29238349372995043"/>
          <c:w val="0.24299993485405971"/>
          <c:h val="0.480522601341499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7E3DB-79F0-4B81-B065-F91251C0B41C}" type="datetimeFigureOut">
              <a:rPr lang="en-CA" smtClean="0"/>
              <a:t>2015-07-24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07F43-953E-4504-BB80-BE3737E97E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83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A1D79A-8E86-454A-A915-79E42C0447C3}" type="datetime1">
              <a:rPr lang="en-CA" smtClean="0"/>
              <a:t>2015-07-24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D4E8-97CB-4E85-88ED-C3CCB8D94414}" type="datetime1">
              <a:rPr lang="en-CA" smtClean="0"/>
              <a:t>2015-07-24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7F05-2110-4D5C-9F66-B41790ECB324}" type="datetime1">
              <a:rPr lang="en-CA" smtClean="0"/>
              <a:t>2015-07-24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CF26A8-9E67-42BC-8FAD-16C976DD7000}" type="datetime1">
              <a:rPr lang="en-CA" smtClean="0"/>
              <a:t>2015-07-24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151FC2-B87D-4F8B-A07F-0D9774C3153F}" type="datetime1">
              <a:rPr lang="en-CA" smtClean="0"/>
              <a:t>2015-07-24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1C83-9633-4DB8-A49A-C9AD0921AE2E}" type="datetime1">
              <a:rPr lang="en-CA" smtClean="0"/>
              <a:t>2015-07-24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069E-65F9-43B4-8092-12222F82031C}" type="datetime1">
              <a:rPr lang="en-CA" smtClean="0"/>
              <a:t>2015-07-24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376009-A0E4-4C9C-B7F5-701FCF8C97ED}" type="datetime1">
              <a:rPr lang="en-CA" smtClean="0"/>
              <a:t>2015-07-24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9888-DB86-4A73-950B-2A87B4AE26F3}" type="datetime1">
              <a:rPr lang="en-CA" smtClean="0"/>
              <a:t>2015-07-24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D9DBE8-3E0B-46AF-937E-8F37085A20F3}" type="datetime1">
              <a:rPr lang="en-CA" smtClean="0"/>
              <a:t>2015-07-24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C2494-7386-40DF-AC75-72C95D710996}" type="datetime1">
              <a:rPr lang="en-CA" smtClean="0"/>
              <a:t>2015-07-24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946826-6951-481A-BFF7-C0035207D429}" type="datetime1">
              <a:rPr lang="en-CA" smtClean="0"/>
              <a:t>2015-07-24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58E775-DA41-4FBE-A51A-36C195506129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urenceanthony.net/softwar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.frontiersin.org/article/10.3389/fpsyg.2015.00621/abstrac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04864"/>
            <a:ext cx="6172200" cy="2813698"/>
          </a:xfrm>
        </p:spPr>
        <p:txBody>
          <a:bodyPr>
            <a:noAutofit/>
          </a:bodyPr>
          <a:lstStyle/>
          <a:p>
            <a:r>
              <a:rPr lang="en-CA" sz="3600" dirty="0" smtClean="0"/>
              <a:t>Representing Disciplinary Reform in Introductory Research Methods Textbooks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390456" cy="1371600"/>
          </a:xfrm>
        </p:spPr>
        <p:txBody>
          <a:bodyPr/>
          <a:lstStyle/>
          <a:p>
            <a:r>
              <a:rPr lang="en-CA" dirty="0" smtClean="0"/>
              <a:t>Dr. Catherine D. </a:t>
            </a:r>
            <a:r>
              <a:rPr lang="en-CA" dirty="0" smtClean="0"/>
              <a:t>Rawn, cdrawn@psych.ubc.ca @</a:t>
            </a:r>
            <a:r>
              <a:rPr lang="en-CA" dirty="0" err="1" smtClean="0"/>
              <a:t>cdrawn</a:t>
            </a:r>
            <a:endParaRPr lang="en-CA" dirty="0" smtClean="0"/>
          </a:p>
          <a:p>
            <a:r>
              <a:rPr lang="en-CA" dirty="0" err="1" smtClean="0"/>
              <a:t>Preet</a:t>
            </a:r>
            <a:r>
              <a:rPr lang="en-CA" dirty="0" smtClean="0"/>
              <a:t> </a:t>
            </a:r>
            <a:r>
              <a:rPr lang="en-CA" dirty="0" err="1" smtClean="0"/>
              <a:t>Pandher</a:t>
            </a:r>
            <a:endParaRPr lang="en-CA" dirty="0" smtClean="0"/>
          </a:p>
          <a:p>
            <a:r>
              <a:rPr lang="en-CA" dirty="0" smtClean="0"/>
              <a:t>University of British Columbia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79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Concepts Representing Areas of Major Reform Efforts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55234937"/>
              </p:ext>
            </p:extLst>
          </p:nvPr>
        </p:nvGraphicFramePr>
        <p:xfrm>
          <a:off x="251520" y="1840592"/>
          <a:ext cx="8640962" cy="2956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512"/>
                <a:gridCol w="1991623"/>
                <a:gridCol w="2052849"/>
                <a:gridCol w="3194978"/>
              </a:tblGrid>
              <a:tr h="370840">
                <a:tc>
                  <a:txBody>
                    <a:bodyPr/>
                    <a:lstStyle/>
                    <a:p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Replication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Ethics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Statistics</a:t>
                      </a:r>
                      <a:endParaRPr lang="en-CA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Reform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Exact </a:t>
                      </a:r>
                    </a:p>
                    <a:p>
                      <a:r>
                        <a:rPr lang="en-CA" sz="2200" dirty="0" smtClean="0"/>
                        <a:t>Direct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Plagiarism</a:t>
                      </a:r>
                    </a:p>
                    <a:p>
                      <a:r>
                        <a:rPr lang="en-CA" sz="2200" dirty="0" smtClean="0"/>
                        <a:t>Fraud</a:t>
                      </a:r>
                    </a:p>
                    <a:p>
                      <a:r>
                        <a:rPr lang="en-CA" sz="2200" dirty="0" smtClean="0"/>
                        <a:t>Fabrication</a:t>
                      </a:r>
                    </a:p>
                    <a:p>
                      <a:r>
                        <a:rPr lang="en-CA" sz="2200" dirty="0" smtClean="0"/>
                        <a:t>Data</a:t>
                      </a:r>
                      <a:r>
                        <a:rPr lang="en-CA" sz="2200" baseline="0" dirty="0" smtClean="0"/>
                        <a:t> Analysis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Effect Sizes</a:t>
                      </a:r>
                    </a:p>
                    <a:p>
                      <a:r>
                        <a:rPr lang="en-CA" sz="2200" dirty="0" smtClean="0"/>
                        <a:t>Confidence Interval</a:t>
                      </a:r>
                    </a:p>
                    <a:p>
                      <a:r>
                        <a:rPr lang="en-CA" sz="2200" dirty="0" smtClean="0"/>
                        <a:t>Meta-analysis</a:t>
                      </a:r>
                      <a:endParaRPr lang="en-CA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Control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Conceptual</a:t>
                      </a:r>
                    </a:p>
                    <a:p>
                      <a:r>
                        <a:rPr lang="en-CA" sz="2200" dirty="0" smtClean="0"/>
                        <a:t>Systematic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Participant(s)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Null Hypothesis</a:t>
                      </a:r>
                    </a:p>
                    <a:p>
                      <a:r>
                        <a:rPr lang="en-CA" sz="2200" dirty="0" smtClean="0"/>
                        <a:t>Sampling Distribution</a:t>
                      </a:r>
                    </a:p>
                    <a:p>
                      <a:r>
                        <a:rPr lang="en-CA" sz="2200" dirty="0" smtClean="0"/>
                        <a:t>Alpha</a:t>
                      </a:r>
                      <a:endParaRPr lang="en-CA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10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07504" y="6309320"/>
            <a:ext cx="3169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(Cumming</a:t>
            </a:r>
            <a:r>
              <a:rPr lang="en-CA" dirty="0"/>
              <a:t>, 2013, </a:t>
            </a:r>
            <a:r>
              <a:rPr lang="en-CA" dirty="0" err="1"/>
              <a:t>Eich</a:t>
            </a:r>
            <a:r>
              <a:rPr lang="en-CA" dirty="0"/>
              <a:t>, 2013)</a:t>
            </a:r>
          </a:p>
        </p:txBody>
      </p:sp>
      <p:sp>
        <p:nvSpPr>
          <p:cNvPr id="7" name="Rectangle 6"/>
          <p:cNvSpPr/>
          <p:nvPr/>
        </p:nvSpPr>
        <p:spPr>
          <a:xfrm>
            <a:off x="1679906" y="1772816"/>
            <a:ext cx="1955990" cy="31590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276960" y="1772816"/>
            <a:ext cx="2375159" cy="31590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/>
          </a:p>
        </p:txBody>
      </p:sp>
      <p:sp>
        <p:nvSpPr>
          <p:cNvPr id="9" name="Rectangle 8"/>
          <p:cNvSpPr/>
          <p:nvPr/>
        </p:nvSpPr>
        <p:spPr>
          <a:xfrm>
            <a:off x="5652118" y="1772816"/>
            <a:ext cx="3240361" cy="31590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3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cap="none" dirty="0"/>
              <a:t>How much </a:t>
            </a:r>
            <a:r>
              <a:rPr lang="en-CA" i="1" cap="none" dirty="0"/>
              <a:t>emphasis</a:t>
            </a:r>
            <a:r>
              <a:rPr lang="en-CA" cap="none" dirty="0"/>
              <a:t> is placed on reform-related concepts versus control-related concepts</a:t>
            </a:r>
            <a:r>
              <a:rPr lang="en-CA" cap="none" dirty="0" smtClean="0"/>
              <a:t>?</a:t>
            </a:r>
            <a:endParaRPr lang="en-CA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86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Operationally Defining </a:t>
            </a:r>
            <a:r>
              <a:rPr lang="en-CA" sz="3200" b="1" i="1" dirty="0" smtClean="0"/>
              <a:t>Emphasis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Phase 1</a:t>
            </a:r>
          </a:p>
          <a:p>
            <a:pPr lvl="1"/>
            <a:r>
              <a:rPr lang="en-CA" sz="2400" dirty="0" smtClean="0"/>
              <a:t>Number of pages concept appears</a:t>
            </a:r>
          </a:p>
          <a:p>
            <a:pPr lvl="1"/>
            <a:r>
              <a:rPr lang="en-CA" sz="2400" dirty="0" smtClean="0"/>
              <a:t>Number of chapters mentioned</a:t>
            </a:r>
          </a:p>
          <a:p>
            <a:pPr lvl="1"/>
            <a:r>
              <a:rPr lang="en-CA" sz="2400" dirty="0" smtClean="0"/>
              <a:t>Appearance in header</a:t>
            </a:r>
          </a:p>
          <a:p>
            <a:pPr lvl="1"/>
            <a:r>
              <a:rPr lang="en-CA" sz="2400" dirty="0" smtClean="0"/>
              <a:t>Bolded term</a:t>
            </a:r>
          </a:p>
          <a:p>
            <a:pPr lvl="1"/>
            <a:r>
              <a:rPr lang="en-CA" sz="2400" dirty="0" smtClean="0"/>
              <a:t>Glossary definition</a:t>
            </a:r>
          </a:p>
          <a:p>
            <a:endParaRPr lang="en-CA" sz="2800" dirty="0" smtClean="0"/>
          </a:p>
          <a:p>
            <a:r>
              <a:rPr lang="en-CA" sz="2800" dirty="0" smtClean="0"/>
              <a:t>Used index, table of contents, skimming pages</a:t>
            </a:r>
          </a:p>
          <a:p>
            <a:pPr lvl="1"/>
            <a:r>
              <a:rPr lang="en-CA" sz="2400" dirty="0" smtClean="0"/>
              <a:t>Two Research Assistants</a:t>
            </a:r>
          </a:p>
          <a:p>
            <a:pPr lvl="1"/>
            <a:r>
              <a:rPr lang="en-CA" sz="2400" dirty="0" smtClean="0"/>
              <a:t>Discussed boundaries together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45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Operationally Defining </a:t>
            </a:r>
            <a:r>
              <a:rPr lang="en-CA" sz="3200" b="1" i="1" dirty="0"/>
              <a:t>Emphasis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r>
              <a:rPr lang="en-CA" sz="2800" dirty="0"/>
              <a:t>Manually typed sections identified in Phase 1</a:t>
            </a:r>
          </a:p>
          <a:p>
            <a:endParaRPr lang="en-CA" sz="2800" dirty="0" smtClean="0"/>
          </a:p>
          <a:p>
            <a:r>
              <a:rPr lang="en-CA" sz="2800" dirty="0" smtClean="0"/>
              <a:t>Phase 2</a:t>
            </a:r>
          </a:p>
          <a:p>
            <a:pPr lvl="1"/>
            <a:r>
              <a:rPr lang="en-CA" sz="2400" dirty="0" smtClean="0"/>
              <a:t>Word count</a:t>
            </a:r>
          </a:p>
          <a:p>
            <a:pPr lvl="1"/>
            <a:r>
              <a:rPr lang="en-CA" sz="2400" dirty="0" smtClean="0"/>
              <a:t>Number of mentions of key terms</a:t>
            </a:r>
          </a:p>
          <a:p>
            <a:endParaRPr lang="en-CA" sz="2800" dirty="0" smtClean="0"/>
          </a:p>
          <a:p>
            <a:r>
              <a:rPr lang="en-CA" sz="2800" dirty="0" smtClean="0"/>
              <a:t>ANTCONC for corpus analysis </a:t>
            </a:r>
            <a:r>
              <a:rPr lang="en-CA" dirty="0" smtClean="0">
                <a:hlinkClick r:id="rId2"/>
              </a:rPr>
              <a:t>http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www.laurenceanthony.net/software.html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789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634082"/>
          </a:xfrm>
        </p:spPr>
        <p:txBody>
          <a:bodyPr/>
          <a:lstStyle/>
          <a:p>
            <a:r>
              <a:rPr lang="en-CA" dirty="0" smtClean="0"/>
              <a:t>Overall Results: Ethics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0660041"/>
              </p:ext>
            </p:extLst>
          </p:nvPr>
        </p:nvGraphicFramePr>
        <p:xfrm>
          <a:off x="179512" y="2132856"/>
          <a:ext cx="84969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14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059127"/>
              </p:ext>
            </p:extLst>
          </p:nvPr>
        </p:nvGraphicFramePr>
        <p:xfrm>
          <a:off x="395536" y="1052736"/>
          <a:ext cx="5328588" cy="975360"/>
        </p:xfrm>
        <a:graphic>
          <a:graphicData uri="http://schemas.openxmlformats.org/drawingml/2006/table">
            <a:tbl>
              <a:tblPr bandRow="1">
                <a:tableStyleId>{8FD4443E-F989-4FC4-A0C8-D5A2AF1F390B}</a:tableStyleId>
              </a:tblPr>
              <a:tblGrid>
                <a:gridCol w="888098"/>
                <a:gridCol w="888098"/>
                <a:gridCol w="888098"/>
                <a:gridCol w="888098"/>
                <a:gridCol w="888098"/>
                <a:gridCol w="888098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CA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2.88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.20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-1.43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-1.63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.95CI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CA" sz="16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</a:t>
                      </a:r>
                      <a:r>
                        <a:rPr lang="en-CA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if &gt;2</a:t>
                      </a:r>
                      <a:endParaRPr lang="en-CA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-.73, 1.12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-2.55,   -.25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-2.82, </a:t>
                      </a:r>
                    </a:p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-.39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-2.46,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-.20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75654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*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211958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*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3347862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*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2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*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1103012" y="2636913"/>
            <a:ext cx="4693124" cy="31590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403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634082"/>
          </a:xfrm>
        </p:spPr>
        <p:txBody>
          <a:bodyPr/>
          <a:lstStyle/>
          <a:p>
            <a:r>
              <a:rPr lang="en-CA" dirty="0" smtClean="0"/>
              <a:t>Overall Results: Statistics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9347383"/>
              </p:ext>
            </p:extLst>
          </p:nvPr>
        </p:nvGraphicFramePr>
        <p:xfrm>
          <a:off x="457200" y="2132856"/>
          <a:ext cx="82192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15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98099"/>
              </p:ext>
            </p:extLst>
          </p:nvPr>
        </p:nvGraphicFramePr>
        <p:xfrm>
          <a:off x="611562" y="1052736"/>
          <a:ext cx="5328588" cy="975360"/>
        </p:xfrm>
        <a:graphic>
          <a:graphicData uri="http://schemas.openxmlformats.org/drawingml/2006/table">
            <a:tbl>
              <a:tblPr bandRow="1">
                <a:tableStyleId>{8FD4443E-F989-4FC4-A0C8-D5A2AF1F390B}</a:tableStyleId>
              </a:tblPr>
              <a:tblGrid>
                <a:gridCol w="888098"/>
                <a:gridCol w="888098"/>
                <a:gridCol w="888098"/>
                <a:gridCol w="888098"/>
                <a:gridCol w="888098"/>
                <a:gridCol w="888098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CA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-.19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-1.89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-.26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-.12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.95CI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-1.05, .68</a:t>
                      </a:r>
                      <a:endParaRPr lang="en-CA" sz="1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-3.19, </a:t>
                      </a:r>
                    </a:p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-.52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-1.16,   .65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-.52, </a:t>
                      </a:r>
                    </a:p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-.42,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.84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88452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*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403648" y="3247997"/>
            <a:ext cx="4608512" cy="25109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913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634082"/>
          </a:xfrm>
        </p:spPr>
        <p:txBody>
          <a:bodyPr/>
          <a:lstStyle/>
          <a:p>
            <a:r>
              <a:rPr lang="en-CA" dirty="0" smtClean="0"/>
              <a:t>Overall Results: Replication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1755562"/>
              </p:ext>
            </p:extLst>
          </p:nvPr>
        </p:nvGraphicFramePr>
        <p:xfrm>
          <a:off x="457200" y="2132856"/>
          <a:ext cx="82192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16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503635"/>
              </p:ext>
            </p:extLst>
          </p:nvPr>
        </p:nvGraphicFramePr>
        <p:xfrm>
          <a:off x="611562" y="1052736"/>
          <a:ext cx="5328588" cy="975360"/>
        </p:xfrm>
        <a:graphic>
          <a:graphicData uri="http://schemas.openxmlformats.org/drawingml/2006/table">
            <a:tbl>
              <a:tblPr bandRow="1">
                <a:tableStyleId>{8FD4443E-F989-4FC4-A0C8-D5A2AF1F390B}</a:tableStyleId>
              </a:tblPr>
              <a:tblGrid>
                <a:gridCol w="888098"/>
                <a:gridCol w="888098"/>
                <a:gridCol w="888098"/>
                <a:gridCol w="888098"/>
                <a:gridCol w="888098"/>
                <a:gridCol w="888098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CA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.41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.32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-.24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.16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-.21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.95CI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-.61, 1.41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-.74, 1.36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-.71, .25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-.42, .73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-.63,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.22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03648" y="3294276"/>
            <a:ext cx="4608512" cy="25109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51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634082"/>
          </a:xfrm>
        </p:spPr>
        <p:txBody>
          <a:bodyPr>
            <a:normAutofit/>
          </a:bodyPr>
          <a:lstStyle/>
          <a:p>
            <a:r>
              <a:rPr lang="en-CA" dirty="0" smtClean="0"/>
              <a:t>Overall Results: Word Count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780384"/>
              </p:ext>
            </p:extLst>
          </p:nvPr>
        </p:nvGraphicFramePr>
        <p:xfrm>
          <a:off x="457200" y="2132856"/>
          <a:ext cx="82192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17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47011"/>
              </p:ext>
            </p:extLst>
          </p:nvPr>
        </p:nvGraphicFramePr>
        <p:xfrm>
          <a:off x="179512" y="1052736"/>
          <a:ext cx="6252032" cy="792480"/>
        </p:xfrm>
        <a:graphic>
          <a:graphicData uri="http://schemas.openxmlformats.org/drawingml/2006/table">
            <a:tbl>
              <a:tblPr bandRow="1">
                <a:tableStyleId>{8FD4443E-F989-4FC4-A0C8-D5A2AF1F390B}</a:tableStyleId>
              </a:tblPr>
              <a:tblGrid>
                <a:gridCol w="1563008"/>
                <a:gridCol w="1563008"/>
                <a:gridCol w="1563008"/>
                <a:gridCol w="1563008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CA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.31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1.89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-.47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.95CI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-.58, 1.19</a:t>
                      </a:r>
                      <a:endParaRPr lang="en-CA" sz="1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.53,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3.18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-1.23, .32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1920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*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697704" y="2564904"/>
            <a:ext cx="5034535" cy="36903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5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Overall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506916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CA" dirty="0" smtClean="0"/>
              <a:t>Participant ethics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Large emphasis (number of pages, words, percent of pages, word uses)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Very little emphasis on fraud, fabrication, plagiarism, ethics in data analysis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When reform issues appear, get attention (headers, terms) 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Statistical concepts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Evenly balanced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Reform concepts tend to appear in multiple chapters; control concepts in just one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Replication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Very little emphasis on distinguishing types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Very little emphasis relative to participant ethics, statistics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Variability across textbooks…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936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19</a:t>
            </a:fld>
            <a:endParaRPr lang="en-CA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471781"/>
              </p:ext>
            </p:extLst>
          </p:nvPr>
        </p:nvGraphicFramePr>
        <p:xfrm>
          <a:off x="0" y="-4192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00" y="0"/>
            <a:ext cx="3688904" cy="1412776"/>
          </a:xfrm>
        </p:spPr>
        <p:txBody>
          <a:bodyPr>
            <a:normAutofit fontScale="90000"/>
          </a:bodyPr>
          <a:lstStyle/>
          <a:p>
            <a:r>
              <a:rPr lang="en-CA" dirty="0"/>
              <a:t>Variability </a:t>
            </a:r>
            <a:r>
              <a:rPr lang="en-CA" dirty="0" smtClean="0"/>
              <a:t>across Texts: </a:t>
            </a:r>
            <a:r>
              <a:rPr lang="en-CA" dirty="0"/>
              <a:t>Percent of Pages</a:t>
            </a:r>
          </a:p>
        </p:txBody>
      </p:sp>
      <p:sp>
        <p:nvSpPr>
          <p:cNvPr id="3" name="Oval 2"/>
          <p:cNvSpPr/>
          <p:nvPr/>
        </p:nvSpPr>
        <p:spPr>
          <a:xfrm>
            <a:off x="3059832" y="548680"/>
            <a:ext cx="5544616" cy="58879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349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does a typical research methods course do to our students?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86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Potential strategies to incorporate reform topics into Research Methods Courses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CA" dirty="0" smtClean="0"/>
              <a:t>Students</a:t>
            </a:r>
            <a:r>
              <a:rPr lang="en-CA" sz="2800" dirty="0" smtClean="0"/>
              <a:t> </a:t>
            </a:r>
            <a:r>
              <a:rPr lang="en-CA" sz="2800" b="1" dirty="0" smtClean="0"/>
              <a:t>debate </a:t>
            </a:r>
            <a:r>
              <a:rPr lang="en-CA" dirty="0" smtClean="0"/>
              <a:t>merits/uses of exact replication and conceptual replication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Describe process of science from researcher’s perspective, students </a:t>
            </a:r>
            <a:r>
              <a:rPr lang="en-CA" sz="2800" b="1" dirty="0" smtClean="0"/>
              <a:t>generate</a:t>
            </a:r>
            <a:r>
              <a:rPr lang="en-CA" sz="2800" dirty="0" smtClean="0"/>
              <a:t> </a:t>
            </a:r>
            <a:r>
              <a:rPr lang="en-CA" dirty="0" smtClean="0"/>
              <a:t>all opportunities for ethical decision making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Students </a:t>
            </a:r>
            <a:r>
              <a:rPr lang="en-CA" sz="2800" b="1" dirty="0" smtClean="0"/>
              <a:t>present </a:t>
            </a:r>
            <a:r>
              <a:rPr lang="en-CA" dirty="0" smtClean="0"/>
              <a:t>cases of fraud and ensuing debate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Students </a:t>
            </a:r>
            <a:r>
              <a:rPr lang="en-CA" sz="2800" b="1" dirty="0" smtClean="0"/>
              <a:t>investigate &amp; summarize </a:t>
            </a:r>
            <a:r>
              <a:rPr lang="en-CA" dirty="0" smtClean="0"/>
              <a:t>attempts to replicate a phenomenon, draw from Registered Replication Reports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Students attempt to </a:t>
            </a:r>
            <a:r>
              <a:rPr lang="en-CA" sz="2800" b="1" dirty="0" smtClean="0"/>
              <a:t>replicate </a:t>
            </a:r>
            <a:r>
              <a:rPr lang="en-CA" dirty="0" smtClean="0"/>
              <a:t>a phenomenon, </a:t>
            </a:r>
            <a:r>
              <a:rPr lang="en-CA" sz="2800" b="1" dirty="0" smtClean="0"/>
              <a:t>discuss </a:t>
            </a:r>
            <a:r>
              <a:rPr lang="en-CA" dirty="0" smtClean="0"/>
              <a:t>challenges and conclusions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Students </a:t>
            </a:r>
            <a:r>
              <a:rPr lang="en-CA" sz="2800" b="1" dirty="0" smtClean="0"/>
              <a:t>compare</a:t>
            </a:r>
            <a:r>
              <a:rPr lang="en-CA" sz="2600" b="1" dirty="0" smtClean="0"/>
              <a:t> </a:t>
            </a:r>
            <a:r>
              <a:rPr lang="en-CA" dirty="0" smtClean="0"/>
              <a:t>policies about plagiarism from APA/journal with campus academic honesty policies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Students </a:t>
            </a:r>
            <a:r>
              <a:rPr lang="en-CA" sz="2800" b="1" dirty="0" smtClean="0"/>
              <a:t>describe</a:t>
            </a:r>
            <a:r>
              <a:rPr lang="en-CA" sz="3000" dirty="0" smtClean="0"/>
              <a:t> </a:t>
            </a:r>
            <a:r>
              <a:rPr lang="en-CA" dirty="0" smtClean="0"/>
              <a:t>results of an article, including interpreting both statistical significance and effect size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57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6000" dirty="0" smtClean="0"/>
              <a:t>Research methods aren’t dead</a:t>
            </a:r>
            <a:endParaRPr lang="en-CA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3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Some </a:t>
            </a:r>
            <a:r>
              <a:rPr lang="en-CA" dirty="0" smtClean="0"/>
              <a:t>Articles to Supplement Your Text, Trigger Discussion: Replication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352928" cy="525658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GB" sz="1200" dirty="0" smtClean="0"/>
              <a:t>Algona</a:t>
            </a:r>
            <a:r>
              <a:rPr lang="en-GB" sz="1200" dirty="0"/>
              <a:t>, V. K., </a:t>
            </a:r>
            <a:r>
              <a:rPr lang="en-GB" sz="1200" dirty="0" err="1"/>
              <a:t>Attaya</a:t>
            </a:r>
            <a:r>
              <a:rPr lang="en-GB" sz="1200" dirty="0"/>
              <a:t>, M. K., </a:t>
            </a:r>
            <a:r>
              <a:rPr lang="en-GB" sz="1200" dirty="0" err="1"/>
              <a:t>Aucoin</a:t>
            </a:r>
            <a:r>
              <a:rPr lang="en-GB" sz="1200" dirty="0"/>
              <a:t>, P., </a:t>
            </a:r>
            <a:r>
              <a:rPr lang="en-GB" sz="1200" dirty="0" err="1"/>
              <a:t>Bahnik</a:t>
            </a:r>
            <a:r>
              <a:rPr lang="en-GB" sz="1200" dirty="0"/>
              <a:t>, S., Birch, S., </a:t>
            </a:r>
            <a:r>
              <a:rPr lang="en-GB" sz="1200" dirty="0" err="1"/>
              <a:t>Birt</a:t>
            </a:r>
            <a:r>
              <a:rPr lang="en-GB" sz="1200" dirty="0"/>
              <a:t>, A. R., … </a:t>
            </a:r>
            <a:r>
              <a:rPr lang="en-GB" sz="1200" dirty="0" err="1"/>
              <a:t>Zwaan</a:t>
            </a:r>
            <a:r>
              <a:rPr lang="en-GB" sz="1200" dirty="0"/>
              <a:t>, R. A. (2014). Registered replication report: Schooler &amp; </a:t>
            </a:r>
            <a:r>
              <a:rPr lang="en-GB" sz="1200" dirty="0" err="1"/>
              <a:t>Engstler</a:t>
            </a:r>
            <a:r>
              <a:rPr lang="en-GB" sz="1200" dirty="0"/>
              <a:t>-Schooler (1990). </a:t>
            </a:r>
            <a:r>
              <a:rPr lang="en-GB" sz="1200" i="1" dirty="0"/>
              <a:t>Perspectives on Psychological Science, 9</a:t>
            </a:r>
            <a:r>
              <a:rPr lang="en-GB" sz="1200" dirty="0"/>
              <a:t>, </a:t>
            </a:r>
            <a:r>
              <a:rPr lang="en-GB" sz="1200" dirty="0" smtClean="0"/>
              <a:t>556-578.</a:t>
            </a:r>
          </a:p>
          <a:p>
            <a:pPr>
              <a:buFont typeface="+mj-lt"/>
              <a:buAutoNum type="arabicPeriod"/>
            </a:pPr>
            <a:r>
              <a:rPr lang="en-GB" sz="1200" dirty="0" err="1" smtClean="0"/>
              <a:t>Bargh</a:t>
            </a:r>
            <a:r>
              <a:rPr lang="en-GB" sz="1200" dirty="0"/>
              <a:t>, J. A., Chen, M. A., &amp; Burrows, L. (1996). Automaticity of social behaviour: Direct effects of trait construct and stereotype activation on action. </a:t>
            </a:r>
            <a:r>
              <a:rPr lang="en-GB" sz="1200" i="1" dirty="0"/>
              <a:t>Journal of Personality and Social Psychology, 71</a:t>
            </a:r>
            <a:r>
              <a:rPr lang="en-GB" sz="1200" dirty="0"/>
              <a:t>, 230-244.</a:t>
            </a:r>
            <a:endParaRPr lang="en-CA" sz="1200" dirty="0"/>
          </a:p>
          <a:p>
            <a:pPr>
              <a:buFont typeface="+mj-lt"/>
              <a:buAutoNum type="arabicPeriod"/>
            </a:pPr>
            <a:r>
              <a:rPr lang="en-GB" sz="1200" dirty="0" err="1"/>
              <a:t>Barrus</a:t>
            </a:r>
            <a:r>
              <a:rPr lang="en-GB" sz="1200" dirty="0"/>
              <a:t>, I., &amp; </a:t>
            </a:r>
            <a:r>
              <a:rPr lang="en-GB" sz="1200" dirty="0" err="1"/>
              <a:t>Rabier</a:t>
            </a:r>
            <a:r>
              <a:rPr lang="en-GB" sz="1200" dirty="0"/>
              <a:t>, V. (2013). Failure to replicate </a:t>
            </a:r>
            <a:r>
              <a:rPr lang="en-GB" sz="1200" dirty="0" err="1"/>
              <a:t>retrocausal</a:t>
            </a:r>
            <a:r>
              <a:rPr lang="en-GB" sz="1200" dirty="0"/>
              <a:t> recall. </a:t>
            </a:r>
            <a:r>
              <a:rPr lang="en-GB" sz="1200" i="1" dirty="0"/>
              <a:t>Psychology of Consciousness: Theory, Research, and Practice, 1</a:t>
            </a:r>
            <a:r>
              <a:rPr lang="en-GB" sz="1200" dirty="0"/>
              <a:t>, 82-91.</a:t>
            </a:r>
            <a:endParaRPr lang="en-CA" sz="1200" dirty="0"/>
          </a:p>
          <a:p>
            <a:pPr>
              <a:buFont typeface="+mj-lt"/>
              <a:buAutoNum type="arabicPeriod"/>
            </a:pPr>
            <a:r>
              <a:rPr lang="en-GB" sz="1200" dirty="0" err="1"/>
              <a:t>Bem</a:t>
            </a:r>
            <a:r>
              <a:rPr lang="en-GB" sz="1200" dirty="0"/>
              <a:t>, D. J. (2011). Feeling the future: Experimental evidence for anomalous retroactive influences on cognition and affect. </a:t>
            </a:r>
            <a:r>
              <a:rPr lang="en-GB" sz="1200" i="1" dirty="0"/>
              <a:t>Journal of Personality and Social psychology, 100</a:t>
            </a:r>
            <a:r>
              <a:rPr lang="en-GB" sz="1200" dirty="0"/>
              <a:t>, 407-425</a:t>
            </a:r>
            <a:r>
              <a:rPr lang="en-GB" sz="12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GB" sz="1200" dirty="0" err="1"/>
              <a:t>Bonnett</a:t>
            </a:r>
            <a:r>
              <a:rPr lang="en-GB" sz="1200" dirty="0"/>
              <a:t>, D. G. (2012). Replication-extension studies. </a:t>
            </a:r>
            <a:r>
              <a:rPr lang="en-GB" sz="1200" i="1" dirty="0"/>
              <a:t>Current Directions in Psychological Science, 21</a:t>
            </a:r>
            <a:r>
              <a:rPr lang="en-GB" sz="1200" dirty="0"/>
              <a:t>, 409-412.</a:t>
            </a:r>
            <a:endParaRPr lang="en-CA" sz="1200" dirty="0"/>
          </a:p>
          <a:p>
            <a:pPr>
              <a:buFont typeface="+mj-lt"/>
              <a:buAutoNum type="arabicPeriod"/>
            </a:pPr>
            <a:r>
              <a:rPr lang="en-GB" sz="1200" b="1" dirty="0"/>
              <a:t>Brandt, M. J., </a:t>
            </a:r>
            <a:r>
              <a:rPr lang="en-GB" sz="1200" b="1" dirty="0" err="1"/>
              <a:t>Ijzerman</a:t>
            </a:r>
            <a:r>
              <a:rPr lang="en-GB" sz="1200" b="1" dirty="0"/>
              <a:t>, H., </a:t>
            </a:r>
            <a:r>
              <a:rPr lang="en-GB" sz="1200" b="1" dirty="0" err="1"/>
              <a:t>Dijksterhuis</a:t>
            </a:r>
            <a:r>
              <a:rPr lang="en-GB" sz="1200" b="1" dirty="0"/>
              <a:t>, A., </a:t>
            </a:r>
            <a:r>
              <a:rPr lang="en-GB" sz="1200" b="1" dirty="0" err="1"/>
              <a:t>Farach</a:t>
            </a:r>
            <a:r>
              <a:rPr lang="en-GB" sz="1200" b="1" dirty="0"/>
              <a:t>, F. J., Geller, J., </a:t>
            </a:r>
            <a:r>
              <a:rPr lang="en-GB" sz="1200" b="1" dirty="0" err="1"/>
              <a:t>Giner-Sorolla</a:t>
            </a:r>
            <a:r>
              <a:rPr lang="en-GB" sz="1200" b="1" dirty="0"/>
              <a:t>, R., Grange, J. A., </a:t>
            </a:r>
            <a:r>
              <a:rPr lang="en-GB" sz="1200" b="1" dirty="0" err="1"/>
              <a:t>Perugini</a:t>
            </a:r>
            <a:r>
              <a:rPr lang="en-GB" sz="1200" b="1" dirty="0"/>
              <a:t>, M., Spies, J. R., &amp; </a:t>
            </a:r>
            <a:r>
              <a:rPr lang="en-GB" sz="1200" b="1" dirty="0" err="1"/>
              <a:t>van’t</a:t>
            </a:r>
            <a:r>
              <a:rPr lang="en-GB" sz="1200" b="1" dirty="0"/>
              <a:t> Veer, A. (2014). The Replication Recipe: What makes for a convincing replication? </a:t>
            </a:r>
            <a:r>
              <a:rPr lang="en-GB" sz="1200" b="1" i="1" dirty="0"/>
              <a:t>Journal of Experimental Social Psychology, 50</a:t>
            </a:r>
            <a:r>
              <a:rPr lang="en-GB" sz="1200" b="1" dirty="0"/>
              <a:t>, 217-224.</a:t>
            </a:r>
            <a:r>
              <a:rPr lang="en-GB" sz="1200" b="1" i="1" dirty="0"/>
              <a:t> </a:t>
            </a:r>
            <a:endParaRPr lang="en-CA" sz="1200" b="1" dirty="0"/>
          </a:p>
          <a:p>
            <a:pPr>
              <a:buFont typeface="+mj-lt"/>
              <a:buAutoNum type="arabicPeriod"/>
            </a:pPr>
            <a:r>
              <a:rPr lang="en-GB" sz="1200" dirty="0"/>
              <a:t>Braver, S. L., Thoemmes, F. J, &amp; Rosenthal, R. (2014). Continuously cumulating meta-analysis and replicability. </a:t>
            </a:r>
            <a:r>
              <a:rPr lang="en-GB" sz="1200" i="1" dirty="0"/>
              <a:t>Perspectives on Psychological Science, 9</a:t>
            </a:r>
            <a:r>
              <a:rPr lang="en-GB" sz="1200" dirty="0"/>
              <a:t>, 333-342.</a:t>
            </a:r>
            <a:endParaRPr lang="en-CA" sz="1200" dirty="0"/>
          </a:p>
          <a:p>
            <a:pPr>
              <a:buFont typeface="+mj-lt"/>
              <a:buAutoNum type="arabicPeriod"/>
            </a:pPr>
            <a:r>
              <a:rPr lang="en-GB" sz="1200" dirty="0" err="1"/>
              <a:t>Cesario</a:t>
            </a:r>
            <a:r>
              <a:rPr lang="en-GB" sz="1200" dirty="0"/>
              <a:t>, J. (2014). Priming, replication, and the hardest science. </a:t>
            </a:r>
            <a:r>
              <a:rPr lang="en-GB" sz="1200" i="1" dirty="0"/>
              <a:t>Perspectives on Psychological Science, 9</a:t>
            </a:r>
            <a:r>
              <a:rPr lang="en-GB" sz="1200" dirty="0"/>
              <a:t>, 40-48.</a:t>
            </a:r>
            <a:endParaRPr lang="en-CA" sz="1200" dirty="0"/>
          </a:p>
          <a:p>
            <a:pPr>
              <a:buFont typeface="+mj-lt"/>
              <a:buAutoNum type="arabicPeriod"/>
            </a:pPr>
            <a:r>
              <a:rPr lang="en-GB" sz="1200" dirty="0"/>
              <a:t>Doyen, S., Klein, O., </a:t>
            </a:r>
            <a:r>
              <a:rPr lang="en-GB" sz="1200" dirty="0" err="1"/>
              <a:t>Pichon</a:t>
            </a:r>
            <a:r>
              <a:rPr lang="en-GB" sz="1200" dirty="0"/>
              <a:t>, C.-L., &amp; </a:t>
            </a:r>
            <a:r>
              <a:rPr lang="en-GB" sz="1200" dirty="0" err="1"/>
              <a:t>Cleeremans</a:t>
            </a:r>
            <a:r>
              <a:rPr lang="en-GB" sz="1200" dirty="0"/>
              <a:t>, A. (2012). </a:t>
            </a:r>
            <a:r>
              <a:rPr lang="en-GB" sz="1200" dirty="0" err="1"/>
              <a:t>Behavioral</a:t>
            </a:r>
            <a:r>
              <a:rPr lang="en-GB" sz="1200" dirty="0"/>
              <a:t> priming: It’s all in the mind, but whose mind? </a:t>
            </a:r>
            <a:r>
              <a:rPr lang="en-GB" sz="1200" i="1" dirty="0" err="1"/>
              <a:t>PLoS</a:t>
            </a:r>
            <a:r>
              <a:rPr lang="en-GB" sz="1200" i="1" dirty="0"/>
              <a:t> ONE, 7</a:t>
            </a:r>
            <a:r>
              <a:rPr lang="en-GB" sz="1200" dirty="0"/>
              <a:t>, e29081.</a:t>
            </a:r>
            <a:endParaRPr lang="en-CA" sz="1200" dirty="0"/>
          </a:p>
          <a:p>
            <a:pPr>
              <a:buFont typeface="+mj-lt"/>
              <a:buAutoNum type="arabicPeriod"/>
            </a:pPr>
            <a:r>
              <a:rPr lang="en-GB" sz="1200" b="1" dirty="0"/>
              <a:t>Earp, B. D., Everett, J. A. C., </a:t>
            </a:r>
            <a:r>
              <a:rPr lang="en-GB" sz="1200" b="1" dirty="0" err="1"/>
              <a:t>Madva</a:t>
            </a:r>
            <a:r>
              <a:rPr lang="en-GB" sz="1200" b="1" dirty="0"/>
              <a:t>, E. N., &amp; Hamlin, J. K. (2014). Out, damned spot: Can the “Macbeth Effect” be replicated? </a:t>
            </a:r>
            <a:r>
              <a:rPr lang="en-GB" sz="1200" b="1" i="1" dirty="0"/>
              <a:t>Basic and Applied Social Psychology, 36</a:t>
            </a:r>
            <a:r>
              <a:rPr lang="en-GB" sz="1200" b="1" dirty="0"/>
              <a:t>, 91-98.</a:t>
            </a:r>
            <a:endParaRPr lang="en-CA" sz="1200" b="1" dirty="0"/>
          </a:p>
          <a:p>
            <a:pPr>
              <a:buFont typeface="+mj-lt"/>
              <a:buAutoNum type="arabicPeriod"/>
            </a:pPr>
            <a:r>
              <a:rPr lang="en-CA" sz="1200" b="1" dirty="0"/>
              <a:t>Earp, B. D., &amp; </a:t>
            </a:r>
            <a:r>
              <a:rPr lang="en-CA" sz="1200" b="1" dirty="0" err="1"/>
              <a:t>Trafimow</a:t>
            </a:r>
            <a:r>
              <a:rPr lang="en-CA" sz="1200" b="1" dirty="0"/>
              <a:t>, D. (2015). Replication, falsification, and the crisis of confidence in social psychology. </a:t>
            </a:r>
            <a:r>
              <a:rPr lang="en-CA" sz="1200" b="1" i="1" dirty="0"/>
              <a:t>Frontiers in Psychology</a:t>
            </a:r>
            <a:r>
              <a:rPr lang="en-CA" sz="1200" b="1" dirty="0"/>
              <a:t>, </a:t>
            </a:r>
            <a:r>
              <a:rPr lang="en-CA" sz="1200" b="1" i="1" dirty="0"/>
              <a:t>6</a:t>
            </a:r>
            <a:r>
              <a:rPr lang="en-CA" sz="1200" b="1" dirty="0"/>
              <a:t>(621), 1-11. Available at </a:t>
            </a:r>
            <a:r>
              <a:rPr lang="en-CA" sz="1200" b="1" dirty="0">
                <a:hlinkClick r:id="rId2"/>
              </a:rPr>
              <a:t>http://</a:t>
            </a:r>
            <a:r>
              <a:rPr lang="en-CA" sz="1200" b="1" dirty="0" smtClean="0">
                <a:hlinkClick r:id="rId2"/>
              </a:rPr>
              <a:t>journal.frontiersin.org/article/10.3389/fpsyg.2015.00621/abstract</a:t>
            </a:r>
            <a:endParaRPr lang="en-CA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61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Some </a:t>
            </a:r>
            <a:r>
              <a:rPr lang="en-CA" dirty="0" smtClean="0"/>
              <a:t>Articles to Supplement Your Text, Trigger Discussion: Replication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352928" cy="525658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12"/>
            </a:pPr>
            <a:r>
              <a:rPr lang="en-GB" sz="1200" dirty="0" smtClean="0"/>
              <a:t>Harris</a:t>
            </a:r>
            <a:r>
              <a:rPr lang="en-GB" sz="1200" dirty="0"/>
              <a:t>, C. R., Coburn, N., Rohrer, D., &amp; </a:t>
            </a:r>
            <a:r>
              <a:rPr lang="en-GB" sz="1200" dirty="0" err="1"/>
              <a:t>Pashler</a:t>
            </a:r>
            <a:r>
              <a:rPr lang="en-GB" sz="1200" dirty="0"/>
              <a:t>, H. (2013). Two failures to replicate high-performance-goal priming effects. </a:t>
            </a:r>
            <a:r>
              <a:rPr lang="en-GB" sz="1200" i="1" dirty="0"/>
              <a:t>PLOSONE, 8</a:t>
            </a:r>
            <a:r>
              <a:rPr lang="en-GB" sz="1200" dirty="0"/>
              <a:t>, e72467.</a:t>
            </a:r>
            <a:endParaRPr lang="en-CA" sz="1200" dirty="0"/>
          </a:p>
          <a:p>
            <a:pPr>
              <a:buFont typeface="+mj-lt"/>
              <a:buAutoNum type="arabicPeriod" startAt="12"/>
            </a:pPr>
            <a:r>
              <a:rPr lang="en-GB" sz="1200" dirty="0"/>
              <a:t>Klein, O., Doyen, S., Leys, C., </a:t>
            </a:r>
            <a:r>
              <a:rPr lang="en-GB" sz="1200" dirty="0" err="1"/>
              <a:t>Magalhães</a:t>
            </a:r>
            <a:r>
              <a:rPr lang="en-GB" sz="1200" dirty="0"/>
              <a:t> de </a:t>
            </a:r>
            <a:r>
              <a:rPr lang="en-GB" sz="1200" dirty="0" err="1"/>
              <a:t>Saldanha</a:t>
            </a:r>
            <a:r>
              <a:rPr lang="en-GB" sz="1200" dirty="0"/>
              <a:t> da Gama, P. A., Miller, S., </a:t>
            </a:r>
            <a:r>
              <a:rPr lang="en-GB" sz="1200" dirty="0" err="1"/>
              <a:t>Questienne</a:t>
            </a:r>
            <a:r>
              <a:rPr lang="en-GB" sz="1200" dirty="0"/>
              <a:t>, L., &amp; </a:t>
            </a:r>
            <a:r>
              <a:rPr lang="en-GB" sz="1200" dirty="0" err="1"/>
              <a:t>Cleeremans</a:t>
            </a:r>
            <a:r>
              <a:rPr lang="en-GB" sz="1200" dirty="0"/>
              <a:t>, A. (2012). Low hopes, high expectations: Expectancy effects and the replicability of behavioural experiments. </a:t>
            </a:r>
            <a:r>
              <a:rPr lang="en-GB" sz="1200" i="1" dirty="0"/>
              <a:t>Perspectives on Psychological Science, 7</a:t>
            </a:r>
            <a:r>
              <a:rPr lang="en-GB" sz="1200" dirty="0"/>
              <a:t>, 572-584</a:t>
            </a:r>
            <a:r>
              <a:rPr lang="en-GB" sz="1200" dirty="0" smtClean="0"/>
              <a:t>.</a:t>
            </a:r>
          </a:p>
          <a:p>
            <a:pPr>
              <a:buFont typeface="+mj-lt"/>
              <a:buAutoNum type="arabicPeriod" startAt="12"/>
            </a:pPr>
            <a:r>
              <a:rPr lang="en-GB" sz="1200" b="1" dirty="0" err="1"/>
              <a:t>Levelt</a:t>
            </a:r>
            <a:r>
              <a:rPr lang="en-GB" sz="1200" b="1" dirty="0"/>
              <a:t> Committee, </a:t>
            </a:r>
            <a:r>
              <a:rPr lang="en-GB" sz="1200" b="1" dirty="0" err="1"/>
              <a:t>Noort</a:t>
            </a:r>
            <a:r>
              <a:rPr lang="en-GB" sz="1200" b="1" dirty="0"/>
              <a:t> Committee, </a:t>
            </a:r>
            <a:r>
              <a:rPr lang="en-GB" sz="1200" b="1" dirty="0" err="1"/>
              <a:t>Drenth</a:t>
            </a:r>
            <a:r>
              <a:rPr lang="en-GB" sz="1200" b="1" dirty="0"/>
              <a:t> Committee (28 November 2012). </a:t>
            </a:r>
            <a:r>
              <a:rPr lang="en-GB" sz="1200" b="1" i="1" dirty="0"/>
              <a:t>Flawed science: The fraudulent research practices of social psychologist </a:t>
            </a:r>
            <a:r>
              <a:rPr lang="en-GB" sz="1200" b="1" i="1" dirty="0" err="1"/>
              <a:t>Diederik</a:t>
            </a:r>
            <a:r>
              <a:rPr lang="en-GB" sz="1200" b="1" i="1" dirty="0"/>
              <a:t> </a:t>
            </a:r>
            <a:r>
              <a:rPr lang="en-GB" sz="1200" b="1" i="1" dirty="0" err="1"/>
              <a:t>Stapel</a:t>
            </a:r>
            <a:r>
              <a:rPr lang="en-GB" sz="1200" b="1" dirty="0"/>
              <a:t> [English translation]. Retrieved July 31, 2014 https://www.commissielevelt.nl/wp-content/uploads_per_blog/commissielevelt/2013/01/finalreportLevelt1.pdf</a:t>
            </a:r>
            <a:endParaRPr lang="en-CA" sz="1200" b="1" dirty="0"/>
          </a:p>
          <a:p>
            <a:pPr>
              <a:buFont typeface="+mj-lt"/>
              <a:buAutoNum type="arabicPeriod" startAt="12"/>
            </a:pPr>
            <a:r>
              <a:rPr lang="en-GB" sz="1200" dirty="0" err="1"/>
              <a:t>Pashler</a:t>
            </a:r>
            <a:r>
              <a:rPr lang="en-GB" sz="1200" dirty="0"/>
              <a:t>, H., Coburn, N., &amp; Harris, C. R. (2012). Priming of social distance? Failure to replicate effects on social and food judgments. </a:t>
            </a:r>
            <a:r>
              <a:rPr lang="en-GB" sz="1200" i="1" dirty="0"/>
              <a:t>PLOS ONE, 7</a:t>
            </a:r>
            <a:r>
              <a:rPr lang="en-GB" sz="1200" dirty="0"/>
              <a:t>, e29081.</a:t>
            </a:r>
            <a:endParaRPr lang="en-CA" sz="1200" dirty="0"/>
          </a:p>
          <a:p>
            <a:pPr>
              <a:buFont typeface="+mj-lt"/>
              <a:buAutoNum type="arabicPeriod" startAt="12"/>
            </a:pPr>
            <a:r>
              <a:rPr lang="en-GB" sz="1200" b="1" dirty="0" err="1"/>
              <a:t>Pashler</a:t>
            </a:r>
            <a:r>
              <a:rPr lang="en-GB" sz="1200" b="1" dirty="0"/>
              <a:t>, H., &amp; </a:t>
            </a:r>
            <a:r>
              <a:rPr lang="en-GB" sz="1200" b="1" dirty="0" err="1"/>
              <a:t>Wagenmakers</a:t>
            </a:r>
            <a:r>
              <a:rPr lang="en-GB" sz="1200" b="1" dirty="0"/>
              <a:t>, E.-J. (2012). Editors’ introduction to the special section on replicability in psychological science: A crisis of confidence? </a:t>
            </a:r>
            <a:r>
              <a:rPr lang="en-GB" sz="1200" b="1" i="1" dirty="0"/>
              <a:t>Perspectives on Psychological Science, 7</a:t>
            </a:r>
            <a:r>
              <a:rPr lang="en-GB" sz="1200" b="1" dirty="0"/>
              <a:t>, 528-530.</a:t>
            </a:r>
            <a:endParaRPr lang="en-CA" sz="1200" b="1" dirty="0"/>
          </a:p>
          <a:p>
            <a:pPr>
              <a:buFont typeface="+mj-lt"/>
              <a:buAutoNum type="arabicPeriod" startAt="12"/>
            </a:pPr>
            <a:r>
              <a:rPr lang="en-GB" sz="1200" dirty="0"/>
              <a:t>Schmidt, S. (2009). Shall we really do it again? The powerful concept of replication is neglected in the social sciences. </a:t>
            </a:r>
            <a:r>
              <a:rPr lang="en-GB" sz="1200" i="1" dirty="0"/>
              <a:t>Review of General Psychology, 13</a:t>
            </a:r>
            <a:r>
              <a:rPr lang="en-GB" sz="1200" dirty="0"/>
              <a:t>, 90-100.</a:t>
            </a:r>
            <a:endParaRPr lang="en-CA" sz="1200" dirty="0"/>
          </a:p>
          <a:p>
            <a:pPr>
              <a:buFont typeface="+mj-lt"/>
              <a:buAutoNum type="arabicPeriod" startAt="12"/>
            </a:pPr>
            <a:r>
              <a:rPr lang="en-GB" sz="1200" dirty="0"/>
              <a:t>Schooler, J. W. (2014). Turning the lens of science on itself: Verbal overshadowing, replication, and </a:t>
            </a:r>
            <a:r>
              <a:rPr lang="en-GB" sz="1200" dirty="0" err="1"/>
              <a:t>metascience</a:t>
            </a:r>
            <a:r>
              <a:rPr lang="en-GB" sz="1200" dirty="0"/>
              <a:t>. </a:t>
            </a:r>
            <a:r>
              <a:rPr lang="en-GB" sz="1200" i="1" dirty="0"/>
              <a:t>Perspectives on Psychological Science, 9</a:t>
            </a:r>
            <a:r>
              <a:rPr lang="en-GB" sz="1200" dirty="0"/>
              <a:t>, 579-584.</a:t>
            </a:r>
            <a:endParaRPr lang="en-CA" sz="1200" dirty="0"/>
          </a:p>
          <a:p>
            <a:pPr>
              <a:buFont typeface="+mj-lt"/>
              <a:buAutoNum type="arabicPeriod" startAt="12"/>
            </a:pPr>
            <a:r>
              <a:rPr lang="en-GB" sz="1200" dirty="0"/>
              <a:t>Simons, D. J. (2014). The value of direct replication. </a:t>
            </a:r>
            <a:r>
              <a:rPr lang="en-GB" sz="1200" i="1" dirty="0"/>
              <a:t>Perspectives on Psychological Science, 9</a:t>
            </a:r>
            <a:r>
              <a:rPr lang="en-GB" sz="1200" dirty="0"/>
              <a:t>, 76-80.</a:t>
            </a:r>
            <a:endParaRPr lang="en-CA" sz="1200" dirty="0"/>
          </a:p>
          <a:p>
            <a:pPr>
              <a:buFont typeface="+mj-lt"/>
              <a:buAutoNum type="arabicPeriod" startAt="12"/>
            </a:pPr>
            <a:r>
              <a:rPr lang="en-GB" sz="1200" b="1" dirty="0"/>
              <a:t>Simons, D. J., Holcombe, A. O., &amp; Spellman, B. A. (2014). An introduction to Registered Replication Reports at </a:t>
            </a:r>
            <a:r>
              <a:rPr lang="en-GB" sz="1200" b="1" i="1" dirty="0"/>
              <a:t>Perspectives on Psychological Science, 9</a:t>
            </a:r>
            <a:r>
              <a:rPr lang="en-GB" sz="1200" b="1" dirty="0"/>
              <a:t>, 552-555.</a:t>
            </a:r>
            <a:endParaRPr lang="en-CA" sz="1200" b="1" dirty="0"/>
          </a:p>
          <a:p>
            <a:pPr>
              <a:buFont typeface="+mj-lt"/>
              <a:buAutoNum type="arabicPeriod" startAt="12"/>
            </a:pPr>
            <a:r>
              <a:rPr lang="en-GB" sz="1200" dirty="0"/>
              <a:t>Stanley, D. J., &amp; Spence, J. R. (2014). Expectations for replications: Are yours realistic? </a:t>
            </a:r>
            <a:r>
              <a:rPr lang="en-GB" sz="1200" i="1" dirty="0"/>
              <a:t>Perspectives on Psychological Science, 9, </a:t>
            </a:r>
            <a:r>
              <a:rPr lang="en-GB" sz="1200" dirty="0"/>
              <a:t>305-318.</a:t>
            </a:r>
            <a:endParaRPr lang="en-CA" sz="1200" dirty="0"/>
          </a:p>
          <a:p>
            <a:pPr>
              <a:buFont typeface="+mj-lt"/>
              <a:buAutoNum type="arabicPeriod" startAt="12"/>
            </a:pPr>
            <a:r>
              <a:rPr lang="en-GB" sz="1200" b="1" dirty="0"/>
              <a:t>Yong, E. (2012, May 17). Replication studies: Bad copy. </a:t>
            </a:r>
            <a:r>
              <a:rPr lang="en-GB" sz="1200" b="1" i="1" dirty="0"/>
              <a:t>Nature [News Feature], 485</a:t>
            </a:r>
            <a:r>
              <a:rPr lang="en-GB" sz="1200" b="1" dirty="0"/>
              <a:t>, 298-300</a:t>
            </a:r>
            <a:r>
              <a:rPr lang="en-GB" sz="1200" b="1" dirty="0" smtClean="0"/>
              <a:t>.</a:t>
            </a:r>
            <a:endParaRPr lang="en-CA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0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Articles to Supplement Your Text, Trigger Discussion: Ethics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208912" cy="499715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GB" sz="1000" dirty="0"/>
              <a:t>Bakker, M., &amp; </a:t>
            </a:r>
            <a:r>
              <a:rPr lang="en-GB" sz="1000" dirty="0" err="1"/>
              <a:t>Wicherts</a:t>
            </a:r>
            <a:r>
              <a:rPr lang="en-GB" sz="1000" dirty="0"/>
              <a:t>, J. M. (2011). The (</a:t>
            </a:r>
            <a:r>
              <a:rPr lang="en-GB" sz="1000" dirty="0" err="1"/>
              <a:t>mis</a:t>
            </a:r>
            <a:r>
              <a:rPr lang="en-GB" sz="1000" dirty="0"/>
              <a:t>)reporting of statistical results in psychology journals. </a:t>
            </a:r>
            <a:r>
              <a:rPr lang="en-GB" sz="1000" i="1" dirty="0" err="1"/>
              <a:t>Behavior</a:t>
            </a:r>
            <a:r>
              <a:rPr lang="en-GB" sz="1000" i="1" dirty="0"/>
              <a:t> Research Methods, 43</a:t>
            </a:r>
            <a:r>
              <a:rPr lang="en-GB" sz="1000" dirty="0"/>
              <a:t>, 666-678.</a:t>
            </a:r>
            <a:endParaRPr lang="en-CA" sz="1000" dirty="0"/>
          </a:p>
          <a:p>
            <a:pPr>
              <a:buFont typeface="+mj-lt"/>
              <a:buAutoNum type="arabicPeriod"/>
            </a:pPr>
            <a:r>
              <a:rPr lang="en-GB" sz="1000" dirty="0" err="1" smtClean="0"/>
              <a:t>Bhattacharjee</a:t>
            </a:r>
            <a:r>
              <a:rPr lang="en-GB" sz="1000" dirty="0"/>
              <a:t>, Y. (28 June 2013). </a:t>
            </a:r>
            <a:r>
              <a:rPr lang="en-GB" sz="1000" dirty="0" err="1"/>
              <a:t>Stapel</a:t>
            </a:r>
            <a:r>
              <a:rPr lang="en-GB" sz="1000" dirty="0"/>
              <a:t> gets community service for fabricating studies. </a:t>
            </a:r>
            <a:r>
              <a:rPr lang="en-GB" sz="1000" i="1" dirty="0"/>
              <a:t>Science News. </a:t>
            </a:r>
            <a:r>
              <a:rPr lang="en-GB" sz="1000" dirty="0"/>
              <a:t>Retrieved July 31, 2014 from http://news.sciencemag.org/europe/2013/06/stapel-gets-community-service-fabricating-studies</a:t>
            </a:r>
            <a:endParaRPr lang="en-CA" sz="1000" dirty="0"/>
          </a:p>
          <a:p>
            <a:pPr>
              <a:buFont typeface="+mj-lt"/>
              <a:buAutoNum type="arabicPeriod"/>
            </a:pPr>
            <a:r>
              <a:rPr lang="en-GB" sz="1100" b="1" dirty="0" err="1"/>
              <a:t>Eich</a:t>
            </a:r>
            <a:r>
              <a:rPr lang="en-GB" sz="1100" b="1" dirty="0"/>
              <a:t>, E. (2014). Business not as usual. [Editorial]. </a:t>
            </a:r>
            <a:r>
              <a:rPr lang="en-GB" sz="1100" b="1" i="1" dirty="0"/>
              <a:t>Psychological Science, 25</a:t>
            </a:r>
            <a:r>
              <a:rPr lang="en-GB" sz="1100" b="1" dirty="0"/>
              <a:t>, 3-6.</a:t>
            </a:r>
            <a:endParaRPr lang="en-CA" sz="1100" b="1" dirty="0"/>
          </a:p>
          <a:p>
            <a:pPr>
              <a:buFont typeface="+mj-lt"/>
              <a:buAutoNum type="arabicPeriod"/>
            </a:pPr>
            <a:r>
              <a:rPr lang="en-GB" sz="1100" b="1" dirty="0" err="1" smtClean="0"/>
              <a:t>Finkel</a:t>
            </a:r>
            <a:r>
              <a:rPr lang="en-GB" sz="1100" b="1" dirty="0" smtClean="0"/>
              <a:t>, E. J., </a:t>
            </a:r>
            <a:r>
              <a:rPr lang="en-GB" sz="1100" b="1" dirty="0" err="1" smtClean="0"/>
              <a:t>Eastwick</a:t>
            </a:r>
            <a:r>
              <a:rPr lang="en-GB" sz="1100" b="1" dirty="0" smtClean="0"/>
              <a:t>, P. W., &amp; Reis, H. T. (2015). Best research practices in psychology: Illustrating epistemological and pragmatic considerations with the case of relationship science. </a:t>
            </a:r>
            <a:r>
              <a:rPr lang="en-GB" sz="1100" b="1" i="1" dirty="0" smtClean="0"/>
              <a:t>Journal of Personality and Social Psychology, 108</a:t>
            </a:r>
            <a:r>
              <a:rPr lang="en-GB" sz="1100" b="1" dirty="0" smtClean="0"/>
              <a:t>, 257-297.</a:t>
            </a:r>
          </a:p>
          <a:p>
            <a:pPr>
              <a:buFont typeface="+mj-lt"/>
              <a:buAutoNum type="arabicPeriod"/>
            </a:pPr>
            <a:r>
              <a:rPr lang="en-GB" sz="1000" dirty="0"/>
              <a:t>John, L. K., </a:t>
            </a:r>
            <a:r>
              <a:rPr lang="en-GB" sz="1000" dirty="0" err="1"/>
              <a:t>Loewenstein</a:t>
            </a:r>
            <a:r>
              <a:rPr lang="en-GB" sz="1000" dirty="0"/>
              <a:t>, G., &amp; </a:t>
            </a:r>
            <a:r>
              <a:rPr lang="en-GB" sz="1000" dirty="0" err="1"/>
              <a:t>Prelec</a:t>
            </a:r>
            <a:r>
              <a:rPr lang="en-GB" sz="1000" dirty="0"/>
              <a:t>, D. (2012). Measuring the prevalence of questionable research practices with incentives for truth telling. </a:t>
            </a:r>
            <a:r>
              <a:rPr lang="en-GB" sz="1000" i="1" dirty="0"/>
              <a:t>Psychological Science, 23</a:t>
            </a:r>
            <a:r>
              <a:rPr lang="en-GB" sz="1000" dirty="0"/>
              <a:t>, 524-532.</a:t>
            </a:r>
            <a:endParaRPr lang="en-CA" sz="1000" dirty="0"/>
          </a:p>
          <a:p>
            <a:pPr>
              <a:buFont typeface="+mj-lt"/>
              <a:buAutoNum type="arabicPeriod"/>
            </a:pPr>
            <a:r>
              <a:rPr lang="en-GB" sz="1000" dirty="0" err="1" smtClean="0"/>
              <a:t>LeBel</a:t>
            </a:r>
            <a:r>
              <a:rPr lang="en-GB" sz="1000" dirty="0"/>
              <a:t>, E. P., </a:t>
            </a:r>
            <a:r>
              <a:rPr lang="en-GB" sz="1000" dirty="0" err="1"/>
              <a:t>Borsboom</a:t>
            </a:r>
            <a:r>
              <a:rPr lang="en-GB" sz="1000" dirty="0"/>
              <a:t>, D., </a:t>
            </a:r>
            <a:r>
              <a:rPr lang="en-GB" sz="1000" dirty="0" err="1"/>
              <a:t>Giner-Sorolla</a:t>
            </a:r>
            <a:r>
              <a:rPr lang="en-GB" sz="1000" dirty="0"/>
              <a:t>, R., </a:t>
            </a:r>
            <a:r>
              <a:rPr lang="en-GB" sz="1000" dirty="0" err="1"/>
              <a:t>Hasselman</a:t>
            </a:r>
            <a:r>
              <a:rPr lang="en-GB" sz="1000" dirty="0"/>
              <a:t>, F., Peters, K. R., Ratliff, K. A. &amp; Smith, C. T. (2013). PsychDisclosure.org: Grassroots support for reforming reporting standards in psychology. </a:t>
            </a:r>
            <a:r>
              <a:rPr lang="en-GB" sz="1000" i="1" dirty="0"/>
              <a:t>Perspectives on Psychological Science, 8</a:t>
            </a:r>
            <a:r>
              <a:rPr lang="en-GB" sz="1000" dirty="0"/>
              <a:t>, 424-432.</a:t>
            </a:r>
            <a:endParaRPr lang="en-CA" sz="1000" dirty="0"/>
          </a:p>
          <a:p>
            <a:pPr>
              <a:buFont typeface="+mj-lt"/>
              <a:buAutoNum type="arabicPeriod"/>
            </a:pPr>
            <a:r>
              <a:rPr lang="en-GB" sz="1000" dirty="0"/>
              <a:t>Madigan, R., Johnson, S., &amp; Linton, P. (1995). The language of psychology: APA style as epistemology. </a:t>
            </a:r>
            <a:r>
              <a:rPr lang="en-GB" sz="1000" i="1" dirty="0"/>
              <a:t>American Psychologist, 50</a:t>
            </a:r>
            <a:r>
              <a:rPr lang="en-GB" sz="1000" dirty="0"/>
              <a:t>, 428-436. </a:t>
            </a:r>
            <a:endParaRPr lang="en-CA" sz="1000" dirty="0"/>
          </a:p>
          <a:p>
            <a:pPr>
              <a:buFont typeface="+mj-lt"/>
              <a:buAutoNum type="arabicPeriod"/>
            </a:pPr>
            <a:r>
              <a:rPr lang="en-GB" sz="1100" b="1" dirty="0"/>
              <a:t>Miguel, E., </a:t>
            </a:r>
            <a:r>
              <a:rPr lang="en-GB" sz="1100" b="1" dirty="0" err="1"/>
              <a:t>Camerer</a:t>
            </a:r>
            <a:r>
              <a:rPr lang="en-GB" sz="1100" b="1" dirty="0"/>
              <a:t>, C., Casey, K., Cohen, J., </a:t>
            </a:r>
            <a:r>
              <a:rPr lang="en-GB" sz="1100" b="1" dirty="0" err="1"/>
              <a:t>Esterling</a:t>
            </a:r>
            <a:r>
              <a:rPr lang="en-GB" sz="1100" b="1" dirty="0"/>
              <a:t>, K. M., Gerber, A., et al. (2014). Promoting transparency in social science research. </a:t>
            </a:r>
            <a:r>
              <a:rPr lang="en-GB" sz="1100" b="1" i="1" dirty="0"/>
              <a:t>Science, 343</a:t>
            </a:r>
            <a:r>
              <a:rPr lang="en-GB" sz="1100" b="1" dirty="0"/>
              <a:t>, 30-31.</a:t>
            </a:r>
            <a:endParaRPr lang="en-CA" sz="1100" b="1" dirty="0"/>
          </a:p>
          <a:p>
            <a:pPr>
              <a:buFont typeface="+mj-lt"/>
              <a:buAutoNum type="arabicPeriod"/>
            </a:pPr>
            <a:r>
              <a:rPr lang="en-GB" sz="1000" dirty="0" err="1" smtClean="0"/>
              <a:t>Nosek</a:t>
            </a:r>
            <a:r>
              <a:rPr lang="en-GB" sz="1000" dirty="0" smtClean="0"/>
              <a:t>, B. A., Spies, J. R., &amp; </a:t>
            </a:r>
            <a:r>
              <a:rPr lang="en-GB" sz="1000" dirty="0" err="1" smtClean="0"/>
              <a:t>Motyl</a:t>
            </a:r>
            <a:r>
              <a:rPr lang="en-GB" sz="1000" dirty="0" smtClean="0"/>
              <a:t>, M. (2012). Scientific utopia II. Restructuring incentives and practices to promote truth over </a:t>
            </a:r>
            <a:r>
              <a:rPr lang="en-GB" sz="1000" dirty="0" err="1" smtClean="0"/>
              <a:t>publishability</a:t>
            </a:r>
            <a:r>
              <a:rPr lang="en-GB" sz="1000" dirty="0" smtClean="0"/>
              <a:t>. </a:t>
            </a:r>
            <a:r>
              <a:rPr lang="en-GB" sz="1000" i="1" dirty="0" smtClean="0"/>
              <a:t>Perspectives on Psychological Science, 7, </a:t>
            </a:r>
            <a:r>
              <a:rPr lang="en-GB" sz="1000" dirty="0" smtClean="0"/>
              <a:t>615-631.</a:t>
            </a:r>
          </a:p>
          <a:p>
            <a:pPr>
              <a:buFont typeface="+mj-lt"/>
              <a:buAutoNum type="arabicPeriod"/>
            </a:pPr>
            <a:r>
              <a:rPr lang="en-GB" sz="1000" dirty="0" smtClean="0"/>
              <a:t>Report </a:t>
            </a:r>
            <a:r>
              <a:rPr lang="en-GB" sz="1000" dirty="0"/>
              <a:t>of the </a:t>
            </a:r>
            <a:r>
              <a:rPr lang="en-GB" sz="1000" dirty="0" err="1"/>
              <a:t>Smeesters</a:t>
            </a:r>
            <a:r>
              <a:rPr lang="en-GB" sz="1000" dirty="0"/>
              <a:t> follow-up investigation committee. (2014). Retrieved July 31, 2014 from http://www.rsm.nl/fileadmin/Images_NEW/News_Images/2014/Report_Smeesters_follow-up_investigation_committee.final.pdf</a:t>
            </a:r>
            <a:endParaRPr lang="en-CA" sz="1000" dirty="0"/>
          </a:p>
          <a:p>
            <a:pPr>
              <a:buFont typeface="+mj-lt"/>
              <a:buAutoNum type="arabicPeriod"/>
            </a:pPr>
            <a:r>
              <a:rPr lang="en-GB" sz="1000" dirty="0"/>
              <a:t>Richards, N. M., &amp; King, J. H. (2014). Big data ethics. </a:t>
            </a:r>
            <a:r>
              <a:rPr lang="en-GB" sz="1000" i="1" dirty="0"/>
              <a:t>Wake Forest Law Review, 49, </a:t>
            </a:r>
            <a:r>
              <a:rPr lang="en-GB" sz="1000" dirty="0"/>
              <a:t>393-432.</a:t>
            </a:r>
            <a:endParaRPr lang="en-CA" sz="1000" dirty="0"/>
          </a:p>
          <a:p>
            <a:pPr>
              <a:buFont typeface="+mj-lt"/>
              <a:buAutoNum type="arabicPeriod"/>
            </a:pPr>
            <a:r>
              <a:rPr lang="en-GB" sz="1000" dirty="0"/>
              <a:t>Simmons, J. P., Nelson, L. D., &amp; </a:t>
            </a:r>
            <a:r>
              <a:rPr lang="en-GB" sz="1000" dirty="0" err="1"/>
              <a:t>Simonsohn</a:t>
            </a:r>
            <a:r>
              <a:rPr lang="en-GB" sz="1000" dirty="0"/>
              <a:t>, U. (2011). False-positive psychology: Undisclosed flexibility in data collection and analysis allows presenting anything as significant. </a:t>
            </a:r>
            <a:r>
              <a:rPr lang="en-GB" sz="1000" i="1" dirty="0"/>
              <a:t>Psychological Science, 22</a:t>
            </a:r>
            <a:r>
              <a:rPr lang="en-GB" sz="1000" dirty="0"/>
              <a:t>, 1359-1366.</a:t>
            </a:r>
            <a:endParaRPr lang="en-CA" sz="1000" dirty="0"/>
          </a:p>
          <a:p>
            <a:pPr>
              <a:buFont typeface="+mj-lt"/>
              <a:buAutoNum type="arabicPeriod"/>
            </a:pPr>
            <a:r>
              <a:rPr lang="en-GB" sz="1000" dirty="0" err="1"/>
              <a:t>Simonsohn</a:t>
            </a:r>
            <a:r>
              <a:rPr lang="en-GB" sz="1000" dirty="0"/>
              <a:t>, U. (2013). Just post it: The lesson from two cases of fabricated data detected by statistics alone. </a:t>
            </a:r>
            <a:r>
              <a:rPr lang="en-GB" sz="1000" i="1" dirty="0"/>
              <a:t>Psychological Science, 24</a:t>
            </a:r>
            <a:r>
              <a:rPr lang="en-GB" sz="1000" dirty="0"/>
              <a:t>, 1875-1888.</a:t>
            </a:r>
            <a:endParaRPr lang="en-CA" sz="1000" dirty="0"/>
          </a:p>
          <a:p>
            <a:pPr>
              <a:buFont typeface="+mj-lt"/>
              <a:buAutoNum type="arabicPeriod"/>
            </a:pPr>
            <a:r>
              <a:rPr lang="en-GB" sz="1100" b="1" dirty="0" err="1"/>
              <a:t>Stroebe</a:t>
            </a:r>
            <a:r>
              <a:rPr lang="en-GB" sz="1100" b="1" dirty="0"/>
              <a:t>, W., </a:t>
            </a:r>
            <a:r>
              <a:rPr lang="en-GB" sz="1100" b="1" dirty="0" err="1"/>
              <a:t>Postmes</a:t>
            </a:r>
            <a:r>
              <a:rPr lang="en-GB" sz="1100" b="1" dirty="0"/>
              <a:t>, T., &amp; Spears, R. (2012). Scientific misconduct and the myth of self-correction in science. </a:t>
            </a:r>
            <a:r>
              <a:rPr lang="en-GB" sz="1100" b="1" i="1" dirty="0"/>
              <a:t>Perspectives on Psychological Science, 7</a:t>
            </a:r>
            <a:r>
              <a:rPr lang="en-GB" sz="1100" b="1" dirty="0"/>
              <a:t>, 670-688.</a:t>
            </a:r>
            <a:endParaRPr lang="en-CA" sz="1100" b="1" dirty="0"/>
          </a:p>
          <a:p>
            <a:pPr marL="0" indent="0">
              <a:buNone/>
            </a:pPr>
            <a:endParaRPr lang="en-GB" sz="1000" dirty="0"/>
          </a:p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Some </a:t>
            </a:r>
            <a:r>
              <a:rPr lang="en-CA" dirty="0" smtClean="0"/>
              <a:t>Articles to Supplement Your Text, Trigger Discussion: Statistics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Bakker</a:t>
            </a:r>
            <a:r>
              <a:rPr lang="en-GB" dirty="0"/>
              <a:t>, M., van </a:t>
            </a:r>
            <a:r>
              <a:rPr lang="en-GB" dirty="0" err="1"/>
              <a:t>Dijk</a:t>
            </a:r>
            <a:r>
              <a:rPr lang="en-GB" dirty="0"/>
              <a:t>, A., &amp; </a:t>
            </a:r>
            <a:r>
              <a:rPr lang="en-GB" dirty="0" err="1"/>
              <a:t>Wicherts</a:t>
            </a:r>
            <a:r>
              <a:rPr lang="en-GB" dirty="0"/>
              <a:t>, J. M. (2012). The rules of the game called psychological science. </a:t>
            </a:r>
            <a:r>
              <a:rPr lang="en-GB" i="1" dirty="0"/>
              <a:t>Perspectives on Psychological Science, 7</a:t>
            </a:r>
            <a:r>
              <a:rPr lang="en-GB" dirty="0"/>
              <a:t>, 543-554.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Chan</a:t>
            </a:r>
            <a:r>
              <a:rPr lang="en-GB" dirty="0"/>
              <a:t>, M. E., &amp; </a:t>
            </a:r>
            <a:r>
              <a:rPr lang="en-GB" dirty="0" err="1"/>
              <a:t>Arvey</a:t>
            </a:r>
            <a:r>
              <a:rPr lang="en-GB" dirty="0"/>
              <a:t>, R. D. (2012). Meta-analysis and the development of knowledge. </a:t>
            </a:r>
            <a:r>
              <a:rPr lang="en-GB" i="1" dirty="0"/>
              <a:t>Perspectives on Psychological Science, 7, </a:t>
            </a:r>
            <a:r>
              <a:rPr lang="en-GB" dirty="0"/>
              <a:t>79-92.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GB" sz="2900" b="1" dirty="0"/>
              <a:t>Cumming, G. (2014). The new statistics: Why and how. </a:t>
            </a:r>
            <a:r>
              <a:rPr lang="en-GB" sz="2900" b="1" i="1" dirty="0"/>
              <a:t>Psychological Science, 25</a:t>
            </a:r>
            <a:r>
              <a:rPr lang="en-GB" sz="2900" b="1" dirty="0"/>
              <a:t>, 7-29.</a:t>
            </a:r>
            <a:endParaRPr lang="en-CA" sz="2900" b="1" dirty="0"/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Fanelli</a:t>
            </a:r>
            <a:r>
              <a:rPr lang="en-GB" dirty="0"/>
              <a:t>, D. (2012). Negative results are disappearing from most disciplines and countries. </a:t>
            </a:r>
            <a:r>
              <a:rPr lang="en-GB" i="1" dirty="0" err="1"/>
              <a:t>Scientometrics</a:t>
            </a:r>
            <a:r>
              <a:rPr lang="en-GB" i="1" dirty="0"/>
              <a:t>, 90</a:t>
            </a:r>
            <a:r>
              <a:rPr lang="en-GB" dirty="0"/>
              <a:t>, 891-904.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GB" sz="2900" b="1" dirty="0"/>
              <a:t>Ioannidis, J. P. (2005). Why most published research findings are false. </a:t>
            </a:r>
            <a:r>
              <a:rPr lang="en-GB" sz="2900" b="1" i="1" dirty="0" err="1"/>
              <a:t>PLoS</a:t>
            </a:r>
            <a:r>
              <a:rPr lang="en-GB" sz="2900" b="1" i="1" dirty="0"/>
              <a:t> Medicine, 2</a:t>
            </a:r>
            <a:r>
              <a:rPr lang="en-GB" sz="2900" b="1" dirty="0"/>
              <a:t>, 0696-0701.</a:t>
            </a:r>
            <a:endParaRPr lang="en-CA" sz="2900" b="1" dirty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Kühberger</a:t>
            </a:r>
            <a:r>
              <a:rPr lang="en-GB" dirty="0"/>
              <a:t>, A., Fritz, A., &amp; </a:t>
            </a:r>
            <a:r>
              <a:rPr lang="en-GB" dirty="0" err="1"/>
              <a:t>Scherndl</a:t>
            </a:r>
            <a:r>
              <a:rPr lang="en-GB" dirty="0"/>
              <a:t>, T. (2014). Publication bias in psychology: A diagnosis based on the correlation between effect size and sample size. </a:t>
            </a:r>
            <a:r>
              <a:rPr lang="en-GB" i="1" dirty="0" err="1"/>
              <a:t>PLoS</a:t>
            </a:r>
            <a:r>
              <a:rPr lang="en-GB" i="1" dirty="0"/>
              <a:t> ONE, 9</a:t>
            </a:r>
            <a:r>
              <a:rPr lang="en-GB" dirty="0"/>
              <a:t>, e105825.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Simmons</a:t>
            </a:r>
            <a:r>
              <a:rPr lang="en-GB" dirty="0"/>
              <a:t>, J. P., Nelson, L. D., </a:t>
            </a:r>
            <a:r>
              <a:rPr lang="en-GB" dirty="0" err="1"/>
              <a:t>Simonsohn</a:t>
            </a:r>
            <a:r>
              <a:rPr lang="en-GB" dirty="0"/>
              <a:t>, U, (2013). Life after p-hacking. Meeting of the Society for Personality and Social Psychology, New Orleans, LA, 17-19 January 2013. Available at SSRN: http://ssrn.com/abstract=2205186 or http://dx.doi.org/10.2139/ssrn.2205186.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Simonsohn</a:t>
            </a:r>
            <a:r>
              <a:rPr lang="en-GB" dirty="0"/>
              <a:t>, U., Nelson, L. D., &amp; Simmons, J. P. (2014). </a:t>
            </a:r>
            <a:r>
              <a:rPr lang="en-GB" i="1" dirty="0"/>
              <a:t>P</a:t>
            </a:r>
            <a:r>
              <a:rPr lang="en-GB" dirty="0"/>
              <a:t>-curve: A key to the file drawer. </a:t>
            </a:r>
            <a:r>
              <a:rPr lang="en-GB" i="1" dirty="0"/>
              <a:t>Journal of Experimental Psychology: General, 143</a:t>
            </a:r>
            <a:r>
              <a:rPr lang="en-GB" dirty="0"/>
              <a:t>, 534-547</a:t>
            </a:r>
            <a:r>
              <a:rPr lang="en-GB" dirty="0" smtClean="0"/>
              <a:t>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587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04864"/>
            <a:ext cx="6172200" cy="2813698"/>
          </a:xfrm>
        </p:spPr>
        <p:txBody>
          <a:bodyPr>
            <a:noAutofit/>
          </a:bodyPr>
          <a:lstStyle/>
          <a:p>
            <a:r>
              <a:rPr lang="en-CA" sz="4400" dirty="0" smtClean="0"/>
              <a:t>Thank you</a:t>
            </a: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390456" cy="137160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Dr. Catherine D. </a:t>
            </a:r>
            <a:r>
              <a:rPr lang="en-CA" sz="2400" dirty="0" smtClean="0"/>
              <a:t>Rawn</a:t>
            </a:r>
          </a:p>
          <a:p>
            <a:r>
              <a:rPr lang="en-CA" sz="2400" dirty="0" smtClean="0"/>
              <a:t>cdrawn@psych.ubc.ca </a:t>
            </a:r>
          </a:p>
          <a:p>
            <a:r>
              <a:rPr lang="en-CA" sz="2400" dirty="0" smtClean="0"/>
              <a:t>@</a:t>
            </a:r>
            <a:r>
              <a:rPr lang="en-CA" sz="2400" dirty="0" err="1" smtClean="0"/>
              <a:t>cdrawn</a:t>
            </a:r>
            <a:endParaRPr lang="en-C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pPr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2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 if needed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01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634082"/>
          </a:xfrm>
        </p:spPr>
        <p:txBody>
          <a:bodyPr>
            <a:normAutofit/>
          </a:bodyPr>
          <a:lstStyle/>
          <a:p>
            <a:r>
              <a:rPr lang="en-CA" dirty="0" smtClean="0"/>
              <a:t>Overall Results: Percent of Pages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9062690"/>
              </p:ext>
            </p:extLst>
          </p:nvPr>
        </p:nvGraphicFramePr>
        <p:xfrm>
          <a:off x="457200" y="2132856"/>
          <a:ext cx="82192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28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15073"/>
              </p:ext>
            </p:extLst>
          </p:nvPr>
        </p:nvGraphicFramePr>
        <p:xfrm>
          <a:off x="179512" y="1052736"/>
          <a:ext cx="6252032" cy="792480"/>
        </p:xfrm>
        <a:graphic>
          <a:graphicData uri="http://schemas.openxmlformats.org/drawingml/2006/table">
            <a:tbl>
              <a:tblPr bandRow="1">
                <a:tableStyleId>{8FD4443E-F989-4FC4-A0C8-D5A2AF1F390B}</a:tableStyleId>
              </a:tblPr>
              <a:tblGrid>
                <a:gridCol w="1563008"/>
                <a:gridCol w="1563008"/>
                <a:gridCol w="1563008"/>
                <a:gridCol w="1563008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CA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.36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2.45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-.12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.95CI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-.55, 1.24</a:t>
                      </a:r>
                      <a:endParaRPr lang="en-CA" sz="1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CA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</a:t>
                      </a: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&gt; 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-.85, .62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1920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*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840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579296" cy="63408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Overall Results: Number of Key Term Uses in the Relevant Section 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4793498"/>
              </p:ext>
            </p:extLst>
          </p:nvPr>
        </p:nvGraphicFramePr>
        <p:xfrm>
          <a:off x="457200" y="2132856"/>
          <a:ext cx="82192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29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829729"/>
              </p:ext>
            </p:extLst>
          </p:nvPr>
        </p:nvGraphicFramePr>
        <p:xfrm>
          <a:off x="179512" y="1052736"/>
          <a:ext cx="6252032" cy="792480"/>
        </p:xfrm>
        <a:graphic>
          <a:graphicData uri="http://schemas.openxmlformats.org/drawingml/2006/table">
            <a:tbl>
              <a:tblPr bandRow="1">
                <a:tableStyleId>{8FD4443E-F989-4FC4-A0C8-D5A2AF1F390B}</a:tableStyleId>
              </a:tblPr>
              <a:tblGrid>
                <a:gridCol w="1563008"/>
                <a:gridCol w="1563008"/>
                <a:gridCol w="1563008"/>
                <a:gridCol w="1563008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CA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-.33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1.62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-.28</a:t>
                      </a:r>
                      <a:endParaRPr lang="en-C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.95CI</a:t>
                      </a:r>
                      <a:endParaRPr lang="en-C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-1.05, .41</a:t>
                      </a:r>
                      <a:endParaRPr lang="en-CA" sz="1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.37,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2.81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-.78,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.23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1920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*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880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6000" dirty="0" smtClean="0"/>
              <a:t>Research methods aren’t dead</a:t>
            </a:r>
            <a:endParaRPr lang="en-CA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 smtClean="0"/>
              <a:t>Stagnant</a:t>
            </a:r>
          </a:p>
          <a:p>
            <a:r>
              <a:rPr lang="en-CA" dirty="0" smtClean="0"/>
              <a:t>Idle</a:t>
            </a:r>
          </a:p>
          <a:p>
            <a:r>
              <a:rPr lang="en-CA" dirty="0" smtClean="0"/>
              <a:t>Lifeless</a:t>
            </a:r>
          </a:p>
          <a:p>
            <a:r>
              <a:rPr lang="en-CA" dirty="0" smtClean="0"/>
              <a:t>Static</a:t>
            </a:r>
          </a:p>
          <a:p>
            <a:r>
              <a:rPr lang="en-CA" dirty="0" smtClean="0"/>
              <a:t>Passive</a:t>
            </a:r>
          </a:p>
          <a:p>
            <a:r>
              <a:rPr lang="en-CA" dirty="0" smtClean="0"/>
              <a:t>Dormant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63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30</a:t>
            </a:fld>
            <a:endParaRPr lang="en-CA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858536"/>
              </p:ext>
            </p:extLst>
          </p:nvPr>
        </p:nvGraphicFramePr>
        <p:xfrm>
          <a:off x="0" y="-4192"/>
          <a:ext cx="90406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00" y="0"/>
            <a:ext cx="3472880" cy="1412776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Variability across Texts: </a:t>
            </a:r>
            <a:r>
              <a:rPr lang="en-CA" dirty="0">
                <a:solidFill>
                  <a:schemeClr val="bg1"/>
                </a:solidFill>
              </a:rPr>
              <a:t>Percent of Pages</a:t>
            </a:r>
          </a:p>
        </p:txBody>
      </p:sp>
    </p:spTree>
    <p:extLst>
      <p:ext uri="{BB962C8B-B14F-4D97-AF65-F5344CB8AC3E}">
        <p14:creationId xmlns:p14="http://schemas.microsoft.com/office/powerpoint/2010/main" val="11129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31</a:t>
            </a:fld>
            <a:endParaRPr lang="en-CA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748350"/>
              </p:ext>
            </p:extLst>
          </p:nvPr>
        </p:nvGraphicFramePr>
        <p:xfrm>
          <a:off x="76200" y="-4192"/>
          <a:ext cx="89644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032" y="0"/>
            <a:ext cx="8801472" cy="836712"/>
          </a:xfrm>
        </p:spPr>
        <p:txBody>
          <a:bodyPr>
            <a:normAutofit/>
          </a:bodyPr>
          <a:lstStyle/>
          <a:p>
            <a:r>
              <a:rPr lang="en-CA" dirty="0" smtClean="0"/>
              <a:t>Variability across Texts: </a:t>
            </a:r>
            <a:r>
              <a:rPr lang="en-CA" dirty="0"/>
              <a:t>Percent of Pages</a:t>
            </a:r>
          </a:p>
        </p:txBody>
      </p:sp>
    </p:spTree>
    <p:extLst>
      <p:ext uri="{BB962C8B-B14F-4D97-AF65-F5344CB8AC3E}">
        <p14:creationId xmlns:p14="http://schemas.microsoft.com/office/powerpoint/2010/main" val="19008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Recent Reform:</a:t>
            </a:r>
            <a:br>
              <a:rPr lang="en-CA" dirty="0" smtClean="0"/>
            </a:br>
            <a:r>
              <a:rPr lang="en-CA" dirty="0" smtClean="0"/>
              <a:t>Some Key Triggers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2011</a:t>
            </a:r>
          </a:p>
          <a:p>
            <a:pPr lvl="1"/>
            <a:r>
              <a:rPr lang="en-CA" dirty="0" smtClean="0"/>
              <a:t>Massive </a:t>
            </a:r>
            <a:r>
              <a:rPr lang="en-CA" dirty="0" err="1" smtClean="0"/>
              <a:t>Diederik</a:t>
            </a:r>
            <a:r>
              <a:rPr lang="en-CA" dirty="0" smtClean="0"/>
              <a:t> </a:t>
            </a:r>
            <a:r>
              <a:rPr lang="en-CA" dirty="0" err="1" smtClean="0"/>
              <a:t>Stapel</a:t>
            </a:r>
            <a:r>
              <a:rPr lang="en-CA" dirty="0" smtClean="0"/>
              <a:t> fraud case</a:t>
            </a:r>
          </a:p>
          <a:p>
            <a:pPr lvl="1"/>
            <a:r>
              <a:rPr lang="en-CA" dirty="0" err="1" smtClean="0"/>
              <a:t>Bem’s</a:t>
            </a:r>
            <a:r>
              <a:rPr lang="en-CA" dirty="0" smtClean="0"/>
              <a:t> article on ESP (admits omitted failed studies)</a:t>
            </a:r>
          </a:p>
          <a:p>
            <a:pPr lvl="1"/>
            <a:r>
              <a:rPr lang="en-CA" dirty="0" err="1" smtClean="0"/>
              <a:t>Wicherts</a:t>
            </a:r>
            <a:r>
              <a:rPr lang="en-CA" dirty="0" smtClean="0"/>
              <a:t>: colleagues unwilling to share published data for reanalysis</a:t>
            </a:r>
          </a:p>
          <a:p>
            <a:pPr lvl="1"/>
            <a:r>
              <a:rPr lang="en-CA" dirty="0" smtClean="0"/>
              <a:t>Questionable Research Practices (QRPs) can lead to “statistically significant” differences without real effects</a:t>
            </a:r>
            <a:endParaRPr lang="en-CA" dirty="0"/>
          </a:p>
          <a:p>
            <a:r>
              <a:rPr lang="en-CA" dirty="0" smtClean="0"/>
              <a:t>2012</a:t>
            </a:r>
          </a:p>
          <a:p>
            <a:pPr lvl="1"/>
            <a:r>
              <a:rPr lang="en-CA" dirty="0" smtClean="0"/>
              <a:t>Self-reports of QRPs are high</a:t>
            </a:r>
          </a:p>
          <a:p>
            <a:pPr lvl="1"/>
            <a:r>
              <a:rPr lang="en-CA" i="1" dirty="0" smtClean="0"/>
              <a:t>p</a:t>
            </a:r>
            <a:r>
              <a:rPr lang="en-CA" dirty="0" smtClean="0"/>
              <a:t>-curves of published literature show too many </a:t>
            </a:r>
            <a:r>
              <a:rPr lang="en-CA" i="1" dirty="0" smtClean="0"/>
              <a:t>p</a:t>
            </a:r>
            <a:r>
              <a:rPr lang="en-CA" dirty="0" smtClean="0"/>
              <a:t> = .04, suggesting QRPs influencing literature</a:t>
            </a:r>
          </a:p>
          <a:p>
            <a:pPr lvl="1"/>
            <a:r>
              <a:rPr lang="en-CA" dirty="0" smtClean="0"/>
              <a:t>Trouble replicating some well-known social cognition effects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07503" y="6481334"/>
            <a:ext cx="2823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err="1" smtClean="0"/>
              <a:t>Pashler</a:t>
            </a:r>
            <a:r>
              <a:rPr lang="en-CA" sz="1400" dirty="0" smtClean="0"/>
              <a:t> &amp; </a:t>
            </a:r>
            <a:r>
              <a:rPr lang="en-CA" sz="1400" dirty="0" err="1" smtClean="0"/>
              <a:t>Wagenmakers</a:t>
            </a:r>
            <a:r>
              <a:rPr lang="en-CA" sz="1400" dirty="0" smtClean="0"/>
              <a:t> (2012)</a:t>
            </a:r>
            <a:endParaRPr lang="en-CA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5796136" y="260648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APS “State of our Science” symposia</a:t>
            </a:r>
          </a:p>
          <a:p>
            <a:pPr algn="ctr"/>
            <a:endParaRPr lang="en-CA" dirty="0" smtClean="0"/>
          </a:p>
          <a:p>
            <a:pPr algn="ctr"/>
            <a:r>
              <a:rPr lang="en-CA" dirty="0" smtClean="0"/>
              <a:t>Special Issues of </a:t>
            </a:r>
            <a:r>
              <a:rPr lang="en-CA" i="1" dirty="0" smtClean="0"/>
              <a:t>Perspectives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409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Recent Reform: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Some Recent Recommendations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Replication</a:t>
            </a:r>
          </a:p>
          <a:p>
            <a:pPr lvl="1"/>
            <a:r>
              <a:rPr lang="en-CA" dirty="0"/>
              <a:t>Encourage direct/exact replications</a:t>
            </a:r>
          </a:p>
          <a:p>
            <a:pPr lvl="1"/>
            <a:r>
              <a:rPr lang="en-CA" dirty="0" smtClean="0"/>
              <a:t>Developing standards </a:t>
            </a:r>
            <a:r>
              <a:rPr lang="en-CA" dirty="0"/>
              <a:t>for direct replication attempts</a:t>
            </a:r>
          </a:p>
          <a:p>
            <a:pPr lvl="1"/>
            <a:r>
              <a:rPr lang="en-CA" dirty="0"/>
              <a:t>Encourage many labs’ involvement</a:t>
            </a:r>
          </a:p>
          <a:p>
            <a:pPr lvl="1"/>
            <a:r>
              <a:rPr lang="en-CA" dirty="0"/>
              <a:t>Registered Replication Reports and other outlets</a:t>
            </a:r>
          </a:p>
          <a:p>
            <a:r>
              <a:rPr lang="en-CA" dirty="0" smtClean="0"/>
              <a:t>Transparency</a:t>
            </a:r>
          </a:p>
          <a:p>
            <a:pPr lvl="1"/>
            <a:r>
              <a:rPr lang="en-CA" dirty="0" smtClean="0"/>
              <a:t>Pre-registering methods and data analysis plans</a:t>
            </a:r>
          </a:p>
          <a:p>
            <a:pPr lvl="1"/>
            <a:r>
              <a:rPr lang="en-CA" dirty="0" smtClean="0"/>
              <a:t>Fully report methods and decisions</a:t>
            </a:r>
          </a:p>
          <a:p>
            <a:pPr lvl="1"/>
            <a:r>
              <a:rPr lang="en-CA" dirty="0" smtClean="0"/>
              <a:t>Posting datasets after publication when possible</a:t>
            </a:r>
          </a:p>
          <a:p>
            <a:r>
              <a:rPr lang="en-CA" dirty="0" smtClean="0"/>
              <a:t>Statistics</a:t>
            </a:r>
          </a:p>
          <a:p>
            <a:pPr lvl="1"/>
            <a:r>
              <a:rPr lang="en-CA" dirty="0" smtClean="0"/>
              <a:t>Increase power</a:t>
            </a:r>
          </a:p>
          <a:p>
            <a:pPr lvl="1"/>
            <a:r>
              <a:rPr lang="en-CA" dirty="0" smtClean="0"/>
              <a:t>Supplement NHST with effect sizes, confidence intervals</a:t>
            </a:r>
          </a:p>
          <a:p>
            <a:pPr lvl="1"/>
            <a:r>
              <a:rPr lang="en-CA" dirty="0" smtClean="0"/>
              <a:t>Prepare your MS for inclusion in meta-analysis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5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07503" y="6481334"/>
            <a:ext cx="74206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err="1" smtClean="0"/>
              <a:t>Cesario</a:t>
            </a:r>
            <a:r>
              <a:rPr lang="en-CA" sz="1400" dirty="0"/>
              <a:t> </a:t>
            </a:r>
            <a:r>
              <a:rPr lang="en-CA" sz="1400" dirty="0" smtClean="0"/>
              <a:t>(2014), Cumming (2014), </a:t>
            </a:r>
            <a:r>
              <a:rPr lang="en-CA" sz="1400" dirty="0" err="1" smtClean="0"/>
              <a:t>Eich</a:t>
            </a:r>
            <a:r>
              <a:rPr lang="en-CA" sz="1400" dirty="0" smtClean="0"/>
              <a:t> (2014), </a:t>
            </a:r>
            <a:r>
              <a:rPr lang="en-CA" sz="1400" dirty="0" err="1" smtClean="0"/>
              <a:t>LeBel</a:t>
            </a:r>
            <a:r>
              <a:rPr lang="en-CA" sz="1400" dirty="0" smtClean="0"/>
              <a:t> </a:t>
            </a:r>
            <a:r>
              <a:rPr lang="en-CA" sz="1400" dirty="0" smtClean="0"/>
              <a:t>et al. (2013), </a:t>
            </a:r>
            <a:r>
              <a:rPr lang="en-CA" sz="1400" dirty="0" err="1" smtClean="0"/>
              <a:t>Nosek</a:t>
            </a:r>
            <a:r>
              <a:rPr lang="en-CA" sz="1400" dirty="0" smtClean="0"/>
              <a:t> et al.,… others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85013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cap="none" dirty="0" smtClean="0"/>
              <a:t>How are disciplinary reform topics represented in introductory research methods textbooks?</a:t>
            </a:r>
            <a:endParaRPr lang="en-CA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85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Finding Textbooks </a:t>
            </a:r>
            <a:r>
              <a:rPr lang="en-CA" sz="3600" smtClean="0"/>
              <a:t>to Include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Publishing representatives</a:t>
            </a:r>
          </a:p>
          <a:p>
            <a:pPr lvl="1"/>
            <a:r>
              <a:rPr lang="en-CA" sz="2400" dirty="0" smtClean="0"/>
              <a:t>Major competitors, bestsellers</a:t>
            </a:r>
          </a:p>
          <a:p>
            <a:pPr lvl="1"/>
            <a:r>
              <a:rPr lang="en-CA" sz="2400" dirty="0" smtClean="0"/>
              <a:t>Send 2 copies</a:t>
            </a:r>
          </a:p>
          <a:p>
            <a:endParaRPr lang="en-CA" sz="2800" dirty="0" smtClean="0"/>
          </a:p>
          <a:p>
            <a:r>
              <a:rPr lang="en-CA" sz="2800" dirty="0" smtClean="0"/>
              <a:t>Quantitative research methods focus </a:t>
            </a:r>
          </a:p>
          <a:p>
            <a:pPr lvl="1"/>
            <a:r>
              <a:rPr lang="en-CA" sz="2400" dirty="0"/>
              <a:t>Introductory level</a:t>
            </a:r>
          </a:p>
          <a:p>
            <a:pPr lvl="1"/>
            <a:r>
              <a:rPr lang="en-CA" sz="2400" dirty="0" smtClean="0"/>
              <a:t>1-2 statistics chapters, but not fully combo book</a:t>
            </a:r>
          </a:p>
          <a:p>
            <a:endParaRPr lang="en-CA" sz="2800" dirty="0" smtClean="0"/>
          </a:p>
          <a:p>
            <a:r>
              <a:rPr lang="en-CA" sz="2800" dirty="0" smtClean="0"/>
              <a:t>Final sample = 9 books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981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Textbooks Included</a:t>
            </a:r>
            <a:endParaRPr lang="en-CA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34253969"/>
              </p:ext>
            </p:extLst>
          </p:nvPr>
        </p:nvGraphicFramePr>
        <p:xfrm>
          <a:off x="323528" y="1628800"/>
          <a:ext cx="8363273" cy="503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528392"/>
                <a:gridCol w="2026568"/>
                <a:gridCol w="792089"/>
              </a:tblGrid>
              <a:tr h="438594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Authors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Title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Publisher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Year</a:t>
                      </a:r>
                      <a:endParaRPr lang="en-CA" sz="1400" dirty="0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en-CA" sz="1400" b="0" dirty="0" err="1" smtClean="0"/>
                        <a:t>Cozby</a:t>
                      </a:r>
                      <a:r>
                        <a:rPr lang="en-CA" sz="1400" b="0" dirty="0" smtClean="0"/>
                        <a:t> &amp; Rawn</a:t>
                      </a:r>
                      <a:endParaRPr lang="en-C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Methods in Behavioural Research (1CE)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McGraw-Hill Ryerson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0" marR="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en-CA" sz="1400" b="0" dirty="0" err="1" smtClean="0"/>
                        <a:t>Graziano</a:t>
                      </a:r>
                      <a:r>
                        <a:rPr lang="en-CA" sz="1400" b="0" dirty="0" smtClean="0"/>
                        <a:t> &amp; </a:t>
                      </a:r>
                      <a:r>
                        <a:rPr lang="en-CA" sz="1400" b="0" dirty="0" err="1" smtClean="0"/>
                        <a:t>Raulin</a:t>
                      </a:r>
                      <a:endParaRPr lang="en-C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Methods: A Process of Inquiry (8</a:t>
                      </a:r>
                      <a:r>
                        <a:rPr lang="en-CA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Pearson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0" marR="0" marT="0" marB="0" anchor="ctr"/>
                </a:tc>
              </a:tr>
              <a:tr h="504683">
                <a:tc>
                  <a:txBody>
                    <a:bodyPr/>
                    <a:lstStyle/>
                    <a:p>
                      <a:r>
                        <a:rPr lang="en-CA" sz="1400" b="0" dirty="0" smtClean="0"/>
                        <a:t>Jackson</a:t>
                      </a:r>
                      <a:endParaRPr lang="en-C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Methods and Statistics:</a:t>
                      </a:r>
                      <a:r>
                        <a:rPr lang="en-C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Critical Thinking Approach (4</a:t>
                      </a:r>
                      <a:r>
                        <a:rPr lang="en-CA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Wadsworth, Cengage Learning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0" marR="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en-CA" sz="1400" b="0" dirty="0" smtClean="0"/>
                        <a:t>Leary</a:t>
                      </a:r>
                      <a:endParaRPr lang="en-C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Introduction to Behavioural Research Methods (6</a:t>
                      </a:r>
                      <a:r>
                        <a:rPr lang="en-CA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Pearson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0" marR="0" marT="0" marB="0" anchor="ctr"/>
                </a:tc>
              </a:tr>
              <a:tr h="504683">
                <a:tc>
                  <a:txBody>
                    <a:bodyPr/>
                    <a:lstStyle/>
                    <a:p>
                      <a:r>
                        <a:rPr lang="en-CA" sz="1400" b="0" dirty="0" err="1" smtClean="0"/>
                        <a:t>Stangor</a:t>
                      </a:r>
                      <a:endParaRPr lang="en-C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Methods for the Behavioural Sciences (5</a:t>
                      </a:r>
                      <a:r>
                        <a:rPr lang="en-CA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Cengage Learning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0" marR="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en-CA" sz="1400" b="0" dirty="0" smtClean="0"/>
                        <a:t>White &amp; </a:t>
                      </a:r>
                      <a:r>
                        <a:rPr lang="en-CA" sz="1400" b="0" dirty="0" err="1" smtClean="0"/>
                        <a:t>McBurney</a:t>
                      </a:r>
                      <a:endParaRPr lang="en-C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Methods (9</a:t>
                      </a:r>
                      <a:r>
                        <a:rPr lang="en-CA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Cengage Learning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0" marR="0" marT="0" marB="0" anchor="ctr"/>
                </a:tc>
              </a:tr>
              <a:tr h="504683"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Morling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Methods in Psychology - Evaluating a World of Information (2</a:t>
                      </a:r>
                      <a:r>
                        <a:rPr lang="en-CA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Norton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0" marR="0" marT="0" marB="0" anchor="ctr"/>
                </a:tc>
              </a:tr>
              <a:tr h="504683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Goodwin &amp; Goodwin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Methods in Psychology - Methods and Design (7</a:t>
                      </a:r>
                      <a:r>
                        <a:rPr lang="en-CA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Wiley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0" marR="0" marT="0" marB="0" anchor="ctr"/>
                </a:tc>
              </a:tr>
              <a:tr h="612830"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Gravetter</a:t>
                      </a:r>
                      <a:r>
                        <a:rPr lang="en-CA" sz="1400" dirty="0" smtClean="0"/>
                        <a:t> &amp; </a:t>
                      </a:r>
                      <a:r>
                        <a:rPr lang="en-CA" sz="1400" dirty="0" err="1" smtClean="0"/>
                        <a:t>Forzano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Methods for the Behavioural Sciences (5</a:t>
                      </a:r>
                      <a:r>
                        <a:rPr lang="en-CA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Cengage Learning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6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58E775-DA41-4FBE-A51A-36C195506129}" type="slidenum">
              <a:rPr lang="en-CA" smtClean="0"/>
              <a:t>9</a:t>
            </a:fld>
            <a:endParaRPr lang="en-CA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7" y="116872"/>
            <a:ext cx="1735834" cy="216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07" y="116872"/>
            <a:ext cx="1704110" cy="216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180" y="2348880"/>
            <a:ext cx="1644741" cy="216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 descr="http://www.cengage.com/covers/imageServlet?epi=196419967552592461721019840243053581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661" y="2348880"/>
            <a:ext cx="1723403" cy="2160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713" y="2348880"/>
            <a:ext cx="1723404" cy="21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581128"/>
            <a:ext cx="1767273" cy="21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593" y="4581128"/>
            <a:ext cx="1661539" cy="21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713" y="4581128"/>
            <a:ext cx="1723405" cy="21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947" y="95350"/>
            <a:ext cx="1740576" cy="21815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79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358</TotalTime>
  <Words>2701</Words>
  <Application>Microsoft Office PowerPoint</Application>
  <PresentationFormat>On-screen Show (4:3)</PresentationFormat>
  <Paragraphs>331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Century Schoolbook</vt:lpstr>
      <vt:lpstr>Wingdings</vt:lpstr>
      <vt:lpstr>Wingdings 2</vt:lpstr>
      <vt:lpstr>Oriel</vt:lpstr>
      <vt:lpstr>Representing Disciplinary Reform in Introductory Research Methods Textbooks</vt:lpstr>
      <vt:lpstr>What does a typical research methods course do to our students?</vt:lpstr>
      <vt:lpstr>Research methods aren’t dead</vt:lpstr>
      <vt:lpstr>Recent Reform: Some Key Triggers</vt:lpstr>
      <vt:lpstr>Recent Reform: Some Recent Recommendations</vt:lpstr>
      <vt:lpstr>How are disciplinary reform topics represented in introductory research methods textbooks?</vt:lpstr>
      <vt:lpstr>Finding Textbooks to Include</vt:lpstr>
      <vt:lpstr>Textbooks Included</vt:lpstr>
      <vt:lpstr>PowerPoint Presentation</vt:lpstr>
      <vt:lpstr>Concepts Representing Areas of Major Reform Efforts</vt:lpstr>
      <vt:lpstr>How much emphasis is placed on reform-related concepts versus control-related concepts?</vt:lpstr>
      <vt:lpstr>Operationally Defining Emphasis</vt:lpstr>
      <vt:lpstr>Operationally Defining Emphasis</vt:lpstr>
      <vt:lpstr>Overall Results: Ethics</vt:lpstr>
      <vt:lpstr>Overall Results: Statistics</vt:lpstr>
      <vt:lpstr>Overall Results: Replication</vt:lpstr>
      <vt:lpstr>Overall Results: Word Count</vt:lpstr>
      <vt:lpstr>Overall</vt:lpstr>
      <vt:lpstr>Variability across Texts: Percent of Pages</vt:lpstr>
      <vt:lpstr>Potential strategies to incorporate reform topics into Research Methods Courses</vt:lpstr>
      <vt:lpstr>Research methods aren’t dead</vt:lpstr>
      <vt:lpstr>Some Articles to Supplement Your Text, Trigger Discussion: Replication</vt:lpstr>
      <vt:lpstr>Some Articles to Supplement Your Text, Trigger Discussion: Replication</vt:lpstr>
      <vt:lpstr>Some Articles to Supplement Your Text, Trigger Discussion: Ethics </vt:lpstr>
      <vt:lpstr>Some Articles to Supplement Your Text, Trigger Discussion: Statistics</vt:lpstr>
      <vt:lpstr>Thank you</vt:lpstr>
      <vt:lpstr>Extra slides if needed</vt:lpstr>
      <vt:lpstr>Overall Results: Percent of Pages</vt:lpstr>
      <vt:lpstr>Overall Results: Number of Key Term Uses in the Relevant Section </vt:lpstr>
      <vt:lpstr>Variability across Texts: Percent of Pages</vt:lpstr>
      <vt:lpstr>Variability across Texts: Percent of Pages</vt:lpstr>
    </vt:vector>
  </TitlesOfParts>
  <Company>University of 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Disciplinary Reform in Introductory Research Methods Textbooks</dc:title>
  <dc:creator>Catherine Rawn (Dell)</dc:creator>
  <cp:lastModifiedBy>Catherine Rawn</cp:lastModifiedBy>
  <cp:revision>60</cp:revision>
  <dcterms:created xsi:type="dcterms:W3CDTF">2015-07-22T16:03:24Z</dcterms:created>
  <dcterms:modified xsi:type="dcterms:W3CDTF">2015-07-24T23:59:27Z</dcterms:modified>
</cp:coreProperties>
</file>