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306" r:id="rId3"/>
    <p:sldId id="257" r:id="rId4"/>
    <p:sldId id="287" r:id="rId5"/>
    <p:sldId id="258" r:id="rId6"/>
    <p:sldId id="259" r:id="rId7"/>
    <p:sldId id="284" r:id="rId8"/>
    <p:sldId id="293" r:id="rId9"/>
    <p:sldId id="260" r:id="rId10"/>
    <p:sldId id="285" r:id="rId11"/>
    <p:sldId id="286" r:id="rId12"/>
    <p:sldId id="289" r:id="rId13"/>
    <p:sldId id="288" r:id="rId14"/>
    <p:sldId id="290" r:id="rId15"/>
    <p:sldId id="291" r:id="rId16"/>
    <p:sldId id="292"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279" r:id="rId30"/>
    <p:sldId id="280" r:id="rId31"/>
  </p:sldIdLst>
  <p:sldSz cx="9144000" cy="5143500" type="screen16x9"/>
  <p:notesSz cx="6858000" cy="9144000"/>
  <p:embeddedFontLst>
    <p:embeddedFont>
      <p:font typeface="Raleway" panose="020B0503030101060003" pitchFamily="34" charset="77"/>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Lato" panose="020F0502020204030203" pitchFamily="34" charset="77"/>
      <p:regular r:id="rId41"/>
      <p:bold r:id="rId42"/>
      <p:italic r:id="rId43"/>
      <p:boldItalic r:id="rId44"/>
    </p:embeddedFont>
    <p:embeddedFont>
      <p:font typeface="Lora" pitchFamily="2" charset="77"/>
      <p:regular r:id="rId45"/>
      <p:bold r:id="rId46"/>
      <p:italic r:id="rId47"/>
      <p:boldItalic r:id="rId48"/>
    </p:embeddedFont>
    <p:embeddedFont>
      <p:font typeface="Playfair Display" pitchFamily="2"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F2D"/>
    <a:srgbClr val="3D8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CF4D94-3F08-49AA-9115-E068817D505D}">
  <a:tblStyle styleId="{79CF4D94-3F08-49AA-9115-E068817D505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7"/>
    <p:restoredTop sz="78394"/>
  </p:normalViewPr>
  <p:slideViewPr>
    <p:cSldViewPr snapToGrid="0" snapToObjects="1">
      <p:cViewPr>
        <p:scale>
          <a:sx n="112" d="100"/>
          <a:sy n="112" d="100"/>
        </p:scale>
        <p:origin x="44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FB05D-2A56-F346-AFE5-6E35B1F17505}" type="doc">
      <dgm:prSet loTypeId="urn:microsoft.com/office/officeart/2005/8/layout/radial6" loCatId="" qsTypeId="urn:microsoft.com/office/officeart/2005/8/quickstyle/simple2" qsCatId="simple" csTypeId="urn:microsoft.com/office/officeart/2005/8/colors/accent4_2" csCatId="accent4" phldr="1"/>
      <dgm:spPr/>
      <dgm:t>
        <a:bodyPr/>
        <a:lstStyle/>
        <a:p>
          <a:endParaRPr lang="en-US"/>
        </a:p>
      </dgm:t>
    </dgm:pt>
    <dgm:pt modelId="{6964BEFB-EC3C-634B-B0BE-9783EADFDC7A}">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Access</a:t>
          </a:r>
        </a:p>
      </dgm:t>
    </dgm:pt>
    <dgm:pt modelId="{F6FB495E-6B74-7941-92E0-FE36E19B9A78}" type="parTrans" cxnId="{42F91116-A252-A641-A5D3-53B863623A79}">
      <dgm:prSet/>
      <dgm:spPr/>
      <dgm:t>
        <a:bodyPr/>
        <a:lstStyle/>
        <a:p>
          <a:endParaRPr lang="en-US"/>
        </a:p>
      </dgm:t>
    </dgm:pt>
    <dgm:pt modelId="{4473E746-70F6-104C-8637-F9AF8CC9615E}" type="sibTrans" cxnId="{42F91116-A252-A641-A5D3-53B863623A79}">
      <dgm:prSet/>
      <dgm:spPr/>
      <dgm:t>
        <a:bodyPr/>
        <a:lstStyle/>
        <a:p>
          <a:endParaRPr lang="en-US"/>
        </a:p>
      </dgm:t>
    </dgm:pt>
    <dgm:pt modelId="{23319548-4CA4-CE4C-9C9F-A25AEFE61AED}">
      <dgm:prSet phldrT="[Text]" custT="1"/>
      <dgm:spPr>
        <a:solidFill>
          <a:schemeClr val="accent4">
            <a:lumMod val="75000"/>
          </a:schemeClr>
        </a:solidFill>
      </dgm:spPr>
      <dgm:t>
        <a:bodyPr/>
        <a:lstStyle/>
        <a:p>
          <a:r>
            <a:rPr lang="en-US" sz="2400" dirty="0"/>
            <a:t>Collaborate</a:t>
          </a:r>
        </a:p>
      </dgm:t>
      <dgm:extLst>
        <a:ext uri="{E40237B7-FDA0-4F09-8148-C483321AD2D9}">
          <dgm14:cNvPr xmlns:dgm14="http://schemas.microsoft.com/office/drawing/2010/diagram" id="0" name="" descr="diagram with three things connected in a circle: collaborate, contribute, connect. In the middle of the circle is: Access. This signifies that there are three large categories of open pedagogy but access has to be there for any of them to work. "/>
        </a:ext>
      </dgm:extLst>
    </dgm:pt>
    <dgm:pt modelId="{57E5B1E9-0DC3-4047-97C3-198B138E7BD2}" type="parTrans" cxnId="{0B5B4EBD-B5F5-CC4D-BC8F-3E7BB33D74FF}">
      <dgm:prSet/>
      <dgm:spPr/>
      <dgm:t>
        <a:bodyPr/>
        <a:lstStyle/>
        <a:p>
          <a:endParaRPr lang="en-US"/>
        </a:p>
      </dgm:t>
    </dgm:pt>
    <dgm:pt modelId="{BBEA0951-ACE1-4A46-B391-696D53521496}" type="sibTrans" cxnId="{0B5B4EBD-B5F5-CC4D-BC8F-3E7BB33D74FF}">
      <dgm:prSet/>
      <dgm:spPr/>
      <dgm:t>
        <a:bodyPr/>
        <a:lstStyle/>
        <a:p>
          <a:endParaRPr lang="en-US"/>
        </a:p>
      </dgm:t>
    </dgm:pt>
    <dgm:pt modelId="{B3F32CC6-EFC7-A448-BD06-ED6A120D1A31}">
      <dgm:prSet phldrT="[Text]" custT="1"/>
      <dgm:spPr>
        <a:solidFill>
          <a:schemeClr val="accent4">
            <a:lumMod val="75000"/>
          </a:schemeClr>
        </a:solidFill>
      </dgm:spPr>
      <dgm:t>
        <a:bodyPr/>
        <a:lstStyle/>
        <a:p>
          <a:r>
            <a:rPr lang="en-US" sz="2400" dirty="0"/>
            <a:t>Connect</a:t>
          </a:r>
        </a:p>
      </dgm:t>
    </dgm:pt>
    <dgm:pt modelId="{DB1EBC3D-C7DD-D74A-95AC-0393AAEADC88}" type="parTrans" cxnId="{E5472380-7521-A24D-BD0E-21D941FF5097}">
      <dgm:prSet/>
      <dgm:spPr/>
      <dgm:t>
        <a:bodyPr/>
        <a:lstStyle/>
        <a:p>
          <a:endParaRPr lang="en-US"/>
        </a:p>
      </dgm:t>
    </dgm:pt>
    <dgm:pt modelId="{2619FF24-2255-0F46-BAAA-871400D31598}" type="sibTrans" cxnId="{E5472380-7521-A24D-BD0E-21D941FF5097}">
      <dgm:prSet/>
      <dgm:spPr/>
      <dgm:t>
        <a:bodyPr/>
        <a:lstStyle/>
        <a:p>
          <a:endParaRPr lang="en-US"/>
        </a:p>
      </dgm:t>
    </dgm:pt>
    <dgm:pt modelId="{463433BC-BB33-944F-90FC-D6D63E277274}">
      <dgm:prSet phldrT="[Text]" custT="1"/>
      <dgm:spPr>
        <a:solidFill>
          <a:schemeClr val="accent4">
            <a:lumMod val="75000"/>
          </a:schemeClr>
        </a:solidFill>
      </dgm:spPr>
      <dgm:t>
        <a:bodyPr/>
        <a:lstStyle/>
        <a:p>
          <a:r>
            <a:rPr lang="en-US" sz="2400" dirty="0"/>
            <a:t>Contribute</a:t>
          </a:r>
        </a:p>
      </dgm:t>
    </dgm:pt>
    <dgm:pt modelId="{277E20B8-BAF2-AB49-8E7E-5F780514341B}" type="parTrans" cxnId="{481E8D11-66CA-BE40-93B6-DC39731A1D07}">
      <dgm:prSet/>
      <dgm:spPr/>
      <dgm:t>
        <a:bodyPr/>
        <a:lstStyle/>
        <a:p>
          <a:endParaRPr lang="en-US"/>
        </a:p>
      </dgm:t>
    </dgm:pt>
    <dgm:pt modelId="{C222A360-6707-F648-B21D-25B2CBFB06FA}" type="sibTrans" cxnId="{481E8D11-66CA-BE40-93B6-DC39731A1D07}">
      <dgm:prSet/>
      <dgm:spPr/>
      <dgm:t>
        <a:bodyPr/>
        <a:lstStyle/>
        <a:p>
          <a:endParaRPr lang="en-US"/>
        </a:p>
      </dgm:t>
    </dgm:pt>
    <dgm:pt modelId="{D77269C0-31C9-B24F-8453-FF1DAABCDE42}" type="pres">
      <dgm:prSet presAssocID="{DD3FB05D-2A56-F346-AFE5-6E35B1F17505}" presName="Name0" presStyleCnt="0">
        <dgm:presLayoutVars>
          <dgm:chMax val="1"/>
          <dgm:dir/>
          <dgm:animLvl val="ctr"/>
          <dgm:resizeHandles val="exact"/>
        </dgm:presLayoutVars>
      </dgm:prSet>
      <dgm:spPr/>
    </dgm:pt>
    <dgm:pt modelId="{6FD8354E-E74B-4546-B2EA-13D137D6C065}" type="pres">
      <dgm:prSet presAssocID="{6964BEFB-EC3C-634B-B0BE-9783EADFDC7A}" presName="centerShape" presStyleLbl="node0" presStyleIdx="0" presStyleCnt="1" custScaleY="72781" custLinFactNeighborX="1045" custLinFactNeighborY="-2439"/>
      <dgm:spPr/>
    </dgm:pt>
    <dgm:pt modelId="{B7F55EB7-863B-9C41-9630-66891C7B6E05}" type="pres">
      <dgm:prSet presAssocID="{23319548-4CA4-CE4C-9C9F-A25AEFE61AED}" presName="node" presStyleLbl="node1" presStyleIdx="0" presStyleCnt="3" custScaleX="225087" custScaleY="105025">
        <dgm:presLayoutVars>
          <dgm:bulletEnabled val="1"/>
        </dgm:presLayoutVars>
      </dgm:prSet>
      <dgm:spPr/>
    </dgm:pt>
    <dgm:pt modelId="{49290E66-C4CC-0D49-B9BF-47CD9544B8B6}" type="pres">
      <dgm:prSet presAssocID="{23319548-4CA4-CE4C-9C9F-A25AEFE61AED}" presName="dummy" presStyleCnt="0"/>
      <dgm:spPr/>
    </dgm:pt>
    <dgm:pt modelId="{AA31FEF6-AE5B-B64B-8D70-4F666DBE5F3D}" type="pres">
      <dgm:prSet presAssocID="{BBEA0951-ACE1-4A46-B391-696D53521496}" presName="sibTrans" presStyleLbl="sibTrans2D1" presStyleIdx="0" presStyleCnt="3"/>
      <dgm:spPr/>
    </dgm:pt>
    <dgm:pt modelId="{C5BB405C-2ECC-BB49-8DC6-322FA506E8F5}" type="pres">
      <dgm:prSet presAssocID="{B3F32CC6-EFC7-A448-BD06-ED6A120D1A31}" presName="node" presStyleLbl="node1" presStyleIdx="1" presStyleCnt="3" custScaleX="185129" custScaleY="105578" custRadScaleRad="108264" custRadScaleInc="-5195">
        <dgm:presLayoutVars>
          <dgm:bulletEnabled val="1"/>
        </dgm:presLayoutVars>
      </dgm:prSet>
      <dgm:spPr/>
    </dgm:pt>
    <dgm:pt modelId="{1CFC36CB-18E4-2B4B-83DE-F1F106F0AD94}" type="pres">
      <dgm:prSet presAssocID="{B3F32CC6-EFC7-A448-BD06-ED6A120D1A31}" presName="dummy" presStyleCnt="0"/>
      <dgm:spPr/>
    </dgm:pt>
    <dgm:pt modelId="{3F6E505E-FD49-B342-BDAE-903A324634AC}" type="pres">
      <dgm:prSet presAssocID="{2619FF24-2255-0F46-BAAA-871400D31598}" presName="sibTrans" presStyleLbl="sibTrans2D1" presStyleIdx="1" presStyleCnt="3"/>
      <dgm:spPr/>
    </dgm:pt>
    <dgm:pt modelId="{9DD86C4E-2C01-9741-A395-3564E5B53CAA}" type="pres">
      <dgm:prSet presAssocID="{463433BC-BB33-944F-90FC-D6D63E277274}" presName="node" presStyleLbl="node1" presStyleIdx="2" presStyleCnt="3" custScaleX="207074" custScaleY="103392" custRadScaleRad="108264" custRadScaleInc="5195">
        <dgm:presLayoutVars>
          <dgm:bulletEnabled val="1"/>
        </dgm:presLayoutVars>
      </dgm:prSet>
      <dgm:spPr/>
    </dgm:pt>
    <dgm:pt modelId="{A27A62C0-AFA8-2447-824B-C97B116CF130}" type="pres">
      <dgm:prSet presAssocID="{463433BC-BB33-944F-90FC-D6D63E277274}" presName="dummy" presStyleCnt="0"/>
      <dgm:spPr/>
    </dgm:pt>
    <dgm:pt modelId="{E9FF4BF8-7102-BA48-9E22-D143DDC0E883}" type="pres">
      <dgm:prSet presAssocID="{C222A360-6707-F648-B21D-25B2CBFB06FA}" presName="sibTrans" presStyleLbl="sibTrans2D1" presStyleIdx="2" presStyleCnt="3"/>
      <dgm:spPr/>
    </dgm:pt>
  </dgm:ptLst>
  <dgm:cxnLst>
    <dgm:cxn modelId="{8CF65710-7852-384C-A6BC-A5E641A7B117}" type="presOf" srcId="{23319548-4CA4-CE4C-9C9F-A25AEFE61AED}" destId="{B7F55EB7-863B-9C41-9630-66891C7B6E05}" srcOrd="0" destOrd="0" presId="urn:microsoft.com/office/officeart/2005/8/layout/radial6"/>
    <dgm:cxn modelId="{481E8D11-66CA-BE40-93B6-DC39731A1D07}" srcId="{6964BEFB-EC3C-634B-B0BE-9783EADFDC7A}" destId="{463433BC-BB33-944F-90FC-D6D63E277274}" srcOrd="2" destOrd="0" parTransId="{277E20B8-BAF2-AB49-8E7E-5F780514341B}" sibTransId="{C222A360-6707-F648-B21D-25B2CBFB06FA}"/>
    <dgm:cxn modelId="{42F91116-A252-A641-A5D3-53B863623A79}" srcId="{DD3FB05D-2A56-F346-AFE5-6E35B1F17505}" destId="{6964BEFB-EC3C-634B-B0BE-9783EADFDC7A}" srcOrd="0" destOrd="0" parTransId="{F6FB495E-6B74-7941-92E0-FE36E19B9A78}" sibTransId="{4473E746-70F6-104C-8637-F9AF8CC9615E}"/>
    <dgm:cxn modelId="{39978C3F-8958-4345-86E6-BD9586C218F0}" type="presOf" srcId="{B3F32CC6-EFC7-A448-BD06-ED6A120D1A31}" destId="{C5BB405C-2ECC-BB49-8DC6-322FA506E8F5}" srcOrd="0" destOrd="0" presId="urn:microsoft.com/office/officeart/2005/8/layout/radial6"/>
    <dgm:cxn modelId="{778A6F5C-CCFD-6A41-9E22-56F3F6519F0C}" type="presOf" srcId="{6964BEFB-EC3C-634B-B0BE-9783EADFDC7A}" destId="{6FD8354E-E74B-4546-B2EA-13D137D6C065}" srcOrd="0" destOrd="0" presId="urn:microsoft.com/office/officeart/2005/8/layout/radial6"/>
    <dgm:cxn modelId="{5850BA6F-3056-F444-84E0-C2B1386AB38C}" type="presOf" srcId="{2619FF24-2255-0F46-BAAA-871400D31598}" destId="{3F6E505E-FD49-B342-BDAE-903A324634AC}" srcOrd="0" destOrd="0" presId="urn:microsoft.com/office/officeart/2005/8/layout/radial6"/>
    <dgm:cxn modelId="{E5472380-7521-A24D-BD0E-21D941FF5097}" srcId="{6964BEFB-EC3C-634B-B0BE-9783EADFDC7A}" destId="{B3F32CC6-EFC7-A448-BD06-ED6A120D1A31}" srcOrd="1" destOrd="0" parTransId="{DB1EBC3D-C7DD-D74A-95AC-0393AAEADC88}" sibTransId="{2619FF24-2255-0F46-BAAA-871400D31598}"/>
    <dgm:cxn modelId="{4DC6EBB9-AF49-F04F-BC5B-CA2A59EC51DD}" type="presOf" srcId="{463433BC-BB33-944F-90FC-D6D63E277274}" destId="{9DD86C4E-2C01-9741-A395-3564E5B53CAA}" srcOrd="0" destOrd="0" presId="urn:microsoft.com/office/officeart/2005/8/layout/radial6"/>
    <dgm:cxn modelId="{0B5B4EBD-B5F5-CC4D-BC8F-3E7BB33D74FF}" srcId="{6964BEFB-EC3C-634B-B0BE-9783EADFDC7A}" destId="{23319548-4CA4-CE4C-9C9F-A25AEFE61AED}" srcOrd="0" destOrd="0" parTransId="{57E5B1E9-0DC3-4047-97C3-198B138E7BD2}" sibTransId="{BBEA0951-ACE1-4A46-B391-696D53521496}"/>
    <dgm:cxn modelId="{F84C46C3-C645-6046-A3ED-3731A97D7BB6}" type="presOf" srcId="{C222A360-6707-F648-B21D-25B2CBFB06FA}" destId="{E9FF4BF8-7102-BA48-9E22-D143DDC0E883}" srcOrd="0" destOrd="0" presId="urn:microsoft.com/office/officeart/2005/8/layout/radial6"/>
    <dgm:cxn modelId="{B4D571E5-2034-3D43-A755-A23DC94483B1}" type="presOf" srcId="{DD3FB05D-2A56-F346-AFE5-6E35B1F17505}" destId="{D77269C0-31C9-B24F-8453-FF1DAABCDE42}" srcOrd="0" destOrd="0" presId="urn:microsoft.com/office/officeart/2005/8/layout/radial6"/>
    <dgm:cxn modelId="{771757EF-6DA9-F043-8D0E-9F6A072FB173}" type="presOf" srcId="{BBEA0951-ACE1-4A46-B391-696D53521496}" destId="{AA31FEF6-AE5B-B64B-8D70-4F666DBE5F3D}" srcOrd="0" destOrd="0" presId="urn:microsoft.com/office/officeart/2005/8/layout/radial6"/>
    <dgm:cxn modelId="{D46EC30B-43DE-B745-B1F1-FD52BA4AB3F0}" type="presParOf" srcId="{D77269C0-31C9-B24F-8453-FF1DAABCDE42}" destId="{6FD8354E-E74B-4546-B2EA-13D137D6C065}" srcOrd="0" destOrd="0" presId="urn:microsoft.com/office/officeart/2005/8/layout/radial6"/>
    <dgm:cxn modelId="{7C77810D-85B2-4041-AD83-F75F99646351}" type="presParOf" srcId="{D77269C0-31C9-B24F-8453-FF1DAABCDE42}" destId="{B7F55EB7-863B-9C41-9630-66891C7B6E05}" srcOrd="1" destOrd="0" presId="urn:microsoft.com/office/officeart/2005/8/layout/radial6"/>
    <dgm:cxn modelId="{73E0AA27-71DF-C34D-8062-1C8F9D9EF5AD}" type="presParOf" srcId="{D77269C0-31C9-B24F-8453-FF1DAABCDE42}" destId="{49290E66-C4CC-0D49-B9BF-47CD9544B8B6}" srcOrd="2" destOrd="0" presId="urn:microsoft.com/office/officeart/2005/8/layout/radial6"/>
    <dgm:cxn modelId="{1325CAA6-FF0F-9749-91DE-9B2757E6EB04}" type="presParOf" srcId="{D77269C0-31C9-B24F-8453-FF1DAABCDE42}" destId="{AA31FEF6-AE5B-B64B-8D70-4F666DBE5F3D}" srcOrd="3" destOrd="0" presId="urn:microsoft.com/office/officeart/2005/8/layout/radial6"/>
    <dgm:cxn modelId="{870DE03F-2C8C-8443-B85E-9443C66A84C4}" type="presParOf" srcId="{D77269C0-31C9-B24F-8453-FF1DAABCDE42}" destId="{C5BB405C-2ECC-BB49-8DC6-322FA506E8F5}" srcOrd="4" destOrd="0" presId="urn:microsoft.com/office/officeart/2005/8/layout/radial6"/>
    <dgm:cxn modelId="{575BD6B6-69DC-1546-9876-C53B14C8F69D}" type="presParOf" srcId="{D77269C0-31C9-B24F-8453-FF1DAABCDE42}" destId="{1CFC36CB-18E4-2B4B-83DE-F1F106F0AD94}" srcOrd="5" destOrd="0" presId="urn:microsoft.com/office/officeart/2005/8/layout/radial6"/>
    <dgm:cxn modelId="{AD320C10-91FC-1647-BE7F-57EFE25F9330}" type="presParOf" srcId="{D77269C0-31C9-B24F-8453-FF1DAABCDE42}" destId="{3F6E505E-FD49-B342-BDAE-903A324634AC}" srcOrd="6" destOrd="0" presId="urn:microsoft.com/office/officeart/2005/8/layout/radial6"/>
    <dgm:cxn modelId="{F790CAE2-8355-4842-8D5F-E78F6F941970}" type="presParOf" srcId="{D77269C0-31C9-B24F-8453-FF1DAABCDE42}" destId="{9DD86C4E-2C01-9741-A395-3564E5B53CAA}" srcOrd="7" destOrd="0" presId="urn:microsoft.com/office/officeart/2005/8/layout/radial6"/>
    <dgm:cxn modelId="{B3432547-78B9-1C45-A068-C745D988BC35}" type="presParOf" srcId="{D77269C0-31C9-B24F-8453-FF1DAABCDE42}" destId="{A27A62C0-AFA8-2447-824B-C97B116CF130}" srcOrd="8" destOrd="0" presId="urn:microsoft.com/office/officeart/2005/8/layout/radial6"/>
    <dgm:cxn modelId="{59F9DE35-054B-6444-99F7-5444DAABC6CF}" type="presParOf" srcId="{D77269C0-31C9-B24F-8453-FF1DAABCDE42}" destId="{E9FF4BF8-7102-BA48-9E22-D143DDC0E88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4BF8-7102-BA48-9E22-D143DDC0E883}">
      <dsp:nvSpPr>
        <dsp:cNvPr id="0" name=""/>
        <dsp:cNvSpPr/>
      </dsp:nvSpPr>
      <dsp:spPr>
        <a:xfrm>
          <a:off x="1372911" y="510296"/>
          <a:ext cx="3358817" cy="3358817"/>
        </a:xfrm>
        <a:prstGeom prst="blockArc">
          <a:avLst>
            <a:gd name="adj1" fmla="val 8953263"/>
            <a:gd name="adj2" fmla="val 16535567"/>
            <a:gd name="adj3" fmla="val 4643"/>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F6E505E-FD49-B342-BDAE-903A324634AC}">
      <dsp:nvSpPr>
        <dsp:cNvPr id="0" name=""/>
        <dsp:cNvSpPr/>
      </dsp:nvSpPr>
      <dsp:spPr>
        <a:xfrm>
          <a:off x="1532782" y="871748"/>
          <a:ext cx="3358817" cy="3358817"/>
        </a:xfrm>
        <a:prstGeom prst="blockArc">
          <a:avLst>
            <a:gd name="adj1" fmla="val 1016459"/>
            <a:gd name="adj2" fmla="val 9783541"/>
            <a:gd name="adj3" fmla="val 4643"/>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A31FEF6-AE5B-B64B-8D70-4F666DBE5F3D}">
      <dsp:nvSpPr>
        <dsp:cNvPr id="0" name=""/>
        <dsp:cNvSpPr/>
      </dsp:nvSpPr>
      <dsp:spPr>
        <a:xfrm>
          <a:off x="1692653" y="510296"/>
          <a:ext cx="3358817" cy="3358817"/>
        </a:xfrm>
        <a:prstGeom prst="blockArc">
          <a:avLst>
            <a:gd name="adj1" fmla="val 15864433"/>
            <a:gd name="adj2" fmla="val 1846737"/>
            <a:gd name="adj3" fmla="val 4643"/>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FD8354E-E74B-4546-B2EA-13D137D6C065}">
      <dsp:nvSpPr>
        <dsp:cNvPr id="0" name=""/>
        <dsp:cNvSpPr/>
      </dsp:nvSpPr>
      <dsp:spPr>
        <a:xfrm>
          <a:off x="2472906" y="1554482"/>
          <a:ext cx="1547138" cy="1126022"/>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Access</a:t>
          </a:r>
        </a:p>
      </dsp:txBody>
      <dsp:txXfrm>
        <a:off x="2699479" y="1719384"/>
        <a:ext cx="1093992" cy="796218"/>
      </dsp:txXfrm>
    </dsp:sp>
    <dsp:sp modelId="{B7F55EB7-863B-9C41-9630-66891C7B6E05}">
      <dsp:nvSpPr>
        <dsp:cNvPr id="0" name=""/>
        <dsp:cNvSpPr/>
      </dsp:nvSpPr>
      <dsp:spPr>
        <a:xfrm>
          <a:off x="1993348" y="-11615"/>
          <a:ext cx="2437684" cy="1137417"/>
        </a:xfrm>
        <a:prstGeom prst="ellipse">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Collaborate</a:t>
          </a:r>
        </a:p>
      </dsp:txBody>
      <dsp:txXfrm>
        <a:off x="2350339" y="154956"/>
        <a:ext cx="1723702" cy="804275"/>
      </dsp:txXfrm>
    </dsp:sp>
    <dsp:sp modelId="{C5BB405C-2ECC-BB49-8DC6-322FA506E8F5}">
      <dsp:nvSpPr>
        <dsp:cNvPr id="0" name=""/>
        <dsp:cNvSpPr/>
      </dsp:nvSpPr>
      <dsp:spPr>
        <a:xfrm>
          <a:off x="3778955" y="2457449"/>
          <a:ext cx="2004940" cy="1143406"/>
        </a:xfrm>
        <a:prstGeom prst="ellipse">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Connect</a:t>
          </a:r>
        </a:p>
      </dsp:txBody>
      <dsp:txXfrm>
        <a:off x="4072572" y="2624897"/>
        <a:ext cx="1417706" cy="808510"/>
      </dsp:txXfrm>
    </dsp:sp>
    <dsp:sp modelId="{9DD86C4E-2C01-9741-A395-3564E5B53CAA}">
      <dsp:nvSpPr>
        <dsp:cNvPr id="0" name=""/>
        <dsp:cNvSpPr/>
      </dsp:nvSpPr>
      <dsp:spPr>
        <a:xfrm>
          <a:off x="521653" y="2469286"/>
          <a:ext cx="2242604" cy="1119731"/>
        </a:xfrm>
        <a:prstGeom prst="ellipse">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Contribute</a:t>
          </a:r>
        </a:p>
      </dsp:txBody>
      <dsp:txXfrm>
        <a:off x="850075" y="2633267"/>
        <a:ext cx="1585760" cy="7917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rrodl.org/index.php/irrodl/article/view/3022"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kylamdore.com/uncategorized/the-five-most-important-learning-objectives-when-being-in-a-first-year-seminar/" TargetMode="External"/><Relationship Id="rId5" Type="http://schemas.openxmlformats.org/officeDocument/2006/relationships/hyperlink" Target="http://jordynhanos.info/uncategorized/skills-and-objectives/" TargetMode="External"/><Relationship Id="rId4" Type="http://schemas.openxmlformats.org/officeDocument/2006/relationships/hyperlink" Target="http://udg.theagoraonline.ne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en/lady-justice-legal-law-justice-238850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rrodl.org/index.php/irrodl/article/view/309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ersynth.pbworks.com/w/page/51668352/OpenPracticesBrief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onproph.com/2017/04/23/whats-open-are-oer-necessar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homonym.ca/uncategorized/reflections-on-oer17-from-beyond-content-to-open-pedagog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ess.rebus.community/makingopentextbookswithstudents/chapter/open-pedagog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t>Digital photography course is from Mountain Heights Academy: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effectLst/>
              </a:rPr>
              <a:t>Wiley, D., Webb, A., Weston, S., &amp; Tonks, D. (2017). A Preliminary Exploration of the Relationships Between Student-Created OER, Sustainability, and Students Success. </a:t>
            </a:r>
            <a:r>
              <a:rPr lang="en-CA" i="1" dirty="0">
                <a:effectLst/>
              </a:rPr>
              <a:t>The International Review of Research in Open and Distributed Learning</a:t>
            </a:r>
            <a:r>
              <a:rPr lang="en-CA" dirty="0">
                <a:effectLst/>
              </a:rPr>
              <a:t>, </a:t>
            </a:r>
            <a:r>
              <a:rPr lang="en-CA" i="1" dirty="0">
                <a:effectLst/>
              </a:rPr>
              <a:t>18</a:t>
            </a:r>
            <a:r>
              <a:rPr lang="en-CA" dirty="0">
                <a:effectLst/>
              </a:rPr>
              <a:t>(4). Retrieved from </a:t>
            </a:r>
            <a:r>
              <a:rPr lang="en-CA" dirty="0">
                <a:effectLst/>
                <a:hlinkClick r:id="rId3"/>
              </a:rPr>
              <a:t>http://www.irrodl.org/index.php/irrodl/article/view/3022</a:t>
            </a:r>
            <a:endParaRPr lang="en-CA" dirty="0">
              <a:effectLst/>
            </a:endParaRPr>
          </a:p>
          <a:p>
            <a:pPr marL="139700" indent="0">
              <a:buNone/>
            </a:pPr>
            <a:endParaRPr lang="en-US" b="1" dirty="0"/>
          </a:p>
          <a:p>
            <a:pPr marL="139700" indent="0">
              <a:buNone/>
            </a:pPr>
            <a:endParaRPr lang="en-US" b="1" dirty="0"/>
          </a:p>
          <a:p>
            <a:pPr marL="139700" indent="0">
              <a:buNone/>
            </a:pPr>
            <a:r>
              <a:rPr lang="en-US" b="1" dirty="0"/>
              <a:t>From</a:t>
            </a:r>
            <a:r>
              <a:rPr lang="en-US" b="1" baseline="0" dirty="0"/>
              <a:t> Rajiv </a:t>
            </a:r>
            <a:r>
              <a:rPr lang="en-US" b="1" baseline="0" dirty="0" err="1"/>
              <a:t>Jhangiani’s</a:t>
            </a:r>
            <a:r>
              <a:rPr lang="en-US" b="1" baseline="0" dirty="0"/>
              <a:t> blog</a:t>
            </a:r>
            <a:r>
              <a:rPr lang="en-US" baseline="0" dirty="0"/>
              <a:t>: https://</a:t>
            </a:r>
            <a:r>
              <a:rPr lang="en-US" baseline="0" dirty="0" err="1"/>
              <a:t>thatpsychprof.com</a:t>
            </a:r>
            <a:r>
              <a:rPr lang="en-US" baseline="0" dirty="0"/>
              <a:t>/why-have-students-answer-questions-when-they-can-write-them/</a:t>
            </a:r>
          </a:p>
          <a:p>
            <a:pPr marL="139700" indent="0">
              <a:buNone/>
            </a:pPr>
            <a:endParaRPr lang="en-US" baseline="0" dirty="0"/>
          </a:p>
          <a:p>
            <a:pPr marL="139700" indent="0">
              <a:buNone/>
            </a:pPr>
            <a:r>
              <a:rPr lang="en-US" dirty="0"/>
              <a:t>Here’s how it went:</a:t>
            </a:r>
          </a:p>
          <a:p>
            <a:pPr marL="139700" indent="0">
              <a:buNone/>
            </a:pPr>
            <a:endParaRPr lang="en-US" dirty="0"/>
          </a:p>
          <a:p>
            <a:pPr marL="139700" indent="0">
              <a:buNone/>
            </a:pPr>
            <a:r>
              <a:rPr lang="en-US" dirty="0"/>
              <a:t>The students were asked to write 4 questions each week, 2 factual (e.g., a definition or evidence-based prediction) and 2 applied (e.g., scenario-type).</a:t>
            </a:r>
          </a:p>
          <a:p>
            <a:pPr marL="139700" indent="0">
              <a:buNone/>
            </a:pPr>
            <a:endParaRPr lang="en-US" dirty="0"/>
          </a:p>
          <a:p>
            <a:pPr marL="139700" indent="0">
              <a:buNone/>
            </a:pPr>
            <a:r>
              <a:rPr lang="en-US" dirty="0"/>
              <a:t>For the first two weeks they wrote just one plausible distractor (I provided the question stem, the correct answer, and 2 plausible distractors). They also peer reviewed questions written by 3 of their (randomly assigned) peers. This entire procedure was double blind and performed using Google forms for the submission and Google sheets for the peer review.</a:t>
            </a:r>
          </a:p>
          <a:p>
            <a:pPr marL="139700" indent="0">
              <a:buNone/>
            </a:pPr>
            <a:endParaRPr lang="en-US" dirty="0"/>
          </a:p>
          <a:p>
            <a:pPr marL="139700" indent="0">
              <a:buNone/>
            </a:pPr>
            <a:r>
              <a:rPr lang="en-US" dirty="0"/>
              <a:t>For the next two weeks they wrote two plausible distractors (the rest of the procedure was the same).</a:t>
            </a:r>
          </a:p>
          <a:p>
            <a:pPr marL="139700" indent="0">
              <a:buNone/>
            </a:pPr>
            <a:endParaRPr lang="en-US" dirty="0"/>
          </a:p>
          <a:p>
            <a:pPr marL="139700" indent="0">
              <a:buNone/>
            </a:pPr>
            <a:r>
              <a:rPr lang="en-US" dirty="0"/>
              <a:t>For the next two weeks they wrote all 3 plausible distractors (the rest of the procedure was the same).</a:t>
            </a:r>
          </a:p>
          <a:p>
            <a:pPr marL="139700" indent="0">
              <a:buNone/>
            </a:pPr>
            <a:endParaRPr lang="en-US" dirty="0"/>
          </a:p>
          <a:p>
            <a:pPr marL="139700" indent="0">
              <a:buNone/>
            </a:pPr>
            <a:r>
              <a:rPr lang="en-US" dirty="0"/>
              <a:t>For the remainder of the semester they wrote the stem, the correct answer, and all the distractors.</a:t>
            </a:r>
          </a:p>
          <a:p>
            <a:pPr marL="139700" indent="0">
              <a:buNone/>
            </a:pPr>
            <a:endParaRPr lang="en-US" dirty="0"/>
          </a:p>
          <a:p>
            <a:pPr marL="139700" indent="0">
              <a:buNone/>
            </a:pPr>
            <a:r>
              <a:rPr lang="mr-IN" dirty="0"/>
              <a:t>…</a:t>
            </a:r>
            <a:endParaRPr lang="en-CA" dirty="0"/>
          </a:p>
          <a:p>
            <a:pPr marL="139700" indent="0">
              <a:buNone/>
            </a:pPr>
            <a:r>
              <a:rPr lang="en-CA" dirty="0"/>
              <a:t>although I wouldn’t consider this a polished question bank ready for use by other instructors, I still consider this assignment to have been a success because the questions steadily improved over the semester (the experience of serving as peer reviewers was especially useful to the students when constructing their own questions). The students were also buoyed and motivated by my practice of including a few of their best questions on each of the three course exams.</a:t>
            </a:r>
          </a:p>
          <a:p>
            <a:pPr marL="139700" indent="0">
              <a:buNone/>
            </a:pPr>
            <a:endParaRPr lang="en-CA" b="1" dirty="0"/>
          </a:p>
          <a:p>
            <a:pPr marL="139700" indent="0">
              <a:buNone/>
            </a:pPr>
            <a:r>
              <a:rPr lang="en-CA" sz="1100" b="1" i="0" u="sng" strike="noStrike" cap="none" dirty="0">
                <a:solidFill>
                  <a:srgbClr val="000000"/>
                </a:solidFill>
                <a:effectLst/>
                <a:latin typeface="Arial"/>
                <a:ea typeface="Arial"/>
                <a:cs typeface="Arial"/>
                <a:sym typeface="Arial"/>
              </a:rPr>
              <a:t>UDG agora: http://</a:t>
            </a:r>
            <a:r>
              <a:rPr lang="en-CA" sz="1100" b="1" i="0" u="sng" strike="noStrike" cap="none" dirty="0" err="1">
                <a:solidFill>
                  <a:srgbClr val="000000"/>
                </a:solidFill>
                <a:effectLst/>
                <a:latin typeface="Arial"/>
                <a:ea typeface="Arial"/>
                <a:cs typeface="Arial"/>
                <a:sym typeface="Arial"/>
              </a:rPr>
              <a:t>udg.theagoraonline.net</a:t>
            </a:r>
            <a:r>
              <a:rPr lang="en-CA" sz="1100" b="1" i="0" u="sng" strike="noStrike" cap="none" dirty="0">
                <a:solidFill>
                  <a:srgbClr val="000000"/>
                </a:solidFill>
                <a:effectLst/>
                <a:latin typeface="Arial"/>
                <a:ea typeface="Arial"/>
                <a:cs typeface="Arial"/>
                <a:sym typeface="Arial"/>
              </a:rPr>
              <a:t>/about/</a:t>
            </a:r>
            <a:endParaRPr lang="en-CA" sz="1100" b="1" i="0" u="none" strike="noStrike" cap="none" dirty="0">
              <a:solidFill>
                <a:srgbClr val="000000"/>
              </a:solidFill>
              <a:effectLst/>
              <a:latin typeface="Arial"/>
              <a:ea typeface="Arial"/>
              <a:cs typeface="Arial"/>
              <a:sym typeface="Arial"/>
            </a:endParaRPr>
          </a:p>
          <a:p>
            <a:pPr marL="139700" indent="0">
              <a:buNone/>
            </a:pPr>
            <a:r>
              <a:rPr lang="en-CA" sz="1100" b="1" i="0" u="none" strike="noStrike" cap="none" dirty="0">
                <a:solidFill>
                  <a:srgbClr val="000000"/>
                </a:solidFill>
                <a:effectLst/>
                <a:latin typeface="Arial"/>
                <a:ea typeface="Arial"/>
                <a:cs typeface="Arial"/>
                <a:sym typeface="Arial"/>
              </a:rPr>
              <a:t> </a:t>
            </a:r>
            <a:endParaRPr lang="en-CA"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“The </a:t>
            </a:r>
            <a:r>
              <a:rPr lang="en-US" sz="1100" b="0" i="0" u="sng" strike="noStrike" cap="none" dirty="0">
                <a:solidFill>
                  <a:srgbClr val="000000"/>
                </a:solidFill>
                <a:effectLst/>
                <a:latin typeface="Arial"/>
                <a:ea typeface="Arial"/>
                <a:cs typeface="Arial"/>
                <a:sym typeface="Arial"/>
                <a:hlinkClick r:id="rId4"/>
              </a:rPr>
              <a:t>UdG Agora</a:t>
            </a:r>
            <a:r>
              <a:rPr lang="en-US" sz="1100" b="0" i="0" u="none" strike="noStrike" cap="none" dirty="0">
                <a:solidFill>
                  <a:srgbClr val="000000"/>
                </a:solidFill>
                <a:effectLst/>
                <a:latin typeface="Arial"/>
                <a:ea typeface="Arial"/>
                <a:cs typeface="Arial"/>
                <a:sym typeface="Arial"/>
              </a:rPr>
              <a:t> is the site for University of Guadalajara (</a:t>
            </a:r>
            <a:r>
              <a:rPr lang="en-US" sz="1100" b="0" i="0" u="none" strike="noStrike" cap="none" dirty="0" err="1">
                <a:solidFill>
                  <a:srgbClr val="000000"/>
                </a:solidFill>
                <a:effectLst/>
                <a:latin typeface="Arial"/>
                <a:ea typeface="Arial"/>
                <a:cs typeface="Arial"/>
                <a:sym typeface="Arial"/>
              </a:rPr>
              <a:t>UdG</a:t>
            </a:r>
            <a:r>
              <a:rPr lang="en-US" sz="1100" b="0"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Student </a:t>
            </a:r>
            <a:r>
              <a:rPr lang="en-US" sz="1100" b="1" i="0" u="none" strike="noStrike" cap="none" dirty="0" err="1">
                <a:solidFill>
                  <a:srgbClr val="000000"/>
                </a:solidFill>
                <a:effectLst/>
                <a:latin typeface="Arial"/>
                <a:ea typeface="Arial"/>
                <a:cs typeface="Arial"/>
                <a:sym typeface="Arial"/>
              </a:rPr>
              <a:t>Centred</a:t>
            </a:r>
            <a:r>
              <a:rPr lang="en-US" sz="1100" b="1" i="0" u="none" strike="noStrike" cap="none" dirty="0">
                <a:solidFill>
                  <a:srgbClr val="000000"/>
                </a:solidFill>
                <a:effectLst/>
                <a:latin typeface="Arial"/>
                <a:ea typeface="Arial"/>
                <a:cs typeface="Arial"/>
                <a:sym typeface="Arial"/>
              </a:rPr>
              <a:t> and Mobile Learning Diploma.  The goal of this faculty development program is for </a:t>
            </a:r>
            <a:r>
              <a:rPr lang="en-US" sz="1100" b="1" i="0" u="none" strike="noStrike" cap="none" dirty="0" err="1">
                <a:solidFill>
                  <a:srgbClr val="000000"/>
                </a:solidFill>
                <a:effectLst/>
                <a:latin typeface="Arial"/>
                <a:ea typeface="Arial"/>
                <a:cs typeface="Arial"/>
                <a:sym typeface="Arial"/>
              </a:rPr>
              <a:t>UdG</a:t>
            </a:r>
            <a:r>
              <a:rPr lang="en-US" sz="1100" b="1" i="0" u="none" strike="noStrike" cap="none" dirty="0">
                <a:solidFill>
                  <a:srgbClr val="000000"/>
                </a:solidFill>
                <a:effectLst/>
                <a:latin typeface="Arial"/>
                <a:ea typeface="Arial"/>
                <a:cs typeface="Arial"/>
                <a:sym typeface="Arial"/>
              </a:rPr>
              <a:t> professors to confidently integrate student </a:t>
            </a:r>
            <a:r>
              <a:rPr lang="en-US" sz="1100" b="1" i="0" u="none" strike="noStrike" cap="none" dirty="0" err="1">
                <a:solidFill>
                  <a:srgbClr val="000000"/>
                </a:solidFill>
                <a:effectLst/>
                <a:latin typeface="Arial"/>
                <a:ea typeface="Arial"/>
                <a:cs typeface="Arial"/>
                <a:sym typeface="Arial"/>
              </a:rPr>
              <a:t>centred</a:t>
            </a:r>
            <a:r>
              <a:rPr lang="en-US" sz="1100" b="1" i="0" u="none" strike="noStrike" cap="none" dirty="0">
                <a:solidFill>
                  <a:srgbClr val="000000"/>
                </a:solidFill>
                <a:effectLst/>
                <a:latin typeface="Arial"/>
                <a:ea typeface="Arial"/>
                <a:cs typeface="Arial"/>
                <a:sym typeface="Arial"/>
              </a:rPr>
              <a:t> and mobile learning strategies and activities in their courses.</a:t>
            </a:r>
            <a:endParaRPr lang="en-CA"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Through the use of practical examples, challenges and experiential learning, the program will provide learners with the tools they need to meaningfully plan, design, implement and share student </a:t>
            </a:r>
            <a:r>
              <a:rPr lang="en-US" sz="1100" b="0" i="0" u="none" strike="noStrike" cap="none" dirty="0" err="1">
                <a:solidFill>
                  <a:srgbClr val="000000"/>
                </a:solidFill>
                <a:effectLst/>
                <a:latin typeface="Arial"/>
                <a:ea typeface="Arial"/>
                <a:cs typeface="Arial"/>
                <a:sym typeface="Arial"/>
              </a:rPr>
              <a:t>centred</a:t>
            </a:r>
            <a:r>
              <a:rPr lang="en-US" sz="1100" b="0" i="0" u="none" strike="noStrike" cap="none" dirty="0">
                <a:solidFill>
                  <a:srgbClr val="000000"/>
                </a:solidFill>
                <a:effectLst/>
                <a:latin typeface="Arial"/>
                <a:ea typeface="Arial"/>
                <a:cs typeface="Arial"/>
                <a:sym typeface="Arial"/>
              </a:rPr>
              <a:t> and mobile learning in their courses.  Learners will collaborate, share, and contribute openly to a community of practice that fosters the enrichment of student </a:t>
            </a:r>
            <a:r>
              <a:rPr lang="en-US" sz="1100" b="0" i="0" u="none" strike="noStrike" cap="none" dirty="0" err="1">
                <a:solidFill>
                  <a:srgbClr val="000000"/>
                </a:solidFill>
                <a:effectLst/>
                <a:latin typeface="Arial"/>
                <a:ea typeface="Arial"/>
                <a:cs typeface="Arial"/>
                <a:sym typeface="Arial"/>
              </a:rPr>
              <a:t>centred</a:t>
            </a:r>
            <a:r>
              <a:rPr lang="en-US" sz="1100" b="0" i="0" u="none" strike="noStrike" cap="none" dirty="0">
                <a:solidFill>
                  <a:srgbClr val="000000"/>
                </a:solidFill>
                <a:effectLst/>
                <a:latin typeface="Arial"/>
                <a:ea typeface="Arial"/>
                <a:cs typeface="Arial"/>
                <a:sym typeface="Arial"/>
              </a:rPr>
              <a:t> learning experiences with the use of mobile learning technologies (iPads).”</a:t>
            </a:r>
          </a:p>
          <a:p>
            <a:pPr marL="139700" indent="0">
              <a:buNone/>
            </a:pPr>
            <a:endParaRPr lang="en-CA"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They create challenges for each other and then do and submit them; there is also a “daily try”</a:t>
            </a:r>
            <a:endParaRPr lang="en-CA" sz="1100" b="0" i="0" u="none" strike="noStrike" cap="none" dirty="0">
              <a:solidFill>
                <a:srgbClr val="000000"/>
              </a:solidFill>
              <a:effectLst/>
              <a:latin typeface="Arial"/>
              <a:ea typeface="Arial"/>
              <a:cs typeface="Arial"/>
              <a:sym typeface="Arial"/>
            </a:endParaRPr>
          </a:p>
          <a:p>
            <a:pPr marL="139700" indent="0">
              <a:buNone/>
            </a:pPr>
            <a:endParaRPr lang="en-CA" dirty="0"/>
          </a:p>
          <a:p>
            <a:pPr marL="139700" indent="0">
              <a:buNone/>
            </a:pPr>
            <a:endParaRPr lang="en-CA" dirty="0"/>
          </a:p>
          <a:p>
            <a:pPr marL="139700" indent="0">
              <a:buNone/>
            </a:pPr>
            <a:r>
              <a:rPr lang="en-CA" b="1" dirty="0"/>
              <a:t>Robin </a:t>
            </a:r>
            <a:r>
              <a:rPr lang="en-CA" b="1" dirty="0" err="1"/>
              <a:t>DeRosa’s</a:t>
            </a:r>
            <a:r>
              <a:rPr lang="en-CA" b="1" dirty="0"/>
              <a:t> blog post: http://</a:t>
            </a:r>
            <a:r>
              <a:rPr lang="en-CA" b="1" dirty="0" err="1"/>
              <a:t>robinderosa.net</a:t>
            </a:r>
            <a:r>
              <a:rPr lang="en-CA" b="1" dirty="0"/>
              <a:t>/higher-</a:t>
            </a:r>
            <a:r>
              <a:rPr lang="en-CA" b="1" dirty="0" err="1"/>
              <a:t>ed</a:t>
            </a:r>
            <a:r>
              <a:rPr lang="en-CA" b="1" dirty="0"/>
              <a:t>/extreme-makeover-pedagogy-edition/</a:t>
            </a:r>
          </a:p>
          <a:p>
            <a:pPr marL="139700" indent="0">
              <a:buNone/>
            </a:pPr>
            <a:endParaRPr lang="en-CA" b="1" dirty="0"/>
          </a:p>
          <a:p>
            <a:pPr marL="139700" indent="0">
              <a:buNone/>
            </a:pPr>
            <a:r>
              <a:rPr lang="en-CA" b="0" dirty="0"/>
              <a:t>First</a:t>
            </a:r>
            <a:r>
              <a:rPr lang="en-CA" b="0" baseline="0" dirty="0"/>
              <a:t> Year Seminar: 25 students</a:t>
            </a:r>
          </a:p>
          <a:p>
            <a:pPr marL="139700" indent="0">
              <a:buNone/>
            </a:pPr>
            <a:endParaRPr lang="en-CA" b="0" baseline="0" dirty="0"/>
          </a:p>
          <a:p>
            <a:pPr marL="139700" indent="0">
              <a:buNone/>
            </a:pPr>
            <a:r>
              <a:rPr lang="en-CA" dirty="0"/>
              <a:t>“After we had some basic plans in place for how we would communicate and where besides our classroom we would work, we started talking about content. What should we learn in the course? I presented the latest version of learning outcomes that I had collected from the leadership of our campus-wide FYS program, and brought them to the table. We talked about them, and whether or not we should use them all (thank you, tenure– more about that later). Students wanted to use most of them, though we tweaked a few words here and there. Then I asked students to contribute their own learning outcomes, on the basic principle that learning outcomes for the course should not be cemented without participation from the learners. After making some brainstormed lists together, students blogged a bit about what kinds of outcomes were important to them. They ranged from highly skills-oriented, like </a:t>
            </a:r>
            <a:r>
              <a:rPr lang="en-CA" dirty="0">
                <a:hlinkClick r:id="rId5"/>
              </a:rPr>
              <a:t>this one from Jordyn Hanos</a:t>
            </a:r>
            <a:r>
              <a:rPr lang="en-CA" dirty="0"/>
              <a:t>, to those that leaned more toward connection and engagement, like </a:t>
            </a:r>
            <a:r>
              <a:rPr lang="en-CA" dirty="0">
                <a:hlinkClick r:id="rId6"/>
              </a:rPr>
              <a:t>this one from Skyla Dore</a:t>
            </a:r>
            <a:r>
              <a:rPr lang="en-CA" dirty="0"/>
              <a:t>.</a:t>
            </a:r>
          </a:p>
          <a:p>
            <a:pPr marL="139700" indent="0">
              <a:buNone/>
            </a:pPr>
            <a:endParaRPr lang="en-CA" dirty="0"/>
          </a:p>
          <a:p>
            <a:pPr marL="139700" indent="0">
              <a:buNone/>
            </a:pPr>
            <a:r>
              <a:rPr lang="en-CA" dirty="0"/>
              <a:t>We put all the outcomes we came up with into a </a:t>
            </a:r>
            <a:r>
              <a:rPr lang="en-CA" dirty="0" err="1"/>
              <a:t>GoogleDoc</a:t>
            </a:r>
            <a:r>
              <a:rPr lang="en-CA" dirty="0"/>
              <a:t> and students tweaked and revised and ultimately voted on them. I opened the online syllabus live at the front of the class when we finished and we updated the learning outcomes based on what they had created and chosen to </a:t>
            </a:r>
            <a:r>
              <a:rPr lang="en-CA" dirty="0" err="1"/>
              <a:t>upvote</a:t>
            </a:r>
            <a:r>
              <a:rPr lang="en-CA" dirty="0"/>
              <a:t>. </a:t>
            </a:r>
            <a:r>
              <a:rPr lang="mr-IN" dirty="0"/>
              <a:t>…</a:t>
            </a:r>
            <a:endParaRPr lang="en-CA" dirty="0"/>
          </a:p>
          <a:p>
            <a:pPr marL="139700" indent="0">
              <a:buNone/>
            </a:pPr>
            <a:endParaRPr lang="en-CA" dirty="0"/>
          </a:p>
          <a:p>
            <a:pPr marL="139700" indent="0">
              <a:buNone/>
            </a:pPr>
            <a:r>
              <a:rPr lang="en-CA" dirty="0"/>
              <a:t>Some of these I love. Some of them I would probably never have included myself. There are others I would have liked to have seen in here, but my suggestions were outvoted</a:t>
            </a:r>
            <a:r>
              <a:rPr lang="mr-IN" dirty="0"/>
              <a:t>…</a:t>
            </a:r>
            <a:r>
              <a:rPr lang="en-CA" dirty="0"/>
              <a:t>.</a:t>
            </a:r>
          </a:p>
          <a:p>
            <a:pPr marL="139700" indent="0">
              <a:buNone/>
            </a:pPr>
            <a:endParaRPr lang="en-CA" dirty="0"/>
          </a:p>
          <a:p>
            <a:pPr marL="139700" indent="0">
              <a:buNone/>
            </a:pPr>
            <a:r>
              <a:rPr lang="en-CA" dirty="0"/>
              <a:t>We set about designing assignments to correspond to learning outcomes. </a:t>
            </a:r>
            <a:r>
              <a:rPr lang="mr-IN" dirty="0"/>
              <a:t>…</a:t>
            </a:r>
            <a:r>
              <a:rPr lang="en-CA" dirty="0"/>
              <a:t> We built all of this week by week, with a syllabus that started almost completely blank and got filled in as we went along.</a:t>
            </a:r>
          </a:p>
          <a:p>
            <a:pPr marL="139700" indent="0">
              <a:buNone/>
            </a:pPr>
            <a:endParaRPr lang="en-CA" dirty="0"/>
          </a:p>
          <a:p>
            <a:pPr marL="139700" indent="0">
              <a:buNone/>
            </a:pPr>
            <a:r>
              <a:rPr lang="en-CA" dirty="0"/>
              <a:t>In </a:t>
            </a:r>
            <a:r>
              <a:rPr lang="en-CA" dirty="0" err="1"/>
              <a:t>OpenSem</a:t>
            </a:r>
            <a:r>
              <a:rPr lang="en-CA" dirty="0"/>
              <a:t>, I decided to let students design the grading process.  It took a couple of weeks (while we simultaneously did other things as well) to hammer it out. Basically, they designed a competency-based model where they would have unlimited time within the confines of the course to improve each assignment if it initially they did not “achieve the competency.” Achieving the competency would require them to meet all of the parameters of the rubrics, which were often designed by the students as they crafted the assignments.</a:t>
            </a:r>
          </a:p>
          <a:p>
            <a:endParaRPr lang="en-CA" dirty="0"/>
          </a:p>
          <a:p>
            <a:endParaRPr lang="en-CA" dirty="0"/>
          </a:p>
          <a:p>
            <a:endParaRPr lang="en-US" b="0" dirty="0"/>
          </a:p>
          <a:p>
            <a:endParaRPr lang="en-US" dirty="0"/>
          </a:p>
          <a:p>
            <a:endParaRPr lang="en-US" dirty="0"/>
          </a:p>
        </p:txBody>
      </p:sp>
    </p:spTree>
    <p:extLst>
      <p:ext uri="{BB962C8B-B14F-4D97-AF65-F5344CB8AC3E}">
        <p14:creationId xmlns:p14="http://schemas.microsoft.com/office/powerpoint/2010/main" val="91204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800" b="0" i="0" u="none" strike="noStrike" cap="none" dirty="0">
                <a:solidFill>
                  <a:schemeClr val="bg1"/>
                </a:solidFill>
                <a:latin typeface="Arial"/>
                <a:ea typeface="Arial"/>
                <a:cs typeface="Arial"/>
                <a:sym typeface="Arial"/>
                <a:hlinkClick r:id="rId3"/>
              </a:rPr>
              <a:t>Photo</a:t>
            </a:r>
            <a:r>
              <a:rPr lang="en-US" sz="800" b="0" i="0" u="none" strike="noStrike" cap="none" dirty="0">
                <a:solidFill>
                  <a:schemeClr val="bg1"/>
                </a:solidFill>
                <a:latin typeface="Arial"/>
                <a:ea typeface="Arial"/>
                <a:cs typeface="Arial"/>
                <a:sym typeface="Arial"/>
              </a:rPr>
              <a:t> licensed CC0 on </a:t>
            </a:r>
            <a:r>
              <a:rPr lang="en-US" sz="800" b="0" i="0" u="none" strike="noStrike" cap="none" dirty="0" err="1">
                <a:solidFill>
                  <a:schemeClr val="bg1"/>
                </a:solidFill>
                <a:latin typeface="Arial"/>
                <a:ea typeface="Arial"/>
                <a:cs typeface="Arial"/>
                <a:sym typeface="Arial"/>
              </a:rPr>
              <a:t>pixabay.com</a:t>
            </a:r>
            <a:endParaRPr lang="en-US" sz="800" b="0" i="0" u="none" strike="noStrike" cap="none" dirty="0">
              <a:solidFill>
                <a:schemeClr val="bg1"/>
              </a:solidFill>
              <a:latin typeface="Arial"/>
              <a:ea typeface="Arial"/>
              <a:cs typeface="Arial"/>
              <a:sym typeface="Arial"/>
            </a:endParaRPr>
          </a:p>
          <a:p>
            <a:endParaRPr lang="en-US" dirty="0"/>
          </a:p>
        </p:txBody>
      </p:sp>
    </p:spTree>
    <p:extLst>
      <p:ext uri="{BB962C8B-B14F-4D97-AF65-F5344CB8AC3E}">
        <p14:creationId xmlns:p14="http://schemas.microsoft.com/office/powerpoint/2010/main" val="69927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effectLst/>
              </a:rPr>
              <a:t>Cronin, C. (2017). Openness and Praxis: Exploring the Use of Open Educational Practices in Higher Education. </a:t>
            </a:r>
            <a:r>
              <a:rPr lang="en-CA" i="1" dirty="0">
                <a:effectLst/>
              </a:rPr>
              <a:t>The International Review of Research in Open and Distributed Learning</a:t>
            </a:r>
            <a:r>
              <a:rPr lang="en-CA" dirty="0">
                <a:effectLst/>
              </a:rPr>
              <a:t>, </a:t>
            </a:r>
            <a:r>
              <a:rPr lang="en-CA" i="1" dirty="0">
                <a:effectLst/>
              </a:rPr>
              <a:t>18</a:t>
            </a:r>
            <a:r>
              <a:rPr lang="en-CA" dirty="0">
                <a:effectLst/>
              </a:rPr>
              <a:t>(5). Retrieved from </a:t>
            </a:r>
            <a:r>
              <a:rPr lang="en-CA" dirty="0">
                <a:effectLst/>
                <a:hlinkClick r:id="rId3"/>
              </a:rPr>
              <a:t>http://www.irrodl.org/index.php/irrodl/article/view/3096</a:t>
            </a:r>
            <a:endParaRPr lang="en-CA" dirty="0">
              <a:effectLst/>
            </a:endParaRPr>
          </a:p>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err="1">
                <a:effectLst/>
              </a:rPr>
              <a:t>Beetham</a:t>
            </a:r>
            <a:r>
              <a:rPr lang="en-CA" dirty="0">
                <a:effectLst/>
              </a:rPr>
              <a:t>, H., Falconer, I., McGill, L., &amp; Littlejohn, A. (2012). </a:t>
            </a:r>
            <a:r>
              <a:rPr lang="en-CA" i="1" dirty="0">
                <a:effectLst/>
              </a:rPr>
              <a:t>OER Synthesis and Evaluation / </a:t>
            </a:r>
            <a:r>
              <a:rPr lang="en-CA" i="1" dirty="0" err="1">
                <a:effectLst/>
              </a:rPr>
              <a:t>OpenPracticesBriefing</a:t>
            </a:r>
            <a:r>
              <a:rPr lang="en-CA" dirty="0">
                <a:effectLst/>
              </a:rPr>
              <a:t>. JISC. Retrieved from </a:t>
            </a:r>
            <a:r>
              <a:rPr lang="en-CA" dirty="0">
                <a:effectLst/>
                <a:hlinkClick r:id="rId3"/>
              </a:rPr>
              <a:t>https://oersynth.pbworks.com/w/page/51668352/OpenPracticesBriefing</a:t>
            </a:r>
            <a:endParaRPr lang="en-CA" dirty="0">
              <a:effectLst/>
            </a:endParaRPr>
          </a:p>
          <a:p>
            <a:pPr marL="0" lvl="0" indent="0">
              <a:spcBef>
                <a:spcPts val="0"/>
              </a:spcBef>
              <a:spcAft>
                <a:spcPts val="0"/>
              </a:spcAft>
              <a:buNone/>
            </a:pPr>
            <a:endParaRPr dirty="0"/>
          </a:p>
        </p:txBody>
      </p:sp>
    </p:spTree>
    <p:extLst>
      <p:ext uri="{BB962C8B-B14F-4D97-AF65-F5344CB8AC3E}">
        <p14:creationId xmlns:p14="http://schemas.microsoft.com/office/powerpoint/2010/main" val="422798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Ross and Ritter quotes from the April 2017 Year of Open perspectives on Open Pedagogy: https://</a:t>
            </a:r>
            <a:r>
              <a:rPr lang="en-US" dirty="0" err="1"/>
              <a:t>www.yearofopen.org</a:t>
            </a:r>
            <a:r>
              <a:rPr lang="en-US" dirty="0"/>
              <a:t>/</a:t>
            </a:r>
            <a:r>
              <a:rPr lang="en-US" dirty="0" err="1"/>
              <a:t>april</a:t>
            </a:r>
            <a:r>
              <a:rPr lang="en-US" dirty="0"/>
              <a:t>-open-perspective-what-is-open-pedagogy/</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effectLst/>
              </a:rPr>
              <a:t>Luke, J. (2017, April 23). What’s Open? Are OER Necessary? Retrieved March 8, 2018, from </a:t>
            </a:r>
            <a:r>
              <a:rPr lang="en-CA" dirty="0">
                <a:effectLst/>
                <a:hlinkClick r:id="rId3"/>
              </a:rPr>
              <a:t>https://econproph.com/2017/04/23/whats-open-are-oer-necessary/</a:t>
            </a:r>
            <a:endParaRPr lang="en-CA" dirty="0">
              <a:effectLst/>
            </a:endParaRP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effectLst/>
              </a:rPr>
              <a:t>Morgan, T. (2017, April 13). Reflections on #OER17 – From Beyond Content to Open Pedagogy. Retrieved March 8, 2018, from </a:t>
            </a:r>
            <a:r>
              <a:rPr lang="en-CA" dirty="0">
                <a:effectLst/>
                <a:hlinkClick r:id="rId4"/>
              </a:rPr>
              <a:t>https://homonym.ca/uncategorized/reflections-on-oer17-from-beyond-content-to-open-pedagogy/</a:t>
            </a:r>
            <a:endParaRPr lang="en-CA" dirty="0">
              <a:effectLst/>
            </a:endParaRP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400963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err="1">
                <a:effectLst/>
              </a:rPr>
              <a:t>DeRosa</a:t>
            </a:r>
            <a:r>
              <a:rPr lang="en-CA" dirty="0">
                <a:effectLst/>
              </a:rPr>
              <a:t>, R., &amp; </a:t>
            </a:r>
            <a:r>
              <a:rPr lang="en-CA" dirty="0" err="1">
                <a:effectLst/>
              </a:rPr>
              <a:t>Jhangiani</a:t>
            </a:r>
            <a:r>
              <a:rPr lang="en-CA" dirty="0">
                <a:effectLst/>
              </a:rPr>
              <a:t>, R. (2017). Open Pedagogy. In E. Mays (Ed.), </a:t>
            </a:r>
            <a:r>
              <a:rPr lang="en-CA" i="1" dirty="0">
                <a:effectLst/>
              </a:rPr>
              <a:t>A Guide to Making Open Textbooks with Students</a:t>
            </a:r>
            <a:r>
              <a:rPr lang="en-CA" dirty="0">
                <a:effectLst/>
              </a:rPr>
              <a:t>. Rebus Community. Retrieved from </a:t>
            </a:r>
            <a:r>
              <a:rPr lang="en-CA" dirty="0">
                <a:effectLst/>
                <a:hlinkClick r:id="rId3"/>
              </a:rPr>
              <a:t>https://press.rebus.community/makingopentextbookswithstudents/chapter/open-pedagogy/</a:t>
            </a:r>
            <a:endParaRPr lang="en-CA" dirty="0">
              <a:effectLst/>
            </a:endParaRPr>
          </a:p>
          <a:p>
            <a:pPr marL="139700" indent="0">
              <a:buNone/>
            </a:pPr>
            <a:endParaRPr lang="en-US" dirty="0"/>
          </a:p>
        </p:txBody>
      </p:sp>
    </p:spTree>
    <p:extLst>
      <p:ext uri="{BB962C8B-B14F-4D97-AF65-F5344CB8AC3E}">
        <p14:creationId xmlns:p14="http://schemas.microsoft.com/office/powerpoint/2010/main" val="238026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The</a:t>
            </a:r>
            <a:r>
              <a:rPr lang="en-US" b="1" baseline="0" dirty="0"/>
              <a:t> following is from Rebus’ Guide to Making Open Textbooks with Students: </a:t>
            </a:r>
            <a:r>
              <a:rPr lang="en-US" baseline="0" dirty="0"/>
              <a:t>https://</a:t>
            </a:r>
            <a:r>
              <a:rPr lang="en-US" baseline="0" dirty="0" err="1"/>
              <a:t>press.rebus.community</a:t>
            </a:r>
            <a:r>
              <a:rPr lang="en-US" baseline="0" dirty="0"/>
              <a:t>/</a:t>
            </a:r>
            <a:r>
              <a:rPr lang="en-US" baseline="0" dirty="0" err="1"/>
              <a:t>makingopentextbookswithstudents</a:t>
            </a:r>
            <a:r>
              <a:rPr lang="en-US" baseline="0" dirty="0"/>
              <a:t>/chapter/case-study-</a:t>
            </a:r>
            <a:r>
              <a:rPr lang="en-US" baseline="0" dirty="0" err="1"/>
              <a:t>antologia</a:t>
            </a:r>
            <a:r>
              <a:rPr lang="en-US" baseline="0" dirty="0"/>
              <a:t>-</a:t>
            </a:r>
            <a:r>
              <a:rPr lang="en-US" baseline="0" dirty="0" err="1"/>
              <a:t>abierta</a:t>
            </a:r>
            <a:r>
              <a:rPr lang="en-US" baseline="0" dirty="0"/>
              <a:t>-de-</a:t>
            </a:r>
            <a:r>
              <a:rPr lang="en-US" baseline="0" dirty="0" err="1"/>
              <a:t>literatura</a:t>
            </a:r>
            <a:r>
              <a:rPr lang="en-US" baseline="0" dirty="0"/>
              <a:t>-</a:t>
            </a:r>
            <a:r>
              <a:rPr lang="en-US" baseline="0" dirty="0" err="1"/>
              <a:t>hispanica</a:t>
            </a:r>
            <a:r>
              <a:rPr lang="en-US" baseline="0" dirty="0"/>
              <a:t>/#footnote-81-2</a:t>
            </a:r>
          </a:p>
          <a:p>
            <a:endParaRPr lang="en-US" baseline="0" dirty="0"/>
          </a:p>
          <a:p>
            <a:r>
              <a:rPr lang="en-US" dirty="0"/>
              <a:t>Dr. Julie Ward, an assistant professor of twentieth- and twenty-first-century Latin American literature at University of Oklahoma</a:t>
            </a:r>
            <a:r>
              <a:rPr lang="mr-IN" dirty="0"/>
              <a:t>…</a:t>
            </a:r>
            <a:r>
              <a:rPr lang="en-CA" dirty="0"/>
              <a:t>.</a:t>
            </a:r>
          </a:p>
          <a:p>
            <a:endParaRPr lang="en-CA" dirty="0"/>
          </a:p>
          <a:p>
            <a:r>
              <a:rPr lang="en-CA" dirty="0"/>
              <a:t>In the fall 2016 semester, she embarked on a project in her Spanish-language literature course, Introduction to Hispanic Literature and Culture, in which groups of four to five students selected ten texts from the fifteenth century to the twentieth century to include in a critical edition.</a:t>
            </a:r>
          </a:p>
          <a:p>
            <a:endParaRPr lang="en-CA" dirty="0"/>
          </a:p>
          <a:p>
            <a:r>
              <a:rPr lang="en-CA" dirty="0"/>
              <a:t>The included texts span different genres of literature, with authors ranging from Christopher Columbus to Horacio </a:t>
            </a:r>
            <a:r>
              <a:rPr lang="en-CA" dirty="0" err="1"/>
              <a:t>Quiroga</a:t>
            </a:r>
            <a:r>
              <a:rPr lang="en-CA" dirty="0"/>
              <a:t>. Ward and a graduate student “research guide” had pre-established lists of texts students could review and choose from.</a:t>
            </a:r>
          </a:p>
          <a:p>
            <a:endParaRPr lang="en-CA" dirty="0"/>
          </a:p>
          <a:p>
            <a:r>
              <a:rPr lang="en-CA" dirty="0"/>
              <a:t>For each work, the student groups compiled context in the form of an introduction, at least ten annotations on the text about style, references and colloquialisms, an image and a biography about the author–their style, </a:t>
            </a:r>
            <a:r>
              <a:rPr lang="en-CA" dirty="0" err="1"/>
              <a:t>milieux</a:t>
            </a:r>
            <a:r>
              <a:rPr lang="en-CA" dirty="0"/>
              <a:t> and how the work relates to the rest of their works, and a bibliography. The texts, introductions and all other contextual elements of the book are all in Spanish.</a:t>
            </a:r>
          </a:p>
          <a:p>
            <a:endParaRPr lang="en-CA" dirty="0"/>
          </a:p>
          <a:p>
            <a:r>
              <a:rPr lang="en-CA" dirty="0"/>
              <a:t>The content of the critical edition was developed in the class, but the work on the text didn’t end there. In the subsequent semester, two students were paid to take the critical edition, verify the facts and public domain licenses, and format it using </a:t>
            </a:r>
            <a:r>
              <a:rPr lang="en-CA" dirty="0" err="1"/>
              <a:t>Pressbooks</a:t>
            </a:r>
            <a:r>
              <a:rPr lang="en-CA" dirty="0"/>
              <a:t>. </a:t>
            </a:r>
          </a:p>
          <a:p>
            <a:endParaRPr lang="en-CA" dirty="0"/>
          </a:p>
          <a:p>
            <a:endParaRPr lang="en-CA" dirty="0"/>
          </a:p>
          <a:p>
            <a:r>
              <a:rPr lang="en-CA" b="1" dirty="0"/>
              <a:t>This one is from same book: https://</a:t>
            </a:r>
            <a:r>
              <a:rPr lang="en-CA" b="1" dirty="0" err="1"/>
              <a:t>press.rebus.community</a:t>
            </a:r>
            <a:r>
              <a:rPr lang="en-CA" b="1" dirty="0"/>
              <a:t>/</a:t>
            </a:r>
            <a:r>
              <a:rPr lang="en-CA" b="1" dirty="0" err="1"/>
              <a:t>makingopentextbookswithstudents</a:t>
            </a:r>
            <a:r>
              <a:rPr lang="en-CA" b="1" dirty="0"/>
              <a:t>/chapter/case-study-frank-</a:t>
            </a:r>
            <a:r>
              <a:rPr lang="en-CA" b="1" dirty="0" err="1"/>
              <a:t>lloyd</a:t>
            </a:r>
            <a:r>
              <a:rPr lang="en-CA" b="1" dirty="0"/>
              <a:t>-wright-and-his-</a:t>
            </a:r>
            <a:r>
              <a:rPr lang="en-CA" b="1" dirty="0" err="1"/>
              <a:t>madison</a:t>
            </a:r>
            <a:r>
              <a:rPr lang="en-CA" b="1" dirty="0"/>
              <a:t>-buildings/</a:t>
            </a:r>
          </a:p>
          <a:p>
            <a:endParaRPr lang="en-CA" dirty="0"/>
          </a:p>
          <a:p>
            <a:r>
              <a:rPr lang="en-CA" dirty="0"/>
              <a:t>Anna </a:t>
            </a:r>
            <a:r>
              <a:rPr lang="en-CA" dirty="0" err="1"/>
              <a:t>Andrzejewski</a:t>
            </a:r>
            <a:r>
              <a:rPr lang="en-CA" dirty="0"/>
              <a:t>, an art history professor and director of graduate studies at the University of Wisconsin-Madison, was looking for a hands-on learning project for her Frank Lloyd Wright art history course.</a:t>
            </a:r>
          </a:p>
          <a:p>
            <a:endParaRPr lang="en-CA" dirty="0"/>
          </a:p>
          <a:p>
            <a:r>
              <a:rPr lang="en-CA" dirty="0"/>
              <a:t>The class was an upper-division, research course designed for art history majors or grad students, but also open to other disciplines. </a:t>
            </a:r>
            <a:r>
              <a:rPr lang="en-CA" dirty="0" err="1"/>
              <a:t>Andrzejewski</a:t>
            </a:r>
            <a:r>
              <a:rPr lang="en-CA" dirty="0"/>
              <a:t> had arranged access to seven historic local Frank Lloyd Wright houses for the course.</a:t>
            </a:r>
          </a:p>
          <a:p>
            <a:endParaRPr lang="en-CA" dirty="0"/>
          </a:p>
          <a:p>
            <a:r>
              <a:rPr lang="en-CA" dirty="0"/>
              <a:t>At each home they visited, students all had the same shared experience, but two or three took ownership to document that home for a chapter of the book. Those students asked the others for feedback during and after the site visit on what they found most interesting and what they should write about. Students got to pick a theme for each chapter.</a:t>
            </a:r>
          </a:p>
          <a:p>
            <a:endParaRPr lang="en-CA" dirty="0"/>
          </a:p>
          <a:p>
            <a:r>
              <a:rPr lang="en-CA" dirty="0"/>
              <a:t>First and foremost, the assignment specified that each chapter must include a theme appropriate to the home featured. For instance: preservation, a period of Wright’s career, modular design, a style of architecture.</a:t>
            </a:r>
          </a:p>
          <a:p>
            <a:r>
              <a:rPr lang="en-CA" dirty="0"/>
              <a:t>In addition, the assignment specified that each chapter should include three different sections:</a:t>
            </a:r>
          </a:p>
          <a:p>
            <a:r>
              <a:rPr lang="en-CA" b="0" dirty="0">
                <a:effectLst/>
              </a:rPr>
              <a:t>An introduction, a one- to two-paragraph overview of the house and thesis statement of the chapter to follow</a:t>
            </a:r>
          </a:p>
          <a:p>
            <a:r>
              <a:rPr lang="en-CA" b="0" dirty="0">
                <a:effectLst/>
              </a:rPr>
              <a:t>An architectural description of the building, to include three to five paragraphs of description and complementary images</a:t>
            </a:r>
          </a:p>
          <a:p>
            <a:r>
              <a:rPr lang="en-CA" b="0" dirty="0">
                <a:effectLst/>
              </a:rPr>
              <a:t>An interpretive thematic section, which was a minimum-three-paragraph, “abundantly illustrated” narrative that was to demonstrate evidence that they listened to their classmates at the class discussions at the site and that they had done additional research outside of class. (Sources for this research could include anything from oral histories to archival research, book research or interviews.)</a:t>
            </a:r>
          </a:p>
          <a:p>
            <a:r>
              <a:rPr lang="en-CA" dirty="0"/>
              <a:t>Students did all the writing, image collection and uploading, editing, book styling and footnotes as they built the book.</a:t>
            </a:r>
          </a:p>
          <a:p>
            <a:pPr marL="139700" indent="0">
              <a:buNone/>
            </a:pPr>
            <a:endParaRPr lang="en-US" dirty="0"/>
          </a:p>
        </p:txBody>
      </p:sp>
    </p:spTree>
    <p:extLst>
      <p:ext uri="{BB962C8B-B14F-4D97-AF65-F5344CB8AC3E}">
        <p14:creationId xmlns:p14="http://schemas.microsoft.com/office/powerpoint/2010/main" val="228195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C1C1C"/>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598400" y="1763225"/>
            <a:ext cx="5947200" cy="1159800"/>
          </a:xfrm>
          <a:prstGeom prst="rect">
            <a:avLst/>
          </a:prstGeom>
        </p:spPr>
        <p:txBody>
          <a:bodyPr spcFirstLastPara="1" wrap="square" lIns="91425" tIns="91425" rIns="91425" bIns="91425" anchor="t" anchorCtr="0"/>
          <a:lstStyle>
            <a:lvl1pPr lvl="0" algn="ctr">
              <a:spcBef>
                <a:spcPts val="0"/>
              </a:spcBef>
              <a:spcAft>
                <a:spcPts val="0"/>
              </a:spcAft>
              <a:buClr>
                <a:srgbClr val="FFFFFF"/>
              </a:buClr>
              <a:buSzPts val="4800"/>
              <a:buFont typeface="Raleway"/>
              <a:buNone/>
              <a:defRPr sz="4800" b="1">
                <a:solidFill>
                  <a:srgbClr val="FFFFFF"/>
                </a:solidFill>
                <a:latin typeface="Raleway"/>
                <a:ea typeface="Raleway"/>
                <a:cs typeface="Raleway"/>
                <a:sym typeface="Raleway"/>
              </a:defRPr>
            </a:lvl1pPr>
            <a:lvl2pPr lvl="1"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2pPr>
            <a:lvl3pPr lvl="2"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3pPr>
            <a:lvl4pPr lvl="3"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4pPr>
            <a:lvl5pPr lvl="4"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5pPr>
            <a:lvl6pPr lvl="5"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6pPr>
            <a:lvl7pPr lvl="6"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7pPr>
            <a:lvl8pPr lvl="7"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8pPr>
            <a:lvl9pPr lvl="8" algn="ctr">
              <a:spcBef>
                <a:spcPts val="0"/>
              </a:spcBef>
              <a:spcAft>
                <a:spcPts val="0"/>
              </a:spcAft>
              <a:buClr>
                <a:srgbClr val="FFFFFF"/>
              </a:buClr>
              <a:buSzPts val="4800"/>
              <a:buFont typeface="Raleway"/>
              <a:buNone/>
              <a:defRPr sz="4800">
                <a:solidFill>
                  <a:srgbClr val="FFFFFF"/>
                </a:solidFill>
                <a:latin typeface="Raleway"/>
                <a:ea typeface="Raleway"/>
                <a:cs typeface="Raleway"/>
                <a:sym typeface="Raleway"/>
              </a:defRPr>
            </a:lvl9pPr>
          </a:lstStyle>
          <a:p>
            <a:endParaRPr/>
          </a:p>
        </p:txBody>
      </p:sp>
      <p:grpSp>
        <p:nvGrpSpPr>
          <p:cNvPr id="10" name="Shape 10"/>
          <p:cNvGrpSpPr/>
          <p:nvPr/>
        </p:nvGrpSpPr>
        <p:grpSpPr>
          <a:xfrm>
            <a:off x="3239978" y="-11"/>
            <a:ext cx="2664079" cy="1326980"/>
            <a:chOff x="3578850" y="-50"/>
            <a:chExt cx="1816500" cy="904800"/>
          </a:xfrm>
        </p:grpSpPr>
        <p:sp>
          <p:nvSpPr>
            <p:cNvPr id="11" name="Shape 11"/>
            <p:cNvSpPr/>
            <p:nvPr/>
          </p:nvSpPr>
          <p:spPr>
            <a:xfrm rot="10800000">
              <a:off x="3578850" y="-50"/>
              <a:ext cx="1816500" cy="904800"/>
            </a:xfrm>
            <a:prstGeom prst="triangle">
              <a:avLst>
                <a:gd name="adj" fmla="val 50000"/>
              </a:avLst>
            </a:prstGeom>
            <a:solidFill>
              <a:schemeClr val="accent4">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b="1" cap="none" spc="0">
                <a:ln w="22225">
                  <a:solidFill>
                    <a:schemeClr val="accent2"/>
                  </a:solidFill>
                  <a:prstDash val="solid"/>
                </a:ln>
                <a:solidFill>
                  <a:schemeClr val="accent2">
                    <a:lumMod val="40000"/>
                    <a:lumOff val="60000"/>
                  </a:schemeClr>
                </a:solidFill>
                <a:effectLst/>
              </a:endParaRPr>
            </a:p>
          </p:txBody>
        </p:sp>
        <p:sp>
          <p:nvSpPr>
            <p:cNvPr id="12" name="Shape 12"/>
            <p:cNvSpPr/>
            <p:nvPr/>
          </p:nvSpPr>
          <p:spPr>
            <a:xfrm rot="10800000">
              <a:off x="4487250" y="-50"/>
              <a:ext cx="908100" cy="904800"/>
            </a:xfrm>
            <a:prstGeom prst="triangle">
              <a:avLst>
                <a:gd name="adj" fmla="val 100000"/>
              </a:avLst>
            </a:prstGeom>
            <a:solidFill>
              <a:schemeClr val="accent4">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2129175" y="1659550"/>
            <a:ext cx="4885800" cy="1159800"/>
          </a:xfrm>
          <a:prstGeom prst="rect">
            <a:avLst/>
          </a:prstGeom>
        </p:spPr>
        <p:txBody>
          <a:bodyPr spcFirstLastPara="1" wrap="square" lIns="91425" tIns="91425" rIns="91425" bIns="91425" anchor="t" anchorCtr="0"/>
          <a:lstStyle>
            <a:lvl1pPr lvl="0" algn="ctr" rtl="0">
              <a:spcBef>
                <a:spcPts val="0"/>
              </a:spcBef>
              <a:spcAft>
                <a:spcPts val="0"/>
              </a:spcAft>
              <a:buSzPts val="3600"/>
              <a:buFont typeface="Open Sans"/>
              <a:buNone/>
              <a:defRPr sz="3600">
                <a:latin typeface="Open Sans"/>
                <a:ea typeface="Open Sans"/>
                <a:cs typeface="Open Sans"/>
                <a:sym typeface="Open Sans"/>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dirty="0"/>
          </a:p>
        </p:txBody>
      </p:sp>
      <p:sp>
        <p:nvSpPr>
          <p:cNvPr id="15" name="Shape 15"/>
          <p:cNvSpPr txBox="1">
            <a:spLocks noGrp="1"/>
          </p:cNvSpPr>
          <p:nvPr>
            <p:ph type="subTitle" idx="1"/>
          </p:nvPr>
        </p:nvSpPr>
        <p:spPr>
          <a:xfrm>
            <a:off x="2129175" y="2992450"/>
            <a:ext cx="48858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800"/>
              <a:buFont typeface="Open Sans"/>
              <a:buNone/>
              <a:defRPr sz="1800">
                <a:latin typeface="Open Sans"/>
                <a:ea typeface="Open Sans"/>
                <a:cs typeface="Open Sans"/>
                <a:sym typeface="Open Sans"/>
              </a:defRPr>
            </a:lvl1pPr>
            <a:lvl2pPr lvl="1" algn="ctr" rtl="0">
              <a:spcBef>
                <a:spcPts val="0"/>
              </a:spcBef>
              <a:spcAft>
                <a:spcPts val="0"/>
              </a:spcAft>
              <a:buClr>
                <a:srgbClr val="666666"/>
              </a:buClr>
              <a:buSzPts val="1800"/>
              <a:buNone/>
              <a:defRPr sz="1800">
                <a:solidFill>
                  <a:srgbClr val="666666"/>
                </a:solidFill>
              </a:defRPr>
            </a:lvl2pPr>
            <a:lvl3pPr lvl="2" algn="ctr" rtl="0">
              <a:spcBef>
                <a:spcPts val="0"/>
              </a:spcBef>
              <a:spcAft>
                <a:spcPts val="0"/>
              </a:spcAft>
              <a:buClr>
                <a:srgbClr val="666666"/>
              </a:buClr>
              <a:buSzPts val="1800"/>
              <a:buNone/>
              <a:defRPr sz="1800">
                <a:solidFill>
                  <a:srgbClr val="666666"/>
                </a:solidFill>
              </a:defRPr>
            </a:lvl3pPr>
            <a:lvl4pPr lvl="3" algn="ctr" rtl="0">
              <a:spcBef>
                <a:spcPts val="0"/>
              </a:spcBef>
              <a:spcAft>
                <a:spcPts val="0"/>
              </a:spcAft>
              <a:buClr>
                <a:srgbClr val="666666"/>
              </a:buClr>
              <a:buSzPts val="2000"/>
              <a:buNone/>
              <a:defRPr>
                <a:solidFill>
                  <a:srgbClr val="666666"/>
                </a:solidFill>
              </a:defRPr>
            </a:lvl4pPr>
            <a:lvl5pPr lvl="4" algn="ctr" rtl="0">
              <a:spcBef>
                <a:spcPts val="0"/>
              </a:spcBef>
              <a:spcAft>
                <a:spcPts val="0"/>
              </a:spcAft>
              <a:buClr>
                <a:srgbClr val="666666"/>
              </a:buClr>
              <a:buSzPts val="2000"/>
              <a:buNone/>
              <a:defRPr>
                <a:solidFill>
                  <a:srgbClr val="666666"/>
                </a:solidFill>
              </a:defRPr>
            </a:lvl5pPr>
            <a:lvl6pPr lvl="5" algn="ctr" rtl="0">
              <a:spcBef>
                <a:spcPts val="0"/>
              </a:spcBef>
              <a:spcAft>
                <a:spcPts val="0"/>
              </a:spcAft>
              <a:buClr>
                <a:srgbClr val="666666"/>
              </a:buClr>
              <a:buSzPts val="2000"/>
              <a:buNone/>
              <a:defRPr>
                <a:solidFill>
                  <a:srgbClr val="666666"/>
                </a:solidFill>
              </a:defRPr>
            </a:lvl6pPr>
            <a:lvl7pPr lvl="6" algn="ctr" rtl="0">
              <a:spcBef>
                <a:spcPts val="0"/>
              </a:spcBef>
              <a:spcAft>
                <a:spcPts val="0"/>
              </a:spcAft>
              <a:buClr>
                <a:srgbClr val="666666"/>
              </a:buClr>
              <a:buSzPts val="2000"/>
              <a:buNone/>
              <a:defRPr>
                <a:solidFill>
                  <a:srgbClr val="666666"/>
                </a:solidFill>
              </a:defRPr>
            </a:lvl7pPr>
            <a:lvl8pPr lvl="7" algn="ctr" rtl="0">
              <a:spcBef>
                <a:spcPts val="0"/>
              </a:spcBef>
              <a:spcAft>
                <a:spcPts val="0"/>
              </a:spcAft>
              <a:buClr>
                <a:srgbClr val="666666"/>
              </a:buClr>
              <a:buSzPts val="2000"/>
              <a:buNone/>
              <a:defRPr>
                <a:solidFill>
                  <a:srgbClr val="666666"/>
                </a:solidFill>
              </a:defRPr>
            </a:lvl8pPr>
            <a:lvl9pPr lvl="8" algn="ctr" rtl="0">
              <a:spcBef>
                <a:spcPts val="0"/>
              </a:spcBef>
              <a:spcAft>
                <a:spcPts val="0"/>
              </a:spcAft>
              <a:buClr>
                <a:srgbClr val="666666"/>
              </a:buClr>
              <a:buSzPts val="2000"/>
              <a:buNone/>
              <a:defRPr>
                <a:solidFill>
                  <a:srgbClr val="666666"/>
                </a:solidFill>
              </a:defRPr>
            </a:lvl9pPr>
          </a:lstStyle>
          <a:p>
            <a:endParaRPr/>
          </a:p>
        </p:txBody>
      </p:sp>
      <p:sp>
        <p:nvSpPr>
          <p:cNvPr id="16" name="Shape 16"/>
          <p:cNvSpPr/>
          <p:nvPr/>
        </p:nvSpPr>
        <p:spPr>
          <a:xfrm rot="10800000">
            <a:off x="3269346" y="-44122"/>
            <a:ext cx="2605500" cy="1297800"/>
          </a:xfrm>
          <a:prstGeom prst="triangle">
            <a:avLst>
              <a:gd name="adj" fmla="val 50000"/>
            </a:avLst>
          </a:prstGeom>
          <a:noFill/>
          <a:ln w="76200" cap="flat" cmpd="thinThick">
            <a:solidFill>
              <a:schemeClr val="accent4">
                <a:lumMod val="7500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1884" y="811530"/>
            <a:ext cx="7917083" cy="47772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23" name="Shape 23"/>
          <p:cNvSpPr txBox="1">
            <a:spLocks noGrp="1"/>
          </p:cNvSpPr>
          <p:nvPr>
            <p:ph type="body" idx="1"/>
          </p:nvPr>
        </p:nvSpPr>
        <p:spPr>
          <a:xfrm>
            <a:off x="601884" y="1404944"/>
            <a:ext cx="7917083" cy="3408455"/>
          </a:xfrm>
          <a:prstGeom prst="rect">
            <a:avLst/>
          </a:prstGeom>
        </p:spPr>
        <p:txBody>
          <a:bodyPr spcFirstLastPara="1" wrap="square" lIns="91425" tIns="91425" rIns="91425" bIns="91425" anchor="t" anchorCtr="0"/>
          <a:lstStyle>
            <a:lvl1pPr marL="457200" lvl="0" indent="-381000">
              <a:spcBef>
                <a:spcPts val="600"/>
              </a:spcBef>
              <a:spcAft>
                <a:spcPts val="0"/>
              </a:spcAft>
              <a:buClr>
                <a:schemeClr val="accent4">
                  <a:lumMod val="75000"/>
                </a:schemeClr>
              </a:buClr>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lang="en-US" dirty="0"/>
          </a:p>
          <a:p>
            <a:endParaRPr dirty="0"/>
          </a:p>
        </p:txBody>
      </p:sp>
      <p:sp>
        <p:nvSpPr>
          <p:cNvPr id="24" name="Shape 24"/>
          <p:cNvSpPr/>
          <p:nvPr/>
        </p:nvSpPr>
        <p:spPr>
          <a:xfrm rot="10800000">
            <a:off x="3821306" y="-52066"/>
            <a:ext cx="1501500" cy="747900"/>
          </a:xfrm>
          <a:prstGeom prst="triangle">
            <a:avLst>
              <a:gd name="adj" fmla="val 50000"/>
            </a:avLst>
          </a:prstGeom>
          <a:noFill/>
          <a:ln w="76200" cap="flat" cmpd="thinThick">
            <a:solidFill>
              <a:schemeClr val="accent4">
                <a:lumMod val="7500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39000" y="750150"/>
            <a:ext cx="8001753" cy="5391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dirty="0"/>
          </a:p>
        </p:txBody>
      </p:sp>
      <p:sp>
        <p:nvSpPr>
          <p:cNvPr id="32" name="Shape 32"/>
          <p:cNvSpPr txBox="1">
            <a:spLocks noGrp="1"/>
          </p:cNvSpPr>
          <p:nvPr>
            <p:ph type="body" idx="1"/>
          </p:nvPr>
        </p:nvSpPr>
        <p:spPr>
          <a:xfrm>
            <a:off x="539000" y="1471725"/>
            <a:ext cx="2579100" cy="3454200"/>
          </a:xfrm>
          <a:prstGeom prst="rect">
            <a:avLst/>
          </a:prstGeom>
        </p:spPr>
        <p:txBody>
          <a:bodyPr spcFirstLastPara="1" wrap="square" lIns="91425" tIns="91425" rIns="91425" bIns="91425" anchor="t" anchorCtr="0"/>
          <a:lstStyle>
            <a:lvl1pPr marL="457200" lvl="0" indent="-342900" rtl="0">
              <a:spcBef>
                <a:spcPts val="600"/>
              </a:spcBef>
              <a:spcAft>
                <a:spcPts val="0"/>
              </a:spcAft>
              <a:buClr>
                <a:srgbClr val="3D808C"/>
              </a:buClr>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33" name="Shape 33"/>
          <p:cNvSpPr txBox="1">
            <a:spLocks noGrp="1"/>
          </p:cNvSpPr>
          <p:nvPr>
            <p:ph type="body" idx="2"/>
          </p:nvPr>
        </p:nvSpPr>
        <p:spPr>
          <a:xfrm>
            <a:off x="3250326" y="1471725"/>
            <a:ext cx="2579100" cy="3454200"/>
          </a:xfrm>
          <a:prstGeom prst="rect">
            <a:avLst/>
          </a:prstGeom>
        </p:spPr>
        <p:txBody>
          <a:bodyPr spcFirstLastPara="1" wrap="square" lIns="91425" tIns="91425" rIns="91425" bIns="91425" anchor="t" anchorCtr="0"/>
          <a:lstStyle>
            <a:lvl1pPr marL="457200" lvl="0" indent="-342900" rtl="0">
              <a:spcBef>
                <a:spcPts val="600"/>
              </a:spcBef>
              <a:spcAft>
                <a:spcPts val="0"/>
              </a:spcAft>
              <a:buClr>
                <a:srgbClr val="3D808C"/>
              </a:buClr>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34" name="Shape 34"/>
          <p:cNvSpPr txBox="1">
            <a:spLocks noGrp="1"/>
          </p:cNvSpPr>
          <p:nvPr>
            <p:ph type="body" idx="3"/>
          </p:nvPr>
        </p:nvSpPr>
        <p:spPr>
          <a:xfrm>
            <a:off x="5961653" y="1471725"/>
            <a:ext cx="2579100" cy="3454200"/>
          </a:xfrm>
          <a:prstGeom prst="rect">
            <a:avLst/>
          </a:prstGeom>
        </p:spPr>
        <p:txBody>
          <a:bodyPr spcFirstLastPara="1" wrap="square" lIns="91425" tIns="91425" rIns="91425" bIns="91425" anchor="t" anchorCtr="0"/>
          <a:lstStyle>
            <a:lvl1pPr marL="457200" lvl="0" indent="-342900" rtl="0">
              <a:spcBef>
                <a:spcPts val="600"/>
              </a:spcBef>
              <a:spcAft>
                <a:spcPts val="0"/>
              </a:spcAft>
              <a:buClr>
                <a:srgbClr val="3D808C"/>
              </a:buClr>
              <a:buSzPts val="1800"/>
              <a:buChar char="◈"/>
              <a:defRPr sz="1800">
                <a:solidFill>
                  <a:srgbClr val="3D808C"/>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35" name="Shape 35"/>
          <p:cNvSpPr/>
          <p:nvPr/>
        </p:nvSpPr>
        <p:spPr>
          <a:xfrm rot="10800000">
            <a:off x="3821306" y="-52066"/>
            <a:ext cx="1501500" cy="747900"/>
          </a:xfrm>
          <a:prstGeom prst="triangle">
            <a:avLst>
              <a:gd name="adj" fmla="val 50000"/>
            </a:avLst>
          </a:prstGeom>
          <a:noFill/>
          <a:ln w="76200" cap="flat" cmpd="thinThick">
            <a:solidFill>
              <a:schemeClr val="accent4">
                <a:lumMod val="7500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31425" y="750150"/>
            <a:ext cx="7081200" cy="5391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8" name="Shape 38"/>
          <p:cNvSpPr/>
          <p:nvPr/>
        </p:nvSpPr>
        <p:spPr>
          <a:xfrm rot="10800000">
            <a:off x="3821306" y="-52066"/>
            <a:ext cx="1501500" cy="747900"/>
          </a:xfrm>
          <a:prstGeom prst="triangle">
            <a:avLst>
              <a:gd name="adj" fmla="val 50000"/>
            </a:avLst>
          </a:prstGeom>
          <a:noFill/>
          <a:ln w="76200" cap="flat" cmpd="thinThick">
            <a:solidFill>
              <a:schemeClr val="accent4">
                <a:lumMod val="7500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5032" y="750150"/>
            <a:ext cx="7917084" cy="53910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3600"/>
              <a:buFont typeface="Open Sans"/>
              <a:buNone/>
              <a:defRPr sz="3600" i="1">
                <a:latin typeface="Open Sans"/>
                <a:ea typeface="Open Sans"/>
                <a:cs typeface="Open Sans"/>
                <a:sym typeface="Open Sans"/>
              </a:defRPr>
            </a:lvl1pPr>
            <a:lvl2pPr lvl="1">
              <a:spcBef>
                <a:spcPts val="0"/>
              </a:spcBef>
              <a:spcAft>
                <a:spcPts val="0"/>
              </a:spcAft>
              <a:buSzPts val="3600"/>
              <a:buFont typeface="Open Sans"/>
              <a:buNone/>
              <a:defRPr sz="3600" b="1">
                <a:latin typeface="Open Sans"/>
                <a:ea typeface="Open Sans"/>
                <a:cs typeface="Open Sans"/>
                <a:sym typeface="Open Sans"/>
              </a:defRPr>
            </a:lvl2pPr>
            <a:lvl3pPr lvl="2">
              <a:spcBef>
                <a:spcPts val="0"/>
              </a:spcBef>
              <a:spcAft>
                <a:spcPts val="0"/>
              </a:spcAft>
              <a:buSzPts val="3600"/>
              <a:buFont typeface="Open Sans"/>
              <a:buNone/>
              <a:defRPr sz="3600" b="1">
                <a:latin typeface="Open Sans"/>
                <a:ea typeface="Open Sans"/>
                <a:cs typeface="Open Sans"/>
                <a:sym typeface="Open Sans"/>
              </a:defRPr>
            </a:lvl3pPr>
            <a:lvl4pPr lvl="3">
              <a:spcBef>
                <a:spcPts val="0"/>
              </a:spcBef>
              <a:spcAft>
                <a:spcPts val="0"/>
              </a:spcAft>
              <a:buSzPts val="3600"/>
              <a:buFont typeface="Open Sans"/>
              <a:buNone/>
              <a:defRPr sz="3600" b="1">
                <a:latin typeface="Open Sans"/>
                <a:ea typeface="Open Sans"/>
                <a:cs typeface="Open Sans"/>
                <a:sym typeface="Open Sans"/>
              </a:defRPr>
            </a:lvl4pPr>
            <a:lvl5pPr lvl="4">
              <a:spcBef>
                <a:spcPts val="0"/>
              </a:spcBef>
              <a:spcAft>
                <a:spcPts val="0"/>
              </a:spcAft>
              <a:buSzPts val="3600"/>
              <a:buFont typeface="Open Sans"/>
              <a:buNone/>
              <a:defRPr sz="3600" b="1">
                <a:latin typeface="Open Sans"/>
                <a:ea typeface="Open Sans"/>
                <a:cs typeface="Open Sans"/>
                <a:sym typeface="Open Sans"/>
              </a:defRPr>
            </a:lvl5pPr>
            <a:lvl6pPr lvl="5">
              <a:spcBef>
                <a:spcPts val="0"/>
              </a:spcBef>
              <a:spcAft>
                <a:spcPts val="0"/>
              </a:spcAft>
              <a:buSzPts val="3600"/>
              <a:buFont typeface="Open Sans"/>
              <a:buNone/>
              <a:defRPr sz="3600" b="1">
                <a:latin typeface="Open Sans"/>
                <a:ea typeface="Open Sans"/>
                <a:cs typeface="Open Sans"/>
                <a:sym typeface="Open Sans"/>
              </a:defRPr>
            </a:lvl6pPr>
            <a:lvl7pPr lvl="6">
              <a:spcBef>
                <a:spcPts val="0"/>
              </a:spcBef>
              <a:spcAft>
                <a:spcPts val="0"/>
              </a:spcAft>
              <a:buSzPts val="3600"/>
              <a:buFont typeface="Open Sans"/>
              <a:buNone/>
              <a:defRPr sz="3600" b="1">
                <a:latin typeface="Open Sans"/>
                <a:ea typeface="Open Sans"/>
                <a:cs typeface="Open Sans"/>
                <a:sym typeface="Open Sans"/>
              </a:defRPr>
            </a:lvl7pPr>
            <a:lvl8pPr lvl="7">
              <a:spcBef>
                <a:spcPts val="0"/>
              </a:spcBef>
              <a:spcAft>
                <a:spcPts val="0"/>
              </a:spcAft>
              <a:buSzPts val="3600"/>
              <a:buFont typeface="Open Sans"/>
              <a:buNone/>
              <a:defRPr sz="3600" b="1">
                <a:latin typeface="Open Sans"/>
                <a:ea typeface="Open Sans"/>
                <a:cs typeface="Open Sans"/>
                <a:sym typeface="Open Sans"/>
              </a:defRPr>
            </a:lvl8pPr>
            <a:lvl9pPr lvl="8">
              <a:spcBef>
                <a:spcPts val="0"/>
              </a:spcBef>
              <a:spcAft>
                <a:spcPts val="0"/>
              </a:spcAft>
              <a:buSzPts val="3600"/>
              <a:buFont typeface="Open Sans"/>
              <a:buNone/>
              <a:defRPr sz="3600" b="1">
                <a:latin typeface="Open Sans"/>
                <a:ea typeface="Open Sans"/>
                <a:cs typeface="Open Sans"/>
                <a:sym typeface="Open Sans"/>
              </a:defRPr>
            </a:lvl9pPr>
          </a:lstStyle>
          <a:p>
            <a:endParaRPr dirty="0"/>
          </a:p>
        </p:txBody>
      </p:sp>
      <p:sp>
        <p:nvSpPr>
          <p:cNvPr id="7" name="Shape 7"/>
          <p:cNvSpPr txBox="1">
            <a:spLocks noGrp="1"/>
          </p:cNvSpPr>
          <p:nvPr>
            <p:ph type="body" idx="1"/>
          </p:nvPr>
        </p:nvSpPr>
        <p:spPr>
          <a:xfrm>
            <a:off x="625032" y="1351100"/>
            <a:ext cx="7917084" cy="3462300"/>
          </a:xfrm>
          <a:prstGeom prst="rect">
            <a:avLst/>
          </a:prstGeom>
          <a:noFill/>
          <a:ln>
            <a:noFill/>
          </a:ln>
        </p:spPr>
        <p:txBody>
          <a:bodyPr spcFirstLastPara="1" wrap="square" lIns="91425" tIns="91425" rIns="91425" bIns="91425" anchor="t" anchorCtr="0"/>
          <a:lstStyle>
            <a:lvl1pPr marL="457200" lvl="0" indent="-381000">
              <a:lnSpc>
                <a:spcPct val="115000"/>
              </a:lnSpc>
              <a:spcBef>
                <a:spcPts val="600"/>
              </a:spcBef>
              <a:spcAft>
                <a:spcPts val="0"/>
              </a:spcAft>
              <a:buClr>
                <a:srgbClr val="CC0000"/>
              </a:buClr>
              <a:buSzPts val="2400"/>
              <a:buFont typeface="Lato"/>
              <a:buChar char="◈"/>
              <a:defRPr sz="2400">
                <a:latin typeface="Lato"/>
                <a:ea typeface="Lato"/>
                <a:cs typeface="Lato"/>
                <a:sym typeface="Lato"/>
              </a:defRPr>
            </a:lvl1pPr>
            <a:lvl2pPr marL="914400" lvl="1" indent="-355600">
              <a:lnSpc>
                <a:spcPct val="115000"/>
              </a:lnSpc>
              <a:spcBef>
                <a:spcPts val="0"/>
              </a:spcBef>
              <a:spcAft>
                <a:spcPts val="0"/>
              </a:spcAft>
              <a:buClr>
                <a:srgbClr val="CC0000"/>
              </a:buClr>
              <a:buSzPts val="2000"/>
              <a:buFont typeface="Lato"/>
              <a:buChar char="⬥"/>
              <a:defRPr sz="2000">
                <a:latin typeface="Lato"/>
                <a:ea typeface="Lato"/>
                <a:cs typeface="Lato"/>
                <a:sym typeface="Lato"/>
              </a:defRPr>
            </a:lvl2pPr>
            <a:lvl3pPr marL="1371600" lvl="2" indent="-355600">
              <a:lnSpc>
                <a:spcPct val="115000"/>
              </a:lnSpc>
              <a:spcBef>
                <a:spcPts val="0"/>
              </a:spcBef>
              <a:spcAft>
                <a:spcPts val="0"/>
              </a:spcAft>
              <a:buClr>
                <a:srgbClr val="CC0000"/>
              </a:buClr>
              <a:buSzPts val="2000"/>
              <a:buFont typeface="Lato"/>
              <a:buChar char="⬦"/>
              <a:defRPr sz="2000">
                <a:latin typeface="Lato"/>
                <a:ea typeface="Lato"/>
                <a:cs typeface="Lato"/>
                <a:sym typeface="Lato"/>
              </a:defRPr>
            </a:lvl3pPr>
            <a:lvl4pPr marL="1828800" lvl="3" indent="-355600">
              <a:lnSpc>
                <a:spcPct val="115000"/>
              </a:lnSpc>
              <a:spcBef>
                <a:spcPts val="0"/>
              </a:spcBef>
              <a:spcAft>
                <a:spcPts val="0"/>
              </a:spcAft>
              <a:buClr>
                <a:srgbClr val="CC0000"/>
              </a:buClr>
              <a:buSzPts val="2000"/>
              <a:buFont typeface="Lato"/>
              <a:buChar char="⬩"/>
              <a:defRPr sz="2000">
                <a:latin typeface="Lato"/>
                <a:ea typeface="Lato"/>
                <a:cs typeface="Lato"/>
                <a:sym typeface="Lato"/>
              </a:defRPr>
            </a:lvl4pPr>
            <a:lvl5pPr marL="2286000" lvl="4" indent="-355600">
              <a:lnSpc>
                <a:spcPct val="115000"/>
              </a:lnSpc>
              <a:spcBef>
                <a:spcPts val="0"/>
              </a:spcBef>
              <a:spcAft>
                <a:spcPts val="0"/>
              </a:spcAft>
              <a:buClr>
                <a:srgbClr val="CC0000"/>
              </a:buClr>
              <a:buSzPts val="2000"/>
              <a:buFont typeface="Lato"/>
              <a:buChar char="⬩"/>
              <a:defRPr sz="2000">
                <a:latin typeface="Lato"/>
                <a:ea typeface="Lato"/>
                <a:cs typeface="Lato"/>
                <a:sym typeface="Lato"/>
              </a:defRPr>
            </a:lvl5pPr>
            <a:lvl6pPr marL="2743200" lvl="5" indent="-355600">
              <a:lnSpc>
                <a:spcPct val="115000"/>
              </a:lnSpc>
              <a:spcBef>
                <a:spcPts val="0"/>
              </a:spcBef>
              <a:spcAft>
                <a:spcPts val="0"/>
              </a:spcAft>
              <a:buClr>
                <a:srgbClr val="CC0000"/>
              </a:buClr>
              <a:buSzPts val="2000"/>
              <a:buFont typeface="Lato"/>
              <a:buChar char="⬩"/>
              <a:defRPr sz="2000">
                <a:latin typeface="Lato"/>
                <a:ea typeface="Lato"/>
                <a:cs typeface="Lato"/>
                <a:sym typeface="Lato"/>
              </a:defRPr>
            </a:lvl6pPr>
            <a:lvl7pPr marL="3200400" lvl="6" indent="-355600">
              <a:lnSpc>
                <a:spcPct val="115000"/>
              </a:lnSpc>
              <a:spcBef>
                <a:spcPts val="0"/>
              </a:spcBef>
              <a:spcAft>
                <a:spcPts val="0"/>
              </a:spcAft>
              <a:buClr>
                <a:srgbClr val="CC0000"/>
              </a:buClr>
              <a:buSzPts val="2000"/>
              <a:buFont typeface="Lato"/>
              <a:buChar char="⬩"/>
              <a:defRPr sz="2000">
                <a:latin typeface="Lato"/>
                <a:ea typeface="Lato"/>
                <a:cs typeface="Lato"/>
                <a:sym typeface="Lato"/>
              </a:defRPr>
            </a:lvl7pPr>
            <a:lvl8pPr marL="3657600" lvl="7" indent="-355600">
              <a:lnSpc>
                <a:spcPct val="115000"/>
              </a:lnSpc>
              <a:spcBef>
                <a:spcPts val="0"/>
              </a:spcBef>
              <a:spcAft>
                <a:spcPts val="0"/>
              </a:spcAft>
              <a:buSzPts val="2000"/>
              <a:buFont typeface="Lato"/>
              <a:buChar char="○"/>
              <a:defRPr sz="2000">
                <a:latin typeface="Lato"/>
                <a:ea typeface="Lato"/>
                <a:cs typeface="Lato"/>
                <a:sym typeface="Lato"/>
              </a:defRPr>
            </a:lvl8pPr>
            <a:lvl9pPr marL="4114800" lvl="8" indent="-355600">
              <a:lnSpc>
                <a:spcPct val="115000"/>
              </a:lnSpc>
              <a:spcBef>
                <a:spcPts val="0"/>
              </a:spcBef>
              <a:spcAft>
                <a:spcPts val="0"/>
              </a:spcAft>
              <a:buSzPts val="2000"/>
              <a:buFont typeface="Lato"/>
              <a:buChar char="■"/>
              <a:defRPr sz="2000">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8"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4">
            <a:lumMod val="75000"/>
          </a:schemeClr>
        </a:buClr>
        <a:buFont typeface="Lato" panose="020F0502020204030203" pitchFamily="34" charset="77"/>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oersynth.pbworks.com/w/page/51685003/OpenPracticesWhat" TargetMode="External"/><Relationship Id="rId7" Type="http://schemas.openxmlformats.org/officeDocument/2006/relationships/hyperlink" Target="https://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ommons.wikimedia.org/wiki/File:Open_Access_PLoS.sv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pencontent.org/blog/archives/5009"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earofopen.org/april-open-perspective-what-is-open-pedagog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econproph.com/2017/04/23/whats-open-are-oer-necessary/" TargetMode="External"/><Relationship Id="rId4" Type="http://schemas.openxmlformats.org/officeDocument/2006/relationships/hyperlink" Target="https://homonym.ca/uncategorized/reflections-on-oer17-from-beyond-content-to-open-pedagogy/"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press.rebus.community/makingopentextbookswithstudents/chapter/open-pedagog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wikiedu.org/for-instructors/" TargetMode="External"/><Relationship Id="rId4" Type="http://schemas.openxmlformats.org/officeDocument/2006/relationships/hyperlink" Target="https://creativecommons.org/licenses/by-sa/4.0/deed.e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sa/4.0/deed.en" TargetMode="External"/><Relationship Id="rId3" Type="http://schemas.openxmlformats.org/officeDocument/2006/relationships/image" Target="../media/image21.png"/><Relationship Id="rId7" Type="http://schemas.openxmlformats.org/officeDocument/2006/relationships/hyperlink" Target="https://commons.wikimedia.org/wiki/File:Jacobs_First_House_-_back_02.jp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hyperlink" Target="https://press.rebus.community/aalh/" TargetMode="Externa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hypothes.is/" TargetMode="External"/><Relationship Id="rId4" Type="http://schemas.openxmlformats.org/officeDocument/2006/relationships/hyperlink" Target="http://cases.open.ubc.ca/"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assignments.ds106.us/" TargetMode="External"/><Relationship Id="rId7" Type="http://schemas.openxmlformats.org/officeDocument/2006/relationships/hyperlink" Target="http://robinderosa.net/higher-ed/extreme-makeover-pedagogy-edi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irrodl.org/index.php/irrodl/article/view/3022/4222" TargetMode="External"/><Relationship Id="rId5" Type="http://schemas.openxmlformats.org/officeDocument/2006/relationships/hyperlink" Target="https://thatpsychprof.com/why-have-students-answer-questions-when-they-can-write-them/" TargetMode="External"/><Relationship Id="rId4" Type="http://schemas.openxmlformats.org/officeDocument/2006/relationships/hyperlink" Target="http://udg.theagoraonline.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yearofopen.org/april-open-perspective-what-is-open-pedagog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logs.ubc.ca/chendricks/2017/11/05/perceptions-of-open-pedagogy/" TargetMode="External"/><Relationship Id="rId2" Type="http://schemas.openxmlformats.org/officeDocument/2006/relationships/hyperlink" Target="https://www.youtube.com/watch?v=90jgIU6wzmE"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blogs.ubc.ca/chendricks/2017/11/05/perceptions-of-open-pedagogy/"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hendricks.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blogs.ubc.ca/chendrick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pixabay.com/" TargetMode="External"/><Relationship Id="rId3" Type="http://schemas.openxmlformats.org/officeDocument/2006/relationships/hyperlink" Target="https://creativecommons.org/licenses/by/4.0/" TargetMode="External"/><Relationship Id="rId7" Type="http://schemas.openxmlformats.org/officeDocument/2006/relationships/hyperlink" Target="https://creativecommons.org/publicdomain/zero/1.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pixabay.com/en/lady-justice-legal-law-justice-2388500/" TargetMode="External"/><Relationship Id="rId5" Type="http://schemas.openxmlformats.org/officeDocument/2006/relationships/hyperlink" Target="http://thenounproject.com/" TargetMode="External"/><Relationship Id="rId4" Type="http://schemas.openxmlformats.org/officeDocument/2006/relationships/hyperlink" Target="http://www.slidescarniva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rrodl.org/index.php/irrodl/article/view/309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blogs.ubc.ca/chendricks/2017/10/14/open-pedagogy-open-educational-practice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445770" y="1586244"/>
            <a:ext cx="8195310" cy="306576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dirty="0"/>
              <a:t>Beyond cost savings: The value of OER and open pedagogy for student learning</a:t>
            </a:r>
            <a:br>
              <a:rPr lang="en" sz="3200" dirty="0"/>
            </a:br>
            <a:br>
              <a:rPr lang="en" sz="3200" dirty="0"/>
            </a:br>
            <a:r>
              <a:rPr lang="en" sz="2600" b="0" i="0" dirty="0"/>
              <a:t>Christina Hendricks</a:t>
            </a:r>
            <a:br>
              <a:rPr lang="en" sz="2600" b="0" i="0" dirty="0"/>
            </a:br>
            <a:r>
              <a:rPr lang="en" sz="2600" b="0" i="0" dirty="0"/>
              <a:t>Deputy Academic Director, CTLT, UBC</a:t>
            </a:r>
            <a:br>
              <a:rPr lang="en" sz="2600" b="0" i="0" dirty="0"/>
            </a:br>
            <a:br>
              <a:rPr lang="en" sz="2600" b="0" i="0" dirty="0"/>
            </a:br>
            <a:r>
              <a:rPr lang="en" sz="2600" b="0" i="0" dirty="0"/>
              <a:t>Mt Royal U, March 9, 2018</a:t>
            </a:r>
            <a:br>
              <a:rPr lang="en" sz="3000" dirty="0"/>
            </a:br>
            <a:br>
              <a:rPr lang="en" sz="3000" dirty="0"/>
            </a:br>
            <a:br>
              <a:rPr lang="en" sz="3000" dirty="0"/>
            </a:br>
            <a:br>
              <a:rPr lang="en" sz="3000" dirty="0"/>
            </a:br>
            <a:endParaRPr sz="3000" dirty="0"/>
          </a:p>
        </p:txBody>
      </p:sp>
      <p:grpSp>
        <p:nvGrpSpPr>
          <p:cNvPr id="52" name="Shape 52"/>
          <p:cNvGrpSpPr/>
          <p:nvPr/>
        </p:nvGrpSpPr>
        <p:grpSpPr>
          <a:xfrm>
            <a:off x="4254589" y="222926"/>
            <a:ext cx="634831" cy="522348"/>
            <a:chOff x="1926350" y="995225"/>
            <a:chExt cx="428650" cy="356600"/>
          </a:xfrm>
        </p:grpSpPr>
        <p:sp>
          <p:nvSpPr>
            <p:cNvPr id="53" name="Shape 53"/>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4" name="Picture 3">
            <a:hlinkClick r:id="rId3"/>
            <a:extLst>
              <a:ext uri="{FF2B5EF4-FFF2-40B4-BE49-F238E27FC236}">
                <a16:creationId xmlns:a16="http://schemas.microsoft.com/office/drawing/2014/main" id="{6874CB46-9DC8-B947-AA30-09C9ECC5285B}"/>
              </a:ext>
            </a:extLst>
          </p:cNvPr>
          <p:cNvPicPr>
            <a:picLocks noChangeAspect="1"/>
          </p:cNvPicPr>
          <p:nvPr/>
        </p:nvPicPr>
        <p:blipFill>
          <a:blip r:embed="rId4"/>
          <a:stretch>
            <a:fillRect/>
          </a:stretch>
        </p:blipFill>
        <p:spPr>
          <a:xfrm>
            <a:off x="7974330" y="4484370"/>
            <a:ext cx="975360" cy="335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4" name="Title 3">
            <a:extLst>
              <a:ext uri="{FF2B5EF4-FFF2-40B4-BE49-F238E27FC236}">
                <a16:creationId xmlns:a16="http://schemas.microsoft.com/office/drawing/2014/main" id="{90411CC9-5DAC-F944-91D6-65693779B0E9}"/>
              </a:ext>
            </a:extLst>
          </p:cNvPr>
          <p:cNvSpPr>
            <a:spLocks noGrp="1"/>
          </p:cNvSpPr>
          <p:nvPr>
            <p:ph type="title"/>
          </p:nvPr>
        </p:nvSpPr>
        <p:spPr/>
        <p:txBody>
          <a:bodyPr/>
          <a:lstStyle/>
          <a:p>
            <a:r>
              <a:rPr lang="en-US" dirty="0"/>
              <a:t>Some examples of OEP</a:t>
            </a:r>
          </a:p>
        </p:txBody>
      </p:sp>
      <p:sp>
        <p:nvSpPr>
          <p:cNvPr id="8" name="Text Placeholder 7">
            <a:extLst>
              <a:ext uri="{FF2B5EF4-FFF2-40B4-BE49-F238E27FC236}">
                <a16:creationId xmlns:a16="http://schemas.microsoft.com/office/drawing/2014/main" id="{85B009F4-07CD-1943-AB06-37450510F263}"/>
              </a:ext>
            </a:extLst>
          </p:cNvPr>
          <p:cNvSpPr>
            <a:spLocks noGrp="1"/>
          </p:cNvSpPr>
          <p:nvPr>
            <p:ph type="body" idx="1"/>
          </p:nvPr>
        </p:nvSpPr>
        <p:spPr/>
        <p:txBody>
          <a:bodyPr/>
          <a:lstStyle/>
          <a:p>
            <a:r>
              <a:rPr lang="en-US" dirty="0"/>
              <a:t>Use, revision &amp; creation of OER; advocating these</a:t>
            </a:r>
          </a:p>
          <a:p>
            <a:r>
              <a:rPr lang="en-US" dirty="0"/>
              <a:t>Open reflection &amp; sharing of teaching ideas, practices, process</a:t>
            </a:r>
          </a:p>
          <a:p>
            <a:r>
              <a:rPr lang="en-US" dirty="0"/>
              <a:t>Open enrollment courses</a:t>
            </a:r>
          </a:p>
          <a:p>
            <a:r>
              <a:rPr lang="en-US" dirty="0"/>
              <a:t>Open scholarship</a:t>
            </a:r>
          </a:p>
          <a:p>
            <a:pPr marL="0" indent="0">
              <a:buNone/>
            </a:pPr>
            <a:r>
              <a:rPr lang="en-US" sz="1800" dirty="0"/>
              <a:t>-- </a:t>
            </a:r>
            <a:r>
              <a:rPr lang="en-US" sz="1800" dirty="0">
                <a:hlinkClick r:id="rId3"/>
              </a:rPr>
              <a:t>Open Practices Briefing Paper </a:t>
            </a:r>
            <a:br>
              <a:rPr lang="en-US" sz="1800" dirty="0"/>
            </a:br>
            <a:r>
              <a:rPr lang="en-US" sz="1800" dirty="0"/>
              <a:t>(</a:t>
            </a:r>
            <a:r>
              <a:rPr lang="en-US" sz="1800" dirty="0" err="1"/>
              <a:t>Beetham</a:t>
            </a:r>
            <a:r>
              <a:rPr lang="en-US" sz="1800" dirty="0"/>
              <a:t> et al., 2012)</a:t>
            </a:r>
          </a:p>
        </p:txBody>
      </p:sp>
      <p:pic>
        <p:nvPicPr>
          <p:cNvPr id="9" name="Picture 8">
            <a:extLst>
              <a:ext uri="{FF2B5EF4-FFF2-40B4-BE49-F238E27FC236}">
                <a16:creationId xmlns:a16="http://schemas.microsoft.com/office/drawing/2014/main" id="{30D90A83-CA60-C44F-A2BD-6BC5F8AD3307}"/>
              </a:ext>
            </a:extLst>
          </p:cNvPr>
          <p:cNvPicPr>
            <a:picLocks noChangeAspect="1"/>
          </p:cNvPicPr>
          <p:nvPr/>
        </p:nvPicPr>
        <p:blipFill>
          <a:blip r:embed="rId4"/>
          <a:stretch>
            <a:fillRect/>
          </a:stretch>
        </p:blipFill>
        <p:spPr>
          <a:xfrm>
            <a:off x="4376329" y="94941"/>
            <a:ext cx="370352" cy="370352"/>
          </a:xfrm>
          <a:prstGeom prst="rect">
            <a:avLst/>
          </a:prstGeom>
        </p:spPr>
      </p:pic>
      <p:pic>
        <p:nvPicPr>
          <p:cNvPr id="10" name="Picture 2" descr="Logo for open access, which is the words &quot;open access&quot; with an unlocked padlock" title="Logo for open access, which is the words &quot;open access&quot; with an unlocked padlock">
            <a:extLst>
              <a:ext uri="{FF2B5EF4-FFF2-40B4-BE49-F238E27FC236}">
                <a16:creationId xmlns:a16="http://schemas.microsoft.com/office/drawing/2014/main" id="{C0289BFB-4ADE-B743-9CF2-DA9E98825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746" y="2639028"/>
            <a:ext cx="3995275" cy="159811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id="{A5F625EB-19EF-F943-B5C9-0E1F4DA65658}"/>
              </a:ext>
            </a:extLst>
          </p:cNvPr>
          <p:cNvSpPr txBox="1"/>
          <p:nvPr/>
        </p:nvSpPr>
        <p:spPr>
          <a:xfrm>
            <a:off x="7099302" y="6121714"/>
            <a:ext cx="4365142" cy="492430"/>
          </a:xfrm>
          <a:prstGeom prst="rect">
            <a:avLst/>
          </a:prstGeom>
          <a:noFill/>
        </p:spPr>
        <p:txBody>
          <a:bodyPr wrap="none" lIns="91425" tIns="45714" rIns="91425" bIns="45714" rtlCol="0">
            <a:spAutoFit/>
          </a:bodyPr>
          <a:lstStyle/>
          <a:p>
            <a:r>
              <a:rPr lang="en-US" sz="1300" dirty="0">
                <a:latin typeface="Century Gothic" charset="0"/>
                <a:ea typeface="Century Gothic" charset="0"/>
                <a:cs typeface="Century Gothic" charset="0"/>
                <a:hlinkClick r:id="rId6"/>
              </a:rPr>
              <a:t>Open access logo </a:t>
            </a:r>
            <a:r>
              <a:rPr lang="en-US" sz="1300" dirty="0">
                <a:latin typeface="Century Gothic" charset="0"/>
                <a:ea typeface="Century Gothic" charset="0"/>
                <a:cs typeface="Century Gothic" charset="0"/>
              </a:rPr>
              <a:t>from </a:t>
            </a:r>
            <a:r>
              <a:rPr lang="en-US" sz="1300" dirty="0" err="1">
                <a:latin typeface="Century Gothic" charset="0"/>
                <a:ea typeface="Century Gothic" charset="0"/>
                <a:cs typeface="Century Gothic" charset="0"/>
              </a:rPr>
              <a:t>PLoS</a:t>
            </a:r>
            <a:r>
              <a:rPr lang="en-US" sz="1300" dirty="0">
                <a:latin typeface="Century Gothic" charset="0"/>
                <a:ea typeface="Century Gothic" charset="0"/>
                <a:cs typeface="Century Gothic" charset="0"/>
              </a:rPr>
              <a:t>, licensed </a:t>
            </a:r>
            <a:r>
              <a:rPr lang="en-US" sz="1300" dirty="0">
                <a:latin typeface="Century Gothic" charset="0"/>
                <a:ea typeface="Century Gothic" charset="0"/>
                <a:cs typeface="Century Gothic" charset="0"/>
                <a:hlinkClick r:id="rId7"/>
              </a:rPr>
              <a:t>CC BY-SA 3.0</a:t>
            </a:r>
            <a:endParaRPr lang="en-US" sz="1300" dirty="0">
              <a:latin typeface="Century Gothic" charset="0"/>
              <a:ea typeface="Century Gothic" charset="0"/>
              <a:cs typeface="Century Gothic" charset="0"/>
            </a:endParaRPr>
          </a:p>
          <a:p>
            <a:r>
              <a:rPr lang="en-US" sz="1300" dirty="0">
                <a:latin typeface="Century Gothic" charset="0"/>
                <a:ea typeface="Century Gothic" charset="0"/>
                <a:cs typeface="Century Gothic" charset="0"/>
              </a:rPr>
              <a:t> on Wikimedia Commons</a:t>
            </a:r>
          </a:p>
        </p:txBody>
      </p:sp>
      <p:sp>
        <p:nvSpPr>
          <p:cNvPr id="12" name="TextBox 11">
            <a:extLst>
              <a:ext uri="{FF2B5EF4-FFF2-40B4-BE49-F238E27FC236}">
                <a16:creationId xmlns:a16="http://schemas.microsoft.com/office/drawing/2014/main" id="{0F1F77E0-D5D2-F64B-BACC-36D3CD70BB4E}"/>
              </a:ext>
            </a:extLst>
          </p:cNvPr>
          <p:cNvSpPr txBox="1"/>
          <p:nvPr/>
        </p:nvSpPr>
        <p:spPr>
          <a:xfrm>
            <a:off x="7251702" y="6274114"/>
            <a:ext cx="4365142" cy="492430"/>
          </a:xfrm>
          <a:prstGeom prst="rect">
            <a:avLst/>
          </a:prstGeom>
          <a:noFill/>
        </p:spPr>
        <p:txBody>
          <a:bodyPr wrap="none" lIns="91425" tIns="45714" rIns="91425" bIns="45714" rtlCol="0">
            <a:spAutoFit/>
          </a:bodyPr>
          <a:lstStyle/>
          <a:p>
            <a:r>
              <a:rPr lang="en-US" sz="1300" dirty="0">
                <a:latin typeface="Century Gothic" charset="0"/>
                <a:ea typeface="Century Gothic" charset="0"/>
                <a:cs typeface="Century Gothic" charset="0"/>
                <a:hlinkClick r:id="rId6"/>
              </a:rPr>
              <a:t>Open access logo </a:t>
            </a:r>
            <a:r>
              <a:rPr lang="en-US" sz="1300" dirty="0">
                <a:latin typeface="Century Gothic" charset="0"/>
                <a:ea typeface="Century Gothic" charset="0"/>
                <a:cs typeface="Century Gothic" charset="0"/>
              </a:rPr>
              <a:t>from </a:t>
            </a:r>
            <a:r>
              <a:rPr lang="en-US" sz="1300" dirty="0" err="1">
                <a:latin typeface="Century Gothic" charset="0"/>
                <a:ea typeface="Century Gothic" charset="0"/>
                <a:cs typeface="Century Gothic" charset="0"/>
              </a:rPr>
              <a:t>PLoS</a:t>
            </a:r>
            <a:r>
              <a:rPr lang="en-US" sz="1300" dirty="0">
                <a:latin typeface="Century Gothic" charset="0"/>
                <a:ea typeface="Century Gothic" charset="0"/>
                <a:cs typeface="Century Gothic" charset="0"/>
              </a:rPr>
              <a:t>, licensed </a:t>
            </a:r>
            <a:r>
              <a:rPr lang="en-US" sz="1300" dirty="0">
                <a:latin typeface="Century Gothic" charset="0"/>
                <a:ea typeface="Century Gothic" charset="0"/>
                <a:cs typeface="Century Gothic" charset="0"/>
                <a:hlinkClick r:id="rId7"/>
              </a:rPr>
              <a:t>CC BY-SA 3.0</a:t>
            </a:r>
            <a:endParaRPr lang="en-US" sz="1300" dirty="0">
              <a:latin typeface="Century Gothic" charset="0"/>
              <a:ea typeface="Century Gothic" charset="0"/>
              <a:cs typeface="Century Gothic" charset="0"/>
            </a:endParaRPr>
          </a:p>
          <a:p>
            <a:r>
              <a:rPr lang="en-US" sz="1300" dirty="0">
                <a:latin typeface="Century Gothic" charset="0"/>
                <a:ea typeface="Century Gothic" charset="0"/>
                <a:cs typeface="Century Gothic" charset="0"/>
              </a:rPr>
              <a:t> on Wikimedia Commons</a:t>
            </a:r>
          </a:p>
        </p:txBody>
      </p:sp>
      <p:sp>
        <p:nvSpPr>
          <p:cNvPr id="13" name="TextBox 12">
            <a:extLst>
              <a:ext uri="{FF2B5EF4-FFF2-40B4-BE49-F238E27FC236}">
                <a16:creationId xmlns:a16="http://schemas.microsoft.com/office/drawing/2014/main" id="{A94BE2C4-E954-754A-8644-B90361142450}"/>
              </a:ext>
            </a:extLst>
          </p:cNvPr>
          <p:cNvSpPr txBox="1"/>
          <p:nvPr/>
        </p:nvSpPr>
        <p:spPr>
          <a:xfrm>
            <a:off x="7404102" y="6426514"/>
            <a:ext cx="4365142" cy="492430"/>
          </a:xfrm>
          <a:prstGeom prst="rect">
            <a:avLst/>
          </a:prstGeom>
          <a:noFill/>
        </p:spPr>
        <p:txBody>
          <a:bodyPr wrap="none" lIns="91425" tIns="45714" rIns="91425" bIns="45714" rtlCol="0">
            <a:spAutoFit/>
          </a:bodyPr>
          <a:lstStyle/>
          <a:p>
            <a:r>
              <a:rPr lang="en-US" sz="1300" dirty="0">
                <a:latin typeface="Century Gothic" charset="0"/>
                <a:ea typeface="Century Gothic" charset="0"/>
                <a:cs typeface="Century Gothic" charset="0"/>
                <a:hlinkClick r:id="rId6"/>
              </a:rPr>
              <a:t>Open access logo </a:t>
            </a:r>
            <a:r>
              <a:rPr lang="en-US" sz="1300" dirty="0">
                <a:latin typeface="Century Gothic" charset="0"/>
                <a:ea typeface="Century Gothic" charset="0"/>
                <a:cs typeface="Century Gothic" charset="0"/>
              </a:rPr>
              <a:t>from </a:t>
            </a:r>
            <a:r>
              <a:rPr lang="en-US" sz="1300" dirty="0" err="1">
                <a:latin typeface="Century Gothic" charset="0"/>
                <a:ea typeface="Century Gothic" charset="0"/>
                <a:cs typeface="Century Gothic" charset="0"/>
              </a:rPr>
              <a:t>PLoS</a:t>
            </a:r>
            <a:r>
              <a:rPr lang="en-US" sz="1300" dirty="0">
                <a:latin typeface="Century Gothic" charset="0"/>
                <a:ea typeface="Century Gothic" charset="0"/>
                <a:cs typeface="Century Gothic" charset="0"/>
              </a:rPr>
              <a:t>, licensed </a:t>
            </a:r>
            <a:r>
              <a:rPr lang="en-US" sz="1300" dirty="0">
                <a:latin typeface="Century Gothic" charset="0"/>
                <a:ea typeface="Century Gothic" charset="0"/>
                <a:cs typeface="Century Gothic" charset="0"/>
                <a:hlinkClick r:id="rId7"/>
              </a:rPr>
              <a:t>CC BY-SA 3.0</a:t>
            </a:r>
            <a:endParaRPr lang="en-US" sz="1300" dirty="0">
              <a:latin typeface="Century Gothic" charset="0"/>
              <a:ea typeface="Century Gothic" charset="0"/>
              <a:cs typeface="Century Gothic" charset="0"/>
            </a:endParaRPr>
          </a:p>
          <a:p>
            <a:r>
              <a:rPr lang="en-US" sz="1300" dirty="0">
                <a:latin typeface="Century Gothic" charset="0"/>
                <a:ea typeface="Century Gothic" charset="0"/>
                <a:cs typeface="Century Gothic" charset="0"/>
              </a:rPr>
              <a:t> on Wikimedia Commons</a:t>
            </a:r>
          </a:p>
        </p:txBody>
      </p:sp>
      <p:sp>
        <p:nvSpPr>
          <p:cNvPr id="14" name="TextBox 13">
            <a:extLst>
              <a:ext uri="{FF2B5EF4-FFF2-40B4-BE49-F238E27FC236}">
                <a16:creationId xmlns:a16="http://schemas.microsoft.com/office/drawing/2014/main" id="{DD864B91-B98F-8A4F-810A-C061E82C8075}"/>
              </a:ext>
            </a:extLst>
          </p:cNvPr>
          <p:cNvSpPr txBox="1"/>
          <p:nvPr/>
        </p:nvSpPr>
        <p:spPr>
          <a:xfrm>
            <a:off x="4840531" y="4279054"/>
            <a:ext cx="3808490" cy="738664"/>
          </a:xfrm>
          <a:prstGeom prst="rect">
            <a:avLst/>
          </a:prstGeom>
          <a:noFill/>
        </p:spPr>
        <p:txBody>
          <a:bodyPr wrap="square" rtlCol="0">
            <a:spAutoFit/>
          </a:bodyPr>
          <a:lstStyle/>
          <a:p>
            <a:r>
              <a:rPr lang="en-US" dirty="0">
                <a:latin typeface="Lato" panose="020F0502020204030203" pitchFamily="34" charset="77"/>
                <a:ea typeface="Century Gothic" charset="0"/>
                <a:cs typeface="Century Gothic" charset="0"/>
                <a:hlinkClick r:id="rId6"/>
              </a:rPr>
              <a:t>Open access logo </a:t>
            </a:r>
            <a:r>
              <a:rPr lang="en-US" dirty="0">
                <a:latin typeface="Lato" panose="020F0502020204030203" pitchFamily="34" charset="77"/>
                <a:ea typeface="Century Gothic" charset="0"/>
                <a:cs typeface="Century Gothic" charset="0"/>
              </a:rPr>
              <a:t>from </a:t>
            </a:r>
            <a:r>
              <a:rPr lang="en-US" dirty="0" err="1">
                <a:latin typeface="Lato" panose="020F0502020204030203" pitchFamily="34" charset="77"/>
                <a:ea typeface="Century Gothic" charset="0"/>
                <a:cs typeface="Century Gothic" charset="0"/>
              </a:rPr>
              <a:t>PLoS</a:t>
            </a:r>
            <a:r>
              <a:rPr lang="en-US" dirty="0">
                <a:latin typeface="Lato" panose="020F0502020204030203" pitchFamily="34" charset="77"/>
                <a:ea typeface="Century Gothic" charset="0"/>
                <a:cs typeface="Century Gothic" charset="0"/>
              </a:rPr>
              <a:t>, licensed </a:t>
            </a:r>
            <a:r>
              <a:rPr lang="en-US" dirty="0">
                <a:latin typeface="Lato" panose="020F0502020204030203" pitchFamily="34" charset="77"/>
                <a:ea typeface="Century Gothic" charset="0"/>
                <a:cs typeface="Century Gothic" charset="0"/>
                <a:hlinkClick r:id="rId7"/>
              </a:rPr>
              <a:t>CC BY-SA 3.0</a:t>
            </a:r>
            <a:r>
              <a:rPr lang="en-US" dirty="0">
                <a:latin typeface="Lato" panose="020F0502020204030203" pitchFamily="34" charset="77"/>
                <a:ea typeface="Century Gothic" charset="0"/>
                <a:cs typeface="Century Gothic" charset="0"/>
              </a:rPr>
              <a:t> on Wikimedia Commons</a:t>
            </a:r>
          </a:p>
          <a:p>
            <a:endParaRPr lang="en-US" dirty="0"/>
          </a:p>
        </p:txBody>
      </p:sp>
      <p:sp>
        <p:nvSpPr>
          <p:cNvPr id="15" name="TextBox 14">
            <a:extLst>
              <a:ext uri="{FF2B5EF4-FFF2-40B4-BE49-F238E27FC236}">
                <a16:creationId xmlns:a16="http://schemas.microsoft.com/office/drawing/2014/main" id="{A7F20BF0-B028-D34F-A2DE-F8AECB4B37AB}"/>
              </a:ext>
            </a:extLst>
          </p:cNvPr>
          <p:cNvSpPr txBox="1"/>
          <p:nvPr/>
        </p:nvSpPr>
        <p:spPr>
          <a:xfrm>
            <a:off x="7556502" y="6578914"/>
            <a:ext cx="4365142" cy="492430"/>
          </a:xfrm>
          <a:prstGeom prst="rect">
            <a:avLst/>
          </a:prstGeom>
          <a:noFill/>
        </p:spPr>
        <p:txBody>
          <a:bodyPr wrap="none" lIns="91425" tIns="45714" rIns="91425" bIns="45714" rtlCol="0">
            <a:spAutoFit/>
          </a:bodyPr>
          <a:lstStyle/>
          <a:p>
            <a:r>
              <a:rPr lang="en-US" sz="1300" dirty="0">
                <a:latin typeface="Century Gothic" charset="0"/>
                <a:ea typeface="Century Gothic" charset="0"/>
                <a:cs typeface="Century Gothic" charset="0"/>
                <a:hlinkClick r:id="rId6"/>
              </a:rPr>
              <a:t>Open access logo </a:t>
            </a:r>
            <a:r>
              <a:rPr lang="en-US" sz="1300" dirty="0">
                <a:latin typeface="Century Gothic" charset="0"/>
                <a:ea typeface="Century Gothic" charset="0"/>
                <a:cs typeface="Century Gothic" charset="0"/>
              </a:rPr>
              <a:t>from </a:t>
            </a:r>
            <a:r>
              <a:rPr lang="en-US" sz="1300" dirty="0" err="1">
                <a:latin typeface="Century Gothic" charset="0"/>
                <a:ea typeface="Century Gothic" charset="0"/>
                <a:cs typeface="Century Gothic" charset="0"/>
              </a:rPr>
              <a:t>PLoS</a:t>
            </a:r>
            <a:r>
              <a:rPr lang="en-US" sz="1300" dirty="0">
                <a:latin typeface="Century Gothic" charset="0"/>
                <a:ea typeface="Century Gothic" charset="0"/>
                <a:cs typeface="Century Gothic" charset="0"/>
              </a:rPr>
              <a:t>, licensed </a:t>
            </a:r>
            <a:r>
              <a:rPr lang="en-US" sz="1300" dirty="0">
                <a:latin typeface="Century Gothic" charset="0"/>
                <a:ea typeface="Century Gothic" charset="0"/>
                <a:cs typeface="Century Gothic" charset="0"/>
                <a:hlinkClick r:id="rId7"/>
              </a:rPr>
              <a:t>CC BY-SA 3.0</a:t>
            </a:r>
            <a:endParaRPr lang="en-US" sz="1300" dirty="0">
              <a:latin typeface="Century Gothic" charset="0"/>
              <a:ea typeface="Century Gothic" charset="0"/>
              <a:cs typeface="Century Gothic" charset="0"/>
            </a:endParaRPr>
          </a:p>
          <a:p>
            <a:r>
              <a:rPr lang="en-US" sz="1300" dirty="0">
                <a:latin typeface="Century Gothic" charset="0"/>
                <a:ea typeface="Century Gothic" charset="0"/>
                <a:cs typeface="Century Gothic" charset="0"/>
              </a:rPr>
              <a:t> on Wikimedia Commons</a:t>
            </a:r>
          </a:p>
        </p:txBody>
      </p:sp>
    </p:spTree>
    <p:extLst>
      <p:ext uri="{BB962C8B-B14F-4D97-AF65-F5344CB8AC3E}">
        <p14:creationId xmlns:p14="http://schemas.microsoft.com/office/powerpoint/2010/main" val="44565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94B9-BE66-3246-AD8C-5E1F21D6DD1C}"/>
              </a:ext>
            </a:extLst>
          </p:cNvPr>
          <p:cNvSpPr>
            <a:spLocks noGrp="1"/>
          </p:cNvSpPr>
          <p:nvPr>
            <p:ph type="ctrTitle"/>
          </p:nvPr>
        </p:nvSpPr>
        <p:spPr>
          <a:xfrm>
            <a:off x="2129175" y="1935520"/>
            <a:ext cx="4885800" cy="761960"/>
          </a:xfrm>
        </p:spPr>
        <p:txBody>
          <a:bodyPr/>
          <a:lstStyle/>
          <a:p>
            <a:r>
              <a:rPr lang="en-US" dirty="0"/>
              <a:t>Open Pedagogy</a:t>
            </a:r>
          </a:p>
        </p:txBody>
      </p:sp>
      <p:sp>
        <p:nvSpPr>
          <p:cNvPr id="4" name="Subtitle 3">
            <a:extLst>
              <a:ext uri="{FF2B5EF4-FFF2-40B4-BE49-F238E27FC236}">
                <a16:creationId xmlns:a16="http://schemas.microsoft.com/office/drawing/2014/main" id="{6E21044A-2707-5043-878F-614EEDE70FB3}"/>
              </a:ext>
            </a:extLst>
          </p:cNvPr>
          <p:cNvSpPr>
            <a:spLocks noGrp="1"/>
          </p:cNvSpPr>
          <p:nvPr>
            <p:ph type="subTitle" idx="1"/>
          </p:nvPr>
        </p:nvSpPr>
        <p:spPr>
          <a:xfrm>
            <a:off x="1847050" y="2872793"/>
            <a:ext cx="5403195" cy="784800"/>
          </a:xfrm>
        </p:spPr>
        <p:txBody>
          <a:bodyPr/>
          <a:lstStyle/>
          <a:p>
            <a:r>
              <a:rPr lang="en-US" sz="2400" dirty="0"/>
              <a:t>Teaching and learning in the open</a:t>
            </a:r>
          </a:p>
        </p:txBody>
      </p:sp>
      <p:pic>
        <p:nvPicPr>
          <p:cNvPr id="8" name="Picture 7">
            <a:extLst>
              <a:ext uri="{FF2B5EF4-FFF2-40B4-BE49-F238E27FC236}">
                <a16:creationId xmlns:a16="http://schemas.microsoft.com/office/drawing/2014/main" id="{C9FBBE87-AC91-6E42-A0B7-BA8E76DED12C}"/>
              </a:ext>
            </a:extLst>
          </p:cNvPr>
          <p:cNvPicPr>
            <a:picLocks noChangeAspect="1"/>
          </p:cNvPicPr>
          <p:nvPr/>
        </p:nvPicPr>
        <p:blipFill>
          <a:blip r:embed="rId2"/>
          <a:stretch>
            <a:fillRect/>
          </a:stretch>
        </p:blipFill>
        <p:spPr>
          <a:xfrm>
            <a:off x="4108607" y="95325"/>
            <a:ext cx="880082" cy="880082"/>
          </a:xfrm>
          <a:prstGeom prst="rect">
            <a:avLst/>
          </a:prstGeom>
        </p:spPr>
      </p:pic>
    </p:spTree>
    <p:extLst>
      <p:ext uri="{BB962C8B-B14F-4D97-AF65-F5344CB8AC3E}">
        <p14:creationId xmlns:p14="http://schemas.microsoft.com/office/powerpoint/2010/main" val="9096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5AD4-0110-6849-84C3-E95FFE22FF5A}"/>
              </a:ext>
            </a:extLst>
          </p:cNvPr>
          <p:cNvSpPr>
            <a:spLocks noGrp="1"/>
          </p:cNvSpPr>
          <p:nvPr>
            <p:ph type="title"/>
          </p:nvPr>
        </p:nvSpPr>
        <p:spPr>
          <a:xfrm>
            <a:off x="601884" y="825832"/>
            <a:ext cx="7917083" cy="463417"/>
          </a:xfrm>
        </p:spPr>
        <p:txBody>
          <a:bodyPr/>
          <a:lstStyle/>
          <a:p>
            <a:r>
              <a:rPr lang="en-US" dirty="0"/>
              <a:t>OER-enabled Pedagogy</a:t>
            </a:r>
          </a:p>
        </p:txBody>
      </p:sp>
      <p:sp>
        <p:nvSpPr>
          <p:cNvPr id="3" name="Text Placeholder 2">
            <a:extLst>
              <a:ext uri="{FF2B5EF4-FFF2-40B4-BE49-F238E27FC236}">
                <a16:creationId xmlns:a16="http://schemas.microsoft.com/office/drawing/2014/main" id="{B07BFE34-64BC-9549-8B6A-6CD0E11B5C4D}"/>
              </a:ext>
            </a:extLst>
          </p:cNvPr>
          <p:cNvSpPr>
            <a:spLocks noGrp="1"/>
          </p:cNvSpPr>
          <p:nvPr>
            <p:ph type="body" idx="1"/>
          </p:nvPr>
        </p:nvSpPr>
        <p:spPr>
          <a:xfrm>
            <a:off x="601885" y="1351100"/>
            <a:ext cx="4381596" cy="3462300"/>
          </a:xfrm>
        </p:spPr>
        <p:txBody>
          <a:bodyPr/>
          <a:lstStyle/>
          <a:p>
            <a:pPr marL="0" indent="0">
              <a:buNone/>
            </a:pPr>
            <a:r>
              <a:rPr lang="en-US" dirty="0"/>
              <a:t>“What teaching and learning practices are possible (or practical) in the context of OER that aren’t possible when you don’t have permission to engage in the 5R activities?”</a:t>
            </a:r>
          </a:p>
          <a:p>
            <a:pPr marL="0" indent="0">
              <a:buNone/>
            </a:pPr>
            <a:endParaRPr lang="en-US" dirty="0"/>
          </a:p>
          <a:p>
            <a:pPr marL="0" indent="0">
              <a:buNone/>
            </a:pPr>
            <a:r>
              <a:rPr lang="en-US" sz="1800" dirty="0"/>
              <a:t>-- D. Wiley, </a:t>
            </a:r>
            <a:r>
              <a:rPr lang="en-US" sz="1800" dirty="0">
                <a:hlinkClick r:id="rId2"/>
              </a:rPr>
              <a:t>“OER-enabled pedagogy”</a:t>
            </a:r>
            <a:endParaRPr lang="en-US" sz="1800" dirty="0"/>
          </a:p>
          <a:p>
            <a:pPr marL="76200" indent="0">
              <a:buNone/>
            </a:pPr>
            <a:endParaRPr lang="en-US" dirty="0"/>
          </a:p>
        </p:txBody>
      </p:sp>
      <p:pic>
        <p:nvPicPr>
          <p:cNvPr id="4" name="Picture 3">
            <a:extLst>
              <a:ext uri="{FF2B5EF4-FFF2-40B4-BE49-F238E27FC236}">
                <a16:creationId xmlns:a16="http://schemas.microsoft.com/office/drawing/2014/main" id="{9CD1811F-0824-C847-A2F7-D6D095B80ECE}"/>
              </a:ext>
            </a:extLst>
          </p:cNvPr>
          <p:cNvPicPr>
            <a:picLocks noChangeAspect="1"/>
          </p:cNvPicPr>
          <p:nvPr/>
        </p:nvPicPr>
        <p:blipFill>
          <a:blip r:embed="rId3"/>
          <a:stretch>
            <a:fillRect/>
          </a:stretch>
        </p:blipFill>
        <p:spPr>
          <a:xfrm>
            <a:off x="4329562" y="64476"/>
            <a:ext cx="485172" cy="485172"/>
          </a:xfrm>
          <a:prstGeom prst="rect">
            <a:avLst/>
          </a:prstGeom>
        </p:spPr>
      </p:pic>
      <p:sp>
        <p:nvSpPr>
          <p:cNvPr id="5" name="Rounded Rectangle 4" descr="Text box: Reuse">
            <a:extLst>
              <a:ext uri="{FF2B5EF4-FFF2-40B4-BE49-F238E27FC236}">
                <a16:creationId xmlns:a16="http://schemas.microsoft.com/office/drawing/2014/main" id="{939A1719-705C-8844-92BB-CD5685024528}"/>
              </a:ext>
            </a:extLst>
          </p:cNvPr>
          <p:cNvSpPr/>
          <p:nvPr/>
        </p:nvSpPr>
        <p:spPr>
          <a:xfrm>
            <a:off x="5406390" y="1760220"/>
            <a:ext cx="1531620" cy="6972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latin typeface="Lato" panose="020F0502020204030203" pitchFamily="34" charset="77"/>
              </a:rPr>
              <a:t>Reuse</a:t>
            </a:r>
          </a:p>
        </p:txBody>
      </p:sp>
      <p:sp>
        <p:nvSpPr>
          <p:cNvPr id="6" name="Rounded Rectangle 5" descr="Text box: Revise">
            <a:extLst>
              <a:ext uri="{FF2B5EF4-FFF2-40B4-BE49-F238E27FC236}">
                <a16:creationId xmlns:a16="http://schemas.microsoft.com/office/drawing/2014/main" id="{DEB6AC81-F200-F049-B7A5-8955344FC34A}"/>
              </a:ext>
            </a:extLst>
          </p:cNvPr>
          <p:cNvSpPr/>
          <p:nvPr/>
        </p:nvSpPr>
        <p:spPr>
          <a:xfrm>
            <a:off x="7170420" y="1760220"/>
            <a:ext cx="1531620" cy="6972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latin typeface="Lato" panose="020F0502020204030203" pitchFamily="34" charset="77"/>
              </a:rPr>
              <a:t>Revise</a:t>
            </a:r>
          </a:p>
        </p:txBody>
      </p:sp>
      <p:sp>
        <p:nvSpPr>
          <p:cNvPr id="7" name="Rounded Rectangle 6" descr="Text box: Remix">
            <a:extLst>
              <a:ext uri="{FF2B5EF4-FFF2-40B4-BE49-F238E27FC236}">
                <a16:creationId xmlns:a16="http://schemas.microsoft.com/office/drawing/2014/main" id="{88B057AF-8194-6C4F-915C-AA9A6425FCD8}"/>
              </a:ext>
            </a:extLst>
          </p:cNvPr>
          <p:cNvSpPr/>
          <p:nvPr/>
        </p:nvSpPr>
        <p:spPr>
          <a:xfrm>
            <a:off x="5406390" y="2733635"/>
            <a:ext cx="1531620" cy="6972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latin typeface="Lato" panose="020F0502020204030203" pitchFamily="34" charset="77"/>
              </a:rPr>
              <a:t>Remix</a:t>
            </a:r>
          </a:p>
        </p:txBody>
      </p:sp>
      <p:sp>
        <p:nvSpPr>
          <p:cNvPr id="8" name="Rounded Rectangle 7" descr="Text box: Retain">
            <a:extLst>
              <a:ext uri="{FF2B5EF4-FFF2-40B4-BE49-F238E27FC236}">
                <a16:creationId xmlns:a16="http://schemas.microsoft.com/office/drawing/2014/main" id="{EE91484C-79C0-7A43-9F06-91F174C9D11F}"/>
              </a:ext>
            </a:extLst>
          </p:cNvPr>
          <p:cNvSpPr/>
          <p:nvPr/>
        </p:nvSpPr>
        <p:spPr>
          <a:xfrm>
            <a:off x="7170420" y="2733635"/>
            <a:ext cx="1531620" cy="6972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latin typeface="Lato" panose="020F0502020204030203" pitchFamily="34" charset="77"/>
              </a:rPr>
              <a:t>Retain</a:t>
            </a:r>
          </a:p>
        </p:txBody>
      </p:sp>
      <p:sp>
        <p:nvSpPr>
          <p:cNvPr id="9" name="Rounded Rectangle 8" descr="Text box: Redistribiute">
            <a:extLst>
              <a:ext uri="{FF2B5EF4-FFF2-40B4-BE49-F238E27FC236}">
                <a16:creationId xmlns:a16="http://schemas.microsoft.com/office/drawing/2014/main" id="{1B7FF2EC-B4D0-844A-90D5-216BB3E59624}"/>
              </a:ext>
            </a:extLst>
          </p:cNvPr>
          <p:cNvSpPr/>
          <p:nvPr/>
        </p:nvSpPr>
        <p:spPr>
          <a:xfrm>
            <a:off x="6158865" y="3707050"/>
            <a:ext cx="2023110" cy="6972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latin typeface="Lato" panose="020F0502020204030203" pitchFamily="34" charset="77"/>
              </a:rPr>
              <a:t>Redistribute</a:t>
            </a:r>
          </a:p>
        </p:txBody>
      </p:sp>
    </p:spTree>
    <p:extLst>
      <p:ext uri="{BB962C8B-B14F-4D97-AF65-F5344CB8AC3E}">
        <p14:creationId xmlns:p14="http://schemas.microsoft.com/office/powerpoint/2010/main" val="17339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D04FE-9945-5746-8DD8-070B3DD3911B}"/>
              </a:ext>
            </a:extLst>
          </p:cNvPr>
          <p:cNvSpPr>
            <a:spLocks noGrp="1"/>
          </p:cNvSpPr>
          <p:nvPr>
            <p:ph type="title"/>
          </p:nvPr>
        </p:nvSpPr>
        <p:spPr/>
        <p:txBody>
          <a:bodyPr/>
          <a:lstStyle/>
          <a:p>
            <a:r>
              <a:rPr lang="en-US" dirty="0"/>
              <a:t>Quotes re: Open Pedagogy</a:t>
            </a:r>
          </a:p>
        </p:txBody>
      </p:sp>
      <p:sp>
        <p:nvSpPr>
          <p:cNvPr id="5" name="Text Placeholder 4">
            <a:extLst>
              <a:ext uri="{FF2B5EF4-FFF2-40B4-BE49-F238E27FC236}">
                <a16:creationId xmlns:a16="http://schemas.microsoft.com/office/drawing/2014/main" id="{D03A252E-A361-0E4C-977C-89A665BA9344}"/>
              </a:ext>
            </a:extLst>
          </p:cNvPr>
          <p:cNvSpPr>
            <a:spLocks noGrp="1"/>
          </p:cNvSpPr>
          <p:nvPr>
            <p:ph type="body" idx="1"/>
          </p:nvPr>
        </p:nvSpPr>
        <p:spPr>
          <a:xfrm>
            <a:off x="335087" y="1489752"/>
            <a:ext cx="8450676" cy="3402810"/>
          </a:xfrm>
        </p:spPr>
        <p:txBody>
          <a:bodyPr/>
          <a:lstStyle/>
          <a:p>
            <a:r>
              <a:rPr lang="en-US" sz="2200" dirty="0"/>
              <a:t>“we shift the student emphasis to </a:t>
            </a:r>
            <a:r>
              <a:rPr lang="en-US" sz="2200" b="1" dirty="0">
                <a:solidFill>
                  <a:schemeClr val="accent6"/>
                </a:solidFill>
              </a:rPr>
              <a:t>contribution</a:t>
            </a:r>
            <a:r>
              <a:rPr lang="en-US" sz="2200" dirty="0"/>
              <a:t> to knowledge as opposed to simple </a:t>
            </a:r>
            <a:r>
              <a:rPr lang="en-US" sz="2200" b="1" dirty="0">
                <a:solidFill>
                  <a:schemeClr val="accent6"/>
                </a:solidFill>
              </a:rPr>
              <a:t>consumption</a:t>
            </a:r>
            <a:r>
              <a:rPr lang="en-US" sz="2200" dirty="0"/>
              <a:t> of knowledge” (</a:t>
            </a:r>
            <a:r>
              <a:rPr lang="en-US" sz="2200" dirty="0">
                <a:hlinkClick r:id="rId3"/>
              </a:rPr>
              <a:t>Heather Ross</a:t>
            </a:r>
            <a:r>
              <a:rPr lang="en-US" sz="2200" dirty="0"/>
              <a:t>)</a:t>
            </a:r>
          </a:p>
          <a:p>
            <a:r>
              <a:rPr lang="en-US" sz="2200" dirty="0"/>
              <a:t>“the ability for </a:t>
            </a:r>
            <a:r>
              <a:rPr lang="en-US" sz="2200" b="1" dirty="0">
                <a:solidFill>
                  <a:schemeClr val="accent6"/>
                </a:solidFill>
              </a:rPr>
              <a:t>learners to shape </a:t>
            </a:r>
            <a:r>
              <a:rPr lang="en-US" sz="2200" dirty="0"/>
              <a:t>and </a:t>
            </a:r>
            <a:r>
              <a:rPr lang="en-US" sz="2200" b="1" dirty="0">
                <a:solidFill>
                  <a:schemeClr val="accent6"/>
                </a:solidFill>
              </a:rPr>
              <a:t>take ownership </a:t>
            </a:r>
            <a:r>
              <a:rPr lang="en-US" sz="2200" dirty="0"/>
              <a:t>of their own education” (</a:t>
            </a:r>
            <a:r>
              <a:rPr lang="en-US" sz="2200" dirty="0">
                <a:hlinkClick r:id="rId3"/>
              </a:rPr>
              <a:t>Devon Ritter</a:t>
            </a:r>
            <a:r>
              <a:rPr lang="en-US" sz="2200" dirty="0"/>
              <a:t>)</a:t>
            </a:r>
          </a:p>
          <a:p>
            <a:r>
              <a:rPr lang="en-US" sz="2200" dirty="0"/>
              <a:t>“</a:t>
            </a:r>
            <a:r>
              <a:rPr lang="en-US" sz="2200" b="1" dirty="0">
                <a:solidFill>
                  <a:schemeClr val="accent6"/>
                </a:solidFill>
              </a:rPr>
              <a:t>connect</a:t>
            </a:r>
            <a:r>
              <a:rPr lang="en-US" sz="2200" dirty="0"/>
              <a:t> with a broader, global </a:t>
            </a:r>
            <a:r>
              <a:rPr lang="en-US" sz="2200" b="1" dirty="0">
                <a:solidFill>
                  <a:schemeClr val="accent6"/>
                </a:solidFill>
              </a:rPr>
              <a:t>community</a:t>
            </a:r>
            <a:r>
              <a:rPr lang="en-US" sz="2200" dirty="0"/>
              <a:t>” (</a:t>
            </a:r>
            <a:r>
              <a:rPr lang="en-US" sz="2200" dirty="0">
                <a:hlinkClick r:id="rId4"/>
              </a:rPr>
              <a:t>Tannis Morgan</a:t>
            </a:r>
            <a:r>
              <a:rPr lang="en-US" sz="2200" dirty="0"/>
              <a:t>)</a:t>
            </a:r>
          </a:p>
          <a:p>
            <a:r>
              <a:rPr lang="en-US" sz="2200" dirty="0"/>
              <a:t>“teacher as ‘the’ </a:t>
            </a:r>
            <a:r>
              <a:rPr lang="en-US" sz="2200" b="1" dirty="0">
                <a:solidFill>
                  <a:schemeClr val="accent6"/>
                </a:solidFill>
              </a:rPr>
              <a:t>authority</a:t>
            </a:r>
            <a:r>
              <a:rPr lang="en-US" sz="2200" dirty="0"/>
              <a:t> vs. students being able to bring other sources of authority” (</a:t>
            </a:r>
            <a:r>
              <a:rPr lang="en-US" sz="2200" dirty="0">
                <a:hlinkClick r:id="rId5"/>
              </a:rPr>
              <a:t>Jim Luke</a:t>
            </a:r>
            <a:r>
              <a:rPr lang="en-US" sz="2200" dirty="0"/>
              <a:t>)</a:t>
            </a:r>
          </a:p>
          <a:p>
            <a:endParaRPr lang="en-US" dirty="0"/>
          </a:p>
        </p:txBody>
      </p:sp>
      <p:pic>
        <p:nvPicPr>
          <p:cNvPr id="9" name="Picture 8">
            <a:extLst>
              <a:ext uri="{FF2B5EF4-FFF2-40B4-BE49-F238E27FC236}">
                <a16:creationId xmlns:a16="http://schemas.microsoft.com/office/drawing/2014/main" id="{007610B6-E7E3-6A43-9CCD-A6EBED9A0227}"/>
              </a:ext>
            </a:extLst>
          </p:cNvPr>
          <p:cNvPicPr>
            <a:picLocks noChangeAspect="1"/>
          </p:cNvPicPr>
          <p:nvPr/>
        </p:nvPicPr>
        <p:blipFill>
          <a:blip r:embed="rId6"/>
          <a:stretch>
            <a:fillRect/>
          </a:stretch>
        </p:blipFill>
        <p:spPr>
          <a:xfrm>
            <a:off x="4329562" y="64476"/>
            <a:ext cx="485172" cy="485172"/>
          </a:xfrm>
          <a:prstGeom prst="rect">
            <a:avLst/>
          </a:prstGeom>
        </p:spPr>
      </p:pic>
    </p:spTree>
    <p:extLst>
      <p:ext uri="{BB962C8B-B14F-4D97-AF65-F5344CB8AC3E}">
        <p14:creationId xmlns:p14="http://schemas.microsoft.com/office/powerpoint/2010/main" val="19744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4C115-D559-BC40-866D-91F31D3AAF59}"/>
              </a:ext>
            </a:extLst>
          </p:cNvPr>
          <p:cNvSpPr>
            <a:spLocks noGrp="1"/>
          </p:cNvSpPr>
          <p:nvPr>
            <p:ph type="title" idx="4294967295"/>
          </p:nvPr>
        </p:nvSpPr>
        <p:spPr>
          <a:xfrm>
            <a:off x="457200" y="571500"/>
            <a:ext cx="2706688" cy="1774825"/>
          </a:xfrm>
        </p:spPr>
        <p:txBody>
          <a:bodyPr/>
          <a:lstStyle/>
          <a:p>
            <a:r>
              <a:rPr lang="en-US" dirty="0"/>
              <a:t>Open Pedagogy Themes</a:t>
            </a:r>
          </a:p>
        </p:txBody>
      </p:sp>
      <p:graphicFrame>
        <p:nvGraphicFramePr>
          <p:cNvPr id="7" name="Diagram 6">
            <a:extLst>
              <a:ext uri="{FF2B5EF4-FFF2-40B4-BE49-F238E27FC236}">
                <a16:creationId xmlns:a16="http://schemas.microsoft.com/office/drawing/2014/main" id="{F0696009-E2E7-E542-ADA7-A02ACC4C3861}"/>
              </a:ext>
            </a:extLst>
          </p:cNvPr>
          <p:cNvGraphicFramePr/>
          <p:nvPr>
            <p:extLst>
              <p:ext uri="{D42A27DB-BD31-4B8C-83A1-F6EECF244321}">
                <p14:modId xmlns:p14="http://schemas.microsoft.com/office/powerpoint/2010/main" val="2065497923"/>
              </p:ext>
            </p:extLst>
          </p:nvPr>
        </p:nvGraphicFramePr>
        <p:xfrm>
          <a:off x="2278380" y="502920"/>
          <a:ext cx="6305550" cy="4081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41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316B-0D7B-0749-AEDE-937B51057A2B}"/>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6C18A47F-848E-BE47-BEDD-4307D3F1CF1C}"/>
              </a:ext>
            </a:extLst>
          </p:cNvPr>
          <p:cNvSpPr>
            <a:spLocks noGrp="1"/>
          </p:cNvSpPr>
          <p:nvPr>
            <p:ph type="body" idx="1"/>
          </p:nvPr>
        </p:nvSpPr>
        <p:spPr>
          <a:xfrm>
            <a:off x="601884" y="1489752"/>
            <a:ext cx="7917083" cy="3323648"/>
          </a:xfrm>
        </p:spPr>
        <p:txBody>
          <a:bodyPr/>
          <a:lstStyle/>
          <a:p>
            <a:pPr marL="76200" indent="0" algn="ctr">
              <a:buNone/>
            </a:pPr>
            <a:r>
              <a:rPr lang="en-US" dirty="0"/>
              <a:t>E.g., cost, accessibility, bandwidth, </a:t>
            </a:r>
            <a:r>
              <a:rPr lang="en-US" dirty="0" err="1"/>
              <a:t>misgendering</a:t>
            </a:r>
            <a:r>
              <a:rPr lang="en-US" dirty="0"/>
              <a:t> …</a:t>
            </a:r>
          </a:p>
        </p:txBody>
      </p:sp>
      <p:pic>
        <p:nvPicPr>
          <p:cNvPr id="5" name="Picture 4">
            <a:extLst>
              <a:ext uri="{FF2B5EF4-FFF2-40B4-BE49-F238E27FC236}">
                <a16:creationId xmlns:a16="http://schemas.microsoft.com/office/drawing/2014/main" id="{5300B96A-3C48-9C4B-9109-042189FEC935}"/>
              </a:ext>
            </a:extLst>
          </p:cNvPr>
          <p:cNvPicPr>
            <a:picLocks noChangeAspect="1"/>
          </p:cNvPicPr>
          <p:nvPr/>
        </p:nvPicPr>
        <p:blipFill>
          <a:blip r:embed="rId3"/>
          <a:stretch>
            <a:fillRect/>
          </a:stretch>
        </p:blipFill>
        <p:spPr>
          <a:xfrm>
            <a:off x="4329562" y="64476"/>
            <a:ext cx="485172" cy="485172"/>
          </a:xfrm>
          <a:prstGeom prst="rect">
            <a:avLst/>
          </a:prstGeom>
        </p:spPr>
      </p:pic>
      <p:sp>
        <p:nvSpPr>
          <p:cNvPr id="18" name="TextBox 17">
            <a:extLst>
              <a:ext uri="{FF2B5EF4-FFF2-40B4-BE49-F238E27FC236}">
                <a16:creationId xmlns:a16="http://schemas.microsoft.com/office/drawing/2014/main" id="{9880EEF7-2676-9749-B29B-DFBC9590BA68}"/>
              </a:ext>
            </a:extLst>
          </p:cNvPr>
          <p:cNvSpPr txBox="1"/>
          <p:nvPr/>
        </p:nvSpPr>
        <p:spPr>
          <a:xfrm>
            <a:off x="6297930" y="4567473"/>
            <a:ext cx="2315057" cy="307777"/>
          </a:xfrm>
          <a:prstGeom prst="rect">
            <a:avLst/>
          </a:prstGeom>
          <a:noFill/>
        </p:spPr>
        <p:txBody>
          <a:bodyPr wrap="none" rtlCol="0">
            <a:spAutoFit/>
          </a:bodyPr>
          <a:lstStyle/>
          <a:p>
            <a:r>
              <a:rPr lang="en-US" dirty="0" err="1">
                <a:hlinkClick r:id="rId4"/>
              </a:rPr>
              <a:t>DeRosa</a:t>
            </a:r>
            <a:r>
              <a:rPr lang="en-US" dirty="0">
                <a:hlinkClick r:id="rId4"/>
              </a:rPr>
              <a:t> &amp; </a:t>
            </a:r>
            <a:r>
              <a:rPr lang="en-US" dirty="0" err="1">
                <a:hlinkClick r:id="rId4"/>
              </a:rPr>
              <a:t>Jhangiani</a:t>
            </a:r>
            <a:r>
              <a:rPr lang="en-US" dirty="0">
                <a:hlinkClick r:id="rId4"/>
              </a:rPr>
              <a:t>, 2017</a:t>
            </a:r>
            <a:endParaRPr lang="en-US" dirty="0"/>
          </a:p>
        </p:txBody>
      </p:sp>
      <p:pic>
        <p:nvPicPr>
          <p:cNvPr id="20" name="Picture 19" descr=" ">
            <a:extLst>
              <a:ext uri="{FF2B5EF4-FFF2-40B4-BE49-F238E27FC236}">
                <a16:creationId xmlns:a16="http://schemas.microsoft.com/office/drawing/2014/main" id="{7F11E7A2-3097-FE47-A009-E957DB81959E}"/>
              </a:ext>
            </a:extLst>
          </p:cNvPr>
          <p:cNvPicPr>
            <a:picLocks noChangeAspect="1"/>
          </p:cNvPicPr>
          <p:nvPr/>
        </p:nvPicPr>
        <p:blipFill>
          <a:blip r:embed="rId5"/>
          <a:stretch>
            <a:fillRect/>
          </a:stretch>
        </p:blipFill>
        <p:spPr>
          <a:xfrm>
            <a:off x="3800378" y="2510142"/>
            <a:ext cx="1846042" cy="1846042"/>
          </a:xfrm>
          <a:prstGeom prst="rect">
            <a:avLst/>
          </a:prstGeom>
        </p:spPr>
      </p:pic>
      <p:pic>
        <p:nvPicPr>
          <p:cNvPr id="22" name="Picture 21" descr=" ">
            <a:extLst>
              <a:ext uri="{FF2B5EF4-FFF2-40B4-BE49-F238E27FC236}">
                <a16:creationId xmlns:a16="http://schemas.microsoft.com/office/drawing/2014/main" id="{60617BF1-E114-1D45-8067-B2ABF12BB8CD}"/>
              </a:ext>
            </a:extLst>
          </p:cNvPr>
          <p:cNvPicPr>
            <a:picLocks noChangeAspect="1"/>
          </p:cNvPicPr>
          <p:nvPr/>
        </p:nvPicPr>
        <p:blipFill>
          <a:blip r:embed="rId6"/>
          <a:stretch>
            <a:fillRect/>
          </a:stretch>
        </p:blipFill>
        <p:spPr>
          <a:xfrm>
            <a:off x="1101090" y="2526030"/>
            <a:ext cx="1859280" cy="1859280"/>
          </a:xfrm>
          <a:prstGeom prst="rect">
            <a:avLst/>
          </a:prstGeom>
        </p:spPr>
      </p:pic>
      <p:pic>
        <p:nvPicPr>
          <p:cNvPr id="24" name="Picture 23">
            <a:extLst>
              <a:ext uri="{FF2B5EF4-FFF2-40B4-BE49-F238E27FC236}">
                <a16:creationId xmlns:a16="http://schemas.microsoft.com/office/drawing/2014/main" id="{BB485C52-39F9-7E44-B641-2DD60360DDEA}"/>
              </a:ext>
            </a:extLst>
          </p:cNvPr>
          <p:cNvPicPr>
            <a:picLocks noChangeAspect="1"/>
          </p:cNvPicPr>
          <p:nvPr/>
        </p:nvPicPr>
        <p:blipFill>
          <a:blip r:embed="rId7"/>
          <a:stretch>
            <a:fillRect/>
          </a:stretch>
        </p:blipFill>
        <p:spPr>
          <a:xfrm>
            <a:off x="6358118" y="2526030"/>
            <a:ext cx="1830154" cy="1830154"/>
          </a:xfrm>
          <a:prstGeom prst="rect">
            <a:avLst/>
          </a:prstGeom>
        </p:spPr>
      </p:pic>
    </p:spTree>
    <p:extLst>
      <p:ext uri="{BB962C8B-B14F-4D97-AF65-F5344CB8AC3E}">
        <p14:creationId xmlns:p14="http://schemas.microsoft.com/office/powerpoint/2010/main" val="54932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77F7B-9625-C54D-84B6-032FC118999D}"/>
              </a:ext>
            </a:extLst>
          </p:cNvPr>
          <p:cNvSpPr>
            <a:spLocks noGrp="1"/>
          </p:cNvSpPr>
          <p:nvPr>
            <p:ph type="title"/>
          </p:nvPr>
        </p:nvSpPr>
        <p:spPr>
          <a:xfrm>
            <a:off x="539000" y="750150"/>
            <a:ext cx="8001753" cy="539100"/>
          </a:xfrm>
        </p:spPr>
        <p:txBody>
          <a:bodyPr/>
          <a:lstStyle/>
          <a:p>
            <a:pPr algn="l"/>
            <a:r>
              <a:rPr lang="en-US" dirty="0"/>
              <a:t>Collaborate	 Contribute	   Connect</a:t>
            </a:r>
          </a:p>
        </p:txBody>
      </p:sp>
      <p:sp>
        <p:nvSpPr>
          <p:cNvPr id="5" name="Text Placeholder 4">
            <a:extLst>
              <a:ext uri="{FF2B5EF4-FFF2-40B4-BE49-F238E27FC236}">
                <a16:creationId xmlns:a16="http://schemas.microsoft.com/office/drawing/2014/main" id="{229361E2-9ECE-5A4A-9C88-DF6F7FF1B5A1}"/>
              </a:ext>
            </a:extLst>
          </p:cNvPr>
          <p:cNvSpPr>
            <a:spLocks noGrp="1"/>
          </p:cNvSpPr>
          <p:nvPr>
            <p:ph type="body" idx="1"/>
          </p:nvPr>
        </p:nvSpPr>
        <p:spPr>
          <a:xfrm>
            <a:off x="539000" y="1471725"/>
            <a:ext cx="2579100" cy="3454200"/>
          </a:xfrm>
        </p:spPr>
        <p:txBody>
          <a:bodyPr/>
          <a:lstStyle/>
          <a:p>
            <a:pPr marL="271463" indent="-238125"/>
            <a:r>
              <a:rPr lang="en-US" sz="2200" dirty="0"/>
              <a:t>Share authority</a:t>
            </a:r>
          </a:p>
          <a:p>
            <a:pPr marL="271463" indent="-238125"/>
            <a:r>
              <a:rPr lang="en-US" sz="2200" dirty="0"/>
              <a:t>Co-create curriculum</a:t>
            </a:r>
          </a:p>
          <a:p>
            <a:pPr marL="271463" indent="-238125"/>
            <a:r>
              <a:rPr lang="en-US" sz="2200" dirty="0"/>
              <a:t>Flexibility ➔ student choice, agency</a:t>
            </a:r>
          </a:p>
          <a:p>
            <a:pPr marL="271463" indent="-238125"/>
            <a:r>
              <a:rPr lang="en-US" sz="2200" dirty="0"/>
              <a:t>Transparency</a:t>
            </a:r>
          </a:p>
          <a:p>
            <a:pPr marL="271463" indent="-238125"/>
            <a:endParaRPr lang="en-US" dirty="0"/>
          </a:p>
        </p:txBody>
      </p:sp>
      <p:sp>
        <p:nvSpPr>
          <p:cNvPr id="6" name="Text Placeholder 5">
            <a:extLst>
              <a:ext uri="{FF2B5EF4-FFF2-40B4-BE49-F238E27FC236}">
                <a16:creationId xmlns:a16="http://schemas.microsoft.com/office/drawing/2014/main" id="{7DDFAB25-C064-A044-A9BB-79626D482A95}"/>
              </a:ext>
            </a:extLst>
          </p:cNvPr>
          <p:cNvSpPr>
            <a:spLocks noGrp="1"/>
          </p:cNvSpPr>
          <p:nvPr>
            <p:ph type="body" idx="2"/>
          </p:nvPr>
        </p:nvSpPr>
        <p:spPr>
          <a:xfrm>
            <a:off x="3184213" y="1471725"/>
            <a:ext cx="2711326" cy="3454200"/>
          </a:xfrm>
        </p:spPr>
        <p:txBody>
          <a:bodyPr/>
          <a:lstStyle/>
          <a:p>
            <a:pPr marL="271463" indent="-271463"/>
            <a:r>
              <a:rPr lang="en-US" sz="2200" dirty="0"/>
              <a:t>Students create, not just consume</a:t>
            </a:r>
          </a:p>
          <a:p>
            <a:pPr marL="271463" indent="-271463"/>
            <a:r>
              <a:rPr lang="en-US" sz="2200" dirty="0"/>
              <a:t>Non-disposable assignments;  contributions to public knowledge</a:t>
            </a:r>
          </a:p>
          <a:p>
            <a:pPr marL="271463" indent="-271463"/>
            <a:r>
              <a:rPr lang="en-US" sz="2200" dirty="0"/>
              <a:t>Adapt, create, share OER</a:t>
            </a:r>
          </a:p>
          <a:p>
            <a:pPr marL="271463" indent="-271463"/>
            <a:endParaRPr lang="en-US" dirty="0"/>
          </a:p>
        </p:txBody>
      </p:sp>
      <p:sp>
        <p:nvSpPr>
          <p:cNvPr id="7" name="Text Placeholder 6">
            <a:extLst>
              <a:ext uri="{FF2B5EF4-FFF2-40B4-BE49-F238E27FC236}">
                <a16:creationId xmlns:a16="http://schemas.microsoft.com/office/drawing/2014/main" id="{133476FD-9724-9840-AE7F-F2B20809A6EC}"/>
              </a:ext>
            </a:extLst>
          </p:cNvPr>
          <p:cNvSpPr>
            <a:spLocks noGrp="1"/>
          </p:cNvSpPr>
          <p:nvPr>
            <p:ph type="body" idx="3"/>
          </p:nvPr>
        </p:nvSpPr>
        <p:spPr/>
        <p:txBody>
          <a:bodyPr/>
          <a:lstStyle/>
          <a:p>
            <a:pPr marL="271463" indent="-249238"/>
            <a:r>
              <a:rPr lang="en-US" sz="2200" dirty="0">
                <a:solidFill>
                  <a:schemeClr val="tx1"/>
                </a:solidFill>
              </a:rPr>
              <a:t>Participation of people outside the course</a:t>
            </a:r>
          </a:p>
          <a:p>
            <a:pPr marL="577850" lvl="1" indent="-249238"/>
            <a:r>
              <a:rPr lang="en-US" sz="2200" dirty="0">
                <a:solidFill>
                  <a:schemeClr val="tx1"/>
                </a:solidFill>
              </a:rPr>
              <a:t>Blogs</a:t>
            </a:r>
          </a:p>
          <a:p>
            <a:pPr marL="577850" lvl="1" indent="-249238"/>
            <a:r>
              <a:rPr lang="en-US" sz="2200" dirty="0">
                <a:solidFill>
                  <a:schemeClr val="tx1"/>
                </a:solidFill>
              </a:rPr>
              <a:t>Social media</a:t>
            </a:r>
          </a:p>
          <a:p>
            <a:pPr marL="577850" lvl="1" indent="-249238"/>
            <a:r>
              <a:rPr lang="en-US" sz="2200" dirty="0">
                <a:solidFill>
                  <a:schemeClr val="tx1"/>
                </a:solidFill>
              </a:rPr>
              <a:t>Annotations</a:t>
            </a:r>
          </a:p>
          <a:p>
            <a:pPr marL="271463" indent="-249238"/>
            <a:r>
              <a:rPr lang="en-US" sz="2200" dirty="0">
                <a:solidFill>
                  <a:schemeClr val="tx1"/>
                </a:solidFill>
              </a:rPr>
              <a:t>Community partners</a:t>
            </a:r>
          </a:p>
          <a:p>
            <a:pPr marL="479425" lvl="1" indent="0">
              <a:buNone/>
            </a:pPr>
            <a:endParaRPr lang="en-US" dirty="0">
              <a:solidFill>
                <a:schemeClr val="tx1"/>
              </a:solidFill>
            </a:endParaRPr>
          </a:p>
        </p:txBody>
      </p:sp>
      <p:pic>
        <p:nvPicPr>
          <p:cNvPr id="8" name="Picture 7">
            <a:extLst>
              <a:ext uri="{FF2B5EF4-FFF2-40B4-BE49-F238E27FC236}">
                <a16:creationId xmlns:a16="http://schemas.microsoft.com/office/drawing/2014/main" id="{804EB6C5-AE9C-C047-8986-4D44A57E09B3}"/>
              </a:ext>
            </a:extLst>
          </p:cNvPr>
          <p:cNvPicPr>
            <a:picLocks noChangeAspect="1"/>
          </p:cNvPicPr>
          <p:nvPr/>
        </p:nvPicPr>
        <p:blipFill>
          <a:blip r:embed="rId2"/>
          <a:stretch>
            <a:fillRect/>
          </a:stretch>
        </p:blipFill>
        <p:spPr>
          <a:xfrm>
            <a:off x="4329562" y="64476"/>
            <a:ext cx="485172" cy="485172"/>
          </a:xfrm>
          <a:prstGeom prst="rect">
            <a:avLst/>
          </a:prstGeom>
        </p:spPr>
      </p:pic>
    </p:spTree>
    <p:extLst>
      <p:ext uri="{BB962C8B-B14F-4D97-AF65-F5344CB8AC3E}">
        <p14:creationId xmlns:p14="http://schemas.microsoft.com/office/powerpoint/2010/main" val="17414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3964-A9D5-3348-9CA0-8880F267BADD}"/>
              </a:ext>
            </a:extLst>
          </p:cNvPr>
          <p:cNvSpPr>
            <a:spLocks noGrp="1"/>
          </p:cNvSpPr>
          <p:nvPr>
            <p:ph type="title"/>
          </p:nvPr>
        </p:nvSpPr>
        <p:spPr>
          <a:xfrm>
            <a:off x="601884" y="750150"/>
            <a:ext cx="7917083" cy="539100"/>
          </a:xfrm>
        </p:spPr>
        <p:txBody>
          <a:bodyPr/>
          <a:lstStyle/>
          <a:p>
            <a:r>
              <a:rPr lang="en-US" dirty="0"/>
              <a:t>How are all these things “open”?</a:t>
            </a:r>
          </a:p>
        </p:txBody>
      </p:sp>
      <p:sp>
        <p:nvSpPr>
          <p:cNvPr id="3" name="Text Placeholder 2">
            <a:extLst>
              <a:ext uri="{FF2B5EF4-FFF2-40B4-BE49-F238E27FC236}">
                <a16:creationId xmlns:a16="http://schemas.microsoft.com/office/drawing/2014/main" id="{FD3A5241-74A5-064E-92C5-801A1BD638B3}"/>
              </a:ext>
            </a:extLst>
          </p:cNvPr>
          <p:cNvSpPr>
            <a:spLocks noGrp="1"/>
          </p:cNvSpPr>
          <p:nvPr>
            <p:ph type="body" idx="1"/>
          </p:nvPr>
        </p:nvSpPr>
        <p:spPr/>
        <p:txBody>
          <a:bodyPr/>
          <a:lstStyle/>
          <a:p>
            <a:pPr marL="76200" indent="0" algn="ctr">
              <a:buNone/>
            </a:pPr>
            <a:r>
              <a:rPr lang="en-US" dirty="0"/>
              <a:t>Reducing or crossing barriers &amp; boundaries</a:t>
            </a:r>
          </a:p>
        </p:txBody>
      </p:sp>
      <p:pic>
        <p:nvPicPr>
          <p:cNvPr id="7" name="Picture 6">
            <a:extLst>
              <a:ext uri="{FF2B5EF4-FFF2-40B4-BE49-F238E27FC236}">
                <a16:creationId xmlns:a16="http://schemas.microsoft.com/office/drawing/2014/main" id="{A1D2F1E7-770E-F64F-92BC-657A9F17C6EF}"/>
              </a:ext>
            </a:extLst>
          </p:cNvPr>
          <p:cNvPicPr>
            <a:picLocks noChangeAspect="1"/>
          </p:cNvPicPr>
          <p:nvPr/>
        </p:nvPicPr>
        <p:blipFill>
          <a:blip r:embed="rId2"/>
          <a:stretch>
            <a:fillRect/>
          </a:stretch>
        </p:blipFill>
        <p:spPr>
          <a:xfrm>
            <a:off x="4415790" y="80010"/>
            <a:ext cx="396240" cy="396240"/>
          </a:xfrm>
          <a:prstGeom prst="rect">
            <a:avLst/>
          </a:prstGeom>
        </p:spPr>
      </p:pic>
      <p:grpSp>
        <p:nvGrpSpPr>
          <p:cNvPr id="37" name="Group 36">
            <a:extLst>
              <a:ext uri="{FF2B5EF4-FFF2-40B4-BE49-F238E27FC236}">
                <a16:creationId xmlns:a16="http://schemas.microsoft.com/office/drawing/2014/main" id="{E05BBECF-1F5B-1F42-9CF5-B76D9369F617}"/>
              </a:ext>
            </a:extLst>
          </p:cNvPr>
          <p:cNvGrpSpPr/>
          <p:nvPr/>
        </p:nvGrpSpPr>
        <p:grpSpPr>
          <a:xfrm>
            <a:off x="454399" y="2322313"/>
            <a:ext cx="2814554" cy="2464922"/>
            <a:chOff x="454399" y="2322313"/>
            <a:chExt cx="2814554" cy="2464922"/>
          </a:xfrm>
        </p:grpSpPr>
        <p:pic>
          <p:nvPicPr>
            <p:cNvPr id="13" name="Picture 12">
              <a:extLst>
                <a:ext uri="{FF2B5EF4-FFF2-40B4-BE49-F238E27FC236}">
                  <a16:creationId xmlns:a16="http://schemas.microsoft.com/office/drawing/2014/main" id="{F3300621-C22F-9A4D-AC4F-2E344EA92F5D}"/>
                </a:ext>
              </a:extLst>
            </p:cNvPr>
            <p:cNvPicPr>
              <a:picLocks noChangeAspect="1"/>
            </p:cNvPicPr>
            <p:nvPr/>
          </p:nvPicPr>
          <p:blipFill>
            <a:blip r:embed="rId3"/>
            <a:stretch>
              <a:fillRect/>
            </a:stretch>
          </p:blipFill>
          <p:spPr>
            <a:xfrm>
              <a:off x="917881" y="2322313"/>
              <a:ext cx="2007870" cy="2007870"/>
            </a:xfrm>
            <a:prstGeom prst="rect">
              <a:avLst/>
            </a:prstGeom>
          </p:spPr>
        </p:pic>
        <p:sp>
          <p:nvSpPr>
            <p:cNvPr id="19" name="TextBox 18">
              <a:extLst>
                <a:ext uri="{FF2B5EF4-FFF2-40B4-BE49-F238E27FC236}">
                  <a16:creationId xmlns:a16="http://schemas.microsoft.com/office/drawing/2014/main" id="{53872D73-FE95-B74A-8F8C-365B2C17C784}"/>
                </a:ext>
              </a:extLst>
            </p:cNvPr>
            <p:cNvSpPr txBox="1"/>
            <p:nvPr/>
          </p:nvSpPr>
          <p:spPr>
            <a:xfrm>
              <a:off x="454399" y="4356347"/>
              <a:ext cx="1435008" cy="430887"/>
            </a:xfrm>
            <a:prstGeom prst="rect">
              <a:avLst/>
            </a:prstGeom>
            <a:noFill/>
          </p:spPr>
          <p:txBody>
            <a:bodyPr wrap="none" rtlCol="0">
              <a:spAutoFit/>
            </a:bodyPr>
            <a:lstStyle/>
            <a:p>
              <a:r>
                <a:rPr lang="en-US" sz="2200" dirty="0">
                  <a:latin typeface="Lato" panose="020F0502020204030203" pitchFamily="34" charset="77"/>
                </a:rPr>
                <a:t>Instructor</a:t>
              </a:r>
            </a:p>
          </p:txBody>
        </p:sp>
        <p:sp>
          <p:nvSpPr>
            <p:cNvPr id="20" name="TextBox 19">
              <a:extLst>
                <a:ext uri="{FF2B5EF4-FFF2-40B4-BE49-F238E27FC236}">
                  <a16:creationId xmlns:a16="http://schemas.microsoft.com/office/drawing/2014/main" id="{E9122603-297E-384C-B757-CBCC66F71341}"/>
                </a:ext>
              </a:extLst>
            </p:cNvPr>
            <p:cNvSpPr txBox="1"/>
            <p:nvPr/>
          </p:nvSpPr>
          <p:spPr>
            <a:xfrm>
              <a:off x="2117676" y="4356348"/>
              <a:ext cx="1151277" cy="430887"/>
            </a:xfrm>
            <a:prstGeom prst="rect">
              <a:avLst/>
            </a:prstGeom>
            <a:noFill/>
          </p:spPr>
          <p:txBody>
            <a:bodyPr wrap="none" rtlCol="0">
              <a:spAutoFit/>
            </a:bodyPr>
            <a:lstStyle/>
            <a:p>
              <a:r>
                <a:rPr lang="en-US" sz="2200" dirty="0">
                  <a:latin typeface="Lato" panose="020F0502020204030203" pitchFamily="34" charset="77"/>
                </a:rPr>
                <a:t>Learner</a:t>
              </a:r>
            </a:p>
          </p:txBody>
        </p:sp>
      </p:grpSp>
      <p:grpSp>
        <p:nvGrpSpPr>
          <p:cNvPr id="40" name="Group 39">
            <a:extLst>
              <a:ext uri="{FF2B5EF4-FFF2-40B4-BE49-F238E27FC236}">
                <a16:creationId xmlns:a16="http://schemas.microsoft.com/office/drawing/2014/main" id="{AE59CE3B-9C02-B247-95B5-C63D6B52D06E}"/>
              </a:ext>
            </a:extLst>
          </p:cNvPr>
          <p:cNvGrpSpPr/>
          <p:nvPr/>
        </p:nvGrpSpPr>
        <p:grpSpPr>
          <a:xfrm>
            <a:off x="6421680" y="2232896"/>
            <a:ext cx="2154684" cy="2580504"/>
            <a:chOff x="6421680" y="2232896"/>
            <a:chExt cx="2154684" cy="2580504"/>
          </a:xfrm>
        </p:grpSpPr>
        <p:pic>
          <p:nvPicPr>
            <p:cNvPr id="17" name="Picture 16">
              <a:extLst>
                <a:ext uri="{FF2B5EF4-FFF2-40B4-BE49-F238E27FC236}">
                  <a16:creationId xmlns:a16="http://schemas.microsoft.com/office/drawing/2014/main" id="{10DA1232-EAD8-D145-A486-B3A4186FDBDE}"/>
                </a:ext>
              </a:extLst>
            </p:cNvPr>
            <p:cNvPicPr>
              <a:picLocks noChangeAspect="1"/>
            </p:cNvPicPr>
            <p:nvPr/>
          </p:nvPicPr>
          <p:blipFill>
            <a:blip r:embed="rId4"/>
            <a:stretch>
              <a:fillRect/>
            </a:stretch>
          </p:blipFill>
          <p:spPr>
            <a:xfrm>
              <a:off x="6421680" y="2232896"/>
              <a:ext cx="2097287" cy="2097287"/>
            </a:xfrm>
            <a:prstGeom prst="rect">
              <a:avLst/>
            </a:prstGeom>
          </p:spPr>
        </p:pic>
        <p:sp>
          <p:nvSpPr>
            <p:cNvPr id="21" name="TextBox 20">
              <a:extLst>
                <a:ext uri="{FF2B5EF4-FFF2-40B4-BE49-F238E27FC236}">
                  <a16:creationId xmlns:a16="http://schemas.microsoft.com/office/drawing/2014/main" id="{1478319B-76E5-1E44-9594-7D165843E193}"/>
                </a:ext>
              </a:extLst>
            </p:cNvPr>
            <p:cNvSpPr txBox="1"/>
            <p:nvPr/>
          </p:nvSpPr>
          <p:spPr>
            <a:xfrm>
              <a:off x="6697323" y="4382513"/>
              <a:ext cx="1879041" cy="430887"/>
            </a:xfrm>
            <a:prstGeom prst="rect">
              <a:avLst/>
            </a:prstGeom>
            <a:noFill/>
          </p:spPr>
          <p:txBody>
            <a:bodyPr wrap="none" rtlCol="0">
              <a:spAutoFit/>
            </a:bodyPr>
            <a:lstStyle/>
            <a:p>
              <a:r>
                <a:rPr lang="en-US" sz="2200" dirty="0">
                  <a:latin typeface="Lato" panose="020F0502020204030203" pitchFamily="34" charset="77"/>
                </a:rPr>
                <a:t>Transparency</a:t>
              </a:r>
            </a:p>
          </p:txBody>
        </p:sp>
      </p:grpSp>
      <p:grpSp>
        <p:nvGrpSpPr>
          <p:cNvPr id="39" name="Group 38">
            <a:extLst>
              <a:ext uri="{FF2B5EF4-FFF2-40B4-BE49-F238E27FC236}">
                <a16:creationId xmlns:a16="http://schemas.microsoft.com/office/drawing/2014/main" id="{8499F622-B9F2-A947-9D6B-289ADC5890A0}"/>
              </a:ext>
            </a:extLst>
          </p:cNvPr>
          <p:cNvGrpSpPr/>
          <p:nvPr/>
        </p:nvGrpSpPr>
        <p:grpSpPr>
          <a:xfrm>
            <a:off x="3817620" y="2308203"/>
            <a:ext cx="2041750" cy="2491978"/>
            <a:chOff x="3817620" y="2308203"/>
            <a:chExt cx="2041750" cy="2491978"/>
          </a:xfrm>
        </p:grpSpPr>
        <p:sp>
          <p:nvSpPr>
            <p:cNvPr id="23" name="TextBox 22">
              <a:extLst>
                <a:ext uri="{FF2B5EF4-FFF2-40B4-BE49-F238E27FC236}">
                  <a16:creationId xmlns:a16="http://schemas.microsoft.com/office/drawing/2014/main" id="{394B3D29-7864-7448-85D5-7D0E68A6B36C}"/>
                </a:ext>
              </a:extLst>
            </p:cNvPr>
            <p:cNvSpPr txBox="1"/>
            <p:nvPr/>
          </p:nvSpPr>
          <p:spPr>
            <a:xfrm>
              <a:off x="4274062" y="4369294"/>
              <a:ext cx="1075936" cy="430887"/>
            </a:xfrm>
            <a:prstGeom prst="rect">
              <a:avLst/>
            </a:prstGeom>
            <a:noFill/>
          </p:spPr>
          <p:txBody>
            <a:bodyPr wrap="none" rtlCol="0">
              <a:spAutoFit/>
            </a:bodyPr>
            <a:lstStyle/>
            <a:p>
              <a:r>
                <a:rPr lang="en-US" sz="2200" dirty="0">
                  <a:latin typeface="Lato" panose="020F0502020204030203" pitchFamily="34" charset="77"/>
                </a:rPr>
                <a:t>Course</a:t>
              </a:r>
            </a:p>
          </p:txBody>
        </p:sp>
        <p:grpSp>
          <p:nvGrpSpPr>
            <p:cNvPr id="38" name="Group 37">
              <a:extLst>
                <a:ext uri="{FF2B5EF4-FFF2-40B4-BE49-F238E27FC236}">
                  <a16:creationId xmlns:a16="http://schemas.microsoft.com/office/drawing/2014/main" id="{23FD4961-BBB7-474F-ABB4-F9DAF3A86F1E}"/>
                </a:ext>
              </a:extLst>
            </p:cNvPr>
            <p:cNvGrpSpPr/>
            <p:nvPr/>
          </p:nvGrpSpPr>
          <p:grpSpPr>
            <a:xfrm>
              <a:off x="3817620" y="2308203"/>
              <a:ext cx="2041750" cy="1932326"/>
              <a:chOff x="3817620" y="2308203"/>
              <a:chExt cx="2041750" cy="1932326"/>
            </a:xfrm>
          </p:grpSpPr>
          <p:sp>
            <p:nvSpPr>
              <p:cNvPr id="22" name="Donut 21">
                <a:extLst>
                  <a:ext uri="{FF2B5EF4-FFF2-40B4-BE49-F238E27FC236}">
                    <a16:creationId xmlns:a16="http://schemas.microsoft.com/office/drawing/2014/main" id="{98E09C59-26C5-E141-A8EB-EEABD1184E44}"/>
                  </a:ext>
                </a:extLst>
              </p:cNvPr>
              <p:cNvSpPr/>
              <p:nvPr/>
            </p:nvSpPr>
            <p:spPr>
              <a:xfrm>
                <a:off x="3817620" y="2322312"/>
                <a:ext cx="2013051" cy="1918217"/>
              </a:xfrm>
              <a:prstGeom prst="donut">
                <a:avLst>
                  <a:gd name="adj" fmla="val 4245"/>
                </a:avLst>
              </a:prstGeom>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cxnSp>
            <p:nvCxnSpPr>
              <p:cNvPr id="25" name="Curved Connector 24">
                <a:extLst>
                  <a:ext uri="{FF2B5EF4-FFF2-40B4-BE49-F238E27FC236}">
                    <a16:creationId xmlns:a16="http://schemas.microsoft.com/office/drawing/2014/main" id="{0A5C3430-5674-AE4A-881D-99CAC5F1D9D9}"/>
                  </a:ext>
                </a:extLst>
              </p:cNvPr>
              <p:cNvCxnSpPr>
                <a:cxnSpLocks/>
              </p:cNvCxnSpPr>
              <p:nvPr/>
            </p:nvCxnSpPr>
            <p:spPr>
              <a:xfrm flipV="1">
                <a:off x="4712794" y="2308203"/>
                <a:ext cx="1146576" cy="601744"/>
              </a:xfrm>
              <a:prstGeom prst="curvedConnector3">
                <a:avLst>
                  <a:gd name="adj1" fmla="val 50000"/>
                </a:avLst>
              </a:prstGeom>
              <a:ln w="104775">
                <a:solidFill>
                  <a:schemeClr val="bg2"/>
                </a:solidFill>
                <a:tailEnd type="triangle"/>
              </a:ln>
            </p:spPr>
            <p:style>
              <a:lnRef idx="2">
                <a:schemeClr val="dk1"/>
              </a:lnRef>
              <a:fillRef idx="0">
                <a:schemeClr val="dk1"/>
              </a:fillRef>
              <a:effectRef idx="1">
                <a:schemeClr val="dk1"/>
              </a:effectRef>
              <a:fontRef idx="minor">
                <a:schemeClr val="tx1"/>
              </a:fontRef>
            </p:style>
          </p:cxnSp>
          <p:cxnSp>
            <p:nvCxnSpPr>
              <p:cNvPr id="29" name="Curved Connector 28">
                <a:extLst>
                  <a:ext uri="{FF2B5EF4-FFF2-40B4-BE49-F238E27FC236}">
                    <a16:creationId xmlns:a16="http://schemas.microsoft.com/office/drawing/2014/main" id="{0A019DDA-8519-F141-8DA2-EA85603CB180}"/>
                  </a:ext>
                </a:extLst>
              </p:cNvPr>
              <p:cNvCxnSpPr>
                <a:cxnSpLocks/>
              </p:cNvCxnSpPr>
              <p:nvPr/>
            </p:nvCxnSpPr>
            <p:spPr>
              <a:xfrm rot="10800000">
                <a:off x="4840312" y="3460225"/>
                <a:ext cx="938411" cy="780304"/>
              </a:xfrm>
              <a:prstGeom prst="curvedConnector3">
                <a:avLst>
                  <a:gd name="adj1" fmla="val 50000"/>
                </a:avLst>
              </a:prstGeom>
              <a:ln w="104775">
                <a:solidFill>
                  <a:schemeClr val="bg2"/>
                </a:solidFill>
                <a:tailEnd type="triangle"/>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59007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dissolv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dissolv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dissolve">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EE6C-B303-B445-ACBE-F52744E2027F}"/>
              </a:ext>
            </a:extLst>
          </p:cNvPr>
          <p:cNvSpPr>
            <a:spLocks noGrp="1"/>
          </p:cNvSpPr>
          <p:nvPr>
            <p:ph type="ctrTitle"/>
          </p:nvPr>
        </p:nvSpPr>
        <p:spPr/>
        <p:txBody>
          <a:bodyPr/>
          <a:lstStyle/>
          <a:p>
            <a:r>
              <a:rPr lang="en-US" dirty="0"/>
              <a:t>Open Pedagogy Examples</a:t>
            </a:r>
          </a:p>
        </p:txBody>
      </p:sp>
      <p:sp>
        <p:nvSpPr>
          <p:cNvPr id="4" name="Subtitle 3">
            <a:extLst>
              <a:ext uri="{FF2B5EF4-FFF2-40B4-BE49-F238E27FC236}">
                <a16:creationId xmlns:a16="http://schemas.microsoft.com/office/drawing/2014/main" id="{18A852D6-1818-B74D-AB07-A523965A174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C07AF34-7890-8E48-9C97-EB99D2EA51C2}"/>
              </a:ext>
            </a:extLst>
          </p:cNvPr>
          <p:cNvPicPr>
            <a:picLocks noChangeAspect="1"/>
          </p:cNvPicPr>
          <p:nvPr/>
        </p:nvPicPr>
        <p:blipFill>
          <a:blip r:embed="rId2"/>
          <a:stretch>
            <a:fillRect/>
          </a:stretch>
        </p:blipFill>
        <p:spPr>
          <a:xfrm>
            <a:off x="4108607" y="95325"/>
            <a:ext cx="880082" cy="880082"/>
          </a:xfrm>
          <a:prstGeom prst="rect">
            <a:avLst/>
          </a:prstGeom>
        </p:spPr>
      </p:pic>
    </p:spTree>
    <p:extLst>
      <p:ext uri="{BB962C8B-B14F-4D97-AF65-F5344CB8AC3E}">
        <p14:creationId xmlns:p14="http://schemas.microsoft.com/office/powerpoint/2010/main" val="246162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course is called Canadian Studies, and they did a Wikipedia project in March 2017 where they added content to Wikipedia articles on Canadian literary authors, focusing in particular on underrepresented voices." title="screen capture of a Wikipedia page for a Wikipedia project in a 4th year English course at UBC">
            <a:extLst>
              <a:ext uri="{FF2B5EF4-FFF2-40B4-BE49-F238E27FC236}">
                <a16:creationId xmlns:a16="http://schemas.microsoft.com/office/drawing/2014/main" id="{C83F7E71-F8CB-CA4E-8CA4-4012138D9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9828" cy="39481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6 articles were created, 29 articles were edited, 888 total edits were made, there were 47 student editors, 31,700 words were added." title="Screen capture of a webpage that shows how many articles were created and edited as part of the Wikipedia project for the 4th year English course">
            <a:extLst>
              <a:ext uri="{FF2B5EF4-FFF2-40B4-BE49-F238E27FC236}">
                <a16:creationId xmlns:a16="http://schemas.microsoft.com/office/drawing/2014/main" id="{10BF8517-43B4-0A4F-9F7D-78CF6BFD5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1907"/>
            <a:ext cx="9165134" cy="158159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id="{771B65B0-BA3E-934A-8CD3-6F29A8FB3B33}"/>
              </a:ext>
            </a:extLst>
          </p:cNvPr>
          <p:cNvSpPr/>
          <p:nvPr/>
        </p:nvSpPr>
        <p:spPr>
          <a:xfrm>
            <a:off x="5401340" y="0"/>
            <a:ext cx="552893" cy="14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hidden="1">
            <a:extLst>
              <a:ext uri="{FF2B5EF4-FFF2-40B4-BE49-F238E27FC236}">
                <a16:creationId xmlns:a16="http://schemas.microsoft.com/office/drawing/2014/main" id="{4DE89BE8-4F5B-5045-A707-33D4F6E3C31F}"/>
              </a:ext>
            </a:extLst>
          </p:cNvPr>
          <p:cNvSpPr>
            <a:spLocks noGrp="1"/>
          </p:cNvSpPr>
          <p:nvPr>
            <p:ph type="title"/>
          </p:nvPr>
        </p:nvSpPr>
        <p:spPr/>
        <p:txBody>
          <a:bodyPr/>
          <a:lstStyle/>
          <a:p>
            <a:r>
              <a:rPr lang="en-US" dirty="0"/>
              <a:t>Wikipedia projects</a:t>
            </a:r>
          </a:p>
        </p:txBody>
      </p:sp>
    </p:spTree>
    <p:extLst>
      <p:ext uri="{BB962C8B-B14F-4D97-AF65-F5344CB8AC3E}">
        <p14:creationId xmlns:p14="http://schemas.microsoft.com/office/powerpoint/2010/main" val="234168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0E46-F9BF-2B43-AE05-F7BE7083A1B3}"/>
              </a:ext>
            </a:extLst>
          </p:cNvPr>
          <p:cNvSpPr>
            <a:spLocks noGrp="1"/>
          </p:cNvSpPr>
          <p:nvPr>
            <p:ph type="ctrTitle"/>
          </p:nvPr>
        </p:nvSpPr>
        <p:spPr/>
        <p:txBody>
          <a:bodyPr/>
          <a:lstStyle/>
          <a:p>
            <a:r>
              <a:rPr lang="en-US" dirty="0"/>
              <a:t>Slides:</a:t>
            </a:r>
            <a:br>
              <a:rPr lang="en-US" dirty="0"/>
            </a:br>
            <a:endParaRPr lang="en-US" dirty="0"/>
          </a:p>
        </p:txBody>
      </p:sp>
      <p:sp>
        <p:nvSpPr>
          <p:cNvPr id="3" name="Subtitle 2">
            <a:extLst>
              <a:ext uri="{FF2B5EF4-FFF2-40B4-BE49-F238E27FC236}">
                <a16:creationId xmlns:a16="http://schemas.microsoft.com/office/drawing/2014/main" id="{3B134CAC-A2C0-094E-8602-8DB6616118A3}"/>
              </a:ext>
            </a:extLst>
          </p:cNvPr>
          <p:cNvSpPr>
            <a:spLocks noGrp="1"/>
          </p:cNvSpPr>
          <p:nvPr>
            <p:ph type="subTitle" idx="1"/>
          </p:nvPr>
        </p:nvSpPr>
        <p:spPr>
          <a:xfrm>
            <a:off x="1693312" y="2602180"/>
            <a:ext cx="5757525" cy="784800"/>
          </a:xfrm>
        </p:spPr>
        <p:txBody>
          <a:bodyPr/>
          <a:lstStyle/>
          <a:p>
            <a:r>
              <a:rPr lang="en-US" sz="2800" dirty="0"/>
              <a:t>http://</a:t>
            </a:r>
            <a:r>
              <a:rPr lang="en-US" sz="2800" dirty="0" err="1"/>
              <a:t>is.gd</a:t>
            </a:r>
            <a:r>
              <a:rPr lang="en-US" sz="2800" dirty="0"/>
              <a:t>/mru_openped_2018</a:t>
            </a:r>
          </a:p>
        </p:txBody>
      </p:sp>
      <p:pic>
        <p:nvPicPr>
          <p:cNvPr id="6" name="Picture 5">
            <a:extLst>
              <a:ext uri="{FF2B5EF4-FFF2-40B4-BE49-F238E27FC236}">
                <a16:creationId xmlns:a16="http://schemas.microsoft.com/office/drawing/2014/main" id="{46424C2F-25AB-0C4E-B3E8-E973643D7A9E}"/>
              </a:ext>
            </a:extLst>
          </p:cNvPr>
          <p:cNvPicPr>
            <a:picLocks noChangeAspect="1"/>
          </p:cNvPicPr>
          <p:nvPr/>
        </p:nvPicPr>
        <p:blipFill>
          <a:blip r:embed="rId2"/>
          <a:stretch>
            <a:fillRect/>
          </a:stretch>
        </p:blipFill>
        <p:spPr>
          <a:xfrm>
            <a:off x="4236794" y="182395"/>
            <a:ext cx="670560" cy="670560"/>
          </a:xfrm>
          <a:prstGeom prst="rect">
            <a:avLst/>
          </a:prstGeom>
        </p:spPr>
      </p:pic>
    </p:spTree>
    <p:extLst>
      <p:ext uri="{BB962C8B-B14F-4D97-AF65-F5344CB8AC3E}">
        <p14:creationId xmlns:p14="http://schemas.microsoft.com/office/powerpoint/2010/main" val="17115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34A1-F507-1046-81DE-56763F5C0CB3}"/>
              </a:ext>
            </a:extLst>
          </p:cNvPr>
          <p:cNvSpPr>
            <a:spLocks noGrp="1"/>
          </p:cNvSpPr>
          <p:nvPr>
            <p:ph type="title"/>
          </p:nvPr>
        </p:nvSpPr>
        <p:spPr/>
        <p:txBody>
          <a:bodyPr/>
          <a:lstStyle/>
          <a:p>
            <a:r>
              <a:rPr lang="en-US" dirty="0"/>
              <a:t>Wiki Education Foundation</a:t>
            </a:r>
          </a:p>
        </p:txBody>
      </p:sp>
      <p:pic>
        <p:nvPicPr>
          <p:cNvPr id="3" name="Picture 2" title="Screen capture of the cover of a booklet called &quot;Editing Wikipedia: A Guide for Student Editors Supported by Wiki Education&quot;">
            <a:extLst>
              <a:ext uri="{FF2B5EF4-FFF2-40B4-BE49-F238E27FC236}">
                <a16:creationId xmlns:a16="http://schemas.microsoft.com/office/drawing/2014/main" id="{CF2F1B92-FB7B-1046-B19F-A1F139244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426" y="1463240"/>
            <a:ext cx="2374899" cy="3352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title="Screen capture of the cover of a booklet called &quot;Instructor Basics: How to Use Wikipedia As A Teaching Tool&quot;">
            <a:extLst>
              <a:ext uri="{FF2B5EF4-FFF2-40B4-BE49-F238E27FC236}">
                <a16:creationId xmlns:a16="http://schemas.microsoft.com/office/drawing/2014/main" id="{4156F2A3-5D44-F94D-8E17-F585409C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25" y="1519262"/>
            <a:ext cx="2759726" cy="3240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542B6D50-D642-1A4C-BEF5-321DE7718E1C}"/>
              </a:ext>
            </a:extLst>
          </p:cNvPr>
          <p:cNvSpPr/>
          <p:nvPr/>
        </p:nvSpPr>
        <p:spPr>
          <a:xfrm>
            <a:off x="7198225" y="3805571"/>
            <a:ext cx="1828800" cy="954107"/>
          </a:xfrm>
          <a:prstGeom prst="rect">
            <a:avLst/>
          </a:prstGeom>
        </p:spPr>
        <p:txBody>
          <a:bodyPr wrap="square">
            <a:spAutoFit/>
          </a:bodyPr>
          <a:lstStyle/>
          <a:p>
            <a:r>
              <a:rPr lang="en-US" dirty="0">
                <a:latin typeface="Lato" panose="020F0502020204030203" pitchFamily="34" charset="77"/>
                <a:ea typeface="Century Gothic" charset="0"/>
                <a:cs typeface="Century Gothic" charset="0"/>
              </a:rPr>
              <a:t>Brochure covers </a:t>
            </a:r>
          </a:p>
          <a:p>
            <a:r>
              <a:rPr lang="en-US" dirty="0">
                <a:latin typeface="Lato" panose="020F0502020204030203" pitchFamily="34" charset="77"/>
                <a:ea typeface="Century Gothic" charset="0"/>
                <a:cs typeface="Century Gothic" charset="0"/>
              </a:rPr>
              <a:t>licensed </a:t>
            </a:r>
            <a:r>
              <a:rPr lang="en-US" dirty="0">
                <a:latin typeface="Lato" panose="020F0502020204030203" pitchFamily="34" charset="77"/>
                <a:ea typeface="Century Gothic" charset="0"/>
                <a:cs typeface="Century Gothic" charset="0"/>
                <a:hlinkClick r:id="rId4"/>
              </a:rPr>
              <a:t>CC BY-SA</a:t>
            </a:r>
            <a:r>
              <a:rPr lang="en-US" dirty="0">
                <a:latin typeface="Lato" panose="020F0502020204030203" pitchFamily="34" charset="77"/>
                <a:ea typeface="Century Gothic" charset="0"/>
                <a:cs typeface="Century Gothic" charset="0"/>
              </a:rPr>
              <a:t>,</a:t>
            </a:r>
          </a:p>
          <a:p>
            <a:r>
              <a:rPr lang="en-US" dirty="0">
                <a:latin typeface="Lato" panose="020F0502020204030203" pitchFamily="34" charset="77"/>
                <a:ea typeface="Century Gothic" charset="0"/>
                <a:cs typeface="Century Gothic" charset="0"/>
              </a:rPr>
              <a:t>available from </a:t>
            </a:r>
          </a:p>
          <a:p>
            <a:r>
              <a:rPr lang="en-US" dirty="0">
                <a:latin typeface="Lato" panose="020F0502020204030203" pitchFamily="34" charset="77"/>
                <a:ea typeface="Century Gothic" charset="0"/>
                <a:cs typeface="Century Gothic" charset="0"/>
                <a:hlinkClick r:id="rId5"/>
              </a:rPr>
              <a:t>WikiEdu</a:t>
            </a:r>
            <a:endParaRPr lang="en-US" dirty="0">
              <a:latin typeface="Lato" panose="020F0502020204030203" pitchFamily="34" charset="77"/>
              <a:ea typeface="Century Gothic" charset="0"/>
              <a:cs typeface="Century Gothic" charset="0"/>
            </a:endParaRPr>
          </a:p>
        </p:txBody>
      </p:sp>
      <p:pic>
        <p:nvPicPr>
          <p:cNvPr id="7" name="Picture 6">
            <a:extLst>
              <a:ext uri="{FF2B5EF4-FFF2-40B4-BE49-F238E27FC236}">
                <a16:creationId xmlns:a16="http://schemas.microsoft.com/office/drawing/2014/main" id="{D23FFB69-2BC2-9640-9EBD-287C01B44658}"/>
              </a:ext>
            </a:extLst>
          </p:cNvPr>
          <p:cNvPicPr>
            <a:picLocks noChangeAspect="1"/>
          </p:cNvPicPr>
          <p:nvPr/>
        </p:nvPicPr>
        <p:blipFill>
          <a:blip r:embed="rId6"/>
          <a:stretch>
            <a:fillRect/>
          </a:stretch>
        </p:blipFill>
        <p:spPr>
          <a:xfrm>
            <a:off x="4401857" y="72221"/>
            <a:ext cx="398743" cy="398743"/>
          </a:xfrm>
          <a:prstGeom prst="rect">
            <a:avLst/>
          </a:prstGeom>
        </p:spPr>
      </p:pic>
    </p:spTree>
    <p:extLst>
      <p:ext uri="{BB962C8B-B14F-4D97-AF65-F5344CB8AC3E}">
        <p14:creationId xmlns:p14="http://schemas.microsoft.com/office/powerpoint/2010/main" val="43997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5ECB-25B6-A044-958C-BE04421A97AA}"/>
              </a:ext>
            </a:extLst>
          </p:cNvPr>
          <p:cNvSpPr>
            <a:spLocks noGrp="1"/>
          </p:cNvSpPr>
          <p:nvPr>
            <p:ph type="title"/>
          </p:nvPr>
        </p:nvSpPr>
        <p:spPr/>
        <p:txBody>
          <a:bodyPr/>
          <a:lstStyle/>
          <a:p>
            <a:r>
              <a:rPr lang="en-US" dirty="0"/>
              <a:t>Students &amp; Open Textbooks</a:t>
            </a:r>
          </a:p>
        </p:txBody>
      </p:sp>
      <p:pic>
        <p:nvPicPr>
          <p:cNvPr id="3" name="Picture 2" title="book cover with the title, &quot;Antologia Abierta de Literatura Hispana,&quot; Julie Ann Ward, ed.">
            <a:extLst>
              <a:ext uri="{FF2B5EF4-FFF2-40B4-BE49-F238E27FC236}">
                <a16:creationId xmlns:a16="http://schemas.microsoft.com/office/drawing/2014/main" id="{DEF6D973-6100-B949-BF79-222A4F5E2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44" y="1414059"/>
            <a:ext cx="2116050" cy="3069373"/>
          </a:xfrm>
          <a:prstGeom prst="rect">
            <a:avLst/>
          </a:prstGeom>
        </p:spPr>
      </p:pic>
      <p:sp>
        <p:nvSpPr>
          <p:cNvPr id="4" name="TextBox 3">
            <a:extLst>
              <a:ext uri="{FF2B5EF4-FFF2-40B4-BE49-F238E27FC236}">
                <a16:creationId xmlns:a16="http://schemas.microsoft.com/office/drawing/2014/main" id="{08EA27C5-8E73-7B44-B765-5E4627BC8F76}"/>
              </a:ext>
            </a:extLst>
          </p:cNvPr>
          <p:cNvSpPr txBox="1"/>
          <p:nvPr/>
        </p:nvSpPr>
        <p:spPr>
          <a:xfrm>
            <a:off x="920642" y="4486219"/>
            <a:ext cx="2525070" cy="523208"/>
          </a:xfrm>
          <a:prstGeom prst="rect">
            <a:avLst/>
          </a:prstGeom>
          <a:noFill/>
        </p:spPr>
        <p:txBody>
          <a:bodyPr wrap="square" lIns="91425" tIns="45714" rIns="91425" bIns="45714" rtlCol="0">
            <a:spAutoFit/>
          </a:bodyPr>
          <a:lstStyle/>
          <a:p>
            <a:pPr algn="ctr"/>
            <a:r>
              <a:rPr lang="en-US" dirty="0">
                <a:latin typeface="Lato" panose="020F0502020204030203" pitchFamily="34" charset="77"/>
                <a:ea typeface="Century Gothic" charset="0"/>
                <a:cs typeface="Century Gothic" charset="0"/>
              </a:rPr>
              <a:t>Cover licensed </a:t>
            </a:r>
            <a:r>
              <a:rPr lang="en-US" dirty="0">
                <a:latin typeface="Lato" panose="020F0502020204030203" pitchFamily="34" charset="77"/>
                <a:ea typeface="Century Gothic" charset="0"/>
                <a:cs typeface="Century Gothic" charset="0"/>
                <a:hlinkClick r:id="rId4"/>
              </a:rPr>
              <a:t>CC BY 4.0</a:t>
            </a:r>
            <a:endParaRPr lang="en-US" dirty="0">
              <a:latin typeface="Lato" panose="020F0502020204030203" pitchFamily="34" charset="77"/>
              <a:ea typeface="Century Gothic" charset="0"/>
              <a:cs typeface="Century Gothic" charset="0"/>
            </a:endParaRPr>
          </a:p>
          <a:p>
            <a:pPr algn="ctr"/>
            <a:r>
              <a:rPr lang="en-US" dirty="0">
                <a:latin typeface="Lato" panose="020F0502020204030203" pitchFamily="34" charset="77"/>
                <a:ea typeface="Century Gothic" charset="0"/>
                <a:cs typeface="Century Gothic" charset="0"/>
              </a:rPr>
              <a:t> </a:t>
            </a:r>
            <a:r>
              <a:rPr lang="en-US" dirty="0">
                <a:latin typeface="Lato" panose="020F0502020204030203" pitchFamily="34" charset="77"/>
                <a:ea typeface="Century Gothic" charset="0"/>
                <a:cs typeface="Century Gothic" charset="0"/>
                <a:hlinkClick r:id="rId5"/>
              </a:rPr>
              <a:t>see book here</a:t>
            </a:r>
            <a:endParaRPr lang="en-US" dirty="0">
              <a:latin typeface="Lato" panose="020F0502020204030203" pitchFamily="34" charset="77"/>
              <a:ea typeface="Century Gothic" charset="0"/>
              <a:cs typeface="Century Gothic" charset="0"/>
            </a:endParaRPr>
          </a:p>
        </p:txBody>
      </p:sp>
      <p:pic>
        <p:nvPicPr>
          <p:cNvPr id="5" name="Picture 2" title="photo of exterior of a house in Madison, Wisconsin, USA by architect Frank Lloyd Wright">
            <a:extLst>
              <a:ext uri="{FF2B5EF4-FFF2-40B4-BE49-F238E27FC236}">
                <a16:creationId xmlns:a16="http://schemas.microsoft.com/office/drawing/2014/main" id="{9EB746FD-4B0C-D240-B443-41A693CC82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2463" y="1610278"/>
            <a:ext cx="4007574" cy="267693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BEBC52BB-FEE7-6245-A3FC-D7B87FBA305E}"/>
              </a:ext>
            </a:extLst>
          </p:cNvPr>
          <p:cNvSpPr txBox="1"/>
          <p:nvPr/>
        </p:nvSpPr>
        <p:spPr>
          <a:xfrm>
            <a:off x="5337913" y="5948692"/>
            <a:ext cx="5352636" cy="492430"/>
          </a:xfrm>
          <a:prstGeom prst="rect">
            <a:avLst/>
          </a:prstGeom>
          <a:noFill/>
        </p:spPr>
        <p:txBody>
          <a:bodyPr wrap="none" lIns="91425" tIns="45714" rIns="91425" bIns="45714" rtlCol="0">
            <a:spAutoFit/>
          </a:bodyPr>
          <a:lstStyle/>
          <a:p>
            <a:r>
              <a:rPr lang="en-US" sz="1300" dirty="0">
                <a:latin typeface="Century Gothic" charset="0"/>
                <a:ea typeface="Century Gothic" charset="0"/>
                <a:cs typeface="Century Gothic" charset="0"/>
                <a:hlinkClick r:id="rId7"/>
              </a:rPr>
              <a:t>Jacobs 1 house </a:t>
            </a:r>
            <a:r>
              <a:rPr lang="en-US" sz="1300" dirty="0">
                <a:latin typeface="Century Gothic" charset="0"/>
                <a:ea typeface="Century Gothic" charset="0"/>
                <a:cs typeface="Century Gothic" charset="0"/>
              </a:rPr>
              <a:t>by Frank Lloyd Wright; image by James </a:t>
            </a:r>
            <a:r>
              <a:rPr lang="en-US" sz="1300" dirty="0" err="1">
                <a:latin typeface="Century Gothic" charset="0"/>
                <a:ea typeface="Century Gothic" charset="0"/>
                <a:cs typeface="Century Gothic" charset="0"/>
              </a:rPr>
              <a:t>Steakley</a:t>
            </a:r>
            <a:r>
              <a:rPr lang="en-US" sz="1300" dirty="0">
                <a:latin typeface="Century Gothic" charset="0"/>
                <a:ea typeface="Century Gothic" charset="0"/>
                <a:cs typeface="Century Gothic" charset="0"/>
              </a:rPr>
              <a:t> </a:t>
            </a:r>
          </a:p>
          <a:p>
            <a:r>
              <a:rPr lang="en-US" sz="1300" dirty="0">
                <a:latin typeface="Century Gothic" charset="0"/>
                <a:ea typeface="Century Gothic" charset="0"/>
                <a:cs typeface="Century Gothic" charset="0"/>
              </a:rPr>
              <a:t>on Wikimedia Commons, licensed </a:t>
            </a:r>
            <a:r>
              <a:rPr lang="en-US" sz="1300" dirty="0">
                <a:latin typeface="Century Gothic" charset="0"/>
                <a:ea typeface="Century Gothic" charset="0"/>
                <a:cs typeface="Century Gothic" charset="0"/>
                <a:hlinkClick r:id="rId8"/>
              </a:rPr>
              <a:t>CC BY-SA 4.0 </a:t>
            </a:r>
            <a:endParaRPr lang="en-US" sz="1300" dirty="0">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BB8719D9-0D5F-624E-BC79-00D60546AA06}"/>
              </a:ext>
            </a:extLst>
          </p:cNvPr>
          <p:cNvSpPr txBox="1"/>
          <p:nvPr/>
        </p:nvSpPr>
        <p:spPr>
          <a:xfrm>
            <a:off x="5490313" y="6101092"/>
            <a:ext cx="5352636" cy="492430"/>
          </a:xfrm>
          <a:prstGeom prst="rect">
            <a:avLst/>
          </a:prstGeom>
          <a:noFill/>
        </p:spPr>
        <p:txBody>
          <a:bodyPr wrap="none" lIns="91425" tIns="45714" rIns="91425" bIns="45714" rtlCol="0">
            <a:spAutoFit/>
          </a:bodyPr>
          <a:lstStyle/>
          <a:p>
            <a:r>
              <a:rPr lang="en-US" sz="1300" dirty="0">
                <a:latin typeface="Century Gothic" charset="0"/>
                <a:ea typeface="Century Gothic" charset="0"/>
                <a:cs typeface="Century Gothic" charset="0"/>
                <a:hlinkClick r:id="rId7"/>
              </a:rPr>
              <a:t>Jacobs 1 house </a:t>
            </a:r>
            <a:r>
              <a:rPr lang="en-US" sz="1300" dirty="0">
                <a:latin typeface="Century Gothic" charset="0"/>
                <a:ea typeface="Century Gothic" charset="0"/>
                <a:cs typeface="Century Gothic" charset="0"/>
              </a:rPr>
              <a:t>by Frank Lloyd Wright; image by James </a:t>
            </a:r>
            <a:r>
              <a:rPr lang="en-US" sz="1300" dirty="0" err="1">
                <a:latin typeface="Century Gothic" charset="0"/>
                <a:ea typeface="Century Gothic" charset="0"/>
                <a:cs typeface="Century Gothic" charset="0"/>
              </a:rPr>
              <a:t>Steakley</a:t>
            </a:r>
            <a:r>
              <a:rPr lang="en-US" sz="1300" dirty="0">
                <a:latin typeface="Century Gothic" charset="0"/>
                <a:ea typeface="Century Gothic" charset="0"/>
                <a:cs typeface="Century Gothic" charset="0"/>
              </a:rPr>
              <a:t> </a:t>
            </a:r>
          </a:p>
          <a:p>
            <a:r>
              <a:rPr lang="en-US" sz="1300" dirty="0">
                <a:latin typeface="Century Gothic" charset="0"/>
                <a:ea typeface="Century Gothic" charset="0"/>
                <a:cs typeface="Century Gothic" charset="0"/>
              </a:rPr>
              <a:t>on Wikimedia Commons, licensed </a:t>
            </a:r>
            <a:r>
              <a:rPr lang="en-US" sz="1300" dirty="0">
                <a:latin typeface="Century Gothic" charset="0"/>
                <a:ea typeface="Century Gothic" charset="0"/>
                <a:cs typeface="Century Gothic" charset="0"/>
                <a:hlinkClick r:id="rId8"/>
              </a:rPr>
              <a:t>CC BY-SA 4.0 </a:t>
            </a:r>
            <a:endParaRPr lang="en-US" sz="1300" dirty="0">
              <a:latin typeface="Century Gothic" charset="0"/>
              <a:ea typeface="Century Gothic" charset="0"/>
              <a:cs typeface="Century Gothic" charset="0"/>
            </a:endParaRPr>
          </a:p>
        </p:txBody>
      </p:sp>
      <p:sp>
        <p:nvSpPr>
          <p:cNvPr id="10" name="TextBox 9">
            <a:extLst>
              <a:ext uri="{FF2B5EF4-FFF2-40B4-BE49-F238E27FC236}">
                <a16:creationId xmlns:a16="http://schemas.microsoft.com/office/drawing/2014/main" id="{DE31BEFB-94E6-3648-A9C4-903EED1F5F4C}"/>
              </a:ext>
            </a:extLst>
          </p:cNvPr>
          <p:cNvSpPr txBox="1"/>
          <p:nvPr/>
        </p:nvSpPr>
        <p:spPr>
          <a:xfrm>
            <a:off x="3796514" y="4404836"/>
            <a:ext cx="4516243" cy="738664"/>
          </a:xfrm>
          <a:prstGeom prst="rect">
            <a:avLst/>
          </a:prstGeom>
          <a:noFill/>
        </p:spPr>
        <p:txBody>
          <a:bodyPr wrap="square" rtlCol="0">
            <a:spAutoFit/>
          </a:bodyPr>
          <a:lstStyle/>
          <a:p>
            <a:pPr algn="ctr"/>
            <a:r>
              <a:rPr lang="en-US" dirty="0">
                <a:latin typeface="Lato" panose="020F0502020204030203" pitchFamily="34" charset="77"/>
                <a:ea typeface="Century Gothic" charset="0"/>
                <a:cs typeface="Century Gothic" charset="0"/>
                <a:hlinkClick r:id="rId7"/>
              </a:rPr>
              <a:t>Jacobs 1 house </a:t>
            </a:r>
            <a:r>
              <a:rPr lang="en-US" dirty="0">
                <a:latin typeface="Lato" panose="020F0502020204030203" pitchFamily="34" charset="77"/>
                <a:ea typeface="Century Gothic" charset="0"/>
                <a:cs typeface="Century Gothic" charset="0"/>
              </a:rPr>
              <a:t>by Frank Lloyd Wright; image by James </a:t>
            </a:r>
            <a:r>
              <a:rPr lang="en-US" dirty="0" err="1">
                <a:latin typeface="Lato" panose="020F0502020204030203" pitchFamily="34" charset="77"/>
                <a:ea typeface="Century Gothic" charset="0"/>
                <a:cs typeface="Century Gothic" charset="0"/>
              </a:rPr>
              <a:t>Steakley</a:t>
            </a:r>
            <a:r>
              <a:rPr lang="en-US" dirty="0">
                <a:latin typeface="Lato" panose="020F0502020204030203" pitchFamily="34" charset="77"/>
                <a:ea typeface="Century Gothic" charset="0"/>
                <a:cs typeface="Century Gothic" charset="0"/>
              </a:rPr>
              <a:t>;  Wikimedia Commons; licensed </a:t>
            </a:r>
            <a:r>
              <a:rPr lang="en-US" dirty="0">
                <a:latin typeface="Lato" panose="020F0502020204030203" pitchFamily="34" charset="77"/>
                <a:ea typeface="Century Gothic" charset="0"/>
                <a:cs typeface="Century Gothic" charset="0"/>
                <a:hlinkClick r:id="rId8"/>
              </a:rPr>
              <a:t>CC BY-SA 4.0 </a:t>
            </a:r>
            <a:endParaRPr lang="en-US" dirty="0">
              <a:latin typeface="Lato" panose="020F0502020204030203" pitchFamily="34" charset="77"/>
              <a:ea typeface="Century Gothic" charset="0"/>
              <a:cs typeface="Century Gothic" charset="0"/>
            </a:endParaRPr>
          </a:p>
          <a:p>
            <a:endParaRPr lang="en-US" dirty="0"/>
          </a:p>
        </p:txBody>
      </p:sp>
      <p:grpSp>
        <p:nvGrpSpPr>
          <p:cNvPr id="11" name="Shape 378">
            <a:extLst>
              <a:ext uri="{FF2B5EF4-FFF2-40B4-BE49-F238E27FC236}">
                <a16:creationId xmlns:a16="http://schemas.microsoft.com/office/drawing/2014/main" id="{24EF6C82-4765-134E-B5EC-A94AAB34B242}"/>
              </a:ext>
            </a:extLst>
          </p:cNvPr>
          <p:cNvGrpSpPr/>
          <p:nvPr/>
        </p:nvGrpSpPr>
        <p:grpSpPr>
          <a:xfrm>
            <a:off x="4406544" y="153791"/>
            <a:ext cx="330961" cy="275331"/>
            <a:chOff x="1926350" y="995225"/>
            <a:chExt cx="428650" cy="356600"/>
          </a:xfrm>
          <a:solidFill>
            <a:schemeClr val="accent4">
              <a:lumMod val="75000"/>
            </a:schemeClr>
          </a:solidFill>
        </p:grpSpPr>
        <p:sp>
          <p:nvSpPr>
            <p:cNvPr id="12" name="Shape 379">
              <a:extLst>
                <a:ext uri="{FF2B5EF4-FFF2-40B4-BE49-F238E27FC236}">
                  <a16:creationId xmlns:a16="http://schemas.microsoft.com/office/drawing/2014/main" id="{D6E768E9-B262-364D-A55C-879CA6CBE864}"/>
                </a:ext>
              </a:extLst>
            </p:cNvPr>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380">
              <a:extLst>
                <a:ext uri="{FF2B5EF4-FFF2-40B4-BE49-F238E27FC236}">
                  <a16:creationId xmlns:a16="http://schemas.microsoft.com/office/drawing/2014/main" id="{6DF26699-50ED-0B4F-99F3-BF7A35F4D3F5}"/>
                </a:ext>
              </a:extLst>
            </p:cNvPr>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381">
              <a:extLst>
                <a:ext uri="{FF2B5EF4-FFF2-40B4-BE49-F238E27FC236}">
                  <a16:creationId xmlns:a16="http://schemas.microsoft.com/office/drawing/2014/main" id="{A1D058A2-E475-6246-BBDB-52D97DE57589}"/>
                </a:ext>
              </a:extLst>
            </p:cNvPr>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382">
              <a:extLst>
                <a:ext uri="{FF2B5EF4-FFF2-40B4-BE49-F238E27FC236}">
                  <a16:creationId xmlns:a16="http://schemas.microsoft.com/office/drawing/2014/main" id="{5C13C4A8-041B-1C45-A35F-D499545AF6C2}"/>
                </a:ext>
              </a:extLst>
            </p:cNvPr>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55310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820E-8A76-F742-8233-8A29D16C4228}"/>
              </a:ext>
            </a:extLst>
          </p:cNvPr>
          <p:cNvSpPr>
            <a:spLocks noGrp="1"/>
          </p:cNvSpPr>
          <p:nvPr>
            <p:ph type="title"/>
          </p:nvPr>
        </p:nvSpPr>
        <p:spPr>
          <a:xfrm>
            <a:off x="663434" y="738999"/>
            <a:ext cx="7655375" cy="539100"/>
          </a:xfrm>
        </p:spPr>
        <p:txBody>
          <a:bodyPr/>
          <a:lstStyle/>
          <a:p>
            <a:r>
              <a:rPr lang="en-US" dirty="0"/>
              <a:t>Students contributing to other OER</a:t>
            </a:r>
          </a:p>
        </p:txBody>
      </p:sp>
      <p:pic>
        <p:nvPicPr>
          <p:cNvPr id="8" name="Picture 7">
            <a:extLst>
              <a:ext uri="{FF2B5EF4-FFF2-40B4-BE49-F238E27FC236}">
                <a16:creationId xmlns:a16="http://schemas.microsoft.com/office/drawing/2014/main" id="{C2BF3B61-C201-5943-A39A-A9018C2F2530}"/>
              </a:ext>
            </a:extLst>
          </p:cNvPr>
          <p:cNvPicPr>
            <a:picLocks noChangeAspect="1"/>
          </p:cNvPicPr>
          <p:nvPr/>
        </p:nvPicPr>
        <p:blipFill>
          <a:blip r:embed="rId2"/>
          <a:stretch>
            <a:fillRect/>
          </a:stretch>
        </p:blipFill>
        <p:spPr>
          <a:xfrm>
            <a:off x="240119" y="1481025"/>
            <a:ext cx="3908135" cy="2857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AEDCD7E-8B01-9341-BE13-348D145EAEC0}"/>
              </a:ext>
            </a:extLst>
          </p:cNvPr>
          <p:cNvPicPr>
            <a:picLocks noChangeAspect="1"/>
          </p:cNvPicPr>
          <p:nvPr/>
        </p:nvPicPr>
        <p:blipFill rotWithShape="1">
          <a:blip r:embed="rId3"/>
          <a:srcRect l="3848" r="1036"/>
          <a:stretch/>
        </p:blipFill>
        <p:spPr>
          <a:xfrm>
            <a:off x="3763473" y="1899828"/>
            <a:ext cx="5118409" cy="2641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8CBF7EA-1362-D84D-91C2-80A1A42A8FDB}"/>
              </a:ext>
            </a:extLst>
          </p:cNvPr>
          <p:cNvSpPr txBox="1"/>
          <p:nvPr/>
        </p:nvSpPr>
        <p:spPr>
          <a:xfrm>
            <a:off x="747131" y="4448786"/>
            <a:ext cx="2170787" cy="400110"/>
          </a:xfrm>
          <a:prstGeom prst="rect">
            <a:avLst/>
          </a:prstGeom>
          <a:noFill/>
        </p:spPr>
        <p:txBody>
          <a:bodyPr wrap="none" rtlCol="0">
            <a:spAutoFit/>
          </a:bodyPr>
          <a:lstStyle/>
          <a:p>
            <a:r>
              <a:rPr lang="en-US" sz="2000" dirty="0" err="1">
                <a:latin typeface="Lato" panose="020F0502020204030203" pitchFamily="34" charset="77"/>
                <a:hlinkClick r:id="rId4"/>
              </a:rPr>
              <a:t>cases.open.ubc.ca</a:t>
            </a:r>
            <a:endParaRPr lang="en-US" sz="2000" dirty="0">
              <a:latin typeface="Lato" panose="020F0502020204030203" pitchFamily="34" charset="77"/>
            </a:endParaRPr>
          </a:p>
        </p:txBody>
      </p:sp>
      <p:sp>
        <p:nvSpPr>
          <p:cNvPr id="10" name="TextBox 9">
            <a:extLst>
              <a:ext uri="{FF2B5EF4-FFF2-40B4-BE49-F238E27FC236}">
                <a16:creationId xmlns:a16="http://schemas.microsoft.com/office/drawing/2014/main" id="{CA6A8D56-7499-F24F-BF22-ABB5D8227D8A}"/>
              </a:ext>
            </a:extLst>
          </p:cNvPr>
          <p:cNvSpPr txBox="1"/>
          <p:nvPr/>
        </p:nvSpPr>
        <p:spPr>
          <a:xfrm>
            <a:off x="5441795" y="4648841"/>
            <a:ext cx="1508746" cy="400110"/>
          </a:xfrm>
          <a:prstGeom prst="rect">
            <a:avLst/>
          </a:prstGeom>
          <a:noFill/>
        </p:spPr>
        <p:txBody>
          <a:bodyPr wrap="none" rtlCol="0">
            <a:spAutoFit/>
          </a:bodyPr>
          <a:lstStyle/>
          <a:p>
            <a:r>
              <a:rPr lang="en-US" sz="2000" dirty="0" err="1">
                <a:latin typeface="Lato" panose="020F0502020204030203" pitchFamily="34" charset="77"/>
                <a:hlinkClick r:id="rId5"/>
              </a:rPr>
              <a:t>Hypothes.is</a:t>
            </a:r>
            <a:endParaRPr lang="en-US" sz="2000" dirty="0">
              <a:latin typeface="Lato" panose="020F0502020204030203" pitchFamily="34" charset="77"/>
            </a:endParaRPr>
          </a:p>
        </p:txBody>
      </p:sp>
      <p:pic>
        <p:nvPicPr>
          <p:cNvPr id="13" name="Picture 12">
            <a:extLst>
              <a:ext uri="{FF2B5EF4-FFF2-40B4-BE49-F238E27FC236}">
                <a16:creationId xmlns:a16="http://schemas.microsoft.com/office/drawing/2014/main" id="{A6C34C04-5239-C345-B19F-102FE0955D46}"/>
              </a:ext>
            </a:extLst>
          </p:cNvPr>
          <p:cNvPicPr>
            <a:picLocks noChangeAspect="1"/>
          </p:cNvPicPr>
          <p:nvPr/>
        </p:nvPicPr>
        <p:blipFill>
          <a:blip r:embed="rId6"/>
          <a:stretch>
            <a:fillRect/>
          </a:stretch>
        </p:blipFill>
        <p:spPr>
          <a:xfrm>
            <a:off x="4401857" y="72221"/>
            <a:ext cx="398743" cy="398743"/>
          </a:xfrm>
          <a:prstGeom prst="rect">
            <a:avLst/>
          </a:prstGeom>
        </p:spPr>
      </p:pic>
    </p:spTree>
    <p:extLst>
      <p:ext uri="{BB962C8B-B14F-4D97-AF65-F5344CB8AC3E}">
        <p14:creationId xmlns:p14="http://schemas.microsoft.com/office/powerpoint/2010/main" val="672615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4F22-CE30-AB44-97A6-3C67EB3ECB42}"/>
              </a:ext>
            </a:extLst>
          </p:cNvPr>
          <p:cNvSpPr>
            <a:spLocks noGrp="1"/>
          </p:cNvSpPr>
          <p:nvPr>
            <p:ph type="title"/>
          </p:nvPr>
        </p:nvSpPr>
        <p:spPr>
          <a:xfrm>
            <a:off x="601884" y="750150"/>
            <a:ext cx="7917083" cy="539100"/>
          </a:xfrm>
        </p:spPr>
        <p:txBody>
          <a:bodyPr/>
          <a:lstStyle/>
          <a:p>
            <a:r>
              <a:rPr lang="en-US" dirty="0"/>
              <a:t>Students contributing to curriculum</a:t>
            </a:r>
          </a:p>
        </p:txBody>
      </p:sp>
      <p:sp>
        <p:nvSpPr>
          <p:cNvPr id="3" name="Text Placeholder 2">
            <a:extLst>
              <a:ext uri="{FF2B5EF4-FFF2-40B4-BE49-F238E27FC236}">
                <a16:creationId xmlns:a16="http://schemas.microsoft.com/office/drawing/2014/main" id="{5E493609-9167-A343-9EA2-8820A1736F4E}"/>
              </a:ext>
            </a:extLst>
          </p:cNvPr>
          <p:cNvSpPr>
            <a:spLocks noGrp="1"/>
          </p:cNvSpPr>
          <p:nvPr>
            <p:ph type="body" idx="1"/>
          </p:nvPr>
        </p:nvSpPr>
        <p:spPr>
          <a:xfrm>
            <a:off x="601884" y="1473284"/>
            <a:ext cx="7917083" cy="3340116"/>
          </a:xfrm>
        </p:spPr>
        <p:txBody>
          <a:bodyPr/>
          <a:lstStyle/>
          <a:p>
            <a:r>
              <a:rPr lang="en-US" dirty="0"/>
              <a:t>Creating assignments, exam questions, tutorials: </a:t>
            </a:r>
          </a:p>
          <a:p>
            <a:pPr lvl="1"/>
            <a:r>
              <a:rPr lang="en-US" dirty="0">
                <a:hlinkClick r:id="rId3"/>
              </a:rPr>
              <a:t>DS106 assignment bank</a:t>
            </a:r>
            <a:endParaRPr lang="en-US" dirty="0"/>
          </a:p>
          <a:p>
            <a:pPr lvl="1"/>
            <a:r>
              <a:rPr lang="en-US" dirty="0">
                <a:hlinkClick r:id="rId4"/>
              </a:rPr>
              <a:t>UDG Agora</a:t>
            </a:r>
            <a:endParaRPr lang="en-US" dirty="0"/>
          </a:p>
          <a:p>
            <a:pPr lvl="1"/>
            <a:r>
              <a:rPr lang="en-US" dirty="0"/>
              <a:t>Rajiv </a:t>
            </a:r>
            <a:r>
              <a:rPr lang="en-US" dirty="0" err="1"/>
              <a:t>Jhangiani’s</a:t>
            </a:r>
            <a:r>
              <a:rPr lang="en-US" dirty="0"/>
              <a:t> </a:t>
            </a:r>
            <a:r>
              <a:rPr lang="en-US" dirty="0">
                <a:hlinkClick r:id="rId5"/>
              </a:rPr>
              <a:t>Social Psychology course</a:t>
            </a:r>
            <a:endParaRPr lang="en-US" dirty="0"/>
          </a:p>
          <a:p>
            <a:pPr lvl="1"/>
            <a:r>
              <a:rPr lang="en-US" dirty="0"/>
              <a:t>Student video tutorials in </a:t>
            </a:r>
            <a:r>
              <a:rPr lang="en-US" dirty="0">
                <a:hlinkClick r:id="rId6"/>
              </a:rPr>
              <a:t>Digital Photography course</a:t>
            </a:r>
            <a:endParaRPr lang="en-US" dirty="0"/>
          </a:p>
          <a:p>
            <a:r>
              <a:rPr lang="en-US" dirty="0"/>
              <a:t>Students creating learning outcomes, assignments, grading policies: Robin </a:t>
            </a:r>
            <a:r>
              <a:rPr lang="en-US" dirty="0" err="1"/>
              <a:t>DeRosa’s</a:t>
            </a:r>
            <a:r>
              <a:rPr lang="en-US" dirty="0"/>
              <a:t> </a:t>
            </a:r>
            <a:r>
              <a:rPr lang="en-US" dirty="0">
                <a:hlinkClick r:id="rId7"/>
              </a:rPr>
              <a:t>First Year Seminar</a:t>
            </a:r>
            <a:endParaRPr lang="en-US" dirty="0"/>
          </a:p>
          <a:p>
            <a:endParaRPr lang="en-US" dirty="0"/>
          </a:p>
        </p:txBody>
      </p:sp>
      <p:pic>
        <p:nvPicPr>
          <p:cNvPr id="5" name="Picture 4">
            <a:extLst>
              <a:ext uri="{FF2B5EF4-FFF2-40B4-BE49-F238E27FC236}">
                <a16:creationId xmlns:a16="http://schemas.microsoft.com/office/drawing/2014/main" id="{91D2EF67-2F44-B54E-BCB5-87B3823B1F79}"/>
              </a:ext>
            </a:extLst>
          </p:cNvPr>
          <p:cNvPicPr>
            <a:picLocks noChangeAspect="1"/>
          </p:cNvPicPr>
          <p:nvPr/>
        </p:nvPicPr>
        <p:blipFill>
          <a:blip r:embed="rId8"/>
          <a:stretch>
            <a:fillRect/>
          </a:stretch>
        </p:blipFill>
        <p:spPr>
          <a:xfrm>
            <a:off x="4295815" y="0"/>
            <a:ext cx="566116" cy="566116"/>
          </a:xfrm>
          <a:prstGeom prst="rect">
            <a:avLst/>
          </a:prstGeom>
        </p:spPr>
      </p:pic>
    </p:spTree>
    <p:extLst>
      <p:ext uri="{BB962C8B-B14F-4D97-AF65-F5344CB8AC3E}">
        <p14:creationId xmlns:p14="http://schemas.microsoft.com/office/powerpoint/2010/main" val="92945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ABF5-3BC7-7D4C-9A43-00A78EF2B8F3}"/>
              </a:ext>
            </a:extLst>
          </p:cNvPr>
          <p:cNvSpPr>
            <a:spLocks noGrp="1"/>
          </p:cNvSpPr>
          <p:nvPr>
            <p:ph type="ctrTitle"/>
          </p:nvPr>
        </p:nvSpPr>
        <p:spPr/>
        <p:txBody>
          <a:bodyPr/>
          <a:lstStyle/>
          <a:p>
            <a:r>
              <a:rPr lang="en-US" dirty="0"/>
              <a:t>Benefits &amp; Challenges of Open Pedagogy</a:t>
            </a:r>
          </a:p>
        </p:txBody>
      </p:sp>
      <p:sp>
        <p:nvSpPr>
          <p:cNvPr id="4" name="Subtitle 3">
            <a:extLst>
              <a:ext uri="{FF2B5EF4-FFF2-40B4-BE49-F238E27FC236}">
                <a16:creationId xmlns:a16="http://schemas.microsoft.com/office/drawing/2014/main" id="{BE22F85B-740F-5E40-9BD2-985CA0926DFC}"/>
              </a:ext>
            </a:extLst>
          </p:cNvPr>
          <p:cNvSpPr>
            <a:spLocks noGrp="1"/>
          </p:cNvSpPr>
          <p:nvPr>
            <p:ph type="subTitle" idx="1"/>
          </p:nvPr>
        </p:nvSpPr>
        <p:spPr/>
        <p:txBody>
          <a:bodyPr/>
          <a:lstStyle/>
          <a:p>
            <a:r>
              <a:rPr lang="en-US" sz="2200" dirty="0"/>
              <a:t>Discussion in small groups</a:t>
            </a:r>
          </a:p>
        </p:txBody>
      </p:sp>
      <p:pic>
        <p:nvPicPr>
          <p:cNvPr id="5" name="Picture 4">
            <a:extLst>
              <a:ext uri="{FF2B5EF4-FFF2-40B4-BE49-F238E27FC236}">
                <a16:creationId xmlns:a16="http://schemas.microsoft.com/office/drawing/2014/main" id="{70A63CB2-8F31-4446-829B-D371B133411A}"/>
              </a:ext>
            </a:extLst>
          </p:cNvPr>
          <p:cNvPicPr>
            <a:picLocks noChangeAspect="1"/>
          </p:cNvPicPr>
          <p:nvPr/>
        </p:nvPicPr>
        <p:blipFill>
          <a:blip r:embed="rId2"/>
          <a:stretch>
            <a:fillRect/>
          </a:stretch>
        </p:blipFill>
        <p:spPr>
          <a:xfrm>
            <a:off x="4235525" y="219776"/>
            <a:ext cx="673100" cy="673100"/>
          </a:xfrm>
          <a:prstGeom prst="rect">
            <a:avLst/>
          </a:prstGeom>
        </p:spPr>
      </p:pic>
    </p:spTree>
    <p:extLst>
      <p:ext uri="{BB962C8B-B14F-4D97-AF65-F5344CB8AC3E}">
        <p14:creationId xmlns:p14="http://schemas.microsoft.com/office/powerpoint/2010/main" val="2798136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hoto of a small statue on a desk holding scales of justice, next to some books and globe">
            <a:extLst>
              <a:ext uri="{FF2B5EF4-FFF2-40B4-BE49-F238E27FC236}">
                <a16:creationId xmlns:a16="http://schemas.microsoft.com/office/drawing/2014/main" id="{5B831A58-2514-544E-BE7F-701E6EE82B2F}"/>
              </a:ext>
            </a:extLst>
          </p:cNvPr>
          <p:cNvPicPr>
            <a:picLocks noChangeAspect="1"/>
          </p:cNvPicPr>
          <p:nvPr/>
        </p:nvPicPr>
        <p:blipFill rotWithShape="1">
          <a:blip r:embed="rId3">
            <a:extLst>
              <a:ext uri="{28A0092B-C50C-407E-A947-70E740481C1C}">
                <a14:useLocalDpi xmlns:a14="http://schemas.microsoft.com/office/drawing/2010/main" val="0"/>
              </a:ext>
            </a:extLst>
          </a:blip>
          <a:srcRect b="7568"/>
          <a:stretch/>
        </p:blipFill>
        <p:spPr>
          <a:xfrm>
            <a:off x="911425" y="1"/>
            <a:ext cx="7421045" cy="5143500"/>
          </a:xfrm>
          <a:prstGeom prst="rect">
            <a:avLst/>
          </a:prstGeom>
        </p:spPr>
      </p:pic>
      <p:sp>
        <p:nvSpPr>
          <p:cNvPr id="5" name="Rectangle 4">
            <a:extLst>
              <a:ext uri="{FF2B5EF4-FFF2-40B4-BE49-F238E27FC236}">
                <a16:creationId xmlns:a16="http://schemas.microsoft.com/office/drawing/2014/main" id="{C8F8778D-90A3-7A49-9512-05D8DE998BD8}"/>
              </a:ext>
            </a:extLst>
          </p:cNvPr>
          <p:cNvSpPr/>
          <p:nvPr/>
        </p:nvSpPr>
        <p:spPr>
          <a:xfrm>
            <a:off x="911424" y="2133131"/>
            <a:ext cx="7421045" cy="2878856"/>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latin typeface="+mj-lt"/>
            </a:endParaRPr>
          </a:p>
        </p:txBody>
      </p:sp>
      <p:sp>
        <p:nvSpPr>
          <p:cNvPr id="6" name="TextBox 5">
            <a:extLst>
              <a:ext uri="{FF2B5EF4-FFF2-40B4-BE49-F238E27FC236}">
                <a16:creationId xmlns:a16="http://schemas.microsoft.com/office/drawing/2014/main" id="{6559E0A2-7BF1-6446-AC3C-6D988F560F24}"/>
              </a:ext>
            </a:extLst>
          </p:cNvPr>
          <p:cNvSpPr txBox="1"/>
          <p:nvPr/>
        </p:nvSpPr>
        <p:spPr>
          <a:xfrm>
            <a:off x="911424" y="2264508"/>
            <a:ext cx="7421045" cy="2662267"/>
          </a:xfrm>
          <a:prstGeom prst="rect">
            <a:avLst/>
          </a:prstGeom>
          <a:noFill/>
        </p:spPr>
        <p:txBody>
          <a:bodyPr wrap="square" rtlCol="0">
            <a:spAutoFit/>
          </a:bodyPr>
          <a:lstStyle/>
          <a:p>
            <a:r>
              <a:rPr lang="en-US" sz="2400" dirty="0">
                <a:solidFill>
                  <a:schemeClr val="tx1"/>
                </a:solidFill>
                <a:latin typeface="Lato" panose="020F0502020204030203" pitchFamily="34" charset="77"/>
              </a:rPr>
              <a:t>“open pedagogy is an ethos that has two </a:t>
            </a:r>
            <a:r>
              <a:rPr lang="mr-IN" sz="2400" dirty="0">
                <a:solidFill>
                  <a:schemeClr val="tx1"/>
                </a:solidFill>
                <a:latin typeface="Lato" panose="020F0502020204030203" pitchFamily="34" charset="77"/>
              </a:rPr>
              <a:t>…</a:t>
            </a:r>
            <a:r>
              <a:rPr lang="en-US" sz="2400" dirty="0">
                <a:solidFill>
                  <a:schemeClr val="tx1"/>
                </a:solidFill>
                <a:latin typeface="Lato" panose="020F0502020204030203" pitchFamily="34" charset="77"/>
              </a:rPr>
              <a:t> components:</a:t>
            </a:r>
          </a:p>
          <a:p>
            <a:pPr marL="457200" lvl="0" indent="-457200">
              <a:buFont typeface="Arial" charset="0"/>
              <a:buChar char="•"/>
            </a:pPr>
            <a:r>
              <a:rPr lang="en-US" sz="2400" dirty="0">
                <a:solidFill>
                  <a:schemeClr val="tx1"/>
                </a:solidFill>
                <a:latin typeface="Lato" panose="020F0502020204030203" pitchFamily="34" charset="77"/>
              </a:rPr>
              <a:t>A belief in the potential of openness and sharing to </a:t>
            </a:r>
            <a:r>
              <a:rPr lang="en-US" sz="2400" b="1" dirty="0">
                <a:solidFill>
                  <a:schemeClr val="accent6"/>
                </a:solidFill>
                <a:latin typeface="Lato" panose="020F0502020204030203" pitchFamily="34" charset="77"/>
                <a:ea typeface="Calibri" charset="0"/>
                <a:cs typeface="Calibri" charset="0"/>
              </a:rPr>
              <a:t>improve learning</a:t>
            </a:r>
          </a:p>
          <a:p>
            <a:pPr marL="457200" lvl="0" indent="-457200">
              <a:spcAft>
                <a:spcPts val="600"/>
              </a:spcAft>
              <a:buFont typeface="Arial" charset="0"/>
              <a:buChar char="•"/>
            </a:pPr>
            <a:r>
              <a:rPr lang="en-US" sz="2400" dirty="0">
                <a:solidFill>
                  <a:schemeClr val="tx1"/>
                </a:solidFill>
                <a:latin typeface="Lato" panose="020F0502020204030203" pitchFamily="34" charset="77"/>
              </a:rPr>
              <a:t>A </a:t>
            </a:r>
            <a:r>
              <a:rPr lang="en-US" sz="2400" b="1" dirty="0">
                <a:solidFill>
                  <a:schemeClr val="accent6"/>
                </a:solidFill>
                <a:latin typeface="Lato" panose="020F0502020204030203" pitchFamily="34" charset="77"/>
                <a:ea typeface="Calibri" charset="0"/>
                <a:cs typeface="Calibri" charset="0"/>
              </a:rPr>
              <a:t>social justice </a:t>
            </a:r>
            <a:r>
              <a:rPr lang="en-US" sz="2400" dirty="0">
                <a:solidFill>
                  <a:schemeClr val="tx1"/>
                </a:solidFill>
                <a:latin typeface="Lato" panose="020F0502020204030203" pitchFamily="34" charset="77"/>
              </a:rPr>
              <a:t>orientation – caring about </a:t>
            </a:r>
            <a:r>
              <a:rPr lang="en-US" sz="2400" b="1" dirty="0">
                <a:solidFill>
                  <a:schemeClr val="accent6"/>
                </a:solidFill>
                <a:latin typeface="Lato" panose="020F0502020204030203" pitchFamily="34" charset="77"/>
                <a:ea typeface="Calibri" charset="0"/>
                <a:cs typeface="Calibri" charset="0"/>
              </a:rPr>
              <a:t>equity</a:t>
            </a:r>
            <a:r>
              <a:rPr lang="en-US" sz="2400" dirty="0">
                <a:solidFill>
                  <a:schemeClr val="tx1"/>
                </a:solidFill>
                <a:latin typeface="Lato" panose="020F0502020204030203" pitchFamily="34" charset="77"/>
              </a:rPr>
              <a:t>, with openness as one way to achieve this”</a:t>
            </a:r>
          </a:p>
          <a:p>
            <a:pPr lvl="0" algn="r"/>
            <a:r>
              <a:rPr lang="en-US" sz="1800" dirty="0">
                <a:solidFill>
                  <a:schemeClr val="tx1"/>
                </a:solidFill>
                <a:latin typeface="Lato" panose="020F0502020204030203" pitchFamily="34" charset="77"/>
              </a:rPr>
              <a:t>-- </a:t>
            </a:r>
            <a:r>
              <a:rPr lang="en-US" sz="1800" dirty="0" err="1">
                <a:solidFill>
                  <a:schemeClr val="tx1"/>
                </a:solidFill>
                <a:latin typeface="Lato" panose="020F0502020204030203" pitchFamily="34" charset="77"/>
              </a:rPr>
              <a:t>Maha</a:t>
            </a:r>
            <a:r>
              <a:rPr lang="en-US" sz="1800" dirty="0">
                <a:solidFill>
                  <a:schemeClr val="tx1"/>
                </a:solidFill>
                <a:latin typeface="Lato" panose="020F0502020204030203" pitchFamily="34" charset="77"/>
              </a:rPr>
              <a:t> Bali, </a:t>
            </a:r>
            <a:r>
              <a:rPr lang="en-US" sz="1800" dirty="0">
                <a:solidFill>
                  <a:schemeClr val="tx1"/>
                </a:solidFill>
                <a:latin typeface="Lato" panose="020F0502020204030203" pitchFamily="34" charset="77"/>
                <a:hlinkClick r:id="rId4"/>
              </a:rPr>
              <a:t>“What is Open Pedagogy?”</a:t>
            </a:r>
            <a:r>
              <a:rPr lang="en-US" sz="1800" dirty="0">
                <a:solidFill>
                  <a:schemeClr val="tx1"/>
                </a:solidFill>
                <a:latin typeface="Lato" panose="020F0502020204030203" pitchFamily="34" charset="77"/>
              </a:rPr>
              <a:t> (2017)</a:t>
            </a:r>
          </a:p>
        </p:txBody>
      </p:sp>
    </p:spTree>
    <p:extLst>
      <p:ext uri="{BB962C8B-B14F-4D97-AF65-F5344CB8AC3E}">
        <p14:creationId xmlns:p14="http://schemas.microsoft.com/office/powerpoint/2010/main" val="429075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3C26-F9D9-7B46-BE53-08951A80156F}"/>
              </a:ext>
            </a:extLst>
          </p:cNvPr>
          <p:cNvSpPr>
            <a:spLocks noGrp="1"/>
          </p:cNvSpPr>
          <p:nvPr>
            <p:ph type="title"/>
          </p:nvPr>
        </p:nvSpPr>
        <p:spPr>
          <a:xfrm>
            <a:off x="1059975" y="647280"/>
            <a:ext cx="7081200" cy="539100"/>
          </a:xfrm>
        </p:spPr>
        <p:txBody>
          <a:bodyPr/>
          <a:lstStyle/>
          <a:p>
            <a:r>
              <a:rPr lang="en-US" dirty="0"/>
              <a:t>Student perceptions: Benefits</a:t>
            </a:r>
          </a:p>
        </p:txBody>
      </p:sp>
      <p:sp>
        <p:nvSpPr>
          <p:cNvPr id="3" name="Rounded Rectangle 2" descr="text box reads: You’re able to be part of community conversations that are happening right now.&#13;&#10;-- What Students Have to Say about Open ED &#13;&#10;" title="text box with a quote from a student about open pedagogy">
            <a:extLst>
              <a:ext uri="{FF2B5EF4-FFF2-40B4-BE49-F238E27FC236}">
                <a16:creationId xmlns:a16="http://schemas.microsoft.com/office/drawing/2014/main" id="{915D6B12-81D5-774E-8DCA-92AABE8BE7C5}"/>
              </a:ext>
            </a:extLst>
          </p:cNvPr>
          <p:cNvSpPr/>
          <p:nvPr/>
        </p:nvSpPr>
        <p:spPr>
          <a:xfrm>
            <a:off x="714233" y="1508624"/>
            <a:ext cx="4791161" cy="1257436"/>
          </a:xfrm>
          <a:prstGeom prst="roundRect">
            <a:avLst/>
          </a:prstGeom>
          <a:solidFill>
            <a:schemeClr val="accent4">
              <a:lumMod val="40000"/>
              <a:lumOff val="60000"/>
            </a:schemeClr>
          </a:solidFill>
          <a:ln w="3810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77"/>
              </a:rPr>
              <a:t>You’re able to be part of community conversations … happening right now.”</a:t>
            </a:r>
          </a:p>
          <a:p>
            <a:pPr algn="ctr"/>
            <a:r>
              <a:rPr lang="en-US" sz="1600" dirty="0">
                <a:solidFill>
                  <a:schemeClr val="tx1"/>
                </a:solidFill>
                <a:latin typeface="Lato" panose="020F0502020204030203" pitchFamily="34" charset="77"/>
              </a:rPr>
              <a:t>-- </a:t>
            </a:r>
            <a:r>
              <a:rPr lang="en-US" sz="1600" dirty="0">
                <a:solidFill>
                  <a:schemeClr val="tx1"/>
                </a:solidFill>
                <a:latin typeface="Lato" panose="020F0502020204030203" pitchFamily="34" charset="77"/>
                <a:hlinkClick r:id="rId2"/>
              </a:rPr>
              <a:t>What Students Have to Say about Open ED</a:t>
            </a:r>
            <a:r>
              <a:rPr lang="en-US" sz="1600" dirty="0">
                <a:solidFill>
                  <a:schemeClr val="tx1"/>
                </a:solidFill>
                <a:latin typeface="Lato" panose="020F0502020204030203" pitchFamily="34" charset="77"/>
              </a:rPr>
              <a:t> </a:t>
            </a:r>
          </a:p>
        </p:txBody>
      </p:sp>
      <p:sp>
        <p:nvSpPr>
          <p:cNvPr id="5" name="Rounded Rectangle 4" descr="text box reads: You’re able to be part of community conversations that are happening right now.&#13;&#10;-- What Students Have to Say about Open ED &#13;&#10;" title="text box with a quote from a student about open pedagogy">
            <a:extLst>
              <a:ext uri="{FF2B5EF4-FFF2-40B4-BE49-F238E27FC236}">
                <a16:creationId xmlns:a16="http://schemas.microsoft.com/office/drawing/2014/main" id="{21A25D01-AFDE-D749-B4D0-891FB3F66112}"/>
              </a:ext>
            </a:extLst>
          </p:cNvPr>
          <p:cNvSpPr/>
          <p:nvPr/>
        </p:nvSpPr>
        <p:spPr>
          <a:xfrm>
            <a:off x="173385" y="3054014"/>
            <a:ext cx="5678777" cy="1817370"/>
          </a:xfrm>
          <a:prstGeom prst="roundRect">
            <a:avLst/>
          </a:prstGeom>
          <a:solidFill>
            <a:schemeClr val="accent6">
              <a:lumMod val="20000"/>
              <a:lumOff val="80000"/>
            </a:schemeClr>
          </a:solidFill>
          <a:ln w="3810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000" dirty="0">
                <a:solidFill>
                  <a:schemeClr val="tx1"/>
                </a:solidFill>
                <a:latin typeface="Lato" panose="020F0502020204030203" pitchFamily="34" charset="77"/>
              </a:rPr>
              <a:t>“I became a better writer .... I knew [the blog posts] could potentially be seen by people outside of Keene State so I wanted to make sure my information was accurate and written well.”</a:t>
            </a:r>
          </a:p>
          <a:p>
            <a:pPr algn="ctr"/>
            <a:r>
              <a:rPr lang="en-US" sz="1600" dirty="0">
                <a:solidFill>
                  <a:schemeClr val="tx1"/>
                </a:solidFill>
                <a:latin typeface="Lato" panose="020F0502020204030203" pitchFamily="34" charset="77"/>
              </a:rPr>
              <a:t>-- </a:t>
            </a:r>
            <a:r>
              <a:rPr lang="en-US" sz="1600" dirty="0">
                <a:solidFill>
                  <a:schemeClr val="tx1"/>
                </a:solidFill>
                <a:latin typeface="Lato" panose="020F0502020204030203" pitchFamily="34" charset="77"/>
                <a:hlinkClick r:id="rId3"/>
              </a:rPr>
              <a:t>student at Keene State College</a:t>
            </a:r>
            <a:endParaRPr lang="en-US" sz="1600" dirty="0">
              <a:solidFill>
                <a:schemeClr val="tx1"/>
              </a:solidFill>
              <a:latin typeface="Lato" panose="020F0502020204030203" pitchFamily="34" charset="77"/>
            </a:endParaRPr>
          </a:p>
        </p:txBody>
      </p:sp>
      <p:sp>
        <p:nvSpPr>
          <p:cNvPr id="7" name="Oval Callout 6">
            <a:extLst>
              <a:ext uri="{FF2B5EF4-FFF2-40B4-BE49-F238E27FC236}">
                <a16:creationId xmlns:a16="http://schemas.microsoft.com/office/drawing/2014/main" id="{819E7DDF-145C-0A46-926E-E90EE899C542}"/>
              </a:ext>
            </a:extLst>
          </p:cNvPr>
          <p:cNvSpPr/>
          <p:nvPr/>
        </p:nvSpPr>
        <p:spPr>
          <a:xfrm>
            <a:off x="4389120" y="107866"/>
            <a:ext cx="422910" cy="274320"/>
          </a:xfrm>
          <a:prstGeom prst="wedgeEllipseCallo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08BE0A-2B0B-C440-93EC-66F5C592339C}"/>
              </a:ext>
            </a:extLst>
          </p:cNvPr>
          <p:cNvGrpSpPr/>
          <p:nvPr/>
        </p:nvGrpSpPr>
        <p:grpSpPr>
          <a:xfrm>
            <a:off x="5996542" y="1502977"/>
            <a:ext cx="2846069" cy="3189106"/>
            <a:chOff x="5927962" y="1515789"/>
            <a:chExt cx="2846069" cy="3189106"/>
          </a:xfrm>
        </p:grpSpPr>
        <p:sp>
          <p:nvSpPr>
            <p:cNvPr id="9" name="Rounded Rectangle 8" descr="text box reads: You’re able to be part of community conversations that are happening right now.&#13;&#10;-- What Students Have to Say about Open ED &#13;&#10;" title="text box with a quote from a student about open pedagogy">
              <a:extLst>
                <a:ext uri="{FF2B5EF4-FFF2-40B4-BE49-F238E27FC236}">
                  <a16:creationId xmlns:a16="http://schemas.microsoft.com/office/drawing/2014/main" id="{68CB09B3-6399-5243-AE97-BB98C09B230E}"/>
                </a:ext>
              </a:extLst>
            </p:cNvPr>
            <p:cNvSpPr/>
            <p:nvPr/>
          </p:nvSpPr>
          <p:spPr>
            <a:xfrm>
              <a:off x="5927962" y="1515789"/>
              <a:ext cx="2846069" cy="3189106"/>
            </a:xfrm>
            <a:prstGeom prst="roundRect">
              <a:avLst/>
            </a:prstGeom>
            <a:solidFill>
              <a:schemeClr val="accent2">
                <a:lumMod val="20000"/>
                <a:lumOff val="80000"/>
              </a:schemeClr>
            </a:solidFill>
            <a:ln w="3810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Lato" panose="020F0502020204030203" pitchFamily="34" charset="77"/>
              </a:endParaRPr>
            </a:p>
          </p:txBody>
        </p:sp>
        <p:sp>
          <p:nvSpPr>
            <p:cNvPr id="10" name="Rectangle 9">
              <a:extLst>
                <a:ext uri="{FF2B5EF4-FFF2-40B4-BE49-F238E27FC236}">
                  <a16:creationId xmlns:a16="http://schemas.microsoft.com/office/drawing/2014/main" id="{B5F3BF08-D906-AA42-8838-198BFCF35B6A}"/>
                </a:ext>
              </a:extLst>
            </p:cNvPr>
            <p:cNvSpPr/>
            <p:nvPr/>
          </p:nvSpPr>
          <p:spPr>
            <a:xfrm>
              <a:off x="6069331" y="1771514"/>
              <a:ext cx="2560320" cy="2677656"/>
            </a:xfrm>
            <a:prstGeom prst="rect">
              <a:avLst/>
            </a:prstGeom>
          </p:spPr>
          <p:txBody>
            <a:bodyPr wrap="square">
              <a:spAutoFit/>
            </a:bodyPr>
            <a:lstStyle/>
            <a:p>
              <a:pPr algn="ctr"/>
              <a:r>
                <a:rPr lang="en-CA" sz="2000" dirty="0">
                  <a:latin typeface="Calibri" panose="020F0502020204030204" pitchFamily="34" charset="0"/>
                </a:rPr>
                <a:t>“I </a:t>
              </a:r>
              <a:r>
                <a:rPr lang="en-CA" sz="2000" dirty="0">
                  <a:latin typeface="Lato" panose="020F0502020204030203" pitchFamily="34" charset="77"/>
                </a:rPr>
                <a:t>liked how the wiki made me feel like I was actually making a contribution with my work – it’s become meaningful.”</a:t>
              </a:r>
            </a:p>
            <a:p>
              <a:pPr algn="ctr"/>
              <a:endParaRPr lang="en-CA" sz="1600" dirty="0">
                <a:latin typeface="Lato" panose="020F0502020204030203" pitchFamily="34" charset="77"/>
              </a:endParaRPr>
            </a:p>
            <a:p>
              <a:pPr algn="ctr"/>
              <a:r>
                <a:rPr lang="en-CA" sz="1600" dirty="0">
                  <a:latin typeface="Lato" panose="020F0502020204030203" pitchFamily="34" charset="77"/>
                </a:rPr>
                <a:t>-- student contributor to UBC Open Case Studies</a:t>
              </a:r>
              <a:endParaRPr lang="en-US" sz="1600" dirty="0">
                <a:latin typeface="Lato" panose="020F0502020204030203" pitchFamily="34" charset="77"/>
              </a:endParaRPr>
            </a:p>
          </p:txBody>
        </p:sp>
      </p:grpSp>
    </p:spTree>
    <p:extLst>
      <p:ext uri="{BB962C8B-B14F-4D97-AF65-F5344CB8AC3E}">
        <p14:creationId xmlns:p14="http://schemas.microsoft.com/office/powerpoint/2010/main" val="556176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3C26-F9D9-7B46-BE53-08951A80156F}"/>
              </a:ext>
            </a:extLst>
          </p:cNvPr>
          <p:cNvSpPr>
            <a:spLocks noGrp="1"/>
          </p:cNvSpPr>
          <p:nvPr>
            <p:ph type="title"/>
          </p:nvPr>
        </p:nvSpPr>
        <p:spPr>
          <a:xfrm>
            <a:off x="115267" y="724371"/>
            <a:ext cx="8970615" cy="539100"/>
          </a:xfrm>
        </p:spPr>
        <p:txBody>
          <a:bodyPr/>
          <a:lstStyle/>
          <a:p>
            <a:r>
              <a:rPr lang="en-US" dirty="0"/>
              <a:t>Student perceptions: challenges</a:t>
            </a:r>
          </a:p>
        </p:txBody>
      </p:sp>
      <p:sp>
        <p:nvSpPr>
          <p:cNvPr id="3" name="Rounded Rectangle 2" descr="text box reads: You’re able to be part of community conversations that are happening right now.&#13;&#10;-- What Students Have to Say about Open ED &#13;&#10;" title="text box with a quote from a student about open pedagogy">
            <a:extLst>
              <a:ext uri="{FF2B5EF4-FFF2-40B4-BE49-F238E27FC236}">
                <a16:creationId xmlns:a16="http://schemas.microsoft.com/office/drawing/2014/main" id="{915D6B12-81D5-774E-8DCA-92AABE8BE7C5}"/>
              </a:ext>
            </a:extLst>
          </p:cNvPr>
          <p:cNvSpPr/>
          <p:nvPr/>
        </p:nvSpPr>
        <p:spPr>
          <a:xfrm>
            <a:off x="230537" y="3227532"/>
            <a:ext cx="5735925" cy="1748790"/>
          </a:xfrm>
          <a:prstGeom prst="roundRect">
            <a:avLst/>
          </a:prstGeom>
          <a:solidFill>
            <a:schemeClr val="accent4">
              <a:lumMod val="40000"/>
              <a:lumOff val="60000"/>
            </a:schemeClr>
          </a:solidFill>
          <a:ln w="3810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Lato" panose="020F0502020204030203" pitchFamily="34" charset="77"/>
              </a:rPr>
              <a:t>Wiki projects are a good idea for learning, but making students fill a database for the sole purpose of UBC being viewed as a diverse source of knowledge seems shady.</a:t>
            </a:r>
          </a:p>
          <a:p>
            <a:pPr algn="ctr"/>
            <a:r>
              <a:rPr lang="en-CA" sz="1600" dirty="0">
                <a:solidFill>
                  <a:schemeClr val="tx1"/>
                </a:solidFill>
                <a:latin typeface="Lato" panose="020F0502020204030203" pitchFamily="34" charset="77"/>
              </a:rPr>
              <a:t>--student contributor to UBC Open Case Studies</a:t>
            </a:r>
            <a:r>
              <a:rPr lang="en-CA" sz="2000" dirty="0">
                <a:solidFill>
                  <a:schemeClr val="tx1"/>
                </a:solidFill>
                <a:latin typeface="Lato" panose="020F0502020204030203" pitchFamily="34" charset="77"/>
              </a:rPr>
              <a:t>  </a:t>
            </a:r>
            <a:r>
              <a:rPr lang="en-CA" dirty="0"/>
              <a:t>  </a:t>
            </a:r>
            <a:endParaRPr lang="en-US" sz="1600" dirty="0">
              <a:solidFill>
                <a:schemeClr val="tx1"/>
              </a:solidFill>
              <a:latin typeface="Lato" panose="020F0502020204030203" pitchFamily="34" charset="77"/>
            </a:endParaRPr>
          </a:p>
        </p:txBody>
      </p:sp>
      <p:sp>
        <p:nvSpPr>
          <p:cNvPr id="5" name="Rounded Rectangle 4" descr="text box reads: You’re able to be part of community conversations that are happening right now.&#13;&#10;-- What Students Have to Say about Open ED &#13;&#10;" title="text box with a quote from a student about open pedagogy">
            <a:extLst>
              <a:ext uri="{FF2B5EF4-FFF2-40B4-BE49-F238E27FC236}">
                <a16:creationId xmlns:a16="http://schemas.microsoft.com/office/drawing/2014/main" id="{21A25D01-AFDE-D749-B4D0-891FB3F66112}"/>
              </a:ext>
            </a:extLst>
          </p:cNvPr>
          <p:cNvSpPr/>
          <p:nvPr/>
        </p:nvSpPr>
        <p:spPr>
          <a:xfrm>
            <a:off x="337302" y="1605656"/>
            <a:ext cx="5629160" cy="1430954"/>
          </a:xfrm>
          <a:prstGeom prst="roundRect">
            <a:avLst/>
          </a:prstGeom>
          <a:solidFill>
            <a:schemeClr val="accent2">
              <a:lumMod val="20000"/>
              <a:lumOff val="80000"/>
            </a:schemeClr>
          </a:solidFill>
          <a:ln w="3810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000" dirty="0">
                <a:solidFill>
                  <a:schemeClr val="tx1"/>
                </a:solidFill>
                <a:latin typeface="Lato" panose="020F0502020204030203" pitchFamily="34" charset="77"/>
              </a:rPr>
              <a:t>Some of the challenges I faced was uncertainty. As a student who has never used this kind of learning before I was scared honestly.” </a:t>
            </a:r>
          </a:p>
          <a:p>
            <a:pPr algn="ctr"/>
            <a:r>
              <a:rPr lang="en-US" sz="1600" dirty="0">
                <a:solidFill>
                  <a:schemeClr val="tx1"/>
                </a:solidFill>
                <a:latin typeface="Lato" panose="020F0502020204030203" pitchFamily="34" charset="77"/>
              </a:rPr>
              <a:t>-- </a:t>
            </a:r>
            <a:r>
              <a:rPr lang="en-US" sz="1600" dirty="0">
                <a:solidFill>
                  <a:schemeClr val="tx1"/>
                </a:solidFill>
                <a:latin typeface="Lato" panose="020F0502020204030203" pitchFamily="34" charset="77"/>
                <a:hlinkClick r:id="rId2"/>
              </a:rPr>
              <a:t>Keene State College student</a:t>
            </a:r>
            <a:endParaRPr lang="en-US" sz="1600" dirty="0">
              <a:solidFill>
                <a:schemeClr val="tx1"/>
              </a:solidFill>
              <a:latin typeface="Lato" panose="020F0502020204030203" pitchFamily="34" charset="77"/>
            </a:endParaRPr>
          </a:p>
        </p:txBody>
      </p:sp>
      <p:sp>
        <p:nvSpPr>
          <p:cNvPr id="7" name="Oval Callout 6">
            <a:extLst>
              <a:ext uri="{FF2B5EF4-FFF2-40B4-BE49-F238E27FC236}">
                <a16:creationId xmlns:a16="http://schemas.microsoft.com/office/drawing/2014/main" id="{819E7DDF-145C-0A46-926E-E90EE899C542}"/>
              </a:ext>
            </a:extLst>
          </p:cNvPr>
          <p:cNvSpPr/>
          <p:nvPr/>
        </p:nvSpPr>
        <p:spPr>
          <a:xfrm>
            <a:off x="4389120" y="107866"/>
            <a:ext cx="422910" cy="274320"/>
          </a:xfrm>
          <a:prstGeom prst="wedgeEllipseCallo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08BE0A-2B0B-C440-93EC-66F5C592339C}"/>
              </a:ext>
            </a:extLst>
          </p:cNvPr>
          <p:cNvGrpSpPr/>
          <p:nvPr/>
        </p:nvGrpSpPr>
        <p:grpSpPr>
          <a:xfrm>
            <a:off x="6110842" y="1857307"/>
            <a:ext cx="2846069" cy="2486093"/>
            <a:chOff x="5927962" y="1515789"/>
            <a:chExt cx="2846069" cy="2348933"/>
          </a:xfrm>
          <a:solidFill>
            <a:schemeClr val="accent6">
              <a:lumMod val="20000"/>
              <a:lumOff val="80000"/>
            </a:schemeClr>
          </a:solidFill>
        </p:grpSpPr>
        <p:sp>
          <p:nvSpPr>
            <p:cNvPr id="9" name="Rounded Rectangle 8" descr="text box reads: You’re able to be part of community conversations that are happening right now.&#13;&#10;-- What Students Have to Say about Open ED &#13;&#10;" title="text box with a quote from a student about open pedagogy">
              <a:extLst>
                <a:ext uri="{FF2B5EF4-FFF2-40B4-BE49-F238E27FC236}">
                  <a16:creationId xmlns:a16="http://schemas.microsoft.com/office/drawing/2014/main" id="{68CB09B3-6399-5243-AE97-BB98C09B230E}"/>
                </a:ext>
              </a:extLst>
            </p:cNvPr>
            <p:cNvSpPr/>
            <p:nvPr/>
          </p:nvSpPr>
          <p:spPr>
            <a:xfrm>
              <a:off x="5927962" y="1515789"/>
              <a:ext cx="2846069" cy="2348933"/>
            </a:xfrm>
            <a:prstGeom prst="roundRect">
              <a:avLst/>
            </a:prstGeom>
            <a:grpFill/>
            <a:ln w="3810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Lato" panose="020F0502020204030203" pitchFamily="34" charset="77"/>
              </a:endParaRPr>
            </a:p>
          </p:txBody>
        </p:sp>
        <p:sp>
          <p:nvSpPr>
            <p:cNvPr id="10" name="Rectangle 9">
              <a:extLst>
                <a:ext uri="{FF2B5EF4-FFF2-40B4-BE49-F238E27FC236}">
                  <a16:creationId xmlns:a16="http://schemas.microsoft.com/office/drawing/2014/main" id="{B5F3BF08-D906-AA42-8838-198BFCF35B6A}"/>
                </a:ext>
              </a:extLst>
            </p:cNvPr>
            <p:cNvSpPr/>
            <p:nvPr/>
          </p:nvSpPr>
          <p:spPr>
            <a:xfrm>
              <a:off x="6069331" y="1771514"/>
              <a:ext cx="2560320" cy="1717031"/>
            </a:xfrm>
            <a:prstGeom prst="rect">
              <a:avLst/>
            </a:prstGeom>
            <a:grpFill/>
          </p:spPr>
          <p:txBody>
            <a:bodyPr wrap="square">
              <a:spAutoFit/>
            </a:bodyPr>
            <a:lstStyle/>
            <a:p>
              <a:pPr algn="ctr"/>
              <a:r>
                <a:rPr lang="en-US" sz="2000" dirty="0">
                  <a:solidFill>
                    <a:schemeClr val="tx1"/>
                  </a:solidFill>
                  <a:latin typeface="Lato" panose="020F0502020204030203" pitchFamily="34" charset="77"/>
                </a:rPr>
                <a:t>How can we be sure we’re not exploiting students to create resources for courses without pay?</a:t>
              </a:r>
            </a:p>
            <a:p>
              <a:pPr algn="ctr"/>
              <a:r>
                <a:rPr lang="en-US" sz="1600" dirty="0">
                  <a:solidFill>
                    <a:schemeClr val="tx1"/>
                  </a:solidFill>
                  <a:latin typeface="Lato" panose="020F0502020204030203" pitchFamily="34" charset="77"/>
                </a:rPr>
                <a:t>-- UBC student</a:t>
              </a:r>
            </a:p>
          </p:txBody>
        </p:sp>
      </p:grpSp>
    </p:spTree>
    <p:extLst>
      <p:ext uri="{BB962C8B-B14F-4D97-AF65-F5344CB8AC3E}">
        <p14:creationId xmlns:p14="http://schemas.microsoft.com/office/powerpoint/2010/main" val="10725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047B8-5A7F-7449-98D4-5CC145F65E1C}"/>
              </a:ext>
            </a:extLst>
          </p:cNvPr>
          <p:cNvSpPr>
            <a:spLocks noGrp="1"/>
          </p:cNvSpPr>
          <p:nvPr>
            <p:ph type="ctrTitle"/>
          </p:nvPr>
        </p:nvSpPr>
        <p:spPr>
          <a:xfrm>
            <a:off x="811530" y="1499530"/>
            <a:ext cx="7886699" cy="1159800"/>
          </a:xfrm>
        </p:spPr>
        <p:txBody>
          <a:bodyPr/>
          <a:lstStyle/>
          <a:p>
            <a:r>
              <a:rPr lang="en-US" dirty="0"/>
              <a:t>OEP/Open Pedagogy in your context</a:t>
            </a:r>
          </a:p>
        </p:txBody>
      </p:sp>
      <p:sp>
        <p:nvSpPr>
          <p:cNvPr id="5" name="Subtitle 4">
            <a:extLst>
              <a:ext uri="{FF2B5EF4-FFF2-40B4-BE49-F238E27FC236}">
                <a16:creationId xmlns:a16="http://schemas.microsoft.com/office/drawing/2014/main" id="{567E9D72-4BE9-DC45-BCCB-CB6181F37CB0}"/>
              </a:ext>
            </a:extLst>
          </p:cNvPr>
          <p:cNvSpPr>
            <a:spLocks noGrp="1"/>
          </p:cNvSpPr>
          <p:nvPr>
            <p:ph type="subTitle" idx="1"/>
          </p:nvPr>
        </p:nvSpPr>
        <p:spPr>
          <a:xfrm>
            <a:off x="1738956" y="2183130"/>
            <a:ext cx="6031845" cy="2548889"/>
          </a:xfrm>
        </p:spPr>
        <p:txBody>
          <a:bodyPr/>
          <a:lstStyle/>
          <a:p>
            <a:r>
              <a:rPr lang="en-US" sz="2800" b="1" dirty="0">
                <a:solidFill>
                  <a:schemeClr val="accent4"/>
                </a:solidFill>
              </a:rPr>
              <a:t>1-2-4-all</a:t>
            </a:r>
          </a:p>
          <a:p>
            <a:endParaRPr lang="en-US" sz="2400" dirty="0"/>
          </a:p>
          <a:p>
            <a:pPr algn="l">
              <a:buFont typeface="Arial" panose="020B0604020202020204" pitchFamily="34" charset="0"/>
              <a:buChar char="•"/>
            </a:pPr>
            <a:r>
              <a:rPr lang="en-US" sz="2200" dirty="0"/>
              <a:t>Worksheet individually</a:t>
            </a:r>
          </a:p>
          <a:p>
            <a:pPr algn="l">
              <a:buFont typeface="Arial" panose="020B0604020202020204" pitchFamily="34" charset="0"/>
              <a:buChar char="•"/>
            </a:pPr>
            <a:r>
              <a:rPr lang="en-US" sz="2200" dirty="0"/>
              <a:t>Discuss any part of worksheet in pairs</a:t>
            </a:r>
          </a:p>
          <a:p>
            <a:pPr algn="l">
              <a:buFont typeface="Arial" panose="020B0604020202020204" pitchFamily="34" charset="0"/>
              <a:buChar char="•"/>
            </a:pPr>
            <a:r>
              <a:rPr lang="en-US" sz="2200" dirty="0"/>
              <a:t>Two pairs discuss together</a:t>
            </a:r>
          </a:p>
          <a:p>
            <a:pPr algn="l">
              <a:buFont typeface="Arial" panose="020B0604020202020204" pitchFamily="34" charset="0"/>
              <a:buChar char="•"/>
            </a:pPr>
            <a:r>
              <a:rPr lang="en-US" sz="2200" dirty="0"/>
              <a:t>Share back with full group</a:t>
            </a:r>
          </a:p>
        </p:txBody>
      </p:sp>
      <p:pic>
        <p:nvPicPr>
          <p:cNvPr id="3" name="Picture 2">
            <a:extLst>
              <a:ext uri="{FF2B5EF4-FFF2-40B4-BE49-F238E27FC236}">
                <a16:creationId xmlns:a16="http://schemas.microsoft.com/office/drawing/2014/main" id="{D32EAABA-766C-6E47-AE8B-4B0EAD34F3C2}"/>
              </a:ext>
            </a:extLst>
          </p:cNvPr>
          <p:cNvPicPr>
            <a:picLocks noChangeAspect="1"/>
          </p:cNvPicPr>
          <p:nvPr/>
        </p:nvPicPr>
        <p:blipFill>
          <a:blip r:embed="rId2"/>
          <a:stretch>
            <a:fillRect/>
          </a:stretch>
        </p:blipFill>
        <p:spPr>
          <a:xfrm>
            <a:off x="4235525" y="219776"/>
            <a:ext cx="673100" cy="673100"/>
          </a:xfrm>
          <a:prstGeom prst="rect">
            <a:avLst/>
          </a:prstGeom>
        </p:spPr>
      </p:pic>
    </p:spTree>
    <p:extLst>
      <p:ext uri="{BB962C8B-B14F-4D97-AF65-F5344CB8AC3E}">
        <p14:creationId xmlns:p14="http://schemas.microsoft.com/office/powerpoint/2010/main" val="223257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031425" y="750150"/>
            <a:ext cx="7081200" cy="539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Thank you!</a:t>
            </a:r>
            <a:endParaRPr dirty="0"/>
          </a:p>
        </p:txBody>
      </p:sp>
      <p:sp>
        <p:nvSpPr>
          <p:cNvPr id="294" name="Shape 294"/>
          <p:cNvSpPr txBox="1">
            <a:spLocks noGrp="1"/>
          </p:cNvSpPr>
          <p:nvPr>
            <p:ph type="body" idx="1"/>
          </p:nvPr>
        </p:nvSpPr>
        <p:spPr>
          <a:xfrm>
            <a:off x="1631263" y="1638825"/>
            <a:ext cx="6203923" cy="2799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solidFill>
                  <a:schemeClr val="tx1"/>
                </a:solidFill>
              </a:rPr>
              <a:t>Web: </a:t>
            </a:r>
            <a:r>
              <a:rPr lang="en-US" dirty="0">
                <a:solidFill>
                  <a:schemeClr val="tx1"/>
                </a:solidFill>
                <a:hlinkClick r:id="rId3"/>
              </a:rPr>
              <a:t>http://chendricks.org</a:t>
            </a:r>
            <a:endParaRPr lang="en-US" dirty="0">
              <a:solidFill>
                <a:schemeClr val="tx1"/>
              </a:solidFill>
            </a:endParaRPr>
          </a:p>
          <a:p>
            <a:pPr marL="0" lvl="0" indent="0" rtl="0">
              <a:spcBef>
                <a:spcPts val="600"/>
              </a:spcBef>
              <a:spcAft>
                <a:spcPts val="0"/>
              </a:spcAft>
              <a:buNone/>
            </a:pPr>
            <a:r>
              <a:rPr lang="en-US" b="1" dirty="0">
                <a:solidFill>
                  <a:schemeClr val="tx1"/>
                </a:solidFill>
              </a:rPr>
              <a:t>Blog: </a:t>
            </a:r>
            <a:r>
              <a:rPr lang="en-US" dirty="0">
                <a:solidFill>
                  <a:schemeClr val="tx1"/>
                </a:solidFill>
                <a:hlinkClick r:id="rId4"/>
              </a:rPr>
              <a:t>http://blogs.ubc.ca/chendricks</a:t>
            </a:r>
            <a:endParaRPr lang="en-US" dirty="0">
              <a:solidFill>
                <a:schemeClr val="tx1"/>
              </a:solidFill>
            </a:endParaRPr>
          </a:p>
          <a:p>
            <a:pPr marL="0" lvl="0" indent="0" rtl="0">
              <a:spcBef>
                <a:spcPts val="600"/>
              </a:spcBef>
              <a:spcAft>
                <a:spcPts val="0"/>
              </a:spcAft>
              <a:buNone/>
            </a:pPr>
            <a:r>
              <a:rPr lang="en-US" b="1" dirty="0">
                <a:solidFill>
                  <a:schemeClr val="tx1"/>
                </a:solidFill>
              </a:rPr>
              <a:t>Twitter: </a:t>
            </a:r>
            <a:r>
              <a:rPr lang="en-US" dirty="0">
                <a:solidFill>
                  <a:schemeClr val="tx1"/>
                </a:solidFill>
              </a:rPr>
              <a:t>@</a:t>
            </a:r>
            <a:r>
              <a:rPr lang="en-US" dirty="0" err="1">
                <a:solidFill>
                  <a:schemeClr val="tx1"/>
                </a:solidFill>
              </a:rPr>
              <a:t>chendricksUBC</a:t>
            </a:r>
            <a:r>
              <a:rPr lang="en-US" dirty="0">
                <a:solidFill>
                  <a:schemeClr val="tx1"/>
                </a:solidFill>
              </a:rPr>
              <a:t>     @</a:t>
            </a:r>
            <a:r>
              <a:rPr lang="en-US" dirty="0" err="1">
                <a:solidFill>
                  <a:schemeClr val="tx1"/>
                </a:solidFill>
              </a:rPr>
              <a:t>clhendricksbc</a:t>
            </a:r>
            <a:endParaRPr lang="en-US" dirty="0">
              <a:solidFill>
                <a:schemeClr val="tx1"/>
              </a:solidFill>
            </a:endParaRPr>
          </a:p>
          <a:p>
            <a:pPr marL="0" indent="0">
              <a:buNone/>
            </a:pPr>
            <a:r>
              <a:rPr lang="en-US" dirty="0">
                <a:solidFill>
                  <a:schemeClr val="tx1"/>
                </a:solidFill>
              </a:rPr>
              <a:t>Slides: </a:t>
            </a:r>
            <a:r>
              <a:rPr lang="en-US" dirty="0"/>
              <a:t>http://</a:t>
            </a:r>
            <a:r>
              <a:rPr lang="en-US" dirty="0" err="1"/>
              <a:t>is.gd</a:t>
            </a:r>
            <a:r>
              <a:rPr lang="en-US" dirty="0"/>
              <a:t>/mru_openped_2018</a:t>
            </a:r>
          </a:p>
          <a:p>
            <a:pPr marL="0" lvl="0" indent="0" rtl="0">
              <a:spcBef>
                <a:spcPts val="600"/>
              </a:spcBef>
              <a:spcAft>
                <a:spcPts val="0"/>
              </a:spcAft>
              <a:buNone/>
            </a:pPr>
            <a:endParaRPr dirty="0">
              <a:solidFill>
                <a:schemeClr val="tx1"/>
              </a:solidFill>
            </a:endParaRPr>
          </a:p>
          <a:p>
            <a:pPr marL="0" lvl="0" indent="0" algn="ctr" rtl="0">
              <a:spcBef>
                <a:spcPts val="600"/>
              </a:spcBef>
              <a:spcAft>
                <a:spcPts val="0"/>
              </a:spcAft>
              <a:buNone/>
            </a:pPr>
            <a:endParaRPr dirty="0"/>
          </a:p>
        </p:txBody>
      </p:sp>
      <p:sp>
        <p:nvSpPr>
          <p:cNvPr id="295" name="Shape 295"/>
          <p:cNvSpPr/>
          <p:nvPr/>
        </p:nvSpPr>
        <p:spPr>
          <a:xfrm>
            <a:off x="4410757" y="111095"/>
            <a:ext cx="322468" cy="289480"/>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031425" y="750150"/>
            <a:ext cx="7081200" cy="53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Agenda</a:t>
            </a:r>
            <a:endParaRPr/>
          </a:p>
        </p:txBody>
      </p:sp>
      <p:sp>
        <p:nvSpPr>
          <p:cNvPr id="62" name="Shape 62"/>
          <p:cNvSpPr txBox="1">
            <a:spLocks noGrp="1"/>
          </p:cNvSpPr>
          <p:nvPr>
            <p:ph type="body" idx="1"/>
          </p:nvPr>
        </p:nvSpPr>
        <p:spPr>
          <a:xfrm>
            <a:off x="1031425" y="1351100"/>
            <a:ext cx="7081200" cy="34623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US" dirty="0"/>
              <a:t>Introductions</a:t>
            </a:r>
            <a:endParaRPr dirty="0"/>
          </a:p>
          <a:p>
            <a:pPr marL="457200" lvl="0" indent="-381000" rtl="0">
              <a:spcBef>
                <a:spcPts val="0"/>
              </a:spcBef>
              <a:spcAft>
                <a:spcPts val="0"/>
              </a:spcAft>
              <a:buSzPts val="2400"/>
              <a:buChar char="◈"/>
            </a:pPr>
            <a:r>
              <a:rPr lang="en-US" dirty="0"/>
              <a:t>Open Education: What and How?</a:t>
            </a:r>
          </a:p>
          <a:p>
            <a:pPr marL="457200" lvl="0" indent="-381000" rtl="0">
              <a:spcBef>
                <a:spcPts val="0"/>
              </a:spcBef>
              <a:spcAft>
                <a:spcPts val="0"/>
              </a:spcAft>
              <a:buSzPts val="2400"/>
              <a:buChar char="◈"/>
            </a:pPr>
            <a:r>
              <a:rPr lang="en-US" dirty="0"/>
              <a:t>What are OEP and open pedagogy?</a:t>
            </a:r>
          </a:p>
          <a:p>
            <a:pPr lvl="1" indent="-381000">
              <a:buSzPts val="2400"/>
              <a:buFont typeface="Wingdings" pitchFamily="2" charset="2"/>
              <a:buChar char="§"/>
            </a:pPr>
            <a:r>
              <a:rPr lang="en-US" dirty="0"/>
              <a:t>Your thoughts</a:t>
            </a:r>
          </a:p>
          <a:p>
            <a:pPr lvl="1" indent="-381000">
              <a:buSzPts val="2400"/>
              <a:buFont typeface="Wingdings" pitchFamily="2" charset="2"/>
              <a:buChar char="§"/>
            </a:pPr>
            <a:r>
              <a:rPr lang="en-US" dirty="0"/>
              <a:t>Themes, benefits, challenges</a:t>
            </a:r>
          </a:p>
          <a:p>
            <a:r>
              <a:rPr lang="en-US" dirty="0"/>
              <a:t>Connecting to your own practice</a:t>
            </a:r>
          </a:p>
          <a:p>
            <a:pPr lvl="1">
              <a:buFont typeface="Wingdings" pitchFamily="2" charset="2"/>
              <a:buChar char="§"/>
            </a:pPr>
            <a:r>
              <a:rPr lang="en-US" dirty="0"/>
              <a:t>1-2-4-all (worksheet, discussion)</a:t>
            </a:r>
            <a:endParaRPr dirty="0"/>
          </a:p>
          <a:p>
            <a:pPr marL="457200" lvl="0" indent="-381000" rtl="0">
              <a:spcBef>
                <a:spcPts val="0"/>
              </a:spcBef>
              <a:spcAft>
                <a:spcPts val="0"/>
              </a:spcAft>
              <a:buSzPts val="2400"/>
              <a:buChar char="◈"/>
            </a:pPr>
            <a:endParaRPr dirty="0"/>
          </a:p>
          <a:p>
            <a:pPr marL="0" lvl="0" indent="0" rtl="0">
              <a:spcBef>
                <a:spcPts val="600"/>
              </a:spcBef>
              <a:spcAft>
                <a:spcPts val="0"/>
              </a:spcAft>
              <a:buNone/>
            </a:pPr>
            <a:endParaRPr dirty="0"/>
          </a:p>
          <a:p>
            <a:pPr marL="0" lvl="0" indent="0">
              <a:spcBef>
                <a:spcPts val="600"/>
              </a:spcBef>
              <a:spcAft>
                <a:spcPts val="0"/>
              </a:spcAft>
              <a:buNone/>
            </a:pPr>
            <a:endParaRPr dirty="0"/>
          </a:p>
        </p:txBody>
      </p:sp>
      <p:grpSp>
        <p:nvGrpSpPr>
          <p:cNvPr id="63" name="Shape 63"/>
          <p:cNvGrpSpPr/>
          <p:nvPr/>
        </p:nvGrpSpPr>
        <p:grpSpPr>
          <a:xfrm>
            <a:off x="4383447" y="92245"/>
            <a:ext cx="377171" cy="318704"/>
            <a:chOff x="3918650" y="293075"/>
            <a:chExt cx="488500" cy="412775"/>
          </a:xfrm>
          <a:solidFill>
            <a:schemeClr val="accent4">
              <a:lumMod val="75000"/>
            </a:schemeClr>
          </a:solidFill>
        </p:grpSpPr>
        <p:sp>
          <p:nvSpPr>
            <p:cNvPr id="64" name="Shape 64"/>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031425" y="750150"/>
            <a:ext cx="7081200" cy="539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License &amp; Credits</a:t>
            </a:r>
            <a:endParaRPr dirty="0"/>
          </a:p>
        </p:txBody>
      </p:sp>
      <p:sp>
        <p:nvSpPr>
          <p:cNvPr id="301" name="Shape 301"/>
          <p:cNvSpPr txBox="1">
            <a:spLocks noGrp="1"/>
          </p:cNvSpPr>
          <p:nvPr>
            <p:ph type="body" idx="1"/>
          </p:nvPr>
        </p:nvSpPr>
        <p:spPr>
          <a:xfrm>
            <a:off x="605790" y="1351100"/>
            <a:ext cx="7932420" cy="3462300"/>
          </a:xfrm>
          <a:prstGeom prst="rect">
            <a:avLst/>
          </a:prstGeom>
        </p:spPr>
        <p:txBody>
          <a:bodyPr spcFirstLastPara="1" wrap="square" lIns="91425" tIns="91425" rIns="91425" bIns="91425" anchor="t" anchorCtr="0">
            <a:noAutofit/>
          </a:bodyPr>
          <a:lstStyle/>
          <a:p>
            <a:pPr marL="0" indent="0">
              <a:buNone/>
            </a:pPr>
            <a:r>
              <a:rPr lang="en-US" dirty="0"/>
              <a:t>License:</a:t>
            </a:r>
          </a:p>
          <a:p>
            <a:pPr marL="342900" indent="-342900"/>
            <a:r>
              <a:rPr lang="en-US" sz="2000" dirty="0"/>
              <a:t>Except images or other elements licensed otherwise, this presentation is licensed </a:t>
            </a:r>
            <a:r>
              <a:rPr lang="en-US" sz="2000" dirty="0">
                <a:hlinkClick r:id="rId3"/>
              </a:rPr>
              <a:t>CC BY 4.0</a:t>
            </a:r>
            <a:endParaRPr lang="en" sz="2200" dirty="0"/>
          </a:p>
          <a:p>
            <a:pPr marL="0" lvl="0" indent="0" rtl="0">
              <a:spcBef>
                <a:spcPts val="600"/>
              </a:spcBef>
              <a:spcAft>
                <a:spcPts val="0"/>
              </a:spcAft>
              <a:buNone/>
            </a:pPr>
            <a:r>
              <a:rPr lang="en-US" dirty="0"/>
              <a:t>Credits:</a:t>
            </a:r>
            <a:endParaRPr dirty="0"/>
          </a:p>
          <a:p>
            <a:pPr marL="457200" lvl="0" indent="-381000" rtl="0">
              <a:lnSpc>
                <a:spcPct val="115000"/>
              </a:lnSpc>
              <a:spcBef>
                <a:spcPts val="600"/>
              </a:spcBef>
              <a:spcAft>
                <a:spcPts val="0"/>
              </a:spcAft>
              <a:buSzPts val="2400"/>
              <a:buChar char="◈"/>
            </a:pPr>
            <a:r>
              <a:rPr lang="en" sz="2000" dirty="0"/>
              <a:t>Presentation template by </a:t>
            </a:r>
            <a:r>
              <a:rPr lang="en" sz="2000" u="sng" dirty="0">
                <a:hlinkClick r:id="rId4"/>
              </a:rPr>
              <a:t>SlidesCarnival</a:t>
            </a:r>
            <a:endParaRPr sz="2000" dirty="0"/>
          </a:p>
          <a:p>
            <a:pPr marL="457200" lvl="0" indent="-381000" rtl="0">
              <a:lnSpc>
                <a:spcPct val="115000"/>
              </a:lnSpc>
              <a:spcBef>
                <a:spcPts val="0"/>
              </a:spcBef>
              <a:spcAft>
                <a:spcPts val="0"/>
              </a:spcAft>
              <a:buSzPts val="2400"/>
              <a:buChar char="◈"/>
            </a:pPr>
            <a:r>
              <a:rPr lang="en" sz="2000" dirty="0"/>
              <a:t>Icons either from this Slides Carnival template or purchased with a subscription from </a:t>
            </a:r>
            <a:r>
              <a:rPr lang="en" sz="2000" dirty="0">
                <a:hlinkClick r:id="rId5"/>
              </a:rPr>
              <a:t>The Noun Project</a:t>
            </a:r>
            <a:endParaRPr lang="en" sz="2000" dirty="0"/>
          </a:p>
          <a:p>
            <a:pPr marL="457200" lvl="0" indent="-381000" rtl="0">
              <a:lnSpc>
                <a:spcPct val="115000"/>
              </a:lnSpc>
              <a:spcBef>
                <a:spcPts val="0"/>
              </a:spcBef>
              <a:spcAft>
                <a:spcPts val="0"/>
              </a:spcAft>
              <a:buSzPts val="2400"/>
              <a:buChar char="◈"/>
            </a:pPr>
            <a:r>
              <a:rPr lang="en" sz="2000" dirty="0">
                <a:hlinkClick r:id="rId6"/>
              </a:rPr>
              <a:t>Image of statue with scales of justice </a:t>
            </a:r>
            <a:r>
              <a:rPr lang="en" sz="2000" dirty="0"/>
              <a:t>licensed </a:t>
            </a:r>
            <a:r>
              <a:rPr lang="en" sz="2000" dirty="0">
                <a:hlinkClick r:id="rId7"/>
              </a:rPr>
              <a:t>CC0 </a:t>
            </a:r>
            <a:r>
              <a:rPr lang="en" sz="2000" dirty="0"/>
              <a:t>on </a:t>
            </a:r>
            <a:r>
              <a:rPr lang="en" sz="2000" dirty="0" err="1">
                <a:hlinkClick r:id="rId8"/>
              </a:rPr>
              <a:t>pixabay.com</a:t>
            </a:r>
            <a:endParaRPr sz="2000" dirty="0"/>
          </a:p>
        </p:txBody>
      </p:sp>
      <p:grpSp>
        <p:nvGrpSpPr>
          <p:cNvPr id="302" name="Shape 302"/>
          <p:cNvGrpSpPr/>
          <p:nvPr/>
        </p:nvGrpSpPr>
        <p:grpSpPr>
          <a:xfrm>
            <a:off x="4409813" y="91546"/>
            <a:ext cx="324359" cy="299845"/>
            <a:chOff x="5975075" y="2327500"/>
            <a:chExt cx="420100" cy="388350"/>
          </a:xfrm>
          <a:solidFill>
            <a:schemeClr val="accent4"/>
          </a:solidFill>
        </p:grpSpPr>
        <p:sp>
          <p:nvSpPr>
            <p:cNvPr id="303" name="Shape 303"/>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CBDA-5566-5143-A6AA-12865B324B59}"/>
              </a:ext>
            </a:extLst>
          </p:cNvPr>
          <p:cNvSpPr>
            <a:spLocks noGrp="1"/>
          </p:cNvSpPr>
          <p:nvPr>
            <p:ph type="ctrTitle"/>
          </p:nvPr>
        </p:nvSpPr>
        <p:spPr/>
        <p:txBody>
          <a:bodyPr/>
          <a:lstStyle/>
          <a:p>
            <a:r>
              <a:rPr lang="en-US" sz="4000" dirty="0"/>
              <a:t>Introductions</a:t>
            </a:r>
          </a:p>
        </p:txBody>
      </p:sp>
      <p:sp>
        <p:nvSpPr>
          <p:cNvPr id="3" name="Text Placeholder 2">
            <a:extLst>
              <a:ext uri="{FF2B5EF4-FFF2-40B4-BE49-F238E27FC236}">
                <a16:creationId xmlns:a16="http://schemas.microsoft.com/office/drawing/2014/main" id="{351040F7-0FCC-4D46-B91B-91C8EAFC95E0}"/>
              </a:ext>
            </a:extLst>
          </p:cNvPr>
          <p:cNvSpPr>
            <a:spLocks noGrp="1"/>
          </p:cNvSpPr>
          <p:nvPr>
            <p:ph type="subTitle" idx="1"/>
          </p:nvPr>
        </p:nvSpPr>
        <p:spPr/>
        <p:txBody>
          <a:bodyPr/>
          <a:lstStyle/>
          <a:p>
            <a:r>
              <a:rPr lang="en-US" sz="2400" dirty="0"/>
              <a:t>What do you hope to get out of this workshop?</a:t>
            </a:r>
          </a:p>
        </p:txBody>
      </p:sp>
      <p:pic>
        <p:nvPicPr>
          <p:cNvPr id="5" name="Picture 4">
            <a:extLst>
              <a:ext uri="{FF2B5EF4-FFF2-40B4-BE49-F238E27FC236}">
                <a16:creationId xmlns:a16="http://schemas.microsoft.com/office/drawing/2014/main" id="{EAB72691-2F75-BD44-AC8F-36F3DFF7C34F}"/>
              </a:ext>
            </a:extLst>
          </p:cNvPr>
          <p:cNvPicPr>
            <a:picLocks noChangeAspect="1"/>
          </p:cNvPicPr>
          <p:nvPr/>
        </p:nvPicPr>
        <p:blipFill>
          <a:blip r:embed="rId2"/>
          <a:stretch>
            <a:fillRect/>
          </a:stretch>
        </p:blipFill>
        <p:spPr>
          <a:xfrm>
            <a:off x="4235525" y="219776"/>
            <a:ext cx="673100" cy="673100"/>
          </a:xfrm>
          <a:prstGeom prst="rect">
            <a:avLst/>
          </a:prstGeom>
        </p:spPr>
      </p:pic>
    </p:spTree>
    <p:extLst>
      <p:ext uri="{BB962C8B-B14F-4D97-AF65-F5344CB8AC3E}">
        <p14:creationId xmlns:p14="http://schemas.microsoft.com/office/powerpoint/2010/main" val="174978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031425" y="750150"/>
            <a:ext cx="7081200" cy="539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Open What?</a:t>
            </a:r>
            <a:endParaRPr dirty="0"/>
          </a:p>
        </p:txBody>
      </p:sp>
      <p:sp>
        <p:nvSpPr>
          <p:cNvPr id="72" name="Shape 72"/>
          <p:cNvSpPr txBox="1">
            <a:spLocks noGrp="1"/>
          </p:cNvSpPr>
          <p:nvPr>
            <p:ph type="body" idx="1"/>
          </p:nvPr>
        </p:nvSpPr>
        <p:spPr>
          <a:xfrm>
            <a:off x="539000" y="1471725"/>
            <a:ext cx="2579100" cy="3454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dirty="0">
                <a:solidFill>
                  <a:schemeClr val="tx1"/>
                </a:solidFill>
              </a:rPr>
              <a:t>Resources/ Content</a:t>
            </a:r>
            <a:endParaRPr sz="2800" b="1" dirty="0">
              <a:solidFill>
                <a:schemeClr val="tx1"/>
              </a:solidFill>
            </a:endParaRPr>
          </a:p>
          <a:p>
            <a:pPr marL="0" lvl="0" indent="0">
              <a:spcBef>
                <a:spcPts val="600"/>
              </a:spcBef>
              <a:spcAft>
                <a:spcPts val="0"/>
              </a:spcAft>
              <a:buNone/>
            </a:pPr>
            <a:endParaRPr dirty="0"/>
          </a:p>
        </p:txBody>
      </p:sp>
      <p:sp>
        <p:nvSpPr>
          <p:cNvPr id="73" name="Shape 73"/>
          <p:cNvSpPr txBox="1">
            <a:spLocks noGrp="1"/>
          </p:cNvSpPr>
          <p:nvPr>
            <p:ph type="body" idx="2"/>
          </p:nvPr>
        </p:nvSpPr>
        <p:spPr>
          <a:xfrm>
            <a:off x="3250326" y="1704399"/>
            <a:ext cx="2579100" cy="322152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dirty="0">
                <a:solidFill>
                  <a:schemeClr val="tx1"/>
                </a:solidFill>
              </a:rPr>
              <a:t>Courses</a:t>
            </a:r>
            <a:endParaRPr sz="2800" b="1" dirty="0">
              <a:solidFill>
                <a:schemeClr val="tx1"/>
              </a:solidFill>
            </a:endParaRPr>
          </a:p>
          <a:p>
            <a:pPr marL="0" lvl="0" indent="0">
              <a:spcBef>
                <a:spcPts val="600"/>
              </a:spcBef>
              <a:spcAft>
                <a:spcPts val="0"/>
              </a:spcAft>
              <a:buNone/>
            </a:pPr>
            <a:endParaRPr dirty="0"/>
          </a:p>
        </p:txBody>
      </p:sp>
      <p:sp>
        <p:nvSpPr>
          <p:cNvPr id="74" name="Shape 74"/>
          <p:cNvSpPr txBox="1">
            <a:spLocks noGrp="1"/>
          </p:cNvSpPr>
          <p:nvPr>
            <p:ph type="body" idx="3"/>
          </p:nvPr>
        </p:nvSpPr>
        <p:spPr>
          <a:xfrm>
            <a:off x="5961653" y="1471725"/>
            <a:ext cx="2579100" cy="3454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dirty="0">
                <a:solidFill>
                  <a:schemeClr val="tx1"/>
                </a:solidFill>
              </a:rPr>
              <a:t>Practices/ Pedagogy</a:t>
            </a:r>
            <a:endParaRPr sz="2800" b="1" dirty="0">
              <a:solidFill>
                <a:schemeClr val="tx1"/>
              </a:solidFill>
            </a:endParaRPr>
          </a:p>
          <a:p>
            <a:pPr marL="0" lvl="0" indent="0">
              <a:spcBef>
                <a:spcPts val="600"/>
              </a:spcBef>
              <a:spcAft>
                <a:spcPts val="0"/>
              </a:spcAft>
              <a:buNone/>
            </a:pPr>
            <a:endParaRPr dirty="0"/>
          </a:p>
        </p:txBody>
      </p:sp>
      <p:grpSp>
        <p:nvGrpSpPr>
          <p:cNvPr id="75" name="Shape 75"/>
          <p:cNvGrpSpPr/>
          <p:nvPr/>
        </p:nvGrpSpPr>
        <p:grpSpPr>
          <a:xfrm rot="10800000">
            <a:off x="4412236" y="79429"/>
            <a:ext cx="379678" cy="366688"/>
            <a:chOff x="5241175" y="4959100"/>
            <a:chExt cx="539775" cy="517775"/>
          </a:xfrm>
          <a:solidFill>
            <a:schemeClr val="accent4">
              <a:lumMod val="75000"/>
            </a:schemeClr>
          </a:solidFill>
        </p:grpSpPr>
        <p:sp>
          <p:nvSpPr>
            <p:cNvPr id="76" name="Shape 76"/>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1" name="Picture 10" descr=" ">
            <a:extLst>
              <a:ext uri="{FF2B5EF4-FFF2-40B4-BE49-F238E27FC236}">
                <a16:creationId xmlns:a16="http://schemas.microsoft.com/office/drawing/2014/main" id="{AD8C3C7A-FD8F-D14C-BC2C-3512E56B5CB4}"/>
              </a:ext>
            </a:extLst>
          </p:cNvPr>
          <p:cNvPicPr>
            <a:picLocks noChangeAspect="1"/>
          </p:cNvPicPr>
          <p:nvPr/>
        </p:nvPicPr>
        <p:blipFill>
          <a:blip r:embed="rId3"/>
          <a:stretch>
            <a:fillRect/>
          </a:stretch>
        </p:blipFill>
        <p:spPr>
          <a:xfrm>
            <a:off x="865210" y="2766164"/>
            <a:ext cx="1809410" cy="1809410"/>
          </a:xfrm>
          <a:prstGeom prst="rect">
            <a:avLst/>
          </a:prstGeom>
        </p:spPr>
      </p:pic>
      <p:pic>
        <p:nvPicPr>
          <p:cNvPr id="13" name="Picture 12" descr=" ">
            <a:extLst>
              <a:ext uri="{FF2B5EF4-FFF2-40B4-BE49-F238E27FC236}">
                <a16:creationId xmlns:a16="http://schemas.microsoft.com/office/drawing/2014/main" id="{ED3FB9C0-F59A-8146-8367-EFE44C2541BA}"/>
              </a:ext>
            </a:extLst>
          </p:cNvPr>
          <p:cNvPicPr>
            <a:picLocks noChangeAspect="1"/>
          </p:cNvPicPr>
          <p:nvPr/>
        </p:nvPicPr>
        <p:blipFill>
          <a:blip r:embed="rId4"/>
          <a:stretch>
            <a:fillRect/>
          </a:stretch>
        </p:blipFill>
        <p:spPr>
          <a:xfrm>
            <a:off x="3726618" y="2589832"/>
            <a:ext cx="1806907" cy="1806907"/>
          </a:xfrm>
          <a:prstGeom prst="rect">
            <a:avLst/>
          </a:prstGeom>
        </p:spPr>
      </p:pic>
      <p:pic>
        <p:nvPicPr>
          <p:cNvPr id="15" name="Picture 14" descr=" ">
            <a:extLst>
              <a:ext uri="{FF2B5EF4-FFF2-40B4-BE49-F238E27FC236}">
                <a16:creationId xmlns:a16="http://schemas.microsoft.com/office/drawing/2014/main" id="{25C1064A-E5AA-EC49-935B-DAF9E79475FB}"/>
              </a:ext>
            </a:extLst>
          </p:cNvPr>
          <p:cNvPicPr>
            <a:picLocks noChangeAspect="1"/>
          </p:cNvPicPr>
          <p:nvPr/>
        </p:nvPicPr>
        <p:blipFill>
          <a:blip r:embed="rId5"/>
          <a:stretch>
            <a:fillRect/>
          </a:stretch>
        </p:blipFill>
        <p:spPr>
          <a:xfrm>
            <a:off x="6306205" y="2794708"/>
            <a:ext cx="1806420" cy="1806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
                                            <p:txEl>
                                              <p:pRg st="0" end="0"/>
                                            </p:txEl>
                                          </p:spTgt>
                                        </p:tgtEl>
                                        <p:attrNameLst>
                                          <p:attrName>style.visibility</p:attrName>
                                        </p:attrNameLst>
                                      </p:cBhvr>
                                      <p:to>
                                        <p:strVal val="visible"/>
                                      </p:to>
                                    </p:set>
                                    <p:animEffect transition="in" filter="dissolve">
                                      <p:cBhvr>
                                        <p:cTn id="10" dur="500"/>
                                        <p:tgtEl>
                                          <p:spTgt spid="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dissolve">
                                      <p:cBhvr>
                                        <p:cTn id="18" dur="500"/>
                                        <p:tgtEl>
                                          <p:spTgt spid="7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dissolve">
                                      <p:cBhvr>
                                        <p:cTn id="26" dur="5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P spid="73" grpId="0" build="p"/>
      <p:bldP spid="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031424" y="894575"/>
            <a:ext cx="7081200" cy="539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Open How?  </a:t>
            </a:r>
            <a:endParaRPr dirty="0"/>
          </a:p>
        </p:txBody>
      </p:sp>
      <p:graphicFrame>
        <p:nvGraphicFramePr>
          <p:cNvPr id="87" name="Shape 87" descr="Table with the following sections: (1) Cost: free or minimal cost; (2) License: reuse as is or revisable; (3) Technical: tools &amp; tech skills needed to revise/reuse; (4) Accessiblity: Universal Design for Learning; (5) Participation/Connection: Beyond this individual course."/>
          <p:cNvGraphicFramePr/>
          <p:nvPr>
            <p:extLst>
              <p:ext uri="{D42A27DB-BD31-4B8C-83A1-F6EECF244321}">
                <p14:modId xmlns:p14="http://schemas.microsoft.com/office/powerpoint/2010/main" val="3172513831"/>
              </p:ext>
            </p:extLst>
          </p:nvPr>
        </p:nvGraphicFramePr>
        <p:xfrm>
          <a:off x="327836" y="2017762"/>
          <a:ext cx="8488375" cy="2328588"/>
        </p:xfrm>
        <a:graphic>
          <a:graphicData uri="http://schemas.openxmlformats.org/drawingml/2006/table">
            <a:tbl>
              <a:tblPr firstRow="1">
                <a:tableStyleId>{68D230F3-CF80-4859-8CE7-A43EE81993B5}</a:tableStyleId>
              </a:tblPr>
              <a:tblGrid>
                <a:gridCol w="1602275">
                  <a:extLst>
                    <a:ext uri="{9D8B030D-6E8A-4147-A177-3AD203B41FA5}">
                      <a16:colId xmlns:a16="http://schemas.microsoft.com/office/drawing/2014/main" val="20000"/>
                    </a:ext>
                  </a:extLst>
                </a:gridCol>
                <a:gridCol w="1644850">
                  <a:extLst>
                    <a:ext uri="{9D8B030D-6E8A-4147-A177-3AD203B41FA5}">
                      <a16:colId xmlns:a16="http://schemas.microsoft.com/office/drawing/2014/main" val="20001"/>
                    </a:ext>
                  </a:extLst>
                </a:gridCol>
                <a:gridCol w="1809549">
                  <a:extLst>
                    <a:ext uri="{9D8B030D-6E8A-4147-A177-3AD203B41FA5}">
                      <a16:colId xmlns:a16="http://schemas.microsoft.com/office/drawing/2014/main" val="20002"/>
                    </a:ext>
                  </a:extLst>
                </a:gridCol>
                <a:gridCol w="1626826">
                  <a:extLst>
                    <a:ext uri="{9D8B030D-6E8A-4147-A177-3AD203B41FA5}">
                      <a16:colId xmlns:a16="http://schemas.microsoft.com/office/drawing/2014/main" val="20003"/>
                    </a:ext>
                  </a:extLst>
                </a:gridCol>
                <a:gridCol w="1804875">
                  <a:extLst>
                    <a:ext uri="{9D8B030D-6E8A-4147-A177-3AD203B41FA5}">
                      <a16:colId xmlns:a16="http://schemas.microsoft.com/office/drawing/2014/main" val="20004"/>
                    </a:ext>
                  </a:extLst>
                </a:gridCol>
              </a:tblGrid>
              <a:tr h="832500">
                <a:tc>
                  <a:txBody>
                    <a:bodyPr/>
                    <a:lstStyle/>
                    <a:p>
                      <a:pPr marL="0" lvl="0" indent="0" algn="ctr">
                        <a:spcBef>
                          <a:spcPts val="0"/>
                        </a:spcBef>
                        <a:spcAft>
                          <a:spcPts val="0"/>
                        </a:spcAft>
                        <a:buNone/>
                      </a:pPr>
                      <a:r>
                        <a:rPr lang="en" sz="1800" dirty="0">
                          <a:sym typeface="Lato"/>
                        </a:rPr>
                        <a:t>Cost</a:t>
                      </a:r>
                      <a:endParaRPr sz="1800" b="1" dirty="0">
                        <a:latin typeface="Lato"/>
                        <a:ea typeface="Lato"/>
                        <a:cs typeface="Lato"/>
                        <a:sym typeface="Lato"/>
                      </a:endParaRPr>
                    </a:p>
                  </a:txBody>
                  <a:tcPr marL="91425" marR="91425" marT="68575" marB="68575" anchor="ctr"/>
                </a:tc>
                <a:tc>
                  <a:txBody>
                    <a:bodyPr/>
                    <a:lstStyle/>
                    <a:p>
                      <a:pPr marL="0" lvl="0" indent="0" algn="ctr">
                        <a:spcBef>
                          <a:spcPts val="0"/>
                        </a:spcBef>
                        <a:spcAft>
                          <a:spcPts val="0"/>
                        </a:spcAft>
                        <a:buNone/>
                      </a:pPr>
                      <a:r>
                        <a:rPr lang="en" sz="1800" dirty="0">
                          <a:sym typeface="Lato"/>
                        </a:rPr>
                        <a:t>License</a:t>
                      </a:r>
                      <a:endParaRPr sz="1800" b="1" dirty="0">
                        <a:latin typeface="Lato"/>
                        <a:ea typeface="Lato"/>
                        <a:cs typeface="Lato"/>
                        <a:sym typeface="Lato"/>
                      </a:endParaRPr>
                    </a:p>
                  </a:txBody>
                  <a:tcPr marL="91425" marR="91425" marT="68575" marB="68575" anchor="ctr"/>
                </a:tc>
                <a:tc>
                  <a:txBody>
                    <a:bodyPr/>
                    <a:lstStyle/>
                    <a:p>
                      <a:pPr marL="0" lvl="0" indent="0" algn="ctr">
                        <a:spcBef>
                          <a:spcPts val="0"/>
                        </a:spcBef>
                        <a:spcAft>
                          <a:spcPts val="0"/>
                        </a:spcAft>
                        <a:buNone/>
                      </a:pPr>
                      <a:r>
                        <a:rPr lang="en" sz="1800" dirty="0">
                          <a:sym typeface="Lato"/>
                        </a:rPr>
                        <a:t>Technical</a:t>
                      </a:r>
                      <a:endParaRPr sz="1800" b="1" dirty="0">
                        <a:latin typeface="Lato"/>
                        <a:ea typeface="Lato"/>
                        <a:cs typeface="Lato"/>
                        <a:sym typeface="Lato"/>
                      </a:endParaRPr>
                    </a:p>
                  </a:txBody>
                  <a:tcPr marL="91425" marR="91425" marT="68575" marB="68575" anchor="ctr"/>
                </a:tc>
                <a:tc>
                  <a:txBody>
                    <a:bodyPr/>
                    <a:lstStyle/>
                    <a:p>
                      <a:pPr marL="0" lvl="0" indent="0" algn="ctr" rtl="0">
                        <a:spcBef>
                          <a:spcPts val="0"/>
                        </a:spcBef>
                        <a:spcAft>
                          <a:spcPts val="0"/>
                        </a:spcAft>
                        <a:buNone/>
                      </a:pPr>
                      <a:r>
                        <a:rPr lang="en" sz="1800" dirty="0">
                          <a:sym typeface="Lato"/>
                        </a:rPr>
                        <a:t>Accessibility</a:t>
                      </a:r>
                      <a:endParaRPr sz="1800" b="1" dirty="0">
                        <a:latin typeface="Lato"/>
                        <a:ea typeface="Lato"/>
                        <a:cs typeface="Lato"/>
                        <a:sym typeface="Lato"/>
                      </a:endParaRPr>
                    </a:p>
                  </a:txBody>
                  <a:tcPr marL="91425" marR="91425" marT="68575" marB="68575" anchor="ctr"/>
                </a:tc>
                <a:tc>
                  <a:txBody>
                    <a:bodyPr/>
                    <a:lstStyle/>
                    <a:p>
                      <a:pPr marL="0" lvl="0" indent="0" algn="ctr" rtl="0">
                        <a:spcBef>
                          <a:spcPts val="0"/>
                        </a:spcBef>
                        <a:spcAft>
                          <a:spcPts val="0"/>
                        </a:spcAft>
                        <a:buNone/>
                      </a:pPr>
                      <a:r>
                        <a:rPr lang="en" sz="1800" dirty="0">
                          <a:sym typeface="Lato"/>
                        </a:rPr>
                        <a:t>Participation/</a:t>
                      </a:r>
                      <a:endParaRPr sz="1800" dirty="0">
                        <a:sym typeface="Lato"/>
                      </a:endParaRPr>
                    </a:p>
                    <a:p>
                      <a:pPr marL="0" lvl="0" indent="0" algn="ctr" rtl="0">
                        <a:spcBef>
                          <a:spcPts val="0"/>
                        </a:spcBef>
                        <a:spcAft>
                          <a:spcPts val="0"/>
                        </a:spcAft>
                        <a:buNone/>
                      </a:pPr>
                      <a:r>
                        <a:rPr lang="en" sz="1800" dirty="0">
                          <a:sym typeface="Lato"/>
                        </a:rPr>
                        <a:t>Connection</a:t>
                      </a:r>
                      <a:endParaRPr sz="1800" b="1" dirty="0">
                        <a:latin typeface="Lato"/>
                        <a:ea typeface="Lato"/>
                        <a:cs typeface="Lato"/>
                        <a:sym typeface="Lato"/>
                      </a:endParaRPr>
                    </a:p>
                  </a:txBody>
                  <a:tcPr marL="91425" marR="91425" marT="68575" marB="68575" anchor="ctr"/>
                </a:tc>
                <a:extLst>
                  <a:ext uri="{0D108BD9-81ED-4DB2-BD59-A6C34878D82A}">
                    <a16:rowId xmlns:a16="http://schemas.microsoft.com/office/drawing/2014/main" val="10000"/>
                  </a:ext>
                </a:extLst>
              </a:tr>
              <a:tr h="1496088">
                <a:tc>
                  <a:txBody>
                    <a:bodyPr/>
                    <a:lstStyle/>
                    <a:p>
                      <a:pPr marL="0" lvl="0" indent="0" algn="ctr">
                        <a:spcBef>
                          <a:spcPts val="0"/>
                        </a:spcBef>
                        <a:spcAft>
                          <a:spcPts val="0"/>
                        </a:spcAft>
                        <a:buNone/>
                      </a:pPr>
                      <a:r>
                        <a:rPr lang="en" sz="1800" dirty="0">
                          <a:sym typeface="Lato"/>
                        </a:rPr>
                        <a:t>Free </a:t>
                      </a:r>
                    </a:p>
                    <a:p>
                      <a:pPr marL="0" lvl="0" indent="0" algn="ctr">
                        <a:spcBef>
                          <a:spcPts val="0"/>
                        </a:spcBef>
                        <a:spcAft>
                          <a:spcPts val="0"/>
                        </a:spcAft>
                        <a:buNone/>
                      </a:pPr>
                      <a:r>
                        <a:rPr lang="en" sz="1800" dirty="0">
                          <a:sym typeface="Lato"/>
                        </a:rPr>
                        <a:t>or </a:t>
                      </a:r>
                    </a:p>
                    <a:p>
                      <a:pPr marL="0" lvl="0" indent="0" algn="ctr">
                        <a:spcBef>
                          <a:spcPts val="0"/>
                        </a:spcBef>
                        <a:spcAft>
                          <a:spcPts val="0"/>
                        </a:spcAft>
                        <a:buNone/>
                      </a:pPr>
                      <a:r>
                        <a:rPr lang="en" sz="1800" dirty="0">
                          <a:sym typeface="Lato"/>
                        </a:rPr>
                        <a:t>Minimal cost</a:t>
                      </a:r>
                      <a:endParaRPr sz="1800" dirty="0">
                        <a:latin typeface="Lato"/>
                        <a:ea typeface="Lato"/>
                        <a:cs typeface="Lato"/>
                        <a:sym typeface="Lato"/>
                      </a:endParaRPr>
                    </a:p>
                  </a:txBody>
                  <a:tcPr marL="91425" marR="91425" marT="68575" marB="68575" anchor="ctr"/>
                </a:tc>
                <a:tc>
                  <a:txBody>
                    <a:bodyPr/>
                    <a:lstStyle/>
                    <a:p>
                      <a:pPr marL="0" lvl="0" indent="0" algn="ctr" rtl="0">
                        <a:spcBef>
                          <a:spcPts val="0"/>
                        </a:spcBef>
                        <a:spcAft>
                          <a:spcPts val="0"/>
                        </a:spcAft>
                        <a:buClr>
                          <a:schemeClr val="dk1"/>
                        </a:buClr>
                        <a:buSzPts val="1100"/>
                        <a:buFont typeface="Arial"/>
                        <a:buNone/>
                      </a:pPr>
                      <a:r>
                        <a:rPr lang="en-US" sz="1800" dirty="0">
                          <a:sym typeface="Lato"/>
                        </a:rPr>
                        <a:t>Reuse as is</a:t>
                      </a:r>
                    </a:p>
                    <a:p>
                      <a:pPr marL="0" lvl="0" indent="0" algn="ctr" rtl="0">
                        <a:spcBef>
                          <a:spcPts val="0"/>
                        </a:spcBef>
                        <a:spcAft>
                          <a:spcPts val="0"/>
                        </a:spcAft>
                        <a:buClr>
                          <a:schemeClr val="dk1"/>
                        </a:buClr>
                        <a:buSzPts val="1100"/>
                        <a:buFont typeface="Arial"/>
                        <a:buNone/>
                      </a:pPr>
                      <a:r>
                        <a:rPr lang="en-US" sz="1800" dirty="0">
                          <a:solidFill>
                            <a:schemeClr val="dk1"/>
                          </a:solidFill>
                          <a:latin typeface="Lato"/>
                          <a:ea typeface="Lato"/>
                          <a:cs typeface="Lato"/>
                          <a:sym typeface="Lato"/>
                        </a:rPr>
                        <a:t>or</a:t>
                      </a:r>
                    </a:p>
                    <a:p>
                      <a:pPr marL="0" lvl="0" indent="0" algn="ctr" rtl="0">
                        <a:spcBef>
                          <a:spcPts val="0"/>
                        </a:spcBef>
                        <a:spcAft>
                          <a:spcPts val="0"/>
                        </a:spcAft>
                        <a:buClr>
                          <a:schemeClr val="dk1"/>
                        </a:buClr>
                        <a:buSzPts val="1100"/>
                        <a:buFont typeface="Arial"/>
                        <a:buNone/>
                      </a:pPr>
                      <a:r>
                        <a:rPr lang="en-US" sz="1800" dirty="0">
                          <a:solidFill>
                            <a:schemeClr val="dk1"/>
                          </a:solidFill>
                          <a:latin typeface="Lato"/>
                          <a:ea typeface="Lato"/>
                          <a:cs typeface="Lato"/>
                          <a:sym typeface="Lato"/>
                        </a:rPr>
                        <a:t>Revisable</a:t>
                      </a:r>
                    </a:p>
                    <a:p>
                      <a:pPr marL="0" lvl="0" indent="0" algn="ctr" rtl="0">
                        <a:spcBef>
                          <a:spcPts val="0"/>
                        </a:spcBef>
                        <a:spcAft>
                          <a:spcPts val="0"/>
                        </a:spcAft>
                        <a:buClr>
                          <a:schemeClr val="dk1"/>
                        </a:buClr>
                        <a:buSzPts val="1100"/>
                        <a:buFont typeface="Arial"/>
                        <a:buNone/>
                      </a:pPr>
                      <a:endParaRPr sz="1800" dirty="0">
                        <a:solidFill>
                          <a:schemeClr val="dk1"/>
                        </a:solidFill>
                        <a:latin typeface="Lato"/>
                        <a:ea typeface="Lato"/>
                        <a:cs typeface="Lato"/>
                        <a:sym typeface="Lato"/>
                      </a:endParaRPr>
                    </a:p>
                  </a:txBody>
                  <a:tcPr marL="91425" marR="91425" marT="68575" marB="68575" anchor="ctr"/>
                </a:tc>
                <a:tc>
                  <a:txBody>
                    <a:bodyPr/>
                    <a:lstStyle/>
                    <a:p>
                      <a:pPr marL="0" lvl="0" indent="0" algn="ctr">
                        <a:spcBef>
                          <a:spcPts val="0"/>
                        </a:spcBef>
                        <a:spcAft>
                          <a:spcPts val="0"/>
                        </a:spcAft>
                        <a:buNone/>
                      </a:pPr>
                      <a:r>
                        <a:rPr lang="en" sz="1800" dirty="0">
                          <a:sym typeface="Lato"/>
                        </a:rPr>
                        <a:t>Tools &amp; tech skills needed  to revise/reuse</a:t>
                      </a:r>
                      <a:endParaRPr sz="1800" dirty="0">
                        <a:latin typeface="Lato"/>
                        <a:ea typeface="Lato"/>
                        <a:cs typeface="Lato"/>
                        <a:sym typeface="Lato"/>
                      </a:endParaRPr>
                    </a:p>
                  </a:txBody>
                  <a:tcPr marL="91425" marR="91425" marT="68575" marB="68575" anchor="ctr"/>
                </a:tc>
                <a:tc>
                  <a:txBody>
                    <a:bodyPr/>
                    <a:lstStyle/>
                    <a:p>
                      <a:pPr marL="0" lvl="0" indent="0" algn="ctr" rtl="0">
                        <a:spcBef>
                          <a:spcPts val="0"/>
                        </a:spcBef>
                        <a:spcAft>
                          <a:spcPts val="0"/>
                        </a:spcAft>
                        <a:buNone/>
                      </a:pPr>
                      <a:r>
                        <a:rPr lang="en-US" sz="1800" dirty="0">
                          <a:latin typeface="Lato"/>
                          <a:ea typeface="Lato"/>
                          <a:cs typeface="Lato"/>
                          <a:sym typeface="Lato"/>
                        </a:rPr>
                        <a:t>Universal Design for Learning</a:t>
                      </a:r>
                      <a:endParaRPr sz="1800" dirty="0">
                        <a:latin typeface="Lato"/>
                        <a:ea typeface="Lato"/>
                        <a:cs typeface="Lato"/>
                        <a:sym typeface="Lato"/>
                      </a:endParaRPr>
                    </a:p>
                  </a:txBody>
                  <a:tcPr marL="91425" marR="91425" marT="68575" marB="68575" anchor="ctr"/>
                </a:tc>
                <a:tc>
                  <a:txBody>
                    <a:bodyPr/>
                    <a:lstStyle/>
                    <a:p>
                      <a:pPr marL="0" lvl="0" indent="0" algn="ctr" rtl="0">
                        <a:spcBef>
                          <a:spcPts val="0"/>
                        </a:spcBef>
                        <a:spcAft>
                          <a:spcPts val="0"/>
                        </a:spcAft>
                        <a:buNone/>
                      </a:pPr>
                      <a:r>
                        <a:rPr lang="en-CA" sz="1800" dirty="0">
                          <a:sym typeface="Lato"/>
                        </a:rPr>
                        <a:t>B</a:t>
                      </a:r>
                      <a:r>
                        <a:rPr lang="en" sz="1800" dirty="0" err="1">
                          <a:sym typeface="Lato"/>
                        </a:rPr>
                        <a:t>eyond</a:t>
                      </a:r>
                      <a:r>
                        <a:rPr lang="en" sz="1800" dirty="0">
                          <a:sym typeface="Lato"/>
                        </a:rPr>
                        <a:t> this individual course</a:t>
                      </a:r>
                      <a:endParaRPr sz="1800" dirty="0">
                        <a:latin typeface="Lato"/>
                        <a:ea typeface="Lato"/>
                        <a:cs typeface="Lato"/>
                        <a:sym typeface="Lato"/>
                      </a:endParaRPr>
                    </a:p>
                  </a:txBody>
                  <a:tcPr marL="91425" marR="91425" marT="68575" marB="68575" anchor="ctr"/>
                </a:tc>
                <a:extLst>
                  <a:ext uri="{0D108BD9-81ED-4DB2-BD59-A6C34878D82A}">
                    <a16:rowId xmlns:a16="http://schemas.microsoft.com/office/drawing/2014/main" val="10001"/>
                  </a:ext>
                </a:extLst>
              </a:tr>
            </a:tbl>
          </a:graphicData>
        </a:graphic>
      </p:graphicFrame>
      <p:sp>
        <p:nvSpPr>
          <p:cNvPr id="88" name="Shape 88"/>
          <p:cNvSpPr/>
          <p:nvPr/>
        </p:nvSpPr>
        <p:spPr>
          <a:xfrm>
            <a:off x="4407953" y="143811"/>
            <a:ext cx="328143" cy="328123"/>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accent4">
              <a:lumMod val="75000"/>
            </a:schemeClr>
          </a:solidFill>
          <a:ln>
            <a:solidFill>
              <a:schemeClr val="accent4">
                <a:lumMod val="75000"/>
              </a:schemeClr>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D58237-2E02-3440-87AC-860BC967AF98}"/>
              </a:ext>
            </a:extLst>
          </p:cNvPr>
          <p:cNvSpPr>
            <a:spLocks noGrp="1"/>
          </p:cNvSpPr>
          <p:nvPr>
            <p:ph type="ctrTitle"/>
          </p:nvPr>
        </p:nvSpPr>
        <p:spPr>
          <a:xfrm>
            <a:off x="448505" y="1497861"/>
            <a:ext cx="8250523" cy="1431357"/>
          </a:xfrm>
        </p:spPr>
        <p:txBody>
          <a:bodyPr/>
          <a:lstStyle/>
          <a:p>
            <a:r>
              <a:rPr lang="en-US" sz="4000" dirty="0"/>
              <a:t>What are Open Edu Practices? </a:t>
            </a:r>
            <a:br>
              <a:rPr lang="en-US" sz="4000" dirty="0"/>
            </a:br>
            <a:r>
              <a:rPr lang="en-US" sz="4000" dirty="0"/>
              <a:t>What is open pedagogy?</a:t>
            </a:r>
          </a:p>
        </p:txBody>
      </p:sp>
      <p:sp>
        <p:nvSpPr>
          <p:cNvPr id="4" name="Subtitle 3">
            <a:extLst>
              <a:ext uri="{FF2B5EF4-FFF2-40B4-BE49-F238E27FC236}">
                <a16:creationId xmlns:a16="http://schemas.microsoft.com/office/drawing/2014/main" id="{2DDA852E-A672-C44B-9B6C-196FEF957288}"/>
              </a:ext>
            </a:extLst>
          </p:cNvPr>
          <p:cNvSpPr>
            <a:spLocks noGrp="1"/>
          </p:cNvSpPr>
          <p:nvPr>
            <p:ph type="subTitle" idx="1"/>
          </p:nvPr>
        </p:nvSpPr>
        <p:spPr>
          <a:xfrm>
            <a:off x="1418623" y="3140060"/>
            <a:ext cx="6306902" cy="906244"/>
          </a:xfrm>
        </p:spPr>
        <p:txBody>
          <a:bodyPr/>
          <a:lstStyle/>
          <a:p>
            <a:r>
              <a:rPr lang="en-US" sz="2400" dirty="0"/>
              <a:t>Your thoughts</a:t>
            </a:r>
          </a:p>
        </p:txBody>
      </p:sp>
      <p:pic>
        <p:nvPicPr>
          <p:cNvPr id="16" name="Picture 15">
            <a:extLst>
              <a:ext uri="{FF2B5EF4-FFF2-40B4-BE49-F238E27FC236}">
                <a16:creationId xmlns:a16="http://schemas.microsoft.com/office/drawing/2014/main" id="{37B28189-9630-3144-9DF1-CF15EFD39561}"/>
              </a:ext>
            </a:extLst>
          </p:cNvPr>
          <p:cNvPicPr>
            <a:picLocks noChangeAspect="1"/>
          </p:cNvPicPr>
          <p:nvPr/>
        </p:nvPicPr>
        <p:blipFill>
          <a:blip r:embed="rId2"/>
          <a:stretch>
            <a:fillRect/>
          </a:stretch>
        </p:blipFill>
        <p:spPr>
          <a:xfrm>
            <a:off x="4235525" y="219776"/>
            <a:ext cx="673100" cy="673100"/>
          </a:xfrm>
          <a:prstGeom prst="rect">
            <a:avLst/>
          </a:prstGeom>
        </p:spPr>
      </p:pic>
    </p:spTree>
    <p:extLst>
      <p:ext uri="{BB962C8B-B14F-4D97-AF65-F5344CB8AC3E}">
        <p14:creationId xmlns:p14="http://schemas.microsoft.com/office/powerpoint/2010/main" val="397761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2441-AEBA-5948-8EAD-5BF1E37BFF25}"/>
              </a:ext>
            </a:extLst>
          </p:cNvPr>
          <p:cNvSpPr>
            <a:spLocks noGrp="1"/>
          </p:cNvSpPr>
          <p:nvPr>
            <p:ph type="ctrTitle"/>
          </p:nvPr>
        </p:nvSpPr>
        <p:spPr/>
        <p:txBody>
          <a:bodyPr/>
          <a:lstStyle/>
          <a:p>
            <a:r>
              <a:rPr lang="en-US" dirty="0"/>
              <a:t>Open Educational Practices</a:t>
            </a:r>
          </a:p>
        </p:txBody>
      </p:sp>
      <p:sp>
        <p:nvSpPr>
          <p:cNvPr id="3" name="Subtitle 2">
            <a:extLst>
              <a:ext uri="{FF2B5EF4-FFF2-40B4-BE49-F238E27FC236}">
                <a16:creationId xmlns:a16="http://schemas.microsoft.com/office/drawing/2014/main" id="{E62DCA67-F1FC-9F44-8D8F-72B75C52E1E3}"/>
              </a:ext>
            </a:extLst>
          </p:cNvPr>
          <p:cNvSpPr>
            <a:spLocks noGrp="1"/>
          </p:cNvSpPr>
          <p:nvPr>
            <p:ph type="subTitle" idx="1"/>
          </p:nvPr>
        </p:nvSpPr>
        <p:spPr/>
        <p:txBody>
          <a:bodyPr/>
          <a:lstStyle/>
          <a:p>
            <a:r>
              <a:rPr lang="en-US" sz="2400" dirty="0"/>
              <a:t>Wider than open pedagogy</a:t>
            </a:r>
          </a:p>
        </p:txBody>
      </p:sp>
      <p:pic>
        <p:nvPicPr>
          <p:cNvPr id="4" name="Picture 3">
            <a:extLst>
              <a:ext uri="{FF2B5EF4-FFF2-40B4-BE49-F238E27FC236}">
                <a16:creationId xmlns:a16="http://schemas.microsoft.com/office/drawing/2014/main" id="{44992580-7E58-1F49-B069-ECFB8692994D}"/>
              </a:ext>
            </a:extLst>
          </p:cNvPr>
          <p:cNvPicPr>
            <a:picLocks noChangeAspect="1"/>
          </p:cNvPicPr>
          <p:nvPr/>
        </p:nvPicPr>
        <p:blipFill>
          <a:blip r:embed="rId2"/>
          <a:stretch>
            <a:fillRect/>
          </a:stretch>
        </p:blipFill>
        <p:spPr>
          <a:xfrm>
            <a:off x="4224402" y="166752"/>
            <a:ext cx="679068" cy="679068"/>
          </a:xfrm>
          <a:prstGeom prst="rect">
            <a:avLst/>
          </a:prstGeom>
        </p:spPr>
      </p:pic>
    </p:spTree>
    <p:extLst>
      <p:ext uri="{BB962C8B-B14F-4D97-AF65-F5344CB8AC3E}">
        <p14:creationId xmlns:p14="http://schemas.microsoft.com/office/powerpoint/2010/main" val="53845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ext Placeholder 1">
            <a:extLst>
              <a:ext uri="{FF2B5EF4-FFF2-40B4-BE49-F238E27FC236}">
                <a16:creationId xmlns:a16="http://schemas.microsoft.com/office/drawing/2014/main" id="{963816C0-75AD-374B-9FD0-B4BE07765DF4}"/>
              </a:ext>
            </a:extLst>
          </p:cNvPr>
          <p:cNvSpPr>
            <a:spLocks noGrp="1"/>
          </p:cNvSpPr>
          <p:nvPr>
            <p:ph type="body" idx="1"/>
          </p:nvPr>
        </p:nvSpPr>
        <p:spPr>
          <a:xfrm>
            <a:off x="4262614" y="880613"/>
            <a:ext cx="4767675" cy="3660854"/>
          </a:xfrm>
        </p:spPr>
        <p:txBody>
          <a:bodyPr/>
          <a:lstStyle/>
          <a:p>
            <a:pPr marL="76200" indent="0">
              <a:buNone/>
            </a:pPr>
            <a:r>
              <a:rPr lang="en-US" sz="2800" dirty="0">
                <a:latin typeface="Lato" panose="020F0502020204030203" pitchFamily="34" charset="77"/>
                <a:ea typeface="Century Gothic" charset="0"/>
                <a:cs typeface="Century Gothic" charset="0"/>
              </a:rPr>
              <a:t>OEP includes “the creation, use, and reuse of open educational resources (OER) as well as open pedagogies and open sharing of teaching practices.”</a:t>
            </a:r>
          </a:p>
          <a:p>
            <a:pPr marL="76200" indent="0">
              <a:buNone/>
            </a:pPr>
            <a:r>
              <a:rPr lang="en-US" sz="1800" dirty="0">
                <a:latin typeface="Lato" panose="020F0502020204030203" pitchFamily="34" charset="77"/>
                <a:ea typeface="Century Gothic" charset="0"/>
                <a:cs typeface="Century Gothic" charset="0"/>
              </a:rPr>
              <a:t>--</a:t>
            </a:r>
            <a:r>
              <a:rPr lang="en-US" sz="1800" dirty="0">
                <a:latin typeface="Lato" panose="020F0502020204030203" pitchFamily="34" charset="77"/>
                <a:ea typeface="Century Gothic" charset="0"/>
                <a:cs typeface="Century Gothic" charset="0"/>
                <a:hlinkClick r:id="rId3"/>
              </a:rPr>
              <a:t> </a:t>
            </a:r>
            <a:r>
              <a:rPr lang="it-IT" sz="1800" dirty="0">
                <a:latin typeface="Lato" panose="020F0502020204030203" pitchFamily="34" charset="77"/>
                <a:ea typeface="Century Gothic" charset="0"/>
                <a:cs typeface="Century Gothic" charset="0"/>
                <a:hlinkClick r:id="rId3"/>
              </a:rPr>
              <a:t>Cronin (2017</a:t>
            </a:r>
            <a:r>
              <a:rPr lang="it-IT" sz="1800" dirty="0">
                <a:latin typeface="Lato" panose="020F0502020204030203" pitchFamily="34" charset="77"/>
                <a:ea typeface="Century Gothic" charset="0"/>
                <a:cs typeface="Century Gothic" charset="0"/>
                <a:hlinkClick r:id="rId3"/>
              </a:rPr>
              <a:t>)</a:t>
            </a:r>
            <a:r>
              <a:rPr lang="it-IT" sz="1800" dirty="0">
                <a:latin typeface="Lato" panose="020F0502020204030203" pitchFamily="34" charset="77"/>
                <a:ea typeface="Century Gothic" charset="0"/>
                <a:cs typeface="Century Gothic" charset="0"/>
              </a:rPr>
              <a:t>, </a:t>
            </a:r>
            <a:r>
              <a:rPr lang="en-US" sz="1800" dirty="0">
                <a:latin typeface="Lato" panose="020F0502020204030203" pitchFamily="34" charset="77"/>
                <a:ea typeface="Century Gothic" charset="0"/>
                <a:cs typeface="Century Gothic" charset="0"/>
              </a:rPr>
              <a:t>p. 16</a:t>
            </a:r>
          </a:p>
          <a:p>
            <a:endParaRPr lang="en-US" dirty="0"/>
          </a:p>
        </p:txBody>
      </p:sp>
      <p:sp>
        <p:nvSpPr>
          <p:cNvPr id="4" name="Title 3" hidden="1">
            <a:extLst>
              <a:ext uri="{FF2B5EF4-FFF2-40B4-BE49-F238E27FC236}">
                <a16:creationId xmlns:a16="http://schemas.microsoft.com/office/drawing/2014/main" id="{90411CC9-5DAC-F944-91D6-65693779B0E9}"/>
              </a:ext>
            </a:extLst>
          </p:cNvPr>
          <p:cNvSpPr>
            <a:spLocks noGrp="1"/>
          </p:cNvSpPr>
          <p:nvPr>
            <p:ph type="title"/>
          </p:nvPr>
        </p:nvSpPr>
        <p:spPr/>
        <p:txBody>
          <a:bodyPr/>
          <a:lstStyle/>
          <a:p>
            <a:r>
              <a:rPr lang="en-US" i="0" dirty="0"/>
              <a:t>OEP and Open pedagogy</a:t>
            </a:r>
          </a:p>
        </p:txBody>
      </p:sp>
      <p:pic>
        <p:nvPicPr>
          <p:cNvPr id="8" name="Picture 7">
            <a:extLst>
              <a:ext uri="{FF2B5EF4-FFF2-40B4-BE49-F238E27FC236}">
                <a16:creationId xmlns:a16="http://schemas.microsoft.com/office/drawing/2014/main" id="{EAECBBEE-E69B-F84A-8D6B-F6E7E41E7251}"/>
              </a:ext>
            </a:extLst>
          </p:cNvPr>
          <p:cNvPicPr>
            <a:picLocks noChangeAspect="1"/>
          </p:cNvPicPr>
          <p:nvPr/>
        </p:nvPicPr>
        <p:blipFill>
          <a:blip r:embed="rId4"/>
          <a:stretch>
            <a:fillRect/>
          </a:stretch>
        </p:blipFill>
        <p:spPr>
          <a:xfrm>
            <a:off x="4376329" y="94941"/>
            <a:ext cx="370352" cy="370352"/>
          </a:xfrm>
          <a:prstGeom prst="rect">
            <a:avLst/>
          </a:prstGeom>
        </p:spPr>
      </p:pic>
      <p:sp>
        <p:nvSpPr>
          <p:cNvPr id="10" name="TextBox 9">
            <a:extLst>
              <a:ext uri="{FF2B5EF4-FFF2-40B4-BE49-F238E27FC236}">
                <a16:creationId xmlns:a16="http://schemas.microsoft.com/office/drawing/2014/main" id="{C5855EA5-D8B1-AA44-9BA8-BFD134A4B4BB}"/>
              </a:ext>
            </a:extLst>
          </p:cNvPr>
          <p:cNvSpPr txBox="1"/>
          <p:nvPr/>
        </p:nvSpPr>
        <p:spPr>
          <a:xfrm>
            <a:off x="5546639" y="4620280"/>
            <a:ext cx="3291286" cy="523220"/>
          </a:xfrm>
          <a:prstGeom prst="rect">
            <a:avLst/>
          </a:prstGeom>
          <a:noFill/>
        </p:spPr>
        <p:txBody>
          <a:bodyPr wrap="none" rtlCol="0">
            <a:spAutoFit/>
          </a:bodyPr>
          <a:lstStyle/>
          <a:p>
            <a:r>
              <a:rPr lang="en-US" dirty="0">
                <a:latin typeface="Lato" panose="020F0502020204030203" pitchFamily="34" charset="77"/>
              </a:rPr>
              <a:t>See also my Oct. 2017 </a:t>
            </a:r>
            <a:r>
              <a:rPr lang="en-US" dirty="0">
                <a:latin typeface="Lato" panose="020F0502020204030203" pitchFamily="34" charset="77"/>
                <a:hlinkClick r:id="rId5"/>
              </a:rPr>
              <a:t>blog post</a:t>
            </a:r>
            <a:r>
              <a:rPr lang="en-US" dirty="0">
                <a:latin typeface="Lato" panose="020F0502020204030203" pitchFamily="34" charset="77"/>
              </a:rPr>
              <a:t> on OEP</a:t>
            </a:r>
          </a:p>
          <a:p>
            <a:endParaRPr lang="en-US" dirty="0"/>
          </a:p>
        </p:txBody>
      </p:sp>
      <p:sp>
        <p:nvSpPr>
          <p:cNvPr id="5" name="Donut 4" descr="Large circle of &quot;Open Edu Practices&quot; with smaller circle inside labelled &quot;Open Pedagogy&quot;">
            <a:extLst>
              <a:ext uri="{FF2B5EF4-FFF2-40B4-BE49-F238E27FC236}">
                <a16:creationId xmlns:a16="http://schemas.microsoft.com/office/drawing/2014/main" id="{14051059-073D-D648-8214-E992A4D88CF6}"/>
              </a:ext>
            </a:extLst>
          </p:cNvPr>
          <p:cNvSpPr/>
          <p:nvPr/>
        </p:nvSpPr>
        <p:spPr>
          <a:xfrm>
            <a:off x="230554" y="787079"/>
            <a:ext cx="3959482" cy="3853764"/>
          </a:xfrm>
          <a:prstGeom prst="donut">
            <a:avLst>
              <a:gd name="adj" fmla="val 3125"/>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0568CAEC-C82A-A84B-97A3-16E83D6CBAF4}"/>
              </a:ext>
            </a:extLst>
          </p:cNvPr>
          <p:cNvSpPr/>
          <p:nvPr/>
        </p:nvSpPr>
        <p:spPr>
          <a:xfrm>
            <a:off x="974464" y="2222339"/>
            <a:ext cx="2544240" cy="2339690"/>
          </a:xfrm>
          <a:prstGeom prst="donut">
            <a:avLst>
              <a:gd name="adj" fmla="val 3125"/>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F279A52-B7E1-B34C-AF55-8A39EEC193AE}"/>
              </a:ext>
            </a:extLst>
          </p:cNvPr>
          <p:cNvSpPr txBox="1"/>
          <p:nvPr/>
        </p:nvSpPr>
        <p:spPr>
          <a:xfrm>
            <a:off x="1405382" y="1189419"/>
            <a:ext cx="1742932" cy="954107"/>
          </a:xfrm>
          <a:prstGeom prst="rect">
            <a:avLst/>
          </a:prstGeom>
          <a:noFill/>
        </p:spPr>
        <p:txBody>
          <a:bodyPr wrap="square" rtlCol="0">
            <a:spAutoFit/>
          </a:bodyPr>
          <a:lstStyle/>
          <a:p>
            <a:r>
              <a:rPr lang="en-US" sz="2800" dirty="0">
                <a:latin typeface="Lato" panose="020F0502020204030203" pitchFamily="34" charset="77"/>
              </a:rPr>
              <a:t>Open Edu Practices</a:t>
            </a:r>
          </a:p>
        </p:txBody>
      </p:sp>
      <p:sp>
        <p:nvSpPr>
          <p:cNvPr id="13" name="TextBox 12">
            <a:extLst>
              <a:ext uri="{FF2B5EF4-FFF2-40B4-BE49-F238E27FC236}">
                <a16:creationId xmlns:a16="http://schemas.microsoft.com/office/drawing/2014/main" id="{FCBD468D-9E22-174F-B265-D5DCF89052AC}"/>
              </a:ext>
            </a:extLst>
          </p:cNvPr>
          <p:cNvSpPr txBox="1"/>
          <p:nvPr/>
        </p:nvSpPr>
        <p:spPr>
          <a:xfrm>
            <a:off x="1405382" y="2902284"/>
            <a:ext cx="1742932" cy="954107"/>
          </a:xfrm>
          <a:prstGeom prst="rect">
            <a:avLst/>
          </a:prstGeom>
          <a:noFill/>
        </p:spPr>
        <p:txBody>
          <a:bodyPr wrap="square" rtlCol="0">
            <a:spAutoFit/>
          </a:bodyPr>
          <a:lstStyle/>
          <a:p>
            <a:pPr algn="ctr"/>
            <a:r>
              <a:rPr lang="en-US" sz="2800" dirty="0">
                <a:latin typeface="Lato" panose="020F0502020204030203" pitchFamily="34" charset="77"/>
              </a:rPr>
              <a:t>Open Pedagogy</a:t>
            </a:r>
          </a:p>
        </p:txBody>
      </p:sp>
    </p:spTree>
  </p:cSld>
  <p:clrMapOvr>
    <a:masterClrMapping/>
  </p:clrMapOvr>
</p:sld>
</file>

<file path=ppt/theme/theme1.xml><?xml version="1.0" encoding="utf-8"?>
<a:theme xmlns:a="http://schemas.openxmlformats.org/drawingml/2006/main" name="Yor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2107</TotalTime>
  <Words>2019</Words>
  <Application>Microsoft Macintosh PowerPoint</Application>
  <PresentationFormat>On-screen Show (16:9)</PresentationFormat>
  <Paragraphs>250</Paragraphs>
  <Slides>30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Raleway</vt:lpstr>
      <vt:lpstr>Open Sans</vt:lpstr>
      <vt:lpstr>Century Gothic</vt:lpstr>
      <vt:lpstr>Lato</vt:lpstr>
      <vt:lpstr>Lora</vt:lpstr>
      <vt:lpstr>Calibri</vt:lpstr>
      <vt:lpstr>Arial</vt:lpstr>
      <vt:lpstr>Playfair Display</vt:lpstr>
      <vt:lpstr>Wingdings</vt:lpstr>
      <vt:lpstr>Yorick template</vt:lpstr>
      <vt:lpstr>Beyond cost savings: The value of OER and open pedagogy for student learning  Christina Hendricks Deputy Academic Director, CTLT, UBC  Mt Royal U, March 9, 2018    </vt:lpstr>
      <vt:lpstr>Slides: </vt:lpstr>
      <vt:lpstr>Agenda</vt:lpstr>
      <vt:lpstr>Introductions</vt:lpstr>
      <vt:lpstr>Open What?</vt:lpstr>
      <vt:lpstr>Open How?  </vt:lpstr>
      <vt:lpstr>What are Open Edu Practices?  What is open pedagogy?</vt:lpstr>
      <vt:lpstr>Open Educational Practices</vt:lpstr>
      <vt:lpstr>OEP and Open pedagogy</vt:lpstr>
      <vt:lpstr>Some examples of OEP</vt:lpstr>
      <vt:lpstr>Open Pedagogy</vt:lpstr>
      <vt:lpstr>OER-enabled Pedagogy</vt:lpstr>
      <vt:lpstr>Quotes re: Open Pedagogy</vt:lpstr>
      <vt:lpstr>Open Pedagogy Themes</vt:lpstr>
      <vt:lpstr>Access</vt:lpstr>
      <vt:lpstr>Collaborate  Contribute    Connect</vt:lpstr>
      <vt:lpstr>How are all these things “open”?</vt:lpstr>
      <vt:lpstr>Open Pedagogy Examples</vt:lpstr>
      <vt:lpstr>Wikipedia projects</vt:lpstr>
      <vt:lpstr>Wiki Education Foundation</vt:lpstr>
      <vt:lpstr>Students &amp; Open Textbooks</vt:lpstr>
      <vt:lpstr>Students contributing to other OER</vt:lpstr>
      <vt:lpstr>Students contributing to curriculum</vt:lpstr>
      <vt:lpstr>Benefits &amp; Challenges of Open Pedagogy</vt:lpstr>
      <vt:lpstr>PowerPoint Presentation</vt:lpstr>
      <vt:lpstr>Student perceptions: Benefits</vt:lpstr>
      <vt:lpstr>Student perceptions: challenges</vt:lpstr>
      <vt:lpstr>OEP/Open Pedagogy in your context</vt:lpstr>
      <vt:lpstr>Thank you!</vt:lpstr>
      <vt:lpstr>License &amp; Credits</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cost savings: The value of OER and open pedagogy for student learning</dc:title>
  <cp:lastModifiedBy>Christina Hendricks</cp:lastModifiedBy>
  <cp:revision>53</cp:revision>
  <cp:lastPrinted>2018-03-09T04:10:22Z</cp:lastPrinted>
  <dcterms:modified xsi:type="dcterms:W3CDTF">2018-03-09T16:09:35Z</dcterms:modified>
</cp:coreProperties>
</file>