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2" r:id="rId6"/>
    <p:sldId id="259" r:id="rId7"/>
    <p:sldId id="268" r:id="rId8"/>
    <p:sldId id="260" r:id="rId9"/>
    <p:sldId id="261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72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36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2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06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98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71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4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91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39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47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5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6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02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56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69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4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74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6DF8-860B-43AF-B012-F4BF0FE08C7D}" type="datetimeFigureOut">
              <a:rPr lang="en-CA" smtClean="0"/>
              <a:t>2020-10-26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30C5-6B37-4C66-B69E-2543C61396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990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nity-Technologies/ml-agents/blob/release_7_docs/docs/Training-Configuration-File.m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C060-6D35-4E84-A65D-ACBE3FD93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AGENTS Introduction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840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EB1E-BA40-48F6-868C-09824A3A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hyperparameters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1AFC-561C-47B1-9D78-AF5490CF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settings for the training</a:t>
            </a:r>
          </a:p>
          <a:p>
            <a:r>
              <a:rPr lang="en-US" dirty="0"/>
              <a:t>Example: </a:t>
            </a:r>
            <a:r>
              <a:rPr lang="en-US" dirty="0" err="1"/>
              <a:t>network_settings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hidden_units</a:t>
            </a:r>
            <a:r>
              <a:rPr lang="en-US" dirty="0"/>
              <a:t>: number of hidden units in the network</a:t>
            </a:r>
          </a:p>
          <a:p>
            <a:pPr lvl="1"/>
            <a:r>
              <a:rPr lang="en-US" dirty="0" err="1"/>
              <a:t>num_layers</a:t>
            </a:r>
            <a:r>
              <a:rPr lang="en-US" dirty="0"/>
              <a:t>: number of layers in the network</a:t>
            </a:r>
          </a:p>
          <a:p>
            <a:r>
              <a:rPr lang="en-US" dirty="0"/>
              <a:t>More settings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 (warning: highly technical!)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59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0D79-191F-4228-A56F-B5D4FCC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training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9034-B725-4C8E-8FEF-01EE106E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680797"/>
          </a:xfrm>
        </p:spPr>
        <p:txBody>
          <a:bodyPr/>
          <a:lstStyle/>
          <a:p>
            <a:r>
              <a:rPr lang="en-US" dirty="0"/>
              <a:t>Open terminal (directly, from VS Code, or from Anaconda)</a:t>
            </a:r>
          </a:p>
          <a:p>
            <a:r>
              <a:rPr lang="en-US" dirty="0"/>
              <a:t>Navigate to the main project folder (the one containing the Assets folder)</a:t>
            </a:r>
          </a:p>
          <a:p>
            <a:r>
              <a:rPr lang="en-US" dirty="0"/>
              <a:t>Put in the </a:t>
            </a:r>
            <a:r>
              <a:rPr lang="en-US" dirty="0" err="1"/>
              <a:t>mlagents</a:t>
            </a:r>
            <a:r>
              <a:rPr lang="en-US" dirty="0"/>
              <a:t>-learn command with a </a:t>
            </a:r>
            <a:r>
              <a:rPr lang="en-US" i="1" dirty="0"/>
              <a:t>unique</a:t>
            </a:r>
            <a:r>
              <a:rPr lang="en-US" dirty="0"/>
              <a:t> id to start the training</a:t>
            </a:r>
          </a:p>
          <a:p>
            <a:pPr lvl="1"/>
            <a:r>
              <a:rPr lang="en-US" dirty="0"/>
              <a:t>The id will be the name the session is saved under in the results folder</a:t>
            </a:r>
          </a:p>
          <a:p>
            <a:r>
              <a:rPr lang="en-CA" dirty="0"/>
              <a:t>Go back to Unity and hit play to start training</a:t>
            </a:r>
          </a:p>
          <a:p>
            <a:r>
              <a:rPr lang="en-CA" dirty="0"/>
              <a:t>The training progress will be periodically updated in the terminal</a:t>
            </a:r>
          </a:p>
        </p:txBody>
      </p:sp>
    </p:spTree>
    <p:extLst>
      <p:ext uri="{BB962C8B-B14F-4D97-AF65-F5344CB8AC3E}">
        <p14:creationId xmlns:p14="http://schemas.microsoft.com/office/powerpoint/2010/main" val="84065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898D-8A1D-459A-BD9C-50288B56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terminal commands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EF0D-FF0A-4370-9E96-6033B3759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Navigate to the lab folder: cd “…lab-name/Lab # - Name” </a:t>
            </a:r>
          </a:p>
          <a:p>
            <a:r>
              <a:rPr lang="en-US" dirty="0"/>
              <a:t>Run a new training session: </a:t>
            </a:r>
            <a:r>
              <a:rPr lang="en-CA" dirty="0" err="1"/>
              <a:t>mlagents</a:t>
            </a:r>
            <a:r>
              <a:rPr lang="en-CA" dirty="0"/>
              <a:t>-learn config/</a:t>
            </a:r>
            <a:r>
              <a:rPr lang="en-CA" dirty="0" err="1"/>
              <a:t>configfilename_config.yaml</a:t>
            </a:r>
            <a:r>
              <a:rPr lang="en-CA" dirty="0"/>
              <a:t> --run-id=</a:t>
            </a:r>
            <a:r>
              <a:rPr lang="en-CA" dirty="0" err="1"/>
              <a:t>UniqueSessionID</a:t>
            </a:r>
            <a:endParaRPr lang="en-CA" dirty="0"/>
          </a:p>
          <a:p>
            <a:r>
              <a:rPr lang="en-CA" dirty="0"/>
              <a:t>Open </a:t>
            </a:r>
            <a:r>
              <a:rPr lang="en-CA" dirty="0" err="1"/>
              <a:t>TensorBoard</a:t>
            </a:r>
            <a:r>
              <a:rPr lang="en-CA" dirty="0"/>
              <a:t>: </a:t>
            </a:r>
            <a:r>
              <a:rPr lang="fr-FR" dirty="0" err="1"/>
              <a:t>tensorboard</a:t>
            </a:r>
            <a:r>
              <a:rPr lang="fr-FR" dirty="0"/>
              <a:t> --</a:t>
            </a:r>
            <a:r>
              <a:rPr lang="fr-FR" dirty="0" err="1"/>
              <a:t>logdir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--port 6006</a:t>
            </a:r>
          </a:p>
          <a:p>
            <a:pPr lvl="1"/>
            <a:r>
              <a:rPr lang="fr-FR" dirty="0"/>
              <a:t>Go to localhost:6006 in </a:t>
            </a:r>
            <a:r>
              <a:rPr lang="fr-FR" dirty="0" err="1"/>
              <a:t>your</a:t>
            </a:r>
            <a:r>
              <a:rPr lang="fr-FR" dirty="0"/>
              <a:t> browser </a:t>
            </a:r>
            <a:r>
              <a:rPr lang="fr-FR" dirty="0" err="1"/>
              <a:t>afterwards</a:t>
            </a:r>
            <a:r>
              <a:rPr lang="fr-FR" dirty="0"/>
              <a:t> to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results</a:t>
            </a:r>
            <a:endParaRPr lang="fr-FR" dirty="0"/>
          </a:p>
          <a:p>
            <a:r>
              <a:rPr lang="fr-FR" dirty="0"/>
              <a:t>Use </a:t>
            </a:r>
            <a:r>
              <a:rPr lang="fr-FR" dirty="0" err="1"/>
              <a:t>Ctrl+C</a:t>
            </a:r>
            <a:r>
              <a:rPr lang="fr-FR" dirty="0"/>
              <a:t> to </a:t>
            </a:r>
            <a:r>
              <a:rPr lang="fr-FR" dirty="0" err="1"/>
              <a:t>forcefully</a:t>
            </a:r>
            <a:r>
              <a:rPr lang="fr-FR" dirty="0"/>
              <a:t> cancel a process running in the terminal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875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16B9-1A97-433D-AB2A-025E631E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trained model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D224C-DD13-4527-9906-5B1FF2A5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trained model can be found under the results folder in the main project folder (i.e. the same folder as the Assets folder)</a:t>
            </a:r>
          </a:p>
          <a:p>
            <a:pPr lvl="1"/>
            <a:r>
              <a:rPr lang="en-US" dirty="0"/>
              <a:t>It will be in the folder with the session id</a:t>
            </a:r>
          </a:p>
          <a:p>
            <a:pPr lvl="1"/>
            <a:r>
              <a:rPr lang="en-US" dirty="0"/>
              <a:t>The model file is a .</a:t>
            </a:r>
            <a:r>
              <a:rPr lang="en-US" dirty="0" err="1"/>
              <a:t>nn</a:t>
            </a:r>
            <a:r>
              <a:rPr lang="en-US" dirty="0"/>
              <a:t> file</a:t>
            </a:r>
          </a:p>
          <a:p>
            <a:r>
              <a:rPr lang="en-US" dirty="0"/>
              <a:t>Drag the .</a:t>
            </a:r>
            <a:r>
              <a:rPr lang="en-US" dirty="0" err="1"/>
              <a:t>nn</a:t>
            </a:r>
            <a:r>
              <a:rPr lang="en-US" dirty="0"/>
              <a:t> file to the Unity Editor project screen, then assign the model to the agent so the model can be viewed when played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42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3580-8C9B-418C-BD50-6532505A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ML AGENTS?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5543A-1062-4767-AAD7-A9533189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use machine learning toolkit for Unity</a:t>
            </a:r>
          </a:p>
          <a:p>
            <a:r>
              <a:rPr lang="en-CA" dirty="0"/>
              <a:t>Key idea: train </a:t>
            </a:r>
            <a:r>
              <a:rPr lang="en-CA" b="1" dirty="0"/>
              <a:t>agents</a:t>
            </a:r>
            <a:r>
              <a:rPr lang="en-CA" dirty="0"/>
              <a:t> to act in an </a:t>
            </a:r>
            <a:r>
              <a:rPr lang="en-CA" b="1" dirty="0"/>
              <a:t>environment</a:t>
            </a:r>
            <a:r>
              <a:rPr lang="en-CA" dirty="0"/>
              <a:t> using </a:t>
            </a:r>
            <a:r>
              <a:rPr lang="en-CA" i="1" dirty="0"/>
              <a:t>reinforcement learning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210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1774-654B-4188-AFF9-D84A316C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BD6F-B135-435F-BD64-A732E666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5602"/>
            <a:ext cx="9905999" cy="4433879"/>
          </a:xfrm>
        </p:spPr>
        <p:txBody>
          <a:bodyPr>
            <a:normAutofit/>
          </a:bodyPr>
          <a:lstStyle/>
          <a:p>
            <a:r>
              <a:rPr lang="en-CA" dirty="0"/>
              <a:t>One of the 3 basic machine learning paradigms</a:t>
            </a:r>
          </a:p>
          <a:p>
            <a:pPr lvl="1"/>
            <a:r>
              <a:rPr lang="en-CA" dirty="0"/>
              <a:t>Supervised (Require data sets with inputs/outputs and correct labels)</a:t>
            </a:r>
          </a:p>
          <a:p>
            <a:pPr lvl="2"/>
            <a:r>
              <a:rPr lang="en-CA" dirty="0"/>
              <a:t>These are what we have been looking at in class</a:t>
            </a:r>
          </a:p>
          <a:p>
            <a:pPr lvl="1"/>
            <a:r>
              <a:rPr lang="en-CA" dirty="0"/>
              <a:t>Unsupervised (Data sets with no labelled outputs)</a:t>
            </a:r>
          </a:p>
          <a:p>
            <a:pPr lvl="2"/>
            <a:r>
              <a:rPr lang="en-CA" dirty="0"/>
              <a:t>Tries to group data based on similarities in input</a:t>
            </a:r>
          </a:p>
          <a:p>
            <a:r>
              <a:rPr lang="en-CA" dirty="0"/>
              <a:t>Reinforcement Learning</a:t>
            </a:r>
          </a:p>
          <a:p>
            <a:pPr lvl="1"/>
            <a:r>
              <a:rPr lang="en-CA" dirty="0"/>
              <a:t>Used when there is no example data set for training</a:t>
            </a:r>
          </a:p>
          <a:p>
            <a:pPr lvl="1"/>
            <a:r>
              <a:rPr lang="en-CA" dirty="0"/>
              <a:t>Rewards/Punishments given for actions</a:t>
            </a:r>
          </a:p>
          <a:p>
            <a:pPr lvl="2"/>
            <a:r>
              <a:rPr lang="en-CA" dirty="0"/>
              <a:t>Agent takes actions, measures given reward, use bac</a:t>
            </a:r>
            <a:r>
              <a:rPr lang="en-US" dirty="0"/>
              <a:t>k propagation to maximize cumulative reward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41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4E2B-1BCE-42DC-BF1C-E2484D1A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steps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0D7B2-D53A-4E4E-91E4-3D760DEE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441100"/>
          </a:xfrm>
        </p:spPr>
        <p:txBody>
          <a:bodyPr>
            <a:normAutofit/>
          </a:bodyPr>
          <a:lstStyle/>
          <a:p>
            <a:r>
              <a:rPr lang="en-US" dirty="0"/>
              <a:t>Develop the environment (this will usually be done for you)</a:t>
            </a:r>
          </a:p>
          <a:p>
            <a:r>
              <a:rPr lang="en-US" dirty="0"/>
              <a:t>Set up the agent and configurations:</a:t>
            </a:r>
          </a:p>
          <a:p>
            <a:pPr lvl="1"/>
            <a:r>
              <a:rPr lang="en-US" dirty="0"/>
              <a:t>[Unity] Specify behavior parameters for the agent</a:t>
            </a:r>
          </a:p>
          <a:p>
            <a:pPr lvl="1"/>
            <a:r>
              <a:rPr lang="en-US" dirty="0"/>
              <a:t>[VS Code] Implement functions in the agent script for getting observations from the environment, taking actions, and getting rewards</a:t>
            </a:r>
          </a:p>
          <a:p>
            <a:pPr lvl="1"/>
            <a:r>
              <a:rPr lang="en-US" dirty="0"/>
              <a:t>[VS Code] Set up the hyperparameters for training in the config file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4E2B-1BCE-42DC-BF1C-E2484D1A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steps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0D7B2-D53A-4E4E-91E4-3D760DEE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441100"/>
          </a:xfrm>
        </p:spPr>
        <p:txBody>
          <a:bodyPr>
            <a:normAutofit/>
          </a:bodyPr>
          <a:lstStyle/>
          <a:p>
            <a:r>
              <a:rPr lang="en-US" dirty="0"/>
              <a:t>[Terminal/Unity] Run the training to develop a model for the agent</a:t>
            </a:r>
          </a:p>
          <a:p>
            <a:r>
              <a:rPr lang="en-US" dirty="0"/>
              <a:t>[Results Folder/Unity] Get the model from the training and put it in the agent to see how it does</a:t>
            </a:r>
          </a:p>
          <a:p>
            <a:r>
              <a:rPr lang="en-US" dirty="0"/>
              <a:t>[Terminal/</a:t>
            </a:r>
            <a:r>
              <a:rPr lang="en-US" dirty="0" err="1"/>
              <a:t>TensorBoard</a:t>
            </a:r>
            <a:r>
              <a:rPr lang="en-US" dirty="0"/>
              <a:t>] Visualize the training progress over time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3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90BC2-B5C7-49B6-8DD9-4414878D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54"/>
            <a:ext cx="12192000" cy="66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8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3B06-0FA4-4D35-84F4-D1F21525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7BE8-8439-4872-8B18-F9DB0C500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42E48-0659-41D0-AED9-B8FC6684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92"/>
            <a:ext cx="12192000" cy="6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5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FCA9-05D0-4F52-800F-10419F8B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parameters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EB861-FD9F-47C6-9C9F-29AA3F0F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Observation:</a:t>
            </a:r>
          </a:p>
          <a:p>
            <a:pPr lvl="1"/>
            <a:r>
              <a:rPr lang="en-US" dirty="0"/>
              <a:t>Space Size</a:t>
            </a:r>
          </a:p>
          <a:p>
            <a:pPr lvl="1"/>
            <a:r>
              <a:rPr lang="en-US" dirty="0"/>
              <a:t>Stacked Vectors</a:t>
            </a:r>
          </a:p>
          <a:p>
            <a:r>
              <a:rPr lang="en-US" dirty="0"/>
              <a:t>Vector Action:</a:t>
            </a:r>
          </a:p>
          <a:p>
            <a:pPr lvl="1"/>
            <a:r>
              <a:rPr lang="en-US" dirty="0"/>
              <a:t>Space Type: Discrete / Continuous </a:t>
            </a:r>
          </a:p>
          <a:p>
            <a:pPr lvl="1"/>
            <a:r>
              <a:rPr lang="en-US" dirty="0"/>
              <a:t>Space Size</a:t>
            </a:r>
          </a:p>
          <a:p>
            <a:r>
              <a:rPr lang="en-US" dirty="0"/>
              <a:t>Behavior type: Default / Heuristic / Inference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11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466D-89FC-470D-862F-025C193D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Functions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054EE-4BB1-4E3F-A47A-E630F301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/>
          <a:lstStyle/>
          <a:p>
            <a:r>
              <a:rPr lang="en-US" dirty="0"/>
              <a:t>Training an agent involves running multiple </a:t>
            </a:r>
            <a:r>
              <a:rPr lang="en-US" b="1" dirty="0"/>
              <a:t>episodes</a:t>
            </a:r>
            <a:r>
              <a:rPr lang="en-US" dirty="0"/>
              <a:t>:</a:t>
            </a:r>
          </a:p>
          <a:p>
            <a:pPr lvl="1"/>
            <a:r>
              <a:rPr lang="en-CA" dirty="0"/>
              <a:t>Each episode is like a trial where the agent attempts to solve a task</a:t>
            </a:r>
          </a:p>
          <a:p>
            <a:pPr lvl="1"/>
            <a:r>
              <a:rPr lang="en-CA" dirty="0"/>
              <a:t>An episode ends when the agent succeeds, fails, or times out</a:t>
            </a:r>
          </a:p>
          <a:p>
            <a:r>
              <a:rPr lang="en-CA" dirty="0" err="1"/>
              <a:t>OnEpisodeBegin</a:t>
            </a:r>
            <a:r>
              <a:rPr lang="en-CA" dirty="0"/>
              <a:t>(): set up the environment for a new episode</a:t>
            </a:r>
          </a:p>
          <a:p>
            <a:r>
              <a:rPr lang="en-CA" dirty="0" err="1"/>
              <a:t>CollectObservations</a:t>
            </a:r>
            <a:r>
              <a:rPr lang="en-CA" dirty="0"/>
              <a:t>(): get information from the environment as a vector of floats to feed to the network</a:t>
            </a:r>
          </a:p>
          <a:p>
            <a:r>
              <a:rPr lang="en-CA" dirty="0" err="1"/>
              <a:t>OnActionReceived</a:t>
            </a:r>
            <a:r>
              <a:rPr lang="en-CA" dirty="0"/>
              <a:t>(): perform actions to attempt to solve the task, assigning rewards to improve accuracy</a:t>
            </a:r>
          </a:p>
        </p:txBody>
      </p:sp>
    </p:spTree>
    <p:extLst>
      <p:ext uri="{BB962C8B-B14F-4D97-AF65-F5344CB8AC3E}">
        <p14:creationId xmlns:p14="http://schemas.microsoft.com/office/powerpoint/2010/main" val="2575493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95</TotalTime>
  <Words>610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</vt:lpstr>
      <vt:lpstr>ML AGENTS Introduction</vt:lpstr>
      <vt:lpstr>What is ML AGENTS?</vt:lpstr>
      <vt:lpstr>Reinforcement Learning</vt:lpstr>
      <vt:lpstr>General steps</vt:lpstr>
      <vt:lpstr>General steps</vt:lpstr>
      <vt:lpstr>PowerPoint Presentation</vt:lpstr>
      <vt:lpstr>PowerPoint Presentation</vt:lpstr>
      <vt:lpstr>Behavior parameters</vt:lpstr>
      <vt:lpstr>Agent Functions</vt:lpstr>
      <vt:lpstr>training hyperparameters</vt:lpstr>
      <vt:lpstr>Running the training</vt:lpstr>
      <vt:lpstr>Useful terminal commands</vt:lpstr>
      <vt:lpstr>Getting the trained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Dien</dc:creator>
  <cp:lastModifiedBy>Eric</cp:lastModifiedBy>
  <cp:revision>117</cp:revision>
  <dcterms:created xsi:type="dcterms:W3CDTF">2020-10-26T13:36:26Z</dcterms:created>
  <dcterms:modified xsi:type="dcterms:W3CDTF">2020-10-26T15:54:20Z</dcterms:modified>
</cp:coreProperties>
</file>