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 id="2147483693" r:id="rId2"/>
  </p:sldMasterIdLst>
  <p:notesMasterIdLst>
    <p:notesMasterId r:id="rId42"/>
  </p:notesMasterIdLst>
  <p:handoutMasterIdLst>
    <p:handoutMasterId r:id="rId43"/>
  </p:handoutMasterIdLst>
  <p:sldIdLst>
    <p:sldId id="316" r:id="rId3"/>
    <p:sldId id="257" r:id="rId4"/>
    <p:sldId id="258" r:id="rId5"/>
    <p:sldId id="409" r:id="rId6"/>
    <p:sldId id="421" r:id="rId7"/>
    <p:sldId id="393" r:id="rId8"/>
    <p:sldId id="317" r:id="rId9"/>
    <p:sldId id="411" r:id="rId10"/>
    <p:sldId id="422" r:id="rId11"/>
    <p:sldId id="428" r:id="rId12"/>
    <p:sldId id="424" r:id="rId13"/>
    <p:sldId id="410" r:id="rId14"/>
    <p:sldId id="320" r:id="rId15"/>
    <p:sldId id="413" r:id="rId16"/>
    <p:sldId id="400" r:id="rId17"/>
    <p:sldId id="414" r:id="rId18"/>
    <p:sldId id="399" r:id="rId19"/>
    <p:sldId id="412" r:id="rId20"/>
    <p:sldId id="401" r:id="rId21"/>
    <p:sldId id="425" r:id="rId22"/>
    <p:sldId id="404" r:id="rId23"/>
    <p:sldId id="415" r:id="rId24"/>
    <p:sldId id="405" r:id="rId25"/>
    <p:sldId id="406" r:id="rId26"/>
    <p:sldId id="416" r:id="rId27"/>
    <p:sldId id="385" r:id="rId28"/>
    <p:sldId id="372" r:id="rId29"/>
    <p:sldId id="373" r:id="rId30"/>
    <p:sldId id="374" r:id="rId31"/>
    <p:sldId id="397" r:id="rId32"/>
    <p:sldId id="426" r:id="rId33"/>
    <p:sldId id="370" r:id="rId34"/>
    <p:sldId id="429" r:id="rId35"/>
    <p:sldId id="430" r:id="rId36"/>
    <p:sldId id="419" r:id="rId37"/>
    <p:sldId id="431" r:id="rId38"/>
    <p:sldId id="418" r:id="rId39"/>
    <p:sldId id="427" r:id="rId40"/>
    <p:sldId id="408"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004372"/>
    <a:srgbClr val="0495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734" autoAdjust="0"/>
    <p:restoredTop sz="75577" autoAdjust="0"/>
  </p:normalViewPr>
  <p:slideViewPr>
    <p:cSldViewPr snapToGrid="0" snapToObjects="1">
      <p:cViewPr>
        <p:scale>
          <a:sx n="75" d="100"/>
          <a:sy n="75" d="100"/>
        </p:scale>
        <p:origin x="-1992" y="88"/>
      </p:cViewPr>
      <p:guideLst>
        <p:guide orient="horz" pos="2160"/>
        <p:guide pos="2880"/>
      </p:guideLst>
    </p:cSldViewPr>
  </p:slideViewPr>
  <p:outlineViewPr>
    <p:cViewPr>
      <p:scale>
        <a:sx n="33" d="100"/>
        <a:sy n="33" d="100"/>
      </p:scale>
      <p:origin x="0" y="2576"/>
    </p:cViewPr>
  </p:outlineViewPr>
  <p:notesTextViewPr>
    <p:cViewPr>
      <p:scale>
        <a:sx n="125" d="100"/>
        <a:sy n="125"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FF6BC9-4EF8-4242-950F-41147B4F1429}" type="doc">
      <dgm:prSet loTypeId="urn:microsoft.com/office/officeart/2005/8/layout/radial4" loCatId="" qsTypeId="urn:microsoft.com/office/officeart/2005/8/quickstyle/simple4" qsCatId="simple" csTypeId="urn:microsoft.com/office/officeart/2005/8/colors/colorful1" csCatId="colorful" phldr="1"/>
      <dgm:spPr/>
      <dgm:t>
        <a:bodyPr/>
        <a:lstStyle/>
        <a:p>
          <a:endParaRPr lang="en-US"/>
        </a:p>
      </dgm:t>
    </dgm:pt>
    <dgm:pt modelId="{CF677568-40D8-9047-A96A-30450ABE1B2A}">
      <dgm:prSet phldrT="[Text]" custT="1"/>
      <dgm:spPr/>
      <dgm:t>
        <a:bodyPr/>
        <a:lstStyle/>
        <a:p>
          <a:endParaRPr lang="en-US" sz="1600" b="1" dirty="0">
            <a:solidFill>
              <a:srgbClr val="000000"/>
            </a:solidFill>
          </a:endParaRPr>
        </a:p>
      </dgm:t>
    </dgm:pt>
    <dgm:pt modelId="{7E28E7CC-0B3A-6049-85C3-CC18BE046E6C}" type="parTrans" cxnId="{636DCFFA-9260-8842-AF26-A9BBD92D54F0}">
      <dgm:prSet/>
      <dgm:spPr/>
      <dgm:t>
        <a:bodyPr/>
        <a:lstStyle/>
        <a:p>
          <a:endParaRPr lang="en-US"/>
        </a:p>
      </dgm:t>
    </dgm:pt>
    <dgm:pt modelId="{C1CB5028-B1F1-4741-BBF6-961E016CA27D}" type="sibTrans" cxnId="{636DCFFA-9260-8842-AF26-A9BBD92D54F0}">
      <dgm:prSet/>
      <dgm:spPr/>
      <dgm:t>
        <a:bodyPr/>
        <a:lstStyle/>
        <a:p>
          <a:endParaRPr lang="en-US"/>
        </a:p>
      </dgm:t>
    </dgm:pt>
    <dgm:pt modelId="{92D2EAB9-293A-F843-8F65-A7029B7EBF57}">
      <dgm:prSet phldrT="[Text]"/>
      <dgm:spPr/>
      <dgm:t>
        <a:bodyPr/>
        <a:lstStyle/>
        <a:p>
          <a:r>
            <a:rPr lang="en-US" b="1" dirty="0" smtClean="0">
              <a:solidFill>
                <a:srgbClr val="000000"/>
              </a:solidFill>
            </a:rPr>
            <a:t>Work of imagination</a:t>
          </a:r>
          <a:endParaRPr lang="en-US" b="1" dirty="0">
            <a:solidFill>
              <a:srgbClr val="000000"/>
            </a:solidFill>
          </a:endParaRPr>
        </a:p>
      </dgm:t>
    </dgm:pt>
    <dgm:pt modelId="{A019473A-A6ED-AB41-A7C0-D677F22DE60A}" type="parTrans" cxnId="{88ECEBC0-D9A7-284B-8464-7E6416A7FE8D}">
      <dgm:prSet/>
      <dgm:spPr/>
      <dgm:t>
        <a:bodyPr/>
        <a:lstStyle/>
        <a:p>
          <a:endParaRPr lang="en-US"/>
        </a:p>
      </dgm:t>
    </dgm:pt>
    <dgm:pt modelId="{280A296E-6387-4E45-A097-F238FB74C10D}" type="sibTrans" cxnId="{88ECEBC0-D9A7-284B-8464-7E6416A7FE8D}">
      <dgm:prSet/>
      <dgm:spPr/>
      <dgm:t>
        <a:bodyPr/>
        <a:lstStyle/>
        <a:p>
          <a:endParaRPr lang="en-US"/>
        </a:p>
      </dgm:t>
    </dgm:pt>
    <dgm:pt modelId="{665E3FD0-7F6A-734C-9BC9-1E48CB74AAA7}">
      <dgm:prSet phldrT="[Text]" custT="1"/>
      <dgm:spPr/>
      <dgm:t>
        <a:bodyPr/>
        <a:lstStyle/>
        <a:p>
          <a:r>
            <a:rPr lang="en-US" sz="1800" b="1" dirty="0" smtClean="0">
              <a:solidFill>
                <a:srgbClr val="000000"/>
              </a:solidFill>
            </a:rPr>
            <a:t>Way of inquiry</a:t>
          </a:r>
          <a:endParaRPr lang="en-US" sz="1800" b="1" dirty="0">
            <a:solidFill>
              <a:srgbClr val="000000"/>
            </a:solidFill>
          </a:endParaRPr>
        </a:p>
      </dgm:t>
    </dgm:pt>
    <dgm:pt modelId="{F8D4C3FF-71D7-F144-A0E4-E6510E0621C3}" type="parTrans" cxnId="{F1504D2D-7050-7347-876F-E2BE9ADF9D17}">
      <dgm:prSet/>
      <dgm:spPr/>
      <dgm:t>
        <a:bodyPr/>
        <a:lstStyle/>
        <a:p>
          <a:endParaRPr lang="en-US"/>
        </a:p>
      </dgm:t>
    </dgm:pt>
    <dgm:pt modelId="{FAA3403C-90F0-7D45-9466-10EEDDC1686D}" type="sibTrans" cxnId="{F1504D2D-7050-7347-876F-E2BE9ADF9D17}">
      <dgm:prSet/>
      <dgm:spPr/>
      <dgm:t>
        <a:bodyPr/>
        <a:lstStyle/>
        <a:p>
          <a:endParaRPr lang="en-US"/>
        </a:p>
      </dgm:t>
    </dgm:pt>
    <dgm:pt modelId="{92F7EF87-B6B4-2949-9DA7-6BDA216E7B83}">
      <dgm:prSet phldrT="[Text]" custT="1"/>
      <dgm:spPr/>
      <dgm:t>
        <a:bodyPr/>
        <a:lstStyle/>
        <a:p>
          <a:r>
            <a:rPr lang="en-US" sz="1800" b="1" dirty="0" smtClean="0">
              <a:solidFill>
                <a:srgbClr val="000000"/>
              </a:solidFill>
            </a:rPr>
            <a:t>Method of intervention</a:t>
          </a:r>
          <a:endParaRPr lang="en-US" sz="1800" b="1" dirty="0">
            <a:solidFill>
              <a:srgbClr val="000000"/>
            </a:solidFill>
          </a:endParaRPr>
        </a:p>
      </dgm:t>
    </dgm:pt>
    <dgm:pt modelId="{BE00431A-A56A-A546-A736-F8779999D3B3}" type="parTrans" cxnId="{E1A72BFA-8259-D143-9BC6-2F4F906A09DE}">
      <dgm:prSet/>
      <dgm:spPr/>
      <dgm:t>
        <a:bodyPr/>
        <a:lstStyle/>
        <a:p>
          <a:endParaRPr lang="en-US"/>
        </a:p>
      </dgm:t>
    </dgm:pt>
    <dgm:pt modelId="{6416504C-DB94-7444-8181-610BB8E0DB30}" type="sibTrans" cxnId="{E1A72BFA-8259-D143-9BC6-2F4F906A09DE}">
      <dgm:prSet/>
      <dgm:spPr/>
      <dgm:t>
        <a:bodyPr/>
        <a:lstStyle/>
        <a:p>
          <a:endParaRPr lang="en-US"/>
        </a:p>
      </dgm:t>
    </dgm:pt>
    <dgm:pt modelId="{A2E98238-A1FE-6E42-85B6-3AAB025113A2}" type="pres">
      <dgm:prSet presAssocID="{CEFF6BC9-4EF8-4242-950F-41147B4F1429}" presName="cycle" presStyleCnt="0">
        <dgm:presLayoutVars>
          <dgm:chMax val="1"/>
          <dgm:dir/>
          <dgm:animLvl val="ctr"/>
          <dgm:resizeHandles val="exact"/>
        </dgm:presLayoutVars>
      </dgm:prSet>
      <dgm:spPr/>
      <dgm:t>
        <a:bodyPr/>
        <a:lstStyle/>
        <a:p>
          <a:endParaRPr lang="en-US"/>
        </a:p>
      </dgm:t>
    </dgm:pt>
    <dgm:pt modelId="{AA24E12F-F777-CB46-A2E8-2E4768881ACC}" type="pres">
      <dgm:prSet presAssocID="{CF677568-40D8-9047-A96A-30450ABE1B2A}" presName="centerShape" presStyleLbl="node0" presStyleIdx="0" presStyleCnt="1" custScaleX="137753" custScaleY="123876" custLinFactNeighborX="989" custLinFactNeighborY="2824"/>
      <dgm:spPr/>
      <dgm:t>
        <a:bodyPr/>
        <a:lstStyle/>
        <a:p>
          <a:endParaRPr lang="en-US"/>
        </a:p>
      </dgm:t>
    </dgm:pt>
    <dgm:pt modelId="{F5706BEA-3BF6-6544-88D5-D1DE8AAD029A}" type="pres">
      <dgm:prSet presAssocID="{A019473A-A6ED-AB41-A7C0-D677F22DE60A}" presName="parTrans" presStyleLbl="bgSibTrans2D1" presStyleIdx="0" presStyleCnt="3" custAng="10630021" custScaleX="59850" custScaleY="95093" custLinFactY="32740" custLinFactNeighborX="8193" custLinFactNeighborY="100000"/>
      <dgm:spPr/>
      <dgm:t>
        <a:bodyPr/>
        <a:lstStyle/>
        <a:p>
          <a:endParaRPr lang="en-US"/>
        </a:p>
      </dgm:t>
    </dgm:pt>
    <dgm:pt modelId="{C4EF995B-2C95-2E42-A8BC-147E5827204B}" type="pres">
      <dgm:prSet presAssocID="{92D2EAB9-293A-F843-8F65-A7029B7EBF57}" presName="node" presStyleLbl="node1" presStyleIdx="0" presStyleCnt="3" custRadScaleRad="126256" custRadScaleInc="-5581">
        <dgm:presLayoutVars>
          <dgm:bulletEnabled val="1"/>
        </dgm:presLayoutVars>
      </dgm:prSet>
      <dgm:spPr/>
      <dgm:t>
        <a:bodyPr/>
        <a:lstStyle/>
        <a:p>
          <a:endParaRPr lang="en-US"/>
        </a:p>
      </dgm:t>
    </dgm:pt>
    <dgm:pt modelId="{B1C26727-655B-B549-9127-9589BB270855}" type="pres">
      <dgm:prSet presAssocID="{F8D4C3FF-71D7-F144-A0E4-E6510E0621C3}" presName="parTrans" presStyleLbl="bgSibTrans2D1" presStyleIdx="1" presStyleCnt="3" custAng="10800000" custLinFactNeighborX="-4284" custLinFactNeighborY="-43703"/>
      <dgm:spPr/>
      <dgm:t>
        <a:bodyPr/>
        <a:lstStyle/>
        <a:p>
          <a:endParaRPr lang="en-US"/>
        </a:p>
      </dgm:t>
    </dgm:pt>
    <dgm:pt modelId="{AABBC2FF-6DA1-F046-84ED-B106BDFA44DF}" type="pres">
      <dgm:prSet presAssocID="{665E3FD0-7F6A-734C-9BC9-1E48CB74AAA7}" presName="node" presStyleLbl="node1" presStyleIdx="1" presStyleCnt="3">
        <dgm:presLayoutVars>
          <dgm:bulletEnabled val="1"/>
        </dgm:presLayoutVars>
      </dgm:prSet>
      <dgm:spPr/>
      <dgm:t>
        <a:bodyPr/>
        <a:lstStyle/>
        <a:p>
          <a:endParaRPr lang="en-US"/>
        </a:p>
      </dgm:t>
    </dgm:pt>
    <dgm:pt modelId="{6FB2E5BF-E4E4-4C49-83A4-B1D6393AC703}" type="pres">
      <dgm:prSet presAssocID="{BE00431A-A56A-A546-A736-F8779999D3B3}" presName="parTrans" presStyleLbl="bgSibTrans2D1" presStyleIdx="2" presStyleCnt="3" custAng="9992938" custScaleX="76917" custScaleY="97659" custLinFactY="36315" custLinFactNeighborX="2485" custLinFactNeighborY="100000"/>
      <dgm:spPr/>
      <dgm:t>
        <a:bodyPr/>
        <a:lstStyle/>
        <a:p>
          <a:endParaRPr lang="en-US"/>
        </a:p>
      </dgm:t>
    </dgm:pt>
    <dgm:pt modelId="{44563D20-5602-E546-AB93-F7B6F30F6A24}" type="pres">
      <dgm:prSet presAssocID="{92F7EF87-B6B4-2949-9DA7-6BDA216E7B83}" presName="node" presStyleLbl="node1" presStyleIdx="2" presStyleCnt="3" custScaleX="125580" custScaleY="84579" custRadScaleRad="118696" custRadScaleInc="9600">
        <dgm:presLayoutVars>
          <dgm:bulletEnabled val="1"/>
        </dgm:presLayoutVars>
      </dgm:prSet>
      <dgm:spPr/>
      <dgm:t>
        <a:bodyPr/>
        <a:lstStyle/>
        <a:p>
          <a:endParaRPr lang="en-US"/>
        </a:p>
      </dgm:t>
    </dgm:pt>
  </dgm:ptLst>
  <dgm:cxnLst>
    <dgm:cxn modelId="{305DE1C0-29F6-5247-A15F-37AFFD038944}" type="presOf" srcId="{CF677568-40D8-9047-A96A-30450ABE1B2A}" destId="{AA24E12F-F777-CB46-A2E8-2E4768881ACC}" srcOrd="0" destOrd="0" presId="urn:microsoft.com/office/officeart/2005/8/layout/radial4"/>
    <dgm:cxn modelId="{25D30CA8-E1C0-9141-8C95-9328524B9395}" type="presOf" srcId="{F8D4C3FF-71D7-F144-A0E4-E6510E0621C3}" destId="{B1C26727-655B-B549-9127-9589BB270855}" srcOrd="0" destOrd="0" presId="urn:microsoft.com/office/officeart/2005/8/layout/radial4"/>
    <dgm:cxn modelId="{578422EE-8DA0-804F-ACAA-A4F5BEFAB481}" type="presOf" srcId="{665E3FD0-7F6A-734C-9BC9-1E48CB74AAA7}" destId="{AABBC2FF-6DA1-F046-84ED-B106BDFA44DF}" srcOrd="0" destOrd="0" presId="urn:microsoft.com/office/officeart/2005/8/layout/radial4"/>
    <dgm:cxn modelId="{636DCFFA-9260-8842-AF26-A9BBD92D54F0}" srcId="{CEFF6BC9-4EF8-4242-950F-41147B4F1429}" destId="{CF677568-40D8-9047-A96A-30450ABE1B2A}" srcOrd="0" destOrd="0" parTransId="{7E28E7CC-0B3A-6049-85C3-CC18BE046E6C}" sibTransId="{C1CB5028-B1F1-4741-BBF6-961E016CA27D}"/>
    <dgm:cxn modelId="{E1A72BFA-8259-D143-9BC6-2F4F906A09DE}" srcId="{CF677568-40D8-9047-A96A-30450ABE1B2A}" destId="{92F7EF87-B6B4-2949-9DA7-6BDA216E7B83}" srcOrd="2" destOrd="0" parTransId="{BE00431A-A56A-A546-A736-F8779999D3B3}" sibTransId="{6416504C-DB94-7444-8181-610BB8E0DB30}"/>
    <dgm:cxn modelId="{88ECEBC0-D9A7-284B-8464-7E6416A7FE8D}" srcId="{CF677568-40D8-9047-A96A-30450ABE1B2A}" destId="{92D2EAB9-293A-F843-8F65-A7029B7EBF57}" srcOrd="0" destOrd="0" parTransId="{A019473A-A6ED-AB41-A7C0-D677F22DE60A}" sibTransId="{280A296E-6387-4E45-A097-F238FB74C10D}"/>
    <dgm:cxn modelId="{2B3ADB4A-CEA8-7843-ABFA-78A70BA289AA}" type="presOf" srcId="{CEFF6BC9-4EF8-4242-950F-41147B4F1429}" destId="{A2E98238-A1FE-6E42-85B6-3AAB025113A2}" srcOrd="0" destOrd="0" presId="urn:microsoft.com/office/officeart/2005/8/layout/radial4"/>
    <dgm:cxn modelId="{F1504D2D-7050-7347-876F-E2BE9ADF9D17}" srcId="{CF677568-40D8-9047-A96A-30450ABE1B2A}" destId="{665E3FD0-7F6A-734C-9BC9-1E48CB74AAA7}" srcOrd="1" destOrd="0" parTransId="{F8D4C3FF-71D7-F144-A0E4-E6510E0621C3}" sibTransId="{FAA3403C-90F0-7D45-9466-10EEDDC1686D}"/>
    <dgm:cxn modelId="{88C56939-55B9-2546-B2EF-0AC5E7ED2AE6}" type="presOf" srcId="{BE00431A-A56A-A546-A736-F8779999D3B3}" destId="{6FB2E5BF-E4E4-4C49-83A4-B1D6393AC703}" srcOrd="0" destOrd="0" presId="urn:microsoft.com/office/officeart/2005/8/layout/radial4"/>
    <dgm:cxn modelId="{4551E929-B5CC-E044-AF01-9AC90D566BBF}" type="presOf" srcId="{92F7EF87-B6B4-2949-9DA7-6BDA216E7B83}" destId="{44563D20-5602-E546-AB93-F7B6F30F6A24}" srcOrd="0" destOrd="0" presId="urn:microsoft.com/office/officeart/2005/8/layout/radial4"/>
    <dgm:cxn modelId="{26DFD883-BD6B-5540-BCBD-B57D919878B7}" type="presOf" srcId="{92D2EAB9-293A-F843-8F65-A7029B7EBF57}" destId="{C4EF995B-2C95-2E42-A8BC-147E5827204B}" srcOrd="0" destOrd="0" presId="urn:microsoft.com/office/officeart/2005/8/layout/radial4"/>
    <dgm:cxn modelId="{61AB61CF-0906-D044-BBF9-9E95BA0506DE}" type="presOf" srcId="{A019473A-A6ED-AB41-A7C0-D677F22DE60A}" destId="{F5706BEA-3BF6-6544-88D5-D1DE8AAD029A}" srcOrd="0" destOrd="0" presId="urn:microsoft.com/office/officeart/2005/8/layout/radial4"/>
    <dgm:cxn modelId="{EAF10565-5434-8A4C-9419-05584967A789}" type="presParOf" srcId="{A2E98238-A1FE-6E42-85B6-3AAB025113A2}" destId="{AA24E12F-F777-CB46-A2E8-2E4768881ACC}" srcOrd="0" destOrd="0" presId="urn:microsoft.com/office/officeart/2005/8/layout/radial4"/>
    <dgm:cxn modelId="{98959BD4-A199-1241-93A9-7898F20B14E7}" type="presParOf" srcId="{A2E98238-A1FE-6E42-85B6-3AAB025113A2}" destId="{F5706BEA-3BF6-6544-88D5-D1DE8AAD029A}" srcOrd="1" destOrd="0" presId="urn:microsoft.com/office/officeart/2005/8/layout/radial4"/>
    <dgm:cxn modelId="{FA13F6A3-20E9-F349-8DA2-8B6123AE1936}" type="presParOf" srcId="{A2E98238-A1FE-6E42-85B6-3AAB025113A2}" destId="{C4EF995B-2C95-2E42-A8BC-147E5827204B}" srcOrd="2" destOrd="0" presId="urn:microsoft.com/office/officeart/2005/8/layout/radial4"/>
    <dgm:cxn modelId="{687DCBDF-98DF-7347-A000-33B39D60B52F}" type="presParOf" srcId="{A2E98238-A1FE-6E42-85B6-3AAB025113A2}" destId="{B1C26727-655B-B549-9127-9589BB270855}" srcOrd="3" destOrd="0" presId="urn:microsoft.com/office/officeart/2005/8/layout/radial4"/>
    <dgm:cxn modelId="{C356A466-0AE6-5B4C-B0D6-B3A53DFC0DCA}" type="presParOf" srcId="{A2E98238-A1FE-6E42-85B6-3AAB025113A2}" destId="{AABBC2FF-6DA1-F046-84ED-B106BDFA44DF}" srcOrd="4" destOrd="0" presId="urn:microsoft.com/office/officeart/2005/8/layout/radial4"/>
    <dgm:cxn modelId="{6763DF63-DDA1-0748-AB10-2926A4B6C858}" type="presParOf" srcId="{A2E98238-A1FE-6E42-85B6-3AAB025113A2}" destId="{6FB2E5BF-E4E4-4C49-83A4-B1D6393AC703}" srcOrd="5" destOrd="0" presId="urn:microsoft.com/office/officeart/2005/8/layout/radial4"/>
    <dgm:cxn modelId="{D00C717F-49F0-284F-B93C-0ACF95CC1817}" type="presParOf" srcId="{A2E98238-A1FE-6E42-85B6-3AAB025113A2}" destId="{44563D20-5602-E546-AB93-F7B6F30F6A24}"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4E12F-F777-CB46-A2E8-2E4768881ACC}">
      <dsp:nvSpPr>
        <dsp:cNvPr id="0" name=""/>
        <dsp:cNvSpPr/>
      </dsp:nvSpPr>
      <dsp:spPr>
        <a:xfrm>
          <a:off x="1104916" y="1399144"/>
          <a:ext cx="1766957" cy="158895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b="1" kern="1200" dirty="0">
            <a:solidFill>
              <a:srgbClr val="000000"/>
            </a:solidFill>
          </a:endParaRPr>
        </a:p>
      </dsp:txBody>
      <dsp:txXfrm>
        <a:off x="1363681" y="1631841"/>
        <a:ext cx="1249427" cy="1123563"/>
      </dsp:txXfrm>
    </dsp:sp>
    <dsp:sp modelId="{F5706BEA-3BF6-6544-88D5-D1DE8AAD029A}">
      <dsp:nvSpPr>
        <dsp:cNvPr id="0" name=""/>
        <dsp:cNvSpPr/>
      </dsp:nvSpPr>
      <dsp:spPr>
        <a:xfrm rot="2127969">
          <a:off x="699620" y="1650934"/>
          <a:ext cx="570696" cy="347631"/>
        </a:xfrm>
        <a:prstGeom prst="lef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4EF995B-2C95-2E42-A8BC-147E5827204B}">
      <dsp:nvSpPr>
        <dsp:cNvPr id="0" name=""/>
        <dsp:cNvSpPr/>
      </dsp:nvSpPr>
      <dsp:spPr>
        <a:xfrm>
          <a:off x="-76601" y="556578"/>
          <a:ext cx="1218565" cy="974852"/>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0000"/>
              </a:solidFill>
            </a:rPr>
            <a:t>Work of imagination</a:t>
          </a:r>
          <a:endParaRPr lang="en-US" sz="1700" b="1" kern="1200" dirty="0">
            <a:solidFill>
              <a:srgbClr val="000000"/>
            </a:solidFill>
          </a:endParaRPr>
        </a:p>
      </dsp:txBody>
      <dsp:txXfrm>
        <a:off x="-48049" y="585130"/>
        <a:ext cx="1161461" cy="917748"/>
      </dsp:txXfrm>
    </dsp:sp>
    <dsp:sp modelId="{B1C26727-655B-B549-9127-9589BB270855}">
      <dsp:nvSpPr>
        <dsp:cNvPr id="0" name=""/>
        <dsp:cNvSpPr/>
      </dsp:nvSpPr>
      <dsp:spPr>
        <a:xfrm rot="5332010">
          <a:off x="1480132" y="560424"/>
          <a:ext cx="889273" cy="365569"/>
        </a:xfrm>
        <a:prstGeom prst="lef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ABBC2FF-6DA1-F046-84ED-B106BDFA44DF}">
      <dsp:nvSpPr>
        <dsp:cNvPr id="0" name=""/>
        <dsp:cNvSpPr/>
      </dsp:nvSpPr>
      <dsp:spPr>
        <a:xfrm>
          <a:off x="1344790" y="-29002"/>
          <a:ext cx="1218565" cy="974852"/>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Way of inquiry</a:t>
          </a:r>
          <a:endParaRPr lang="en-US" sz="1800" b="1" kern="1200" dirty="0">
            <a:solidFill>
              <a:srgbClr val="000000"/>
            </a:solidFill>
          </a:endParaRPr>
        </a:p>
      </dsp:txBody>
      <dsp:txXfrm>
        <a:off x="1373342" y="-450"/>
        <a:ext cx="1161461" cy="917748"/>
      </dsp:txXfrm>
    </dsp:sp>
    <dsp:sp modelId="{6FB2E5BF-E4E4-4C49-83A4-B1D6393AC703}">
      <dsp:nvSpPr>
        <dsp:cNvPr id="0" name=""/>
        <dsp:cNvSpPr/>
      </dsp:nvSpPr>
      <dsp:spPr>
        <a:xfrm rot="7835711">
          <a:off x="2751285" y="1747076"/>
          <a:ext cx="628007" cy="357011"/>
        </a:xfrm>
        <a:prstGeom prst="lef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563D20-5602-E546-AB93-F7B6F30F6A24}">
      <dsp:nvSpPr>
        <dsp:cNvPr id="0" name=""/>
        <dsp:cNvSpPr/>
      </dsp:nvSpPr>
      <dsp:spPr>
        <a:xfrm>
          <a:off x="2610328" y="775306"/>
          <a:ext cx="1530273" cy="82452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Method of intervention</a:t>
          </a:r>
          <a:endParaRPr lang="en-US" sz="1800" b="1" kern="1200" dirty="0">
            <a:solidFill>
              <a:srgbClr val="000000"/>
            </a:solidFill>
          </a:endParaRPr>
        </a:p>
      </dsp:txBody>
      <dsp:txXfrm>
        <a:off x="2634477" y="799455"/>
        <a:ext cx="1481975" cy="77622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5A582C-F317-6443-A035-8D8647E38476}" type="datetimeFigureOut">
              <a:rPr lang="en-US" smtClean="0"/>
              <a:t>2017-01-18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133062-1DB4-EF4A-9EDE-3AD39C67402F}" type="slidenum">
              <a:rPr lang="en-US" smtClean="0"/>
              <a:t>‹#›</a:t>
            </a:fld>
            <a:endParaRPr lang="en-US"/>
          </a:p>
        </p:txBody>
      </p:sp>
    </p:spTree>
    <p:extLst>
      <p:ext uri="{BB962C8B-B14F-4D97-AF65-F5344CB8AC3E}">
        <p14:creationId xmlns:p14="http://schemas.microsoft.com/office/powerpoint/2010/main" val="860783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026C4B-B1B8-AC4C-B2EE-FE0A375C277A}" type="datetimeFigureOut">
              <a:rPr lang="en-US" smtClean="0"/>
              <a:t>2017-01-18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17146E-43BD-F546-A869-94B1AD82B166}" type="slidenum">
              <a:rPr lang="en-US" smtClean="0"/>
              <a:t>‹#›</a:t>
            </a:fld>
            <a:endParaRPr lang="en-US"/>
          </a:p>
        </p:txBody>
      </p:sp>
    </p:spTree>
    <p:extLst>
      <p:ext uri="{BB962C8B-B14F-4D97-AF65-F5344CB8AC3E}">
        <p14:creationId xmlns:p14="http://schemas.microsoft.com/office/powerpoint/2010/main" val="38843796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7146E-43BD-F546-A869-94B1AD82B166}" type="slidenum">
              <a:rPr lang="en-US" smtClean="0"/>
              <a:t>2</a:t>
            </a:fld>
            <a:endParaRPr lang="en-US"/>
          </a:p>
        </p:txBody>
      </p:sp>
    </p:spTree>
    <p:extLst>
      <p:ext uri="{BB962C8B-B14F-4D97-AF65-F5344CB8AC3E}">
        <p14:creationId xmlns:p14="http://schemas.microsoft.com/office/powerpoint/2010/main" val="4205000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Ideas that are associated with embodied knowledge:</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knowledge is not absolute</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knowledge is situated and localized</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brain and body are not disassociated</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learning goes beyond something to be managed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it has transformative potential</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617146E-43BD-F546-A869-94B1AD82B166}" type="slidenum">
              <a:rPr lang="en-US" smtClean="0"/>
              <a:t>17</a:t>
            </a:fld>
            <a:endParaRPr lang="en-US"/>
          </a:p>
        </p:txBody>
      </p:sp>
    </p:spTree>
    <p:extLst>
      <p:ext uri="{BB962C8B-B14F-4D97-AF65-F5344CB8AC3E}">
        <p14:creationId xmlns:p14="http://schemas.microsoft.com/office/powerpoint/2010/main" val="3502644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rPr>
              <a:t>knowledge is not absolute</a:t>
            </a:r>
          </a:p>
          <a:p>
            <a:r>
              <a:rPr lang="en-US" sz="1200" dirty="0" smtClean="0">
                <a:solidFill>
                  <a:srgbClr val="000000"/>
                </a:solidFill>
              </a:rPr>
              <a:t>knowledge is situated and localized</a:t>
            </a:r>
          </a:p>
          <a:p>
            <a:r>
              <a:rPr lang="en-US" sz="1200" dirty="0" smtClean="0">
                <a:solidFill>
                  <a:srgbClr val="000000"/>
                </a:solidFill>
              </a:rPr>
              <a:t>brain and body are not disassociated</a:t>
            </a:r>
          </a:p>
          <a:p>
            <a:r>
              <a:rPr lang="en-US" sz="1200" dirty="0" smtClean="0">
                <a:solidFill>
                  <a:srgbClr val="000000"/>
                </a:solidFill>
              </a:rPr>
              <a:t>learning goes beyond something to be managed </a:t>
            </a:r>
            <a:r>
              <a:rPr lang="en-US" sz="1200" dirty="0" smtClean="0">
                <a:solidFill>
                  <a:srgbClr val="000000"/>
                </a:solidFill>
                <a:sym typeface="Wingdings"/>
              </a:rPr>
              <a:t> it has </a:t>
            </a:r>
            <a:r>
              <a:rPr lang="en-US" sz="1200" dirty="0" smtClean="0">
                <a:solidFill>
                  <a:srgbClr val="000000"/>
                </a:solidFill>
              </a:rPr>
              <a:t>transformative potential</a:t>
            </a:r>
          </a:p>
          <a:p>
            <a:endParaRPr lang="en-US" dirty="0"/>
          </a:p>
        </p:txBody>
      </p:sp>
      <p:sp>
        <p:nvSpPr>
          <p:cNvPr id="4" name="Slide Number Placeholder 3"/>
          <p:cNvSpPr>
            <a:spLocks noGrp="1"/>
          </p:cNvSpPr>
          <p:nvPr>
            <p:ph type="sldNum" sz="quarter" idx="10"/>
          </p:nvPr>
        </p:nvSpPr>
        <p:spPr/>
        <p:txBody>
          <a:bodyPr/>
          <a:lstStyle/>
          <a:p>
            <a:fld id="{9617146E-43BD-F546-A869-94B1AD82B166}" type="slidenum">
              <a:rPr lang="en-US" smtClean="0"/>
              <a:t>18</a:t>
            </a:fld>
            <a:endParaRPr lang="en-US"/>
          </a:p>
        </p:txBody>
      </p:sp>
    </p:spTree>
    <p:extLst>
      <p:ext uri="{BB962C8B-B14F-4D97-AF65-F5344CB8AC3E}">
        <p14:creationId xmlns:p14="http://schemas.microsoft.com/office/powerpoint/2010/main" val="2385207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	 </a:t>
            </a:r>
          </a:p>
          <a:p>
            <a:endParaRPr lang="en-US" dirty="0"/>
          </a:p>
        </p:txBody>
      </p:sp>
      <p:sp>
        <p:nvSpPr>
          <p:cNvPr id="4" name="Slide Number Placeholder 3"/>
          <p:cNvSpPr>
            <a:spLocks noGrp="1"/>
          </p:cNvSpPr>
          <p:nvPr>
            <p:ph type="sldNum" sz="quarter" idx="10"/>
          </p:nvPr>
        </p:nvSpPr>
        <p:spPr/>
        <p:txBody>
          <a:bodyPr/>
          <a:lstStyle/>
          <a:p>
            <a:fld id="{9617146E-43BD-F546-A869-94B1AD82B166}" type="slidenum">
              <a:rPr lang="en-US" smtClean="0"/>
              <a:t>22</a:t>
            </a:fld>
            <a:endParaRPr lang="en-US"/>
          </a:p>
        </p:txBody>
      </p:sp>
    </p:spTree>
    <p:extLst>
      <p:ext uri="{BB962C8B-B14F-4D97-AF65-F5344CB8AC3E}">
        <p14:creationId xmlns:p14="http://schemas.microsoft.com/office/powerpoint/2010/main" val="737375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r>
              <a:rPr lang="en-US" sz="2800" dirty="0" smtClean="0">
                <a:solidFill>
                  <a:srgbClr val="000000"/>
                </a:solidFill>
              </a:rPr>
              <a:t>Teachers are regularly called upon to use their intuition</a:t>
            </a:r>
          </a:p>
          <a:p>
            <a:pPr lvl="1"/>
            <a:r>
              <a:rPr lang="en-US" sz="2400" dirty="0" smtClean="0">
                <a:solidFill>
                  <a:srgbClr val="000000"/>
                </a:solidFill>
              </a:rPr>
              <a:t>But academic cultures prize reason and rationality…and this compromises the perceived value of intuition </a:t>
            </a:r>
          </a:p>
          <a:p>
            <a:pPr lvl="1"/>
            <a:r>
              <a:rPr lang="en-US" sz="2400" dirty="0" smtClean="0">
                <a:solidFill>
                  <a:srgbClr val="000000"/>
                </a:solidFill>
              </a:rPr>
              <a:t>If this type of knowledge cannot be explained, does it in fact exist?</a:t>
            </a:r>
          </a:p>
          <a:p>
            <a:endParaRPr lang="en-US" dirty="0"/>
          </a:p>
        </p:txBody>
      </p:sp>
      <p:sp>
        <p:nvSpPr>
          <p:cNvPr id="4" name="Slide Number Placeholder 3"/>
          <p:cNvSpPr>
            <a:spLocks noGrp="1"/>
          </p:cNvSpPr>
          <p:nvPr>
            <p:ph type="sldNum" sz="quarter" idx="10"/>
          </p:nvPr>
        </p:nvSpPr>
        <p:spPr/>
        <p:txBody>
          <a:bodyPr/>
          <a:lstStyle/>
          <a:p>
            <a:fld id="{9617146E-43BD-F546-A869-94B1AD82B166}" type="slidenum">
              <a:rPr lang="en-US" smtClean="0"/>
              <a:t>24</a:t>
            </a:fld>
            <a:endParaRPr lang="en-US"/>
          </a:p>
        </p:txBody>
      </p:sp>
    </p:spTree>
    <p:extLst>
      <p:ext uri="{BB962C8B-B14F-4D97-AF65-F5344CB8AC3E}">
        <p14:creationId xmlns:p14="http://schemas.microsoft.com/office/powerpoint/2010/main" val="4128035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	English quote: “Involves being attentive to the body and its experiences” (</a:t>
            </a:r>
            <a:r>
              <a:rPr lang="en-US" sz="1200" dirty="0" err="1" smtClean="0">
                <a:solidFill>
                  <a:srgbClr val="000000"/>
                </a:solidFill>
              </a:rPr>
              <a:t>Freiler</a:t>
            </a:r>
            <a:r>
              <a:rPr lang="en-US" sz="1200" dirty="0" smtClean="0">
                <a:solidFill>
                  <a:srgbClr val="000000"/>
                </a:solidFill>
              </a:rPr>
              <a:t>, 2008, 	p.40 in Knowledge to Action Report)  </a:t>
            </a:r>
          </a:p>
          <a:p>
            <a:endParaRPr lang="en-US" dirty="0"/>
          </a:p>
        </p:txBody>
      </p:sp>
      <p:sp>
        <p:nvSpPr>
          <p:cNvPr id="4" name="Slide Number Placeholder 3"/>
          <p:cNvSpPr>
            <a:spLocks noGrp="1"/>
          </p:cNvSpPr>
          <p:nvPr>
            <p:ph type="sldNum" sz="quarter" idx="10"/>
          </p:nvPr>
        </p:nvSpPr>
        <p:spPr/>
        <p:txBody>
          <a:bodyPr/>
          <a:lstStyle/>
          <a:p>
            <a:fld id="{9617146E-43BD-F546-A869-94B1AD82B166}" type="slidenum">
              <a:rPr lang="en-US" smtClean="0"/>
              <a:t>25</a:t>
            </a:fld>
            <a:endParaRPr lang="en-US"/>
          </a:p>
        </p:txBody>
      </p:sp>
    </p:spTree>
    <p:extLst>
      <p:ext uri="{BB962C8B-B14F-4D97-AF65-F5344CB8AC3E}">
        <p14:creationId xmlns:p14="http://schemas.microsoft.com/office/powerpoint/2010/main" val="737375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17146E-43BD-F546-A869-94B1AD82B166}" type="slidenum">
              <a:rPr lang="en-US" smtClean="0"/>
              <a:t>27</a:t>
            </a:fld>
            <a:endParaRPr lang="en-US"/>
          </a:p>
        </p:txBody>
      </p:sp>
    </p:spTree>
    <p:extLst>
      <p:ext uri="{BB962C8B-B14F-4D97-AF65-F5344CB8AC3E}">
        <p14:creationId xmlns:p14="http://schemas.microsoft.com/office/powerpoint/2010/main" val="2579853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17146E-43BD-F546-A869-94B1AD82B166}" type="slidenum">
              <a:rPr lang="en-US" smtClean="0"/>
              <a:t>32</a:t>
            </a:fld>
            <a:endParaRPr lang="en-US"/>
          </a:p>
        </p:txBody>
      </p:sp>
    </p:spTree>
    <p:extLst>
      <p:ext uri="{BB962C8B-B14F-4D97-AF65-F5344CB8AC3E}">
        <p14:creationId xmlns:p14="http://schemas.microsoft.com/office/powerpoint/2010/main" val="2579853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introduce “ways of knowing” in this course? </a:t>
            </a:r>
          </a:p>
          <a:p>
            <a:r>
              <a:rPr lang="en-US" dirty="0" smtClean="0"/>
              <a:t>•To challenge common assumptions about knowledge and how we come to know. </a:t>
            </a:r>
          </a:p>
          <a:p>
            <a:r>
              <a:rPr lang="en-US" dirty="0" smtClean="0"/>
              <a:t>•To challenge typical ways of being/behaving in the classroom (body/mind hierarchy).</a:t>
            </a:r>
          </a:p>
          <a:p>
            <a:r>
              <a:rPr lang="en-US" dirty="0" smtClean="0"/>
              <a:t>•To provide experiences of using your body/our bodies in a learning experience.</a:t>
            </a:r>
          </a:p>
          <a:p>
            <a:r>
              <a:rPr lang="en-US" dirty="0" smtClean="0"/>
              <a:t>•To draw attention to literature and existing research on “ways of knowing” as a legitimate way of knowing.</a:t>
            </a:r>
          </a:p>
          <a:p>
            <a:r>
              <a:rPr lang="en-US" dirty="0" smtClean="0"/>
              <a:t>To add “tools” to your teaching toolkit </a:t>
            </a:r>
            <a:endParaRPr lang="en-US" dirty="0"/>
          </a:p>
        </p:txBody>
      </p:sp>
      <p:sp>
        <p:nvSpPr>
          <p:cNvPr id="4" name="Slide Number Placeholder 3"/>
          <p:cNvSpPr>
            <a:spLocks noGrp="1"/>
          </p:cNvSpPr>
          <p:nvPr>
            <p:ph type="sldNum" sz="quarter" idx="10"/>
          </p:nvPr>
        </p:nvSpPr>
        <p:spPr/>
        <p:txBody>
          <a:bodyPr/>
          <a:lstStyle/>
          <a:p>
            <a:fld id="{9617146E-43BD-F546-A869-94B1AD82B166}" type="slidenum">
              <a:rPr lang="en-US" smtClean="0"/>
              <a:t>33</a:t>
            </a:fld>
            <a:endParaRPr lang="en-US"/>
          </a:p>
        </p:txBody>
      </p:sp>
    </p:spTree>
    <p:extLst>
      <p:ext uri="{BB962C8B-B14F-4D97-AF65-F5344CB8AC3E}">
        <p14:creationId xmlns:p14="http://schemas.microsoft.com/office/powerpoint/2010/main" val="1616875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introduce “ways of knowing” in this course? </a:t>
            </a:r>
          </a:p>
          <a:p>
            <a:r>
              <a:rPr lang="en-US" dirty="0" smtClean="0"/>
              <a:t>•To challenge common assumptions about knowledge and how we come to know. </a:t>
            </a:r>
          </a:p>
          <a:p>
            <a:r>
              <a:rPr lang="en-US" dirty="0" smtClean="0"/>
              <a:t>•To challenge typical ways of being/behaving in the classroom (body/mind hierarchy).</a:t>
            </a:r>
          </a:p>
          <a:p>
            <a:r>
              <a:rPr lang="en-US" dirty="0" smtClean="0"/>
              <a:t>•To provide experiences of using your body/our bodies in a learning experience.</a:t>
            </a:r>
          </a:p>
          <a:p>
            <a:r>
              <a:rPr lang="en-US" dirty="0" smtClean="0"/>
              <a:t>•To draw attention to literature and existing research on “ways of knowing” as a legitimate way of knowing.</a:t>
            </a:r>
          </a:p>
          <a:p>
            <a:r>
              <a:rPr lang="en-US" dirty="0" smtClean="0"/>
              <a:t>To add “tools” to your teaching toolkit </a:t>
            </a:r>
            <a:endParaRPr lang="en-US" dirty="0"/>
          </a:p>
        </p:txBody>
      </p:sp>
      <p:sp>
        <p:nvSpPr>
          <p:cNvPr id="4" name="Slide Number Placeholder 3"/>
          <p:cNvSpPr>
            <a:spLocks noGrp="1"/>
          </p:cNvSpPr>
          <p:nvPr>
            <p:ph type="sldNum" sz="quarter" idx="10"/>
          </p:nvPr>
        </p:nvSpPr>
        <p:spPr/>
        <p:txBody>
          <a:bodyPr/>
          <a:lstStyle/>
          <a:p>
            <a:fld id="{9617146E-43BD-F546-A869-94B1AD82B166}" type="slidenum">
              <a:rPr lang="en-US" smtClean="0"/>
              <a:t>34</a:t>
            </a:fld>
            <a:endParaRPr lang="en-US"/>
          </a:p>
        </p:txBody>
      </p:sp>
    </p:spTree>
    <p:extLst>
      <p:ext uri="{BB962C8B-B14F-4D97-AF65-F5344CB8AC3E}">
        <p14:creationId xmlns:p14="http://schemas.microsoft.com/office/powerpoint/2010/main" val="1616875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expliquer</a:t>
            </a:r>
            <a:r>
              <a:rPr lang="en-US" dirty="0" smtClean="0"/>
              <a:t> le concept de </a:t>
            </a:r>
            <a:r>
              <a:rPr lang="en-US" i="1" dirty="0" smtClean="0">
                <a:solidFill>
                  <a:srgbClr val="000000"/>
                </a:solidFill>
              </a:rPr>
              <a:t>pedagogical content knowledge</a:t>
            </a:r>
            <a:r>
              <a:rPr lang="en-US" dirty="0" smtClean="0">
                <a:solidFill>
                  <a:srgbClr val="000000"/>
                </a:solidFill>
              </a:rPr>
              <a:t>, </a:t>
            </a:r>
            <a:r>
              <a:rPr lang="en-US" dirty="0" err="1" smtClean="0">
                <a:solidFill>
                  <a:srgbClr val="000000"/>
                </a:solidFill>
              </a:rPr>
              <a:t>puis</a:t>
            </a:r>
            <a:r>
              <a:rPr lang="en-US" dirty="0" smtClean="0">
                <a:solidFill>
                  <a:srgbClr val="000000"/>
                </a:solidFill>
              </a:rPr>
              <a:t> de </a:t>
            </a:r>
            <a:r>
              <a:rPr lang="en-US" dirty="0" err="1" smtClean="0">
                <a:solidFill>
                  <a:srgbClr val="000000"/>
                </a:solidFill>
              </a:rPr>
              <a:t>réfléchir</a:t>
            </a:r>
            <a:r>
              <a:rPr lang="en-US" dirty="0" smtClean="0">
                <a:solidFill>
                  <a:srgbClr val="000000"/>
                </a:solidFill>
              </a:rPr>
              <a:t> </a:t>
            </a:r>
            <a:r>
              <a:rPr lang="en-US" dirty="0" err="1" smtClean="0">
                <a:solidFill>
                  <a:srgbClr val="000000"/>
                </a:solidFill>
              </a:rPr>
              <a:t>sur</a:t>
            </a:r>
            <a:r>
              <a:rPr lang="en-US" dirty="0" smtClean="0">
                <a:solidFill>
                  <a:srgbClr val="000000"/>
                </a:solidFill>
              </a:rPr>
              <a:t> son rapport avec </a:t>
            </a:r>
            <a:r>
              <a:rPr lang="en-US" dirty="0" err="1" smtClean="0">
                <a:solidFill>
                  <a:srgbClr val="000000"/>
                </a:solidFill>
              </a:rPr>
              <a:t>votre</a:t>
            </a:r>
            <a:r>
              <a:rPr lang="en-US" dirty="0" smtClean="0">
                <a:solidFill>
                  <a:srgbClr val="000000"/>
                </a:solidFill>
              </a:rPr>
              <a:t> </a:t>
            </a:r>
            <a:r>
              <a:rPr lang="en-US" dirty="0" err="1" smtClean="0">
                <a:solidFill>
                  <a:srgbClr val="000000"/>
                </a:solidFill>
              </a:rPr>
              <a:t>enseignement</a:t>
            </a:r>
            <a:r>
              <a:rPr lang="en-US" dirty="0" smtClean="0">
                <a:solidFill>
                  <a:srgbClr val="000000"/>
                </a:solidFill>
              </a:rPr>
              <a:t>.</a:t>
            </a:r>
          </a:p>
          <a:p>
            <a:endParaRPr lang="en-US" dirty="0"/>
          </a:p>
        </p:txBody>
      </p:sp>
      <p:sp>
        <p:nvSpPr>
          <p:cNvPr id="4" name="Slide Number Placeholder 3"/>
          <p:cNvSpPr>
            <a:spLocks noGrp="1"/>
          </p:cNvSpPr>
          <p:nvPr>
            <p:ph type="sldNum" sz="quarter" idx="10"/>
          </p:nvPr>
        </p:nvSpPr>
        <p:spPr/>
        <p:txBody>
          <a:bodyPr/>
          <a:lstStyle/>
          <a:p>
            <a:fld id="{9617146E-43BD-F546-A869-94B1AD82B166}" type="slidenum">
              <a:rPr lang="en-US" smtClean="0"/>
              <a:t>36</a:t>
            </a:fld>
            <a:endParaRPr lang="en-US"/>
          </a:p>
        </p:txBody>
      </p:sp>
    </p:spTree>
    <p:extLst>
      <p:ext uri="{BB962C8B-B14F-4D97-AF65-F5344CB8AC3E}">
        <p14:creationId xmlns:p14="http://schemas.microsoft.com/office/powerpoint/2010/main" val="2579853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617146E-43BD-F546-A869-94B1AD82B166}" type="slidenum">
              <a:rPr lang="en-US" smtClean="0"/>
              <a:t>3</a:t>
            </a:fld>
            <a:endParaRPr lang="en-US"/>
          </a:p>
        </p:txBody>
      </p:sp>
    </p:spTree>
    <p:extLst>
      <p:ext uri="{BB962C8B-B14F-4D97-AF65-F5344CB8AC3E}">
        <p14:creationId xmlns:p14="http://schemas.microsoft.com/office/powerpoint/2010/main" val="2083097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17146E-43BD-F546-A869-94B1AD82B166}" type="slidenum">
              <a:rPr lang="en-US" smtClean="0"/>
              <a:t>37</a:t>
            </a:fld>
            <a:endParaRPr lang="en-US"/>
          </a:p>
        </p:txBody>
      </p:sp>
    </p:spTree>
    <p:extLst>
      <p:ext uri="{BB962C8B-B14F-4D97-AF65-F5344CB8AC3E}">
        <p14:creationId xmlns:p14="http://schemas.microsoft.com/office/powerpoint/2010/main" val="257985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PCK “represents the blending of content and pedagogy into an understanding of how particular topics, problems, or issues are organized, represented, and adapted to the diverse interests and abilities of learners, and presented for instruction (Shulman, 1987, p.8).  </a:t>
            </a:r>
          </a:p>
          <a:p>
            <a:endParaRPr lang="en-US" dirty="0"/>
          </a:p>
        </p:txBody>
      </p:sp>
      <p:sp>
        <p:nvSpPr>
          <p:cNvPr id="4" name="Slide Number Placeholder 3"/>
          <p:cNvSpPr>
            <a:spLocks noGrp="1"/>
          </p:cNvSpPr>
          <p:nvPr>
            <p:ph type="sldNum" sz="quarter" idx="10"/>
          </p:nvPr>
        </p:nvSpPr>
        <p:spPr/>
        <p:txBody>
          <a:bodyPr/>
          <a:lstStyle/>
          <a:p>
            <a:fld id="{FD229EF9-484E-4E48-A202-DE774475057D}" type="slidenum">
              <a:rPr lang="en-US" smtClean="0"/>
              <a:t>4</a:t>
            </a:fld>
            <a:endParaRPr lang="en-US"/>
          </a:p>
        </p:txBody>
      </p:sp>
    </p:spTree>
    <p:extLst>
      <p:ext uri="{BB962C8B-B14F-4D97-AF65-F5344CB8AC3E}">
        <p14:creationId xmlns:p14="http://schemas.microsoft.com/office/powerpoint/2010/main" val="2033831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1986, Shulman claimed that the emphases on teachers' subject knowledge and pedagogy were being treated as mutually exclusive. He believed that teacher education programs should combine the two knowledge fields. To address this dichotomy, he introduced the notion of </a:t>
            </a:r>
            <a:r>
              <a:rPr lang="en-US" i="1" dirty="0" smtClean="0"/>
              <a:t>pedagogical content knowledge</a:t>
            </a:r>
            <a:r>
              <a:rPr lang="en-US" dirty="0" smtClean="0"/>
              <a:t> (PCK) that includes pedagogical knowledge and content knowledge,</a:t>
            </a:r>
            <a:endParaRPr lang="en-US" dirty="0"/>
          </a:p>
        </p:txBody>
      </p:sp>
      <p:sp>
        <p:nvSpPr>
          <p:cNvPr id="4" name="Slide Number Placeholder 3"/>
          <p:cNvSpPr>
            <a:spLocks noGrp="1"/>
          </p:cNvSpPr>
          <p:nvPr>
            <p:ph type="sldNum" sz="quarter" idx="10"/>
          </p:nvPr>
        </p:nvSpPr>
        <p:spPr/>
        <p:txBody>
          <a:bodyPr/>
          <a:lstStyle/>
          <a:p>
            <a:fld id="{FD229EF9-484E-4E48-A202-DE774475057D}" type="slidenum">
              <a:rPr lang="en-US" smtClean="0"/>
              <a:t>6</a:t>
            </a:fld>
            <a:endParaRPr lang="en-US"/>
          </a:p>
        </p:txBody>
      </p:sp>
    </p:spTree>
    <p:extLst>
      <p:ext uri="{BB962C8B-B14F-4D97-AF65-F5344CB8AC3E}">
        <p14:creationId xmlns:p14="http://schemas.microsoft.com/office/powerpoint/2010/main" val="552286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7146E-43BD-F546-A869-94B1AD82B166}" type="slidenum">
              <a:rPr lang="en-US" smtClean="0"/>
              <a:t>7</a:t>
            </a:fld>
            <a:endParaRPr lang="en-US"/>
          </a:p>
        </p:txBody>
      </p:sp>
    </p:spTree>
    <p:extLst>
      <p:ext uri="{BB962C8B-B14F-4D97-AF65-F5344CB8AC3E}">
        <p14:creationId xmlns:p14="http://schemas.microsoft.com/office/powerpoint/2010/main" val="86994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expliquer</a:t>
            </a:r>
            <a:r>
              <a:rPr lang="en-US" dirty="0" smtClean="0"/>
              <a:t> le concept de </a:t>
            </a:r>
            <a:r>
              <a:rPr lang="en-US" i="1" dirty="0" smtClean="0">
                <a:solidFill>
                  <a:srgbClr val="000000"/>
                </a:solidFill>
              </a:rPr>
              <a:t>pedagogical content knowledge</a:t>
            </a:r>
            <a:r>
              <a:rPr lang="en-US" dirty="0" smtClean="0">
                <a:solidFill>
                  <a:srgbClr val="000000"/>
                </a:solidFill>
              </a:rPr>
              <a:t>, </a:t>
            </a:r>
            <a:r>
              <a:rPr lang="en-US" dirty="0" err="1" smtClean="0">
                <a:solidFill>
                  <a:srgbClr val="000000"/>
                </a:solidFill>
              </a:rPr>
              <a:t>puis</a:t>
            </a:r>
            <a:r>
              <a:rPr lang="en-US" dirty="0" smtClean="0">
                <a:solidFill>
                  <a:srgbClr val="000000"/>
                </a:solidFill>
              </a:rPr>
              <a:t> de </a:t>
            </a:r>
            <a:r>
              <a:rPr lang="en-US" dirty="0" err="1" smtClean="0">
                <a:solidFill>
                  <a:srgbClr val="000000"/>
                </a:solidFill>
              </a:rPr>
              <a:t>réfléchir</a:t>
            </a:r>
            <a:r>
              <a:rPr lang="en-US" dirty="0" smtClean="0">
                <a:solidFill>
                  <a:srgbClr val="000000"/>
                </a:solidFill>
              </a:rPr>
              <a:t> </a:t>
            </a:r>
            <a:r>
              <a:rPr lang="en-US" dirty="0" err="1" smtClean="0">
                <a:solidFill>
                  <a:srgbClr val="000000"/>
                </a:solidFill>
              </a:rPr>
              <a:t>sur</a:t>
            </a:r>
            <a:r>
              <a:rPr lang="en-US" dirty="0" smtClean="0">
                <a:solidFill>
                  <a:srgbClr val="000000"/>
                </a:solidFill>
              </a:rPr>
              <a:t> son rapport avec </a:t>
            </a:r>
            <a:r>
              <a:rPr lang="en-US" dirty="0" err="1" smtClean="0">
                <a:solidFill>
                  <a:srgbClr val="000000"/>
                </a:solidFill>
              </a:rPr>
              <a:t>votre</a:t>
            </a:r>
            <a:r>
              <a:rPr lang="en-US" dirty="0" smtClean="0">
                <a:solidFill>
                  <a:srgbClr val="000000"/>
                </a:solidFill>
              </a:rPr>
              <a:t> </a:t>
            </a:r>
            <a:r>
              <a:rPr lang="en-US" dirty="0" err="1" smtClean="0">
                <a:solidFill>
                  <a:srgbClr val="000000"/>
                </a:solidFill>
              </a:rPr>
              <a:t>enseignement</a:t>
            </a:r>
            <a:r>
              <a:rPr lang="en-US" dirty="0" smtClean="0">
                <a:solidFill>
                  <a:srgbClr val="000000"/>
                </a:solidFill>
              </a:rPr>
              <a:t>.</a:t>
            </a:r>
          </a:p>
          <a:p>
            <a:endParaRPr lang="en-US" dirty="0"/>
          </a:p>
        </p:txBody>
      </p:sp>
      <p:sp>
        <p:nvSpPr>
          <p:cNvPr id="4" name="Slide Number Placeholder 3"/>
          <p:cNvSpPr>
            <a:spLocks noGrp="1"/>
          </p:cNvSpPr>
          <p:nvPr>
            <p:ph type="sldNum" sz="quarter" idx="10"/>
          </p:nvPr>
        </p:nvSpPr>
        <p:spPr/>
        <p:txBody>
          <a:bodyPr/>
          <a:lstStyle/>
          <a:p>
            <a:fld id="{9617146E-43BD-F546-A869-94B1AD82B166}" type="slidenum">
              <a:rPr lang="en-US" smtClean="0"/>
              <a:t>12</a:t>
            </a:fld>
            <a:endParaRPr lang="en-US"/>
          </a:p>
        </p:txBody>
      </p:sp>
    </p:spTree>
    <p:extLst>
      <p:ext uri="{BB962C8B-B14F-4D97-AF65-F5344CB8AC3E}">
        <p14:creationId xmlns:p14="http://schemas.microsoft.com/office/powerpoint/2010/main" val="2579853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17146E-43BD-F546-A869-94B1AD82B166}" type="slidenum">
              <a:rPr lang="en-US" smtClean="0"/>
              <a:t>13</a:t>
            </a:fld>
            <a:endParaRPr lang="en-US"/>
          </a:p>
        </p:txBody>
      </p:sp>
    </p:spTree>
    <p:extLst>
      <p:ext uri="{BB962C8B-B14F-4D97-AF65-F5344CB8AC3E}">
        <p14:creationId xmlns:p14="http://schemas.microsoft.com/office/powerpoint/2010/main" val="257985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	English quote: “Involves being attentive to the body and its experiences” (</a:t>
            </a:r>
            <a:r>
              <a:rPr lang="en-US" sz="1200" dirty="0" err="1" smtClean="0">
                <a:solidFill>
                  <a:srgbClr val="000000"/>
                </a:solidFill>
              </a:rPr>
              <a:t>Freiler</a:t>
            </a:r>
            <a:r>
              <a:rPr lang="en-US" sz="1200" dirty="0" smtClean="0">
                <a:solidFill>
                  <a:srgbClr val="000000"/>
                </a:solidFill>
              </a:rPr>
              <a:t>, 2008, 	p.40 in Knowledge to Action Report)  </a:t>
            </a:r>
          </a:p>
          <a:p>
            <a:endParaRPr lang="en-US" dirty="0"/>
          </a:p>
        </p:txBody>
      </p:sp>
      <p:sp>
        <p:nvSpPr>
          <p:cNvPr id="4" name="Slide Number Placeholder 3"/>
          <p:cNvSpPr>
            <a:spLocks noGrp="1"/>
          </p:cNvSpPr>
          <p:nvPr>
            <p:ph type="sldNum" sz="quarter" idx="10"/>
          </p:nvPr>
        </p:nvSpPr>
        <p:spPr/>
        <p:txBody>
          <a:bodyPr/>
          <a:lstStyle/>
          <a:p>
            <a:fld id="{9617146E-43BD-F546-A869-94B1AD82B166}" type="slidenum">
              <a:rPr lang="en-US" smtClean="0"/>
              <a:t>14</a:t>
            </a:fld>
            <a:endParaRPr lang="en-US"/>
          </a:p>
        </p:txBody>
      </p:sp>
    </p:spTree>
    <p:extLst>
      <p:ext uri="{BB962C8B-B14F-4D97-AF65-F5344CB8AC3E}">
        <p14:creationId xmlns:p14="http://schemas.microsoft.com/office/powerpoint/2010/main" val="737375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	English quote: “Involves being attentive to the body and its experiences” (</a:t>
            </a:r>
            <a:r>
              <a:rPr lang="en-US" sz="1200" dirty="0" err="1" smtClean="0">
                <a:solidFill>
                  <a:srgbClr val="000000"/>
                </a:solidFill>
              </a:rPr>
              <a:t>Freiler</a:t>
            </a:r>
            <a:r>
              <a:rPr lang="en-US" sz="1200" dirty="0" smtClean="0">
                <a:solidFill>
                  <a:srgbClr val="000000"/>
                </a:solidFill>
              </a:rPr>
              <a:t>, 2008, 	p.40 in Knowledge to Action Report)  </a:t>
            </a:r>
          </a:p>
          <a:p>
            <a:endParaRPr lang="en-US" dirty="0"/>
          </a:p>
        </p:txBody>
      </p:sp>
      <p:sp>
        <p:nvSpPr>
          <p:cNvPr id="4" name="Slide Number Placeholder 3"/>
          <p:cNvSpPr>
            <a:spLocks noGrp="1"/>
          </p:cNvSpPr>
          <p:nvPr>
            <p:ph type="sldNum" sz="quarter" idx="10"/>
          </p:nvPr>
        </p:nvSpPr>
        <p:spPr/>
        <p:txBody>
          <a:bodyPr/>
          <a:lstStyle/>
          <a:p>
            <a:fld id="{9617146E-43BD-F546-A869-94B1AD82B166}" type="slidenum">
              <a:rPr lang="en-US" smtClean="0"/>
              <a:t>15</a:t>
            </a:fld>
            <a:endParaRPr lang="en-US"/>
          </a:p>
        </p:txBody>
      </p:sp>
    </p:spTree>
    <p:extLst>
      <p:ext uri="{BB962C8B-B14F-4D97-AF65-F5344CB8AC3E}">
        <p14:creationId xmlns:p14="http://schemas.microsoft.com/office/powerpoint/2010/main" val="737375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00CA221-FA7E-3F4D-BA14-A061F6095E9D}" type="datetimeFigureOut">
              <a:rPr lang="en-US" smtClean="0"/>
              <a:t>2017-01-18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10A6-55C2-DB41-8D0F-2B5E7D2D50B3}" type="slidenum">
              <a:rPr lang="en-US" smtClean="0"/>
              <a:t>‹#›</a:t>
            </a:fld>
            <a:endParaRPr lang="en-US"/>
          </a:p>
        </p:txBody>
      </p:sp>
    </p:spTree>
    <p:extLst>
      <p:ext uri="{BB962C8B-B14F-4D97-AF65-F5344CB8AC3E}">
        <p14:creationId xmlns:p14="http://schemas.microsoft.com/office/powerpoint/2010/main" val="2061748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00CA221-FA7E-3F4D-BA14-A061F6095E9D}" type="datetimeFigureOut">
              <a:rPr lang="en-US" smtClean="0"/>
              <a:t>2017-01-18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BF170-62F4-EC41-8D69-C74B58F02A67}" type="slidenum">
              <a:rPr lang="en-US" smtClean="0"/>
              <a:t>‹#›</a:t>
            </a:fld>
            <a:endParaRPr lang="en-US"/>
          </a:p>
        </p:txBody>
      </p:sp>
    </p:spTree>
    <p:extLst>
      <p:ext uri="{BB962C8B-B14F-4D97-AF65-F5344CB8AC3E}">
        <p14:creationId xmlns:p14="http://schemas.microsoft.com/office/powerpoint/2010/main" val="38789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00CA221-FA7E-3F4D-BA14-A061F6095E9D}" type="datetimeFigureOut">
              <a:rPr lang="en-US" smtClean="0"/>
              <a:t>2017-01-18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BF170-62F4-EC41-8D69-C74B58F02A67}" type="slidenum">
              <a:rPr lang="en-US" smtClean="0"/>
              <a:t>‹#›</a:t>
            </a:fld>
            <a:endParaRPr lang="en-US"/>
          </a:p>
        </p:txBody>
      </p:sp>
    </p:spTree>
    <p:extLst>
      <p:ext uri="{BB962C8B-B14F-4D97-AF65-F5344CB8AC3E}">
        <p14:creationId xmlns:p14="http://schemas.microsoft.com/office/powerpoint/2010/main" val="3228173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00CA221-FA7E-3F4D-BA14-A061F6095E9D}" type="datetimeFigureOut">
              <a:rPr lang="en-US" smtClean="0"/>
              <a:t>2017-01-18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8B246-3F90-0B4D-9AEC-D2CB406A87FB}" type="slidenum">
              <a:rPr lang="en-US" smtClean="0"/>
              <a:t>‹#›</a:t>
            </a:fld>
            <a:endParaRPr lang="en-US"/>
          </a:p>
        </p:txBody>
      </p:sp>
    </p:spTree>
    <p:extLst>
      <p:ext uri="{BB962C8B-B14F-4D97-AF65-F5344CB8AC3E}">
        <p14:creationId xmlns:p14="http://schemas.microsoft.com/office/powerpoint/2010/main" val="4009821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00CA221-FA7E-3F4D-BA14-A061F6095E9D}" type="datetimeFigureOut">
              <a:rPr lang="en-US" smtClean="0"/>
              <a:t>2017-01-18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BF170-62F4-EC41-8D69-C74B58F02A67}" type="slidenum">
              <a:rPr lang="en-US" smtClean="0"/>
              <a:t>‹#›</a:t>
            </a:fld>
            <a:endParaRPr lang="en-US"/>
          </a:p>
        </p:txBody>
      </p:sp>
    </p:spTree>
    <p:extLst>
      <p:ext uri="{BB962C8B-B14F-4D97-AF65-F5344CB8AC3E}">
        <p14:creationId xmlns:p14="http://schemas.microsoft.com/office/powerpoint/2010/main" val="3185627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00CA221-FA7E-3F4D-BA14-A061F6095E9D}" type="datetimeFigureOut">
              <a:rPr lang="en-US" smtClean="0"/>
              <a:t>2017-01-18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BF170-62F4-EC41-8D69-C74B58F02A67}" type="slidenum">
              <a:rPr lang="en-US" smtClean="0"/>
              <a:t>‹#›</a:t>
            </a:fld>
            <a:endParaRPr lang="en-US"/>
          </a:p>
        </p:txBody>
      </p:sp>
    </p:spTree>
    <p:extLst>
      <p:ext uri="{BB962C8B-B14F-4D97-AF65-F5344CB8AC3E}">
        <p14:creationId xmlns:p14="http://schemas.microsoft.com/office/powerpoint/2010/main" val="325006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00CA221-FA7E-3F4D-BA14-A061F6095E9D}" type="datetimeFigureOut">
              <a:rPr lang="en-US" smtClean="0"/>
              <a:t>2017-01-18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BF170-62F4-EC41-8D69-C74B58F02A67}" type="slidenum">
              <a:rPr lang="en-US" smtClean="0"/>
              <a:t>‹#›</a:t>
            </a:fld>
            <a:endParaRPr lang="en-US"/>
          </a:p>
        </p:txBody>
      </p:sp>
    </p:spTree>
    <p:extLst>
      <p:ext uri="{BB962C8B-B14F-4D97-AF65-F5344CB8AC3E}">
        <p14:creationId xmlns:p14="http://schemas.microsoft.com/office/powerpoint/2010/main" val="4174961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00CA221-FA7E-3F4D-BA14-A061F6095E9D}" type="datetimeFigureOut">
              <a:rPr lang="en-US" smtClean="0"/>
              <a:t>2017-01-18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3BF170-62F4-EC41-8D69-C74B58F02A67}" type="slidenum">
              <a:rPr lang="en-US" smtClean="0"/>
              <a:t>‹#›</a:t>
            </a:fld>
            <a:endParaRPr lang="en-US"/>
          </a:p>
        </p:txBody>
      </p:sp>
    </p:spTree>
    <p:extLst>
      <p:ext uri="{BB962C8B-B14F-4D97-AF65-F5344CB8AC3E}">
        <p14:creationId xmlns:p14="http://schemas.microsoft.com/office/powerpoint/2010/main" val="2157434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00CA221-FA7E-3F4D-BA14-A061F6095E9D}" type="datetimeFigureOut">
              <a:rPr lang="en-US" smtClean="0"/>
              <a:t>2017-01-18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3BF170-62F4-EC41-8D69-C74B58F02A67}" type="slidenum">
              <a:rPr lang="en-US" smtClean="0"/>
              <a:t>‹#›</a:t>
            </a:fld>
            <a:endParaRPr lang="en-US"/>
          </a:p>
        </p:txBody>
      </p:sp>
    </p:spTree>
    <p:extLst>
      <p:ext uri="{BB962C8B-B14F-4D97-AF65-F5344CB8AC3E}">
        <p14:creationId xmlns:p14="http://schemas.microsoft.com/office/powerpoint/2010/main" val="2779931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CA221-FA7E-3F4D-BA14-A061F6095E9D}" type="datetimeFigureOut">
              <a:rPr lang="en-US" smtClean="0"/>
              <a:t>2017-01-18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3BF170-62F4-EC41-8D69-C74B58F02A67}" type="slidenum">
              <a:rPr lang="en-US" smtClean="0"/>
              <a:t>‹#›</a:t>
            </a:fld>
            <a:endParaRPr lang="en-US"/>
          </a:p>
        </p:txBody>
      </p:sp>
    </p:spTree>
    <p:extLst>
      <p:ext uri="{BB962C8B-B14F-4D97-AF65-F5344CB8AC3E}">
        <p14:creationId xmlns:p14="http://schemas.microsoft.com/office/powerpoint/2010/main" val="1820897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00CA221-FA7E-3F4D-BA14-A061F6095E9D}" type="datetimeFigureOut">
              <a:rPr lang="en-US" smtClean="0"/>
              <a:t>2017-01-18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8B246-3F90-0B4D-9AEC-D2CB406A87FB}" type="slidenum">
              <a:rPr lang="en-US" smtClean="0"/>
              <a:t>‹#›</a:t>
            </a:fld>
            <a:endParaRPr lang="en-US"/>
          </a:p>
        </p:txBody>
      </p:sp>
    </p:spTree>
    <p:extLst>
      <p:ext uri="{BB962C8B-B14F-4D97-AF65-F5344CB8AC3E}">
        <p14:creationId xmlns:p14="http://schemas.microsoft.com/office/powerpoint/2010/main" val="214292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00CA221-FA7E-3F4D-BA14-A061F6095E9D}" type="datetimeFigureOut">
              <a:rPr lang="en-US" smtClean="0"/>
              <a:t>2017-01-18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BF170-62F4-EC41-8D69-C74B58F02A67}" type="slidenum">
              <a:rPr lang="en-US" smtClean="0"/>
              <a:t>‹#›</a:t>
            </a:fld>
            <a:endParaRPr lang="en-US"/>
          </a:p>
        </p:txBody>
      </p:sp>
    </p:spTree>
    <p:extLst>
      <p:ext uri="{BB962C8B-B14F-4D97-AF65-F5344CB8AC3E}">
        <p14:creationId xmlns:p14="http://schemas.microsoft.com/office/powerpoint/2010/main" val="2358701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00CA221-FA7E-3F4D-BA14-A061F6095E9D}" type="datetimeFigureOut">
              <a:rPr lang="en-US" smtClean="0"/>
              <a:t>2017-01-18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BF170-62F4-EC41-8D69-C74B58F02A67}" type="slidenum">
              <a:rPr lang="en-US" smtClean="0"/>
              <a:t>‹#›</a:t>
            </a:fld>
            <a:endParaRPr lang="en-US"/>
          </a:p>
        </p:txBody>
      </p:sp>
    </p:spTree>
    <p:extLst>
      <p:ext uri="{BB962C8B-B14F-4D97-AF65-F5344CB8AC3E}">
        <p14:creationId xmlns:p14="http://schemas.microsoft.com/office/powerpoint/2010/main" val="2592600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00CA221-FA7E-3F4D-BA14-A061F6095E9D}" type="datetimeFigureOut">
              <a:rPr lang="en-US" smtClean="0"/>
              <a:t>2017-01-18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BF170-62F4-EC41-8D69-C74B58F02A67}" type="slidenum">
              <a:rPr lang="en-US" smtClean="0"/>
              <a:t>‹#›</a:t>
            </a:fld>
            <a:endParaRPr lang="en-US"/>
          </a:p>
        </p:txBody>
      </p:sp>
    </p:spTree>
    <p:extLst>
      <p:ext uri="{BB962C8B-B14F-4D97-AF65-F5344CB8AC3E}">
        <p14:creationId xmlns:p14="http://schemas.microsoft.com/office/powerpoint/2010/main" val="1619456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00CA221-FA7E-3F4D-BA14-A061F6095E9D}" type="datetimeFigureOut">
              <a:rPr lang="en-US" smtClean="0"/>
              <a:t>2017-01-18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BF170-62F4-EC41-8D69-C74B58F02A67}" type="slidenum">
              <a:rPr lang="en-US" smtClean="0"/>
              <a:t>‹#›</a:t>
            </a:fld>
            <a:endParaRPr lang="en-US"/>
          </a:p>
        </p:txBody>
      </p:sp>
    </p:spTree>
    <p:extLst>
      <p:ext uri="{BB962C8B-B14F-4D97-AF65-F5344CB8AC3E}">
        <p14:creationId xmlns:p14="http://schemas.microsoft.com/office/powerpoint/2010/main" val="226243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00CA221-FA7E-3F4D-BA14-A061F6095E9D}" type="datetimeFigureOut">
              <a:rPr lang="en-US" smtClean="0"/>
              <a:t>2017-01-18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BF170-62F4-EC41-8D69-C74B58F02A67}" type="slidenum">
              <a:rPr lang="en-US" smtClean="0"/>
              <a:t>‹#›</a:t>
            </a:fld>
            <a:endParaRPr lang="en-US"/>
          </a:p>
        </p:txBody>
      </p:sp>
    </p:spTree>
    <p:extLst>
      <p:ext uri="{BB962C8B-B14F-4D97-AF65-F5344CB8AC3E}">
        <p14:creationId xmlns:p14="http://schemas.microsoft.com/office/powerpoint/2010/main" val="159268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00CA221-FA7E-3F4D-BA14-A061F6095E9D}" type="datetimeFigureOut">
              <a:rPr lang="en-US" smtClean="0"/>
              <a:t>2017-01-18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BF170-62F4-EC41-8D69-C74B58F02A67}" type="slidenum">
              <a:rPr lang="en-US" smtClean="0"/>
              <a:t>‹#›</a:t>
            </a:fld>
            <a:endParaRPr lang="en-US"/>
          </a:p>
        </p:txBody>
      </p:sp>
    </p:spTree>
    <p:extLst>
      <p:ext uri="{BB962C8B-B14F-4D97-AF65-F5344CB8AC3E}">
        <p14:creationId xmlns:p14="http://schemas.microsoft.com/office/powerpoint/2010/main" val="243326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00CA221-FA7E-3F4D-BA14-A061F6095E9D}" type="datetimeFigureOut">
              <a:rPr lang="en-US" smtClean="0"/>
              <a:t>2017-01-18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3BF170-62F4-EC41-8D69-C74B58F02A67}" type="slidenum">
              <a:rPr lang="en-US" smtClean="0"/>
              <a:t>‹#›</a:t>
            </a:fld>
            <a:endParaRPr lang="en-US"/>
          </a:p>
        </p:txBody>
      </p:sp>
    </p:spTree>
    <p:extLst>
      <p:ext uri="{BB962C8B-B14F-4D97-AF65-F5344CB8AC3E}">
        <p14:creationId xmlns:p14="http://schemas.microsoft.com/office/powerpoint/2010/main" val="275355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00CA221-FA7E-3F4D-BA14-A061F6095E9D}" type="datetimeFigureOut">
              <a:rPr lang="en-US" smtClean="0"/>
              <a:t>2017-01-18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3BF170-62F4-EC41-8D69-C74B58F02A67}" type="slidenum">
              <a:rPr lang="en-US" smtClean="0"/>
              <a:t>‹#›</a:t>
            </a:fld>
            <a:endParaRPr lang="en-US"/>
          </a:p>
        </p:txBody>
      </p:sp>
    </p:spTree>
    <p:extLst>
      <p:ext uri="{BB962C8B-B14F-4D97-AF65-F5344CB8AC3E}">
        <p14:creationId xmlns:p14="http://schemas.microsoft.com/office/powerpoint/2010/main" val="425076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CA221-FA7E-3F4D-BA14-A061F6095E9D}" type="datetimeFigureOut">
              <a:rPr lang="en-US" smtClean="0"/>
              <a:t>2017-01-18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3BF170-62F4-EC41-8D69-C74B58F02A67}" type="slidenum">
              <a:rPr lang="en-US" smtClean="0"/>
              <a:t>‹#›</a:t>
            </a:fld>
            <a:endParaRPr lang="en-US"/>
          </a:p>
        </p:txBody>
      </p:sp>
    </p:spTree>
    <p:extLst>
      <p:ext uri="{BB962C8B-B14F-4D97-AF65-F5344CB8AC3E}">
        <p14:creationId xmlns:p14="http://schemas.microsoft.com/office/powerpoint/2010/main" val="236899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00CA221-FA7E-3F4D-BA14-A061F6095E9D}" type="datetimeFigureOut">
              <a:rPr lang="en-US" smtClean="0"/>
              <a:t>2017-01-18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10A6-55C2-DB41-8D0F-2B5E7D2D50B3}" type="slidenum">
              <a:rPr lang="en-US" smtClean="0"/>
              <a:t>‹#›</a:t>
            </a:fld>
            <a:endParaRPr lang="en-US"/>
          </a:p>
        </p:txBody>
      </p:sp>
    </p:spTree>
    <p:extLst>
      <p:ext uri="{BB962C8B-B14F-4D97-AF65-F5344CB8AC3E}">
        <p14:creationId xmlns:p14="http://schemas.microsoft.com/office/powerpoint/2010/main" val="2359931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00CA221-FA7E-3F4D-BA14-A061F6095E9D}" type="datetimeFigureOut">
              <a:rPr lang="en-US" smtClean="0"/>
              <a:t>2017-01-18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BF170-62F4-EC41-8D69-C74B58F02A67}" type="slidenum">
              <a:rPr lang="en-US" smtClean="0"/>
              <a:t>‹#›</a:t>
            </a:fld>
            <a:endParaRPr lang="en-US"/>
          </a:p>
        </p:txBody>
      </p:sp>
    </p:spTree>
    <p:extLst>
      <p:ext uri="{BB962C8B-B14F-4D97-AF65-F5344CB8AC3E}">
        <p14:creationId xmlns:p14="http://schemas.microsoft.com/office/powerpoint/2010/main" val="2336171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CA221-FA7E-3F4D-BA14-A061F6095E9D}" type="datetimeFigureOut">
              <a:rPr lang="en-US" smtClean="0"/>
              <a:t>2017-01-18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BF170-62F4-EC41-8D69-C74B58F02A67}" type="slidenum">
              <a:rPr lang="en-US" smtClean="0"/>
              <a:t>‹#›</a:t>
            </a:fld>
            <a:endParaRPr lang="en-US"/>
          </a:p>
        </p:txBody>
      </p:sp>
    </p:spTree>
    <p:extLst>
      <p:ext uri="{BB962C8B-B14F-4D97-AF65-F5344CB8AC3E}">
        <p14:creationId xmlns:p14="http://schemas.microsoft.com/office/powerpoint/2010/main" val="320572677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CA221-FA7E-3F4D-BA14-A061F6095E9D}" type="datetimeFigureOut">
              <a:rPr lang="en-US" smtClean="0"/>
              <a:t>2017-01-18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BF170-62F4-EC41-8D69-C74B58F02A67}" type="slidenum">
              <a:rPr lang="en-US" smtClean="0"/>
              <a:t>‹#›</a:t>
            </a:fld>
            <a:endParaRPr lang="en-US"/>
          </a:p>
        </p:txBody>
      </p:sp>
    </p:spTree>
    <p:extLst>
      <p:ext uri="{BB962C8B-B14F-4D97-AF65-F5344CB8AC3E}">
        <p14:creationId xmlns:p14="http://schemas.microsoft.com/office/powerpoint/2010/main" val="365313566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flic.kr/p/A224nd" TargetMode="External"/><Relationship Id="rId4" Type="http://schemas.openxmlformats.org/officeDocument/2006/relationships/image" Target="../media/image7.jpg"/><Relationship Id="rId5" Type="http://schemas.openxmlformats.org/officeDocument/2006/relationships/image" Target="../media/image8.jpeg"/><Relationship Id="rId1" Type="http://schemas.openxmlformats.org/officeDocument/2006/relationships/slideLayout" Target="../slideLayouts/slideLayout13.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education.alberta.ca/department/ipr/curriculum/research/knowledgetoaction.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hyperlink" Target="https://flic.kr/p/7LmtJ1" TargetMode="External"/><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education.alberta.ca/department/ipr/curriculum/research/knowledgetoaction.asp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education.alberta.ca/department/ipr/curriculum/research/knowledgetoaction.aspx" TargetMode="External"/><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ucation.alberta.ca/department/ipr/curriculum/research/knowledgetoaction.asp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mindfulnessinschools.org/wp-content/uploads/2013/09/Children-and-mindfulness-journal-of-childrens-services-weare.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39000"/>
            <a:extLst>
              <a:ext uri="{BEBA8EAE-BF5A-486C-A8C5-ECC9F3942E4B}">
                <a14:imgProps xmlns:a14="http://schemas.microsoft.com/office/drawing/2010/main">
                  <a14:imgLayer r:embed="rId3">
                    <a14:imgEffect>
                      <a14:sharpenSoften amount="-63000"/>
                    </a14:imgEffect>
                    <a14:imgEffect>
                      <a14:brightnessContrast bright="22000" contrast="-11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11138"/>
            <a:ext cx="8039100" cy="2582862"/>
          </a:xfrm>
        </p:spPr>
        <p:txBody>
          <a:bodyPr>
            <a:normAutofit fontScale="90000"/>
          </a:bodyPr>
          <a:lstStyle/>
          <a:p>
            <a:r>
              <a:rPr lang="en-US" b="1" dirty="0"/>
              <a:t/>
            </a:r>
            <a:br>
              <a:rPr lang="en-US" b="1" dirty="0"/>
            </a:br>
            <a:r>
              <a:rPr lang="en-US" b="1" dirty="0" err="1" smtClean="0"/>
              <a:t>Bienvenue</a:t>
            </a:r>
            <a:r>
              <a:rPr lang="en-US" b="1" dirty="0" smtClean="0"/>
              <a:t> </a:t>
            </a:r>
            <a:r>
              <a:rPr lang="en-US" b="1" dirty="0" err="1" smtClean="0"/>
              <a:t>à</a:t>
            </a:r>
            <a:r>
              <a:rPr lang="en-US" b="1" dirty="0" smtClean="0"/>
              <a:t> </a:t>
            </a:r>
            <a:r>
              <a:rPr lang="en-US" b="1" dirty="0" err="1" smtClean="0"/>
              <a:t>tous</a:t>
            </a:r>
            <a:r>
              <a:rPr lang="en-US" b="1" dirty="0" smtClean="0"/>
              <a:t>!</a:t>
            </a:r>
            <a:br>
              <a:rPr lang="en-US" b="1" dirty="0" smtClean="0"/>
            </a:br>
            <a:r>
              <a:rPr lang="en-US" b="1" dirty="0" smtClean="0"/>
              <a:t/>
            </a:r>
            <a:br>
              <a:rPr lang="en-US" b="1" dirty="0" smtClean="0"/>
            </a:br>
            <a:r>
              <a:rPr lang="en-US" b="1" dirty="0" smtClean="0"/>
              <a:t>Education</a:t>
            </a:r>
            <a:r>
              <a:rPr lang="en-US" b="1" dirty="0"/>
              <a:t>, Knowledge &amp; </a:t>
            </a:r>
            <a:r>
              <a:rPr lang="en-US" b="1" dirty="0" smtClean="0"/>
              <a:t>Curriculum</a:t>
            </a:r>
            <a:r>
              <a:rPr lang="en-US" b="1" dirty="0"/>
              <a:t/>
            </a:r>
            <a:br>
              <a:rPr lang="en-US" b="1" dirty="0"/>
            </a:br>
            <a:endParaRPr lang="en-US" dirty="0"/>
          </a:p>
        </p:txBody>
      </p:sp>
      <p:sp>
        <p:nvSpPr>
          <p:cNvPr id="5" name="TextBox 4"/>
          <p:cNvSpPr txBox="1"/>
          <p:nvPr/>
        </p:nvSpPr>
        <p:spPr>
          <a:xfrm>
            <a:off x="6108700" y="5029200"/>
            <a:ext cx="2070100" cy="923330"/>
          </a:xfrm>
          <a:prstGeom prst="rect">
            <a:avLst/>
          </a:prstGeom>
          <a:noFill/>
        </p:spPr>
        <p:txBody>
          <a:bodyPr wrap="square" rtlCol="0">
            <a:spAutoFit/>
          </a:bodyPr>
          <a:lstStyle/>
          <a:p>
            <a:r>
              <a:rPr lang="en-US" dirty="0" smtClean="0"/>
              <a:t>Isabeau Iqbal</a:t>
            </a:r>
          </a:p>
          <a:p>
            <a:r>
              <a:rPr lang="en-US" dirty="0" smtClean="0"/>
              <a:t>16 </a:t>
            </a:r>
            <a:r>
              <a:rPr lang="en-US" dirty="0" err="1" smtClean="0"/>
              <a:t>janvier</a:t>
            </a:r>
            <a:r>
              <a:rPr lang="en-US" dirty="0" smtClean="0"/>
              <a:t>, 2017</a:t>
            </a:r>
          </a:p>
          <a:p>
            <a:endParaRPr lang="en-US" dirty="0"/>
          </a:p>
        </p:txBody>
      </p:sp>
    </p:spTree>
    <p:extLst>
      <p:ext uri="{BB962C8B-B14F-4D97-AF65-F5344CB8AC3E}">
        <p14:creationId xmlns:p14="http://schemas.microsoft.com/office/powerpoint/2010/main" val="1936110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5934"/>
            <a:ext cx="8229600" cy="4525963"/>
          </a:xfrm>
        </p:spPr>
        <p:txBody>
          <a:bodyPr/>
          <a:lstStyle/>
          <a:p>
            <a:r>
              <a:rPr lang="en-US" sz="4000" dirty="0" err="1" smtClean="0"/>
              <a:t>Planification</a:t>
            </a:r>
            <a:r>
              <a:rPr lang="en-US" sz="4000" dirty="0" smtClean="0"/>
              <a:t>?</a:t>
            </a:r>
          </a:p>
          <a:p>
            <a:r>
              <a:rPr lang="en-US" sz="4000" dirty="0" err="1" smtClean="0"/>
              <a:t>Sujets</a:t>
            </a:r>
            <a:r>
              <a:rPr lang="en-US" sz="4000" dirty="0"/>
              <a:t>, </a:t>
            </a:r>
            <a:r>
              <a:rPr lang="en-US" sz="4000" dirty="0" err="1"/>
              <a:t>idées</a:t>
            </a:r>
            <a:r>
              <a:rPr lang="en-US" sz="4000" dirty="0"/>
              <a:t>, perspectives</a:t>
            </a:r>
            <a:r>
              <a:rPr lang="en-US" sz="4000" dirty="0" smtClean="0"/>
              <a:t>?</a:t>
            </a:r>
          </a:p>
          <a:p>
            <a:r>
              <a:rPr lang="en-US" sz="4000" dirty="0" err="1" smtClean="0"/>
              <a:t>Interdisciplinarité</a:t>
            </a:r>
            <a:r>
              <a:rPr lang="en-US" sz="4000" dirty="0" smtClean="0"/>
              <a:t>?</a:t>
            </a:r>
          </a:p>
          <a:p>
            <a:r>
              <a:rPr lang="en-US" sz="4000" dirty="0" err="1" smtClean="0"/>
              <a:t>Différents</a:t>
            </a:r>
            <a:r>
              <a:rPr lang="en-US" sz="4000" dirty="0" smtClean="0"/>
              <a:t> </a:t>
            </a:r>
            <a:r>
              <a:rPr lang="en-US" sz="4000" dirty="0" err="1"/>
              <a:t>niveaux</a:t>
            </a:r>
            <a:r>
              <a:rPr lang="en-US" sz="4000" dirty="0"/>
              <a:t> et </a:t>
            </a:r>
            <a:r>
              <a:rPr lang="en-US" sz="4000" dirty="0" err="1" smtClean="0"/>
              <a:t>apprenants</a:t>
            </a:r>
            <a:r>
              <a:rPr lang="en-US" sz="4000" dirty="0" smtClean="0"/>
              <a:t>?</a:t>
            </a:r>
          </a:p>
          <a:p>
            <a:r>
              <a:rPr lang="en-US" sz="4000" dirty="0" err="1" smtClean="0"/>
              <a:t>Évaluation</a:t>
            </a:r>
            <a:r>
              <a:rPr lang="en-US" sz="4000" dirty="0" smtClean="0"/>
              <a:t>?</a:t>
            </a:r>
            <a:endParaRPr lang="en-US" sz="4000" dirty="0"/>
          </a:p>
          <a:p>
            <a:endParaRPr lang="en-US" dirty="0"/>
          </a:p>
          <a:p>
            <a:endParaRPr lang="en-US" dirty="0"/>
          </a:p>
        </p:txBody>
      </p:sp>
    </p:spTree>
    <p:extLst>
      <p:ext uri="{BB962C8B-B14F-4D97-AF65-F5344CB8AC3E}">
        <p14:creationId xmlns:p14="http://schemas.microsoft.com/office/powerpoint/2010/main" val="31423087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2327653042_1cde098d2b_z.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6234" r="-3553" b="-665"/>
          <a:stretch/>
        </p:blipFill>
        <p:spPr>
          <a:xfrm rot="21165582">
            <a:off x="819449" y="631272"/>
            <a:ext cx="3152779" cy="4342984"/>
          </a:xfrm>
        </p:spPr>
      </p:pic>
      <p:sp>
        <p:nvSpPr>
          <p:cNvPr id="5" name="TextBox 4"/>
          <p:cNvSpPr txBox="1"/>
          <p:nvPr/>
        </p:nvSpPr>
        <p:spPr>
          <a:xfrm>
            <a:off x="558343" y="5977467"/>
            <a:ext cx="3627766" cy="646331"/>
          </a:xfrm>
          <a:prstGeom prst="rect">
            <a:avLst/>
          </a:prstGeom>
          <a:noFill/>
        </p:spPr>
        <p:txBody>
          <a:bodyPr wrap="none" rtlCol="0">
            <a:spAutoFit/>
          </a:bodyPr>
          <a:lstStyle/>
          <a:p>
            <a:r>
              <a:rPr lang="en-US" dirty="0" smtClean="0">
                <a:solidFill>
                  <a:schemeClr val="tx1">
                    <a:lumMod val="50000"/>
                    <a:lumOff val="50000"/>
                  </a:schemeClr>
                </a:solidFill>
              </a:rPr>
              <a:t>Archery: </a:t>
            </a:r>
            <a:r>
              <a:rPr lang="en-US" dirty="0" smtClean="0">
                <a:solidFill>
                  <a:schemeClr val="tx1">
                    <a:lumMod val="50000"/>
                    <a:lumOff val="50000"/>
                  </a:schemeClr>
                </a:solidFill>
                <a:hlinkClick r:id="rId3"/>
              </a:rPr>
              <a:t>https</a:t>
            </a:r>
            <a:r>
              <a:rPr lang="en-US" dirty="0">
                <a:solidFill>
                  <a:schemeClr val="tx1">
                    <a:lumMod val="50000"/>
                    <a:lumOff val="50000"/>
                  </a:schemeClr>
                </a:solidFill>
                <a:hlinkClick r:id="rId3"/>
              </a:rPr>
              <a:t>://flic.kr/p/</a:t>
            </a:r>
            <a:r>
              <a:rPr lang="en-US" dirty="0" smtClean="0">
                <a:solidFill>
                  <a:schemeClr val="tx1">
                    <a:lumMod val="50000"/>
                    <a:lumOff val="50000"/>
                  </a:schemeClr>
                </a:solidFill>
                <a:hlinkClick r:id="rId3"/>
              </a:rPr>
              <a:t>A224nd</a:t>
            </a:r>
            <a:endParaRPr lang="en-US" dirty="0" smtClean="0">
              <a:solidFill>
                <a:schemeClr val="tx1">
                  <a:lumMod val="50000"/>
                  <a:lumOff val="50000"/>
                </a:schemeClr>
              </a:solidFill>
            </a:endParaRPr>
          </a:p>
          <a:p>
            <a:r>
              <a:rPr lang="en-US" dirty="0">
                <a:solidFill>
                  <a:schemeClr val="tx1">
                    <a:lumMod val="50000"/>
                    <a:lumOff val="50000"/>
                  </a:schemeClr>
                </a:solidFill>
              </a:rPr>
              <a:t>Mindfulness: https://</a:t>
            </a:r>
            <a:r>
              <a:rPr lang="en-US" dirty="0" err="1">
                <a:solidFill>
                  <a:schemeClr val="tx1">
                    <a:lumMod val="50000"/>
                    <a:lumOff val="50000"/>
                  </a:schemeClr>
                </a:solidFill>
              </a:rPr>
              <a:t>flic.kr</a:t>
            </a:r>
            <a:r>
              <a:rPr lang="en-US" dirty="0">
                <a:solidFill>
                  <a:schemeClr val="tx1">
                    <a:lumMod val="50000"/>
                    <a:lumOff val="50000"/>
                  </a:schemeClr>
                </a:solidFill>
              </a:rPr>
              <a:t>/p/</a:t>
            </a:r>
            <a:r>
              <a:rPr lang="en-US" dirty="0" err="1">
                <a:solidFill>
                  <a:schemeClr val="tx1">
                    <a:lumMod val="50000"/>
                    <a:lumOff val="50000"/>
                  </a:schemeClr>
                </a:solidFill>
              </a:rPr>
              <a:t>kEfQkz</a:t>
            </a:r>
            <a:endParaRPr lang="en-US" dirty="0">
              <a:solidFill>
                <a:schemeClr val="tx1">
                  <a:lumMod val="50000"/>
                  <a:lumOff val="50000"/>
                </a:schemeClr>
              </a:solidFill>
            </a:endParaRPr>
          </a:p>
        </p:txBody>
      </p:sp>
      <p:pic>
        <p:nvPicPr>
          <p:cNvPr id="6" name="Picture 5" descr="12903699615_fd033d2c38_m.jpg"/>
          <p:cNvPicPr>
            <a:picLocks noChangeAspect="1"/>
          </p:cNvPicPr>
          <p:nvPr/>
        </p:nvPicPr>
        <p:blipFill>
          <a:blip r:embed="rId4">
            <a:extLst>
              <a:ext uri="{28A0092B-C50C-407E-A947-70E740481C1C}">
                <a14:useLocalDpi xmlns:a14="http://schemas.microsoft.com/office/drawing/2010/main"/>
              </a:ext>
            </a:extLst>
          </a:blip>
          <a:stretch>
            <a:fillRect/>
          </a:stretch>
        </p:blipFill>
        <p:spPr>
          <a:xfrm rot="370596">
            <a:off x="4412990" y="877811"/>
            <a:ext cx="3239549" cy="1903235"/>
          </a:xfrm>
          <a:prstGeom prst="rect">
            <a:avLst/>
          </a:prstGeom>
        </p:spPr>
      </p:pic>
      <p:pic>
        <p:nvPicPr>
          <p:cNvPr id="7" name="Content Placeholder 8" descr="1182601984_31fa7395c8_z.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609899" y="3586019"/>
            <a:ext cx="3797500" cy="2088479"/>
          </a:xfrm>
          <a:prstGeom prst="rect">
            <a:avLst/>
          </a:prstGeom>
        </p:spPr>
      </p:pic>
    </p:spTree>
    <p:extLst>
      <p:ext uri="{BB962C8B-B14F-4D97-AF65-F5344CB8AC3E}">
        <p14:creationId xmlns:p14="http://schemas.microsoft.com/office/powerpoint/2010/main" val="24547312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fr-CA" dirty="0">
                <a:solidFill>
                  <a:schemeClr val="tx2"/>
                </a:solidFill>
                <a:latin typeface="Arial"/>
                <a:cs typeface="Arial"/>
              </a:rPr>
              <a:t>Objectifs d’apprentissage</a:t>
            </a:r>
            <a:endParaRPr lang="en-CA" dirty="0">
              <a:solidFill>
                <a:schemeClr val="tx2"/>
              </a:solidFill>
              <a:latin typeface="Arial"/>
              <a:cs typeface="Arial"/>
            </a:endParaRPr>
          </a:p>
        </p:txBody>
      </p:sp>
      <p:sp>
        <p:nvSpPr>
          <p:cNvPr id="3" name="Content Placeholder 2"/>
          <p:cNvSpPr>
            <a:spLocks noGrp="1"/>
          </p:cNvSpPr>
          <p:nvPr>
            <p:ph idx="1"/>
          </p:nvPr>
        </p:nvSpPr>
        <p:spPr>
          <a:xfrm>
            <a:off x="498474" y="1295400"/>
            <a:ext cx="7714193" cy="5562600"/>
          </a:xfrm>
        </p:spPr>
        <p:txBody>
          <a:bodyPr>
            <a:normAutofit/>
          </a:bodyPr>
          <a:lstStyle/>
          <a:p>
            <a:pPr marL="0" indent="0">
              <a:buNone/>
            </a:pPr>
            <a:r>
              <a:rPr lang="en-US" dirty="0" err="1"/>
              <a:t>À</a:t>
            </a:r>
            <a:r>
              <a:rPr lang="en-US" dirty="0"/>
              <a:t> la fin de </a:t>
            </a:r>
            <a:r>
              <a:rPr lang="en-US" dirty="0" err="1"/>
              <a:t>cette</a:t>
            </a:r>
            <a:r>
              <a:rPr lang="en-US" dirty="0"/>
              <a:t> </a:t>
            </a:r>
            <a:r>
              <a:rPr lang="en-US" dirty="0" err="1"/>
              <a:t>période</a:t>
            </a:r>
            <a:r>
              <a:rPr lang="en-US" dirty="0"/>
              <a:t>, </a:t>
            </a:r>
            <a:r>
              <a:rPr lang="en-US" dirty="0" err="1"/>
              <a:t>vous</a:t>
            </a:r>
            <a:r>
              <a:rPr lang="en-US" dirty="0"/>
              <a:t> </a:t>
            </a:r>
            <a:r>
              <a:rPr lang="en-US" dirty="0" err="1"/>
              <a:t>devriez</a:t>
            </a:r>
            <a:r>
              <a:rPr lang="en-US" dirty="0"/>
              <a:t> </a:t>
            </a:r>
            <a:r>
              <a:rPr lang="en-US" dirty="0" err="1"/>
              <a:t>être</a:t>
            </a:r>
            <a:r>
              <a:rPr lang="en-US" dirty="0"/>
              <a:t> capable </a:t>
            </a:r>
            <a:r>
              <a:rPr lang="en-US" dirty="0" smtClean="0"/>
              <a:t>…</a:t>
            </a:r>
            <a:endParaRPr lang="en-US" dirty="0"/>
          </a:p>
          <a:p>
            <a:r>
              <a:rPr lang="en-US" dirty="0" err="1" smtClean="0"/>
              <a:t>d’imaginez</a:t>
            </a:r>
            <a:r>
              <a:rPr lang="en-US" dirty="0" smtClean="0"/>
              <a:t> </a:t>
            </a:r>
            <a:r>
              <a:rPr lang="en-US" dirty="0"/>
              <a:t>au </a:t>
            </a:r>
            <a:r>
              <a:rPr lang="en-US" dirty="0" err="1"/>
              <a:t>moins</a:t>
            </a:r>
            <a:r>
              <a:rPr lang="en-US" dirty="0"/>
              <a:t> un </a:t>
            </a:r>
            <a:r>
              <a:rPr lang="en-US" dirty="0" err="1"/>
              <a:t>exemple</a:t>
            </a:r>
            <a:r>
              <a:rPr lang="en-US" dirty="0"/>
              <a:t> (et </a:t>
            </a:r>
            <a:r>
              <a:rPr lang="en-US" dirty="0" err="1"/>
              <a:t>justifiez</a:t>
            </a:r>
            <a:r>
              <a:rPr lang="en-US" dirty="0"/>
              <a:t>-le) de la </a:t>
            </a:r>
            <a:r>
              <a:rPr lang="en-US" dirty="0" err="1"/>
              <a:t>façon</a:t>
            </a:r>
            <a:r>
              <a:rPr lang="en-US" dirty="0"/>
              <a:t> de </a:t>
            </a:r>
            <a:r>
              <a:rPr lang="en-US" dirty="0" err="1"/>
              <a:t>recourir</a:t>
            </a:r>
            <a:r>
              <a:rPr lang="en-US" dirty="0"/>
              <a:t> </a:t>
            </a:r>
            <a:r>
              <a:rPr lang="en-US" dirty="0" err="1" smtClean="0"/>
              <a:t>à</a:t>
            </a:r>
            <a:r>
              <a:rPr lang="en-US" dirty="0" smtClean="0"/>
              <a:t> </a:t>
            </a:r>
            <a:r>
              <a:rPr lang="en-US" dirty="0"/>
              <a:t>la </a:t>
            </a:r>
            <a:r>
              <a:rPr lang="en-US" dirty="0" err="1"/>
              <a:t>connaissance</a:t>
            </a:r>
            <a:r>
              <a:rPr lang="en-US" dirty="0"/>
              <a:t> par le corps, </a:t>
            </a:r>
            <a:r>
              <a:rPr lang="en-US" dirty="0" err="1"/>
              <a:t>à</a:t>
            </a:r>
            <a:r>
              <a:rPr lang="en-US" dirty="0"/>
              <a:t> </a:t>
            </a:r>
            <a:r>
              <a:rPr lang="en-US" dirty="0" err="1"/>
              <a:t>l’intuition</a:t>
            </a:r>
            <a:r>
              <a:rPr lang="en-US" dirty="0"/>
              <a:t> et/</a:t>
            </a:r>
            <a:r>
              <a:rPr lang="en-US" dirty="0" err="1"/>
              <a:t>ou</a:t>
            </a:r>
            <a:r>
              <a:rPr lang="en-US" dirty="0"/>
              <a:t> </a:t>
            </a:r>
            <a:r>
              <a:rPr lang="en-US" dirty="0" err="1"/>
              <a:t>à</a:t>
            </a:r>
            <a:r>
              <a:rPr lang="en-US" dirty="0"/>
              <a:t> la </a:t>
            </a:r>
            <a:r>
              <a:rPr lang="en-US" dirty="0" err="1"/>
              <a:t>pleine</a:t>
            </a:r>
            <a:r>
              <a:rPr lang="en-US" dirty="0"/>
              <a:t> conscience </a:t>
            </a:r>
            <a:r>
              <a:rPr lang="en-US" dirty="0" err="1"/>
              <a:t>dans</a:t>
            </a:r>
            <a:r>
              <a:rPr lang="en-US" dirty="0"/>
              <a:t> </a:t>
            </a:r>
            <a:r>
              <a:rPr lang="en-US" dirty="0" err="1"/>
              <a:t>votre</a:t>
            </a:r>
            <a:r>
              <a:rPr lang="en-US" dirty="0"/>
              <a:t> </a:t>
            </a:r>
            <a:r>
              <a:rPr lang="en-US" dirty="0" err="1" smtClean="0"/>
              <a:t>enseignement</a:t>
            </a:r>
            <a:endParaRPr lang="en-US" dirty="0" smtClean="0"/>
          </a:p>
          <a:p>
            <a:r>
              <a:rPr lang="en-US" dirty="0" smtClean="0"/>
              <a:t>de </a:t>
            </a:r>
            <a:r>
              <a:rPr lang="en-US" dirty="0" err="1" smtClean="0"/>
              <a:t>participer</a:t>
            </a:r>
            <a:r>
              <a:rPr lang="en-US" dirty="0" smtClean="0"/>
              <a:t> </a:t>
            </a:r>
            <a:r>
              <a:rPr lang="en-US" dirty="0" err="1"/>
              <a:t>à</a:t>
            </a:r>
            <a:r>
              <a:rPr lang="en-US" dirty="0"/>
              <a:t>  </a:t>
            </a:r>
            <a:r>
              <a:rPr lang="en-US" dirty="0" err="1" smtClean="0"/>
              <a:t>une</a:t>
            </a:r>
            <a:r>
              <a:rPr lang="en-US" dirty="0" smtClean="0"/>
              <a:t> </a:t>
            </a:r>
            <a:r>
              <a:rPr lang="en-US" dirty="0" err="1"/>
              <a:t>activité</a:t>
            </a:r>
            <a:r>
              <a:rPr lang="en-US" dirty="0"/>
              <a:t> de </a:t>
            </a:r>
            <a:r>
              <a:rPr lang="en-US" dirty="0" err="1"/>
              <a:t>pleine</a:t>
            </a:r>
            <a:r>
              <a:rPr lang="en-US" dirty="0"/>
              <a:t> </a:t>
            </a:r>
            <a:r>
              <a:rPr lang="en-US" dirty="0" smtClean="0"/>
              <a:t>conscience</a:t>
            </a:r>
            <a:endParaRPr lang="en-US" dirty="0"/>
          </a:p>
          <a:p>
            <a:endParaRPr lang="en-CA" dirty="0"/>
          </a:p>
          <a:p>
            <a:pPr marL="0" lvl="0" indent="0">
              <a:buNone/>
            </a:pPr>
            <a:endParaRPr lang="en-US" dirty="0" smtClean="0">
              <a:latin typeface="Arial"/>
              <a:cs typeface="Arial"/>
            </a:endParaRPr>
          </a:p>
          <a:p>
            <a:pPr marL="0" indent="0">
              <a:buNone/>
            </a:pPr>
            <a:endParaRPr lang="en-US" dirty="0"/>
          </a:p>
        </p:txBody>
      </p:sp>
    </p:spTree>
    <p:extLst>
      <p:ext uri="{BB962C8B-B14F-4D97-AF65-F5344CB8AC3E}">
        <p14:creationId xmlns:p14="http://schemas.microsoft.com/office/powerpoint/2010/main" val="6626536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solidFill>
                  <a:srgbClr val="004372"/>
                </a:solidFill>
                <a:latin typeface="Arial"/>
                <a:cs typeface="Arial"/>
              </a:rPr>
              <a:t>Questions </a:t>
            </a:r>
            <a:r>
              <a:rPr lang="fr-CA" dirty="0" smtClean="0">
                <a:solidFill>
                  <a:srgbClr val="004372"/>
                </a:solidFill>
                <a:latin typeface="Arial"/>
                <a:cs typeface="Arial"/>
              </a:rPr>
              <a:t>guides</a:t>
            </a:r>
            <a:endParaRPr lang="en-US" dirty="0">
              <a:solidFill>
                <a:srgbClr val="004372"/>
              </a:solidFill>
              <a:latin typeface="Arial"/>
              <a:cs typeface="Arial"/>
            </a:endParaRPr>
          </a:p>
        </p:txBody>
      </p:sp>
      <p:sp>
        <p:nvSpPr>
          <p:cNvPr id="3" name="Content Placeholder 2"/>
          <p:cNvSpPr>
            <a:spLocks noGrp="1"/>
          </p:cNvSpPr>
          <p:nvPr>
            <p:ph idx="1"/>
          </p:nvPr>
        </p:nvSpPr>
        <p:spPr>
          <a:xfrm>
            <a:off x="498474" y="1295400"/>
            <a:ext cx="7997826" cy="4191000"/>
          </a:xfrm>
        </p:spPr>
        <p:txBody>
          <a:bodyPr>
            <a:normAutofit fontScale="92500" lnSpcReduction="20000"/>
          </a:bodyPr>
          <a:lstStyle/>
          <a:p>
            <a:pPr marL="0" indent="0">
              <a:buNone/>
            </a:pPr>
            <a:endParaRPr lang="en-US" sz="200" dirty="0">
              <a:solidFill>
                <a:srgbClr val="000000"/>
              </a:solidFill>
              <a:latin typeface="Arial"/>
              <a:cs typeface="Arial"/>
            </a:endParaRPr>
          </a:p>
          <a:p>
            <a:pPr lvl="0"/>
            <a:r>
              <a:rPr lang="en-US" dirty="0" err="1">
                <a:solidFill>
                  <a:srgbClr val="000000"/>
                </a:solidFill>
              </a:rPr>
              <a:t>À</a:t>
            </a:r>
            <a:r>
              <a:rPr lang="en-US" dirty="0">
                <a:solidFill>
                  <a:srgbClr val="000000"/>
                </a:solidFill>
              </a:rPr>
              <a:t> </a:t>
            </a:r>
            <a:r>
              <a:rPr lang="en-US" dirty="0" err="1">
                <a:solidFill>
                  <a:srgbClr val="000000"/>
                </a:solidFill>
              </a:rPr>
              <a:t>quelles</a:t>
            </a:r>
            <a:r>
              <a:rPr lang="en-US" dirty="0">
                <a:solidFill>
                  <a:srgbClr val="000000"/>
                </a:solidFill>
              </a:rPr>
              <a:t> </a:t>
            </a:r>
            <a:r>
              <a:rPr lang="en-US" dirty="0" err="1">
                <a:solidFill>
                  <a:srgbClr val="000000"/>
                </a:solidFill>
              </a:rPr>
              <a:t>connaissances</a:t>
            </a:r>
            <a:r>
              <a:rPr lang="en-US" dirty="0">
                <a:solidFill>
                  <a:srgbClr val="000000"/>
                </a:solidFill>
              </a:rPr>
              <a:t> a-t-on </a:t>
            </a:r>
            <a:r>
              <a:rPr lang="en-US" dirty="0" err="1">
                <a:solidFill>
                  <a:srgbClr val="000000"/>
                </a:solidFill>
              </a:rPr>
              <a:t>accordé</a:t>
            </a:r>
            <a:r>
              <a:rPr lang="en-US" dirty="0">
                <a:solidFill>
                  <a:srgbClr val="000000"/>
                </a:solidFill>
              </a:rPr>
              <a:t> la plus </a:t>
            </a:r>
            <a:r>
              <a:rPr lang="en-US" dirty="0" err="1">
                <a:solidFill>
                  <a:srgbClr val="000000"/>
                </a:solidFill>
              </a:rPr>
              <a:t>grande</a:t>
            </a:r>
            <a:r>
              <a:rPr lang="en-US" dirty="0">
                <a:solidFill>
                  <a:srgbClr val="000000"/>
                </a:solidFill>
              </a:rPr>
              <a:t> </a:t>
            </a:r>
            <a:r>
              <a:rPr lang="en-US" dirty="0" err="1">
                <a:solidFill>
                  <a:srgbClr val="000000"/>
                </a:solidFill>
              </a:rPr>
              <a:t>valeur</a:t>
            </a:r>
            <a:r>
              <a:rPr lang="en-US" dirty="0">
                <a:solidFill>
                  <a:srgbClr val="000000"/>
                </a:solidFill>
              </a:rPr>
              <a:t> </a:t>
            </a:r>
            <a:r>
              <a:rPr lang="en-US" dirty="0" err="1">
                <a:solidFill>
                  <a:srgbClr val="000000"/>
                </a:solidFill>
              </a:rPr>
              <a:t>dans</a:t>
            </a:r>
            <a:r>
              <a:rPr lang="en-US" dirty="0">
                <a:solidFill>
                  <a:srgbClr val="000000"/>
                </a:solidFill>
              </a:rPr>
              <a:t> la </a:t>
            </a:r>
            <a:r>
              <a:rPr lang="en-US" dirty="0" err="1" smtClean="0">
                <a:solidFill>
                  <a:srgbClr val="000000"/>
                </a:solidFill>
              </a:rPr>
              <a:t>pratique</a:t>
            </a:r>
            <a:r>
              <a:rPr lang="en-US" dirty="0" smtClean="0">
                <a:solidFill>
                  <a:srgbClr val="000000"/>
                </a:solidFill>
              </a:rPr>
              <a:t> </a:t>
            </a:r>
            <a:r>
              <a:rPr lang="en-US" dirty="0">
                <a:solidFill>
                  <a:srgbClr val="000000"/>
                </a:solidFill>
              </a:rPr>
              <a:t>de </a:t>
            </a:r>
            <a:r>
              <a:rPr lang="en-US" dirty="0" err="1">
                <a:solidFill>
                  <a:srgbClr val="000000"/>
                </a:solidFill>
              </a:rPr>
              <a:t>l’enseignement</a:t>
            </a:r>
            <a:r>
              <a:rPr lang="en-US" dirty="0">
                <a:solidFill>
                  <a:srgbClr val="000000"/>
                </a:solidFill>
              </a:rPr>
              <a:t> et </a:t>
            </a:r>
            <a:r>
              <a:rPr lang="en-US" dirty="0" err="1">
                <a:solidFill>
                  <a:srgbClr val="000000"/>
                </a:solidFill>
              </a:rPr>
              <a:t>dans</a:t>
            </a:r>
            <a:r>
              <a:rPr lang="en-US" dirty="0">
                <a:solidFill>
                  <a:srgbClr val="000000"/>
                </a:solidFill>
              </a:rPr>
              <a:t> </a:t>
            </a:r>
            <a:r>
              <a:rPr lang="en-US" dirty="0" err="1">
                <a:solidFill>
                  <a:srgbClr val="000000"/>
                </a:solidFill>
              </a:rPr>
              <a:t>celle</a:t>
            </a:r>
            <a:r>
              <a:rPr lang="en-US" dirty="0">
                <a:solidFill>
                  <a:srgbClr val="000000"/>
                </a:solidFill>
              </a:rPr>
              <a:t> des </a:t>
            </a:r>
            <a:r>
              <a:rPr lang="en-US" dirty="0" err="1">
                <a:solidFill>
                  <a:srgbClr val="000000"/>
                </a:solidFill>
              </a:rPr>
              <a:t>enseignant</a:t>
            </a:r>
            <a:r>
              <a:rPr lang="en-US" dirty="0">
                <a:solidFill>
                  <a:srgbClr val="000000"/>
                </a:solidFill>
              </a:rPr>
              <a:t>(e)s? </a:t>
            </a:r>
            <a:r>
              <a:rPr lang="en-US" dirty="0" err="1">
                <a:solidFill>
                  <a:srgbClr val="000000"/>
                </a:solidFill>
              </a:rPr>
              <a:t>Qu’est-ce</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nos</a:t>
            </a:r>
            <a:r>
              <a:rPr lang="en-US" dirty="0">
                <a:solidFill>
                  <a:srgbClr val="000000"/>
                </a:solidFill>
              </a:rPr>
              <a:t> </a:t>
            </a:r>
            <a:r>
              <a:rPr lang="en-US" dirty="0" err="1">
                <a:solidFill>
                  <a:srgbClr val="000000"/>
                </a:solidFill>
              </a:rPr>
              <a:t>réponses</a:t>
            </a:r>
            <a:r>
              <a:rPr lang="en-US" dirty="0">
                <a:solidFill>
                  <a:srgbClr val="000000"/>
                </a:solidFill>
              </a:rPr>
              <a:t> nous </a:t>
            </a:r>
            <a:r>
              <a:rPr lang="en-US" dirty="0" err="1">
                <a:solidFill>
                  <a:srgbClr val="000000"/>
                </a:solidFill>
              </a:rPr>
              <a:t>révèlent</a:t>
            </a:r>
            <a:r>
              <a:rPr lang="en-US" dirty="0">
                <a:solidFill>
                  <a:srgbClr val="000000"/>
                </a:solidFill>
              </a:rPr>
              <a:t> </a:t>
            </a:r>
            <a:r>
              <a:rPr lang="en-US" dirty="0" err="1">
                <a:solidFill>
                  <a:srgbClr val="000000"/>
                </a:solidFill>
              </a:rPr>
              <a:t>sur</a:t>
            </a:r>
            <a:r>
              <a:rPr lang="en-US" dirty="0">
                <a:solidFill>
                  <a:srgbClr val="000000"/>
                </a:solidFill>
              </a:rPr>
              <a:t> les </a:t>
            </a:r>
            <a:r>
              <a:rPr lang="en-US" dirty="0" err="1">
                <a:solidFill>
                  <a:srgbClr val="000000"/>
                </a:solidFill>
              </a:rPr>
              <a:t>valeurs</a:t>
            </a:r>
            <a:r>
              <a:rPr lang="en-US" dirty="0">
                <a:solidFill>
                  <a:srgbClr val="000000"/>
                </a:solidFill>
              </a:rPr>
              <a:t> de </a:t>
            </a:r>
            <a:r>
              <a:rPr lang="en-US" dirty="0" err="1">
                <a:solidFill>
                  <a:srgbClr val="000000"/>
                </a:solidFill>
              </a:rPr>
              <a:t>notre</a:t>
            </a:r>
            <a:r>
              <a:rPr lang="en-US" dirty="0">
                <a:solidFill>
                  <a:srgbClr val="000000"/>
                </a:solidFill>
              </a:rPr>
              <a:t> </a:t>
            </a:r>
            <a:r>
              <a:rPr lang="en-US" dirty="0" err="1">
                <a:solidFill>
                  <a:srgbClr val="000000"/>
                </a:solidFill>
              </a:rPr>
              <a:t>communauté</a:t>
            </a:r>
            <a:r>
              <a:rPr lang="en-US" dirty="0">
                <a:solidFill>
                  <a:srgbClr val="000000"/>
                </a:solidFill>
              </a:rPr>
              <a:t> et de la </a:t>
            </a:r>
            <a:r>
              <a:rPr lang="en-US" dirty="0" err="1">
                <a:solidFill>
                  <a:srgbClr val="000000"/>
                </a:solidFill>
              </a:rPr>
              <a:t>société</a:t>
            </a:r>
            <a:r>
              <a:rPr lang="en-US" dirty="0">
                <a:solidFill>
                  <a:srgbClr val="000000"/>
                </a:solidFill>
              </a:rPr>
              <a:t>?</a:t>
            </a:r>
          </a:p>
          <a:p>
            <a:pPr lvl="0"/>
            <a:endParaRPr lang="en-US" dirty="0">
              <a:solidFill>
                <a:srgbClr val="000000"/>
              </a:solidFill>
            </a:endParaRPr>
          </a:p>
          <a:p>
            <a:pPr lvl="0"/>
            <a:r>
              <a:rPr lang="en-US" dirty="0" err="1" smtClean="0">
                <a:solidFill>
                  <a:srgbClr val="000000"/>
                </a:solidFill>
              </a:rPr>
              <a:t>Nommez</a:t>
            </a:r>
            <a:r>
              <a:rPr lang="en-US" dirty="0" smtClean="0">
                <a:solidFill>
                  <a:srgbClr val="000000"/>
                </a:solidFill>
              </a:rPr>
              <a:t> </a:t>
            </a:r>
            <a:r>
              <a:rPr lang="en-US" dirty="0" err="1">
                <a:solidFill>
                  <a:srgbClr val="000000"/>
                </a:solidFill>
              </a:rPr>
              <a:t>quelques</a:t>
            </a:r>
            <a:r>
              <a:rPr lang="en-US" dirty="0">
                <a:solidFill>
                  <a:srgbClr val="000000"/>
                </a:solidFill>
              </a:rPr>
              <a:t> conceptions du savoir (</a:t>
            </a:r>
            <a:r>
              <a:rPr lang="en-US" dirty="0" smtClean="0">
                <a:solidFill>
                  <a:srgbClr val="000000"/>
                </a:solidFill>
              </a:rPr>
              <a:t>“ways of knowing”</a:t>
            </a:r>
            <a:r>
              <a:rPr lang="en-US" dirty="0">
                <a:solidFill>
                  <a:srgbClr val="000000"/>
                </a:solidFill>
              </a:rPr>
              <a:t>) </a:t>
            </a:r>
            <a:r>
              <a:rPr lang="en-US" dirty="0" err="1">
                <a:solidFill>
                  <a:srgbClr val="000000"/>
                </a:solidFill>
              </a:rPr>
              <a:t>qu’on</a:t>
            </a:r>
            <a:r>
              <a:rPr lang="en-US" dirty="0">
                <a:solidFill>
                  <a:srgbClr val="000000"/>
                </a:solidFill>
              </a:rPr>
              <a:t> a </a:t>
            </a:r>
            <a:r>
              <a:rPr lang="en-US" dirty="0" err="1">
                <a:solidFill>
                  <a:srgbClr val="000000"/>
                </a:solidFill>
              </a:rPr>
              <a:t>tendance</a:t>
            </a:r>
            <a:r>
              <a:rPr lang="en-US" dirty="0">
                <a:solidFill>
                  <a:srgbClr val="000000"/>
                </a:solidFill>
              </a:rPr>
              <a:t> </a:t>
            </a:r>
            <a:r>
              <a:rPr lang="en-US" dirty="0" err="1">
                <a:solidFill>
                  <a:srgbClr val="000000"/>
                </a:solidFill>
              </a:rPr>
              <a:t>à</a:t>
            </a:r>
            <a:r>
              <a:rPr lang="en-US" dirty="0">
                <a:solidFill>
                  <a:srgbClr val="000000"/>
                </a:solidFill>
              </a:rPr>
              <a:t> </a:t>
            </a:r>
            <a:r>
              <a:rPr lang="en-US" dirty="0" err="1">
                <a:solidFill>
                  <a:srgbClr val="000000"/>
                </a:solidFill>
              </a:rPr>
              <a:t>laisser</a:t>
            </a:r>
            <a:r>
              <a:rPr lang="en-US" dirty="0">
                <a:solidFill>
                  <a:srgbClr val="000000"/>
                </a:solidFill>
              </a:rPr>
              <a:t> de </a:t>
            </a:r>
            <a:r>
              <a:rPr lang="en-US" dirty="0" err="1">
                <a:solidFill>
                  <a:srgbClr val="000000"/>
                </a:solidFill>
              </a:rPr>
              <a:t>côté</a:t>
            </a:r>
            <a:r>
              <a:rPr lang="en-US" dirty="0">
                <a:solidFill>
                  <a:srgbClr val="000000"/>
                </a:solidFill>
              </a:rPr>
              <a:t> </a:t>
            </a:r>
            <a:r>
              <a:rPr lang="en-US" dirty="0" err="1">
                <a:solidFill>
                  <a:srgbClr val="000000"/>
                </a:solidFill>
              </a:rPr>
              <a:t>dans</a:t>
            </a:r>
            <a:r>
              <a:rPr lang="en-US" dirty="0">
                <a:solidFill>
                  <a:srgbClr val="000000"/>
                </a:solidFill>
              </a:rPr>
              <a:t> les </a:t>
            </a:r>
            <a:r>
              <a:rPr lang="en-US" dirty="0" err="1">
                <a:solidFill>
                  <a:srgbClr val="000000"/>
                </a:solidFill>
              </a:rPr>
              <a:t>écoles</a:t>
            </a:r>
            <a:r>
              <a:rPr lang="en-US" dirty="0">
                <a:solidFill>
                  <a:srgbClr val="000000"/>
                </a:solidFill>
              </a:rPr>
              <a:t> de la C.-B.</a:t>
            </a:r>
            <a:r>
              <a:rPr lang="en-US" dirty="0"/>
              <a:t> </a:t>
            </a:r>
            <a:endParaRPr lang="en-CA" dirty="0"/>
          </a:p>
          <a:p>
            <a:endParaRPr lang="en-CA" dirty="0"/>
          </a:p>
          <a:p>
            <a:pPr lvl="0"/>
            <a:endParaRPr lang="en-CA" dirty="0"/>
          </a:p>
          <a:p>
            <a:pPr lvl="0"/>
            <a:endParaRPr lang="en-US" dirty="0">
              <a:solidFill>
                <a:srgbClr val="000000"/>
              </a:solidFill>
            </a:endParaRPr>
          </a:p>
          <a:p>
            <a:pPr lvl="0"/>
            <a:endParaRPr lang="en-US" dirty="0">
              <a:solidFill>
                <a:schemeClr val="tx1"/>
              </a:solidFill>
              <a:latin typeface="Arial"/>
              <a:cs typeface="Arial"/>
            </a:endParaRPr>
          </a:p>
          <a:p>
            <a:endParaRPr lang="en-US" dirty="0"/>
          </a:p>
        </p:txBody>
      </p:sp>
      <p:sp>
        <p:nvSpPr>
          <p:cNvPr id="4" name="Action Button: Help 3">
            <a:hlinkClick r:id="" action="ppaction://noaction" highlightClick="1"/>
          </p:cNvPr>
          <p:cNvSpPr/>
          <p:nvPr/>
        </p:nvSpPr>
        <p:spPr>
          <a:xfrm rot="1183892">
            <a:off x="7517384" y="545592"/>
            <a:ext cx="1042416" cy="1042416"/>
          </a:xfrm>
          <a:prstGeom prst="actionButtonHelp">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 name="Action Button: Help 4">
            <a:hlinkClick r:id="" action="ppaction://noaction" highlightClick="1"/>
          </p:cNvPr>
          <p:cNvSpPr/>
          <p:nvPr/>
        </p:nvSpPr>
        <p:spPr>
          <a:xfrm rot="20879195">
            <a:off x="6310238" y="5185396"/>
            <a:ext cx="1299638" cy="1219073"/>
          </a:xfrm>
          <a:prstGeom prst="actionButtonHelp">
            <a:avLst/>
          </a:prstGeom>
          <a:gradFill flip="none" rotWithShape="1">
            <a:gsLst>
              <a:gs pos="0">
                <a:schemeClr val="accent3">
                  <a:tint val="100000"/>
                  <a:shade val="100000"/>
                  <a:satMod val="130000"/>
                  <a:alpha val="87000"/>
                </a:schemeClr>
              </a:gs>
              <a:gs pos="100000">
                <a:schemeClr val="accent3">
                  <a:tint val="50000"/>
                  <a:shade val="100000"/>
                  <a:satMod val="350000"/>
                  <a:alpha val="87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2647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D8BC62-687D-0748-8BA1-F7B6CE6B4CE8}" type="slidenum">
              <a:rPr lang="en-US" smtClean="0"/>
              <a:t>14</a:t>
            </a:fld>
            <a:endParaRPr lang="en-US"/>
          </a:p>
        </p:txBody>
      </p:sp>
      <p:sp>
        <p:nvSpPr>
          <p:cNvPr id="7" name="Title 1"/>
          <p:cNvSpPr>
            <a:spLocks noGrp="1"/>
          </p:cNvSpPr>
          <p:nvPr>
            <p:ph type="title"/>
          </p:nvPr>
        </p:nvSpPr>
        <p:spPr>
          <a:xfrm>
            <a:off x="457200" y="901171"/>
            <a:ext cx="8077200" cy="3704695"/>
          </a:xfrm>
        </p:spPr>
        <p:txBody>
          <a:bodyPr/>
          <a:lstStyle/>
          <a:p>
            <a:r>
              <a:rPr lang="en-US" sz="6600" dirty="0" err="1">
                <a:solidFill>
                  <a:srgbClr val="004372"/>
                </a:solidFill>
                <a:latin typeface="Arial"/>
                <a:cs typeface="Arial"/>
              </a:rPr>
              <a:t>A</a:t>
            </a:r>
            <a:r>
              <a:rPr lang="en-US" sz="6600" dirty="0" err="1" smtClean="0">
                <a:solidFill>
                  <a:srgbClr val="004372"/>
                </a:solidFill>
                <a:latin typeface="Arial"/>
                <a:cs typeface="Arial"/>
              </a:rPr>
              <a:t>pprentissage</a:t>
            </a:r>
            <a:r>
              <a:rPr lang="en-US" sz="6600" dirty="0" smtClean="0">
                <a:solidFill>
                  <a:srgbClr val="004372"/>
                </a:solidFill>
                <a:latin typeface="Arial"/>
                <a:cs typeface="Arial"/>
              </a:rPr>
              <a:t> </a:t>
            </a:r>
            <a:br>
              <a:rPr lang="en-US" sz="6600" dirty="0" smtClean="0">
                <a:solidFill>
                  <a:srgbClr val="004372"/>
                </a:solidFill>
                <a:latin typeface="Arial"/>
                <a:cs typeface="Arial"/>
              </a:rPr>
            </a:br>
            <a:r>
              <a:rPr lang="en-US" sz="6600" dirty="0" smtClean="0">
                <a:solidFill>
                  <a:srgbClr val="004372"/>
                </a:solidFill>
                <a:latin typeface="Arial"/>
                <a:cs typeface="Arial"/>
              </a:rPr>
              <a:t>par </a:t>
            </a:r>
            <a:r>
              <a:rPr lang="en-US" sz="6600" dirty="0">
                <a:solidFill>
                  <a:srgbClr val="004372"/>
                </a:solidFill>
                <a:latin typeface="Arial"/>
                <a:cs typeface="Arial"/>
              </a:rPr>
              <a:t>le corps</a:t>
            </a:r>
            <a:r>
              <a:rPr lang="en-US" sz="6600" dirty="0" smtClean="0">
                <a:solidFill>
                  <a:srgbClr val="004372"/>
                </a:solidFill>
                <a:latin typeface="Arial"/>
                <a:cs typeface="Arial"/>
              </a:rPr>
              <a:t> </a:t>
            </a:r>
            <a:r>
              <a:rPr lang="en-US" sz="4000" dirty="0" smtClean="0">
                <a:solidFill>
                  <a:srgbClr val="004372"/>
                </a:solidFill>
                <a:latin typeface="Arial"/>
                <a:cs typeface="Arial"/>
              </a:rPr>
              <a:t/>
            </a:r>
            <a:br>
              <a:rPr lang="en-US" sz="4000" dirty="0" smtClean="0">
                <a:solidFill>
                  <a:srgbClr val="004372"/>
                </a:solidFill>
                <a:latin typeface="Arial"/>
                <a:cs typeface="Arial"/>
              </a:rPr>
            </a:br>
            <a:r>
              <a:rPr lang="en-US" sz="2200" dirty="0" smtClean="0">
                <a:solidFill>
                  <a:srgbClr val="004372"/>
                </a:solidFill>
              </a:rPr>
              <a:t>(</a:t>
            </a:r>
            <a:r>
              <a:rPr lang="en-US" sz="2400" dirty="0">
                <a:solidFill>
                  <a:srgbClr val="004372"/>
                </a:solidFill>
              </a:rPr>
              <a:t>La </a:t>
            </a:r>
            <a:r>
              <a:rPr lang="en-US" sz="2400" dirty="0" err="1">
                <a:solidFill>
                  <a:srgbClr val="004372"/>
                </a:solidFill>
              </a:rPr>
              <a:t>connaissance</a:t>
            </a:r>
            <a:r>
              <a:rPr lang="en-US" sz="2400" dirty="0">
                <a:solidFill>
                  <a:srgbClr val="004372"/>
                </a:solidFill>
              </a:rPr>
              <a:t> par le corps</a:t>
            </a:r>
            <a:r>
              <a:rPr lang="en-US" sz="2200" dirty="0" smtClean="0">
                <a:solidFill>
                  <a:srgbClr val="004372"/>
                </a:solidFill>
              </a:rPr>
              <a:t>; </a:t>
            </a:r>
            <a:r>
              <a:rPr lang="en-US" sz="2400" dirty="0" err="1">
                <a:solidFill>
                  <a:srgbClr val="004372"/>
                </a:solidFill>
              </a:rPr>
              <a:t>pédagogies</a:t>
            </a:r>
            <a:r>
              <a:rPr lang="en-US" sz="2400" dirty="0">
                <a:solidFill>
                  <a:srgbClr val="004372"/>
                </a:solidFill>
              </a:rPr>
              <a:t> </a:t>
            </a:r>
            <a:r>
              <a:rPr lang="en-US" sz="2400" dirty="0" err="1">
                <a:solidFill>
                  <a:srgbClr val="004372"/>
                </a:solidFill>
              </a:rPr>
              <a:t>corporelles</a:t>
            </a:r>
            <a:r>
              <a:rPr lang="en-US" sz="2200" dirty="0" smtClean="0">
                <a:solidFill>
                  <a:srgbClr val="004372"/>
                </a:solidFill>
              </a:rPr>
              <a:t>)  </a:t>
            </a:r>
            <a:endParaRPr lang="en-US" sz="3600" dirty="0">
              <a:solidFill>
                <a:srgbClr val="004372"/>
              </a:solidFill>
            </a:endParaRPr>
          </a:p>
        </p:txBody>
      </p:sp>
    </p:spTree>
    <p:extLst>
      <p:ext uri="{BB962C8B-B14F-4D97-AF65-F5344CB8AC3E}">
        <p14:creationId xmlns:p14="http://schemas.microsoft.com/office/powerpoint/2010/main" val="9720130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96532"/>
            <a:ext cx="7391400" cy="2738967"/>
          </a:xfrm>
        </p:spPr>
        <p:txBody>
          <a:bodyPr>
            <a:normAutofit/>
          </a:bodyPr>
          <a:lstStyle/>
          <a:p>
            <a:pPr marL="0" indent="0">
              <a:buNone/>
            </a:pPr>
            <a:r>
              <a:rPr lang="en-US" dirty="0" err="1" smtClean="0">
                <a:solidFill>
                  <a:srgbClr val="000000"/>
                </a:solidFill>
              </a:rPr>
              <a:t>Implique</a:t>
            </a:r>
            <a:r>
              <a:rPr lang="en-US" dirty="0" smtClean="0">
                <a:solidFill>
                  <a:srgbClr val="000000"/>
                </a:solidFill>
              </a:rPr>
              <a:t> </a:t>
            </a:r>
            <a:r>
              <a:rPr lang="en-US" dirty="0">
                <a:solidFill>
                  <a:srgbClr val="000000"/>
                </a:solidFill>
              </a:rPr>
              <a:t>de porter attention au corps et </a:t>
            </a:r>
            <a:r>
              <a:rPr lang="en-US" dirty="0" err="1">
                <a:solidFill>
                  <a:srgbClr val="000000"/>
                </a:solidFill>
              </a:rPr>
              <a:t>à</a:t>
            </a:r>
            <a:r>
              <a:rPr lang="en-US" dirty="0">
                <a:solidFill>
                  <a:srgbClr val="000000"/>
                </a:solidFill>
              </a:rPr>
              <a:t> </a:t>
            </a:r>
            <a:r>
              <a:rPr lang="en-US" dirty="0" err="1">
                <a:solidFill>
                  <a:srgbClr val="000000"/>
                </a:solidFill>
              </a:rPr>
              <a:t>ses</a:t>
            </a:r>
            <a:r>
              <a:rPr lang="en-US" dirty="0">
                <a:solidFill>
                  <a:srgbClr val="000000"/>
                </a:solidFill>
              </a:rPr>
              <a:t> </a:t>
            </a:r>
            <a:r>
              <a:rPr lang="en-US" dirty="0" err="1" smtClean="0">
                <a:solidFill>
                  <a:srgbClr val="000000"/>
                </a:solidFill>
              </a:rPr>
              <a:t>expériences</a:t>
            </a:r>
            <a:endParaRPr lang="en-US" dirty="0" smtClean="0">
              <a:solidFill>
                <a:srgbClr val="000000"/>
              </a:solidFill>
            </a:endParaRPr>
          </a:p>
          <a:p>
            <a:pPr marL="114300" indent="0">
              <a:buNone/>
            </a:pPr>
            <a:endParaRPr lang="en-US" dirty="0" smtClean="0">
              <a:solidFill>
                <a:srgbClr val="000000"/>
              </a:solidFill>
            </a:endParaRPr>
          </a:p>
          <a:p>
            <a:pPr marL="114300" indent="0">
              <a:buNone/>
            </a:pPr>
            <a:r>
              <a:rPr lang="en-US" sz="2800" dirty="0">
                <a:solidFill>
                  <a:srgbClr val="000000"/>
                </a:solidFill>
              </a:rPr>
              <a:t>“Body perceives not only what is perceivable on the outside but also within.”  </a:t>
            </a:r>
            <a:r>
              <a:rPr lang="en-US" sz="1400" dirty="0">
                <a:solidFill>
                  <a:srgbClr val="000000"/>
                </a:solidFill>
              </a:rPr>
              <a:t>(From Knowledge to Action, p.106)</a:t>
            </a:r>
          </a:p>
          <a:p>
            <a:pPr marL="114300" indent="0">
              <a:buNone/>
            </a:pPr>
            <a:endParaRPr lang="en-US" dirty="0"/>
          </a:p>
        </p:txBody>
      </p:sp>
      <p:sp>
        <p:nvSpPr>
          <p:cNvPr id="4" name="Slide Number Placeholder 3"/>
          <p:cNvSpPr>
            <a:spLocks noGrp="1"/>
          </p:cNvSpPr>
          <p:nvPr>
            <p:ph type="sldNum" sz="quarter" idx="12"/>
          </p:nvPr>
        </p:nvSpPr>
        <p:spPr/>
        <p:txBody>
          <a:bodyPr/>
          <a:lstStyle/>
          <a:p>
            <a:fld id="{02D8BC62-687D-0748-8BA1-F7B6CE6B4CE8}" type="slidenum">
              <a:rPr lang="en-US" smtClean="0"/>
              <a:t>15</a:t>
            </a:fld>
            <a:endParaRPr lang="en-US"/>
          </a:p>
        </p:txBody>
      </p:sp>
      <p:sp>
        <p:nvSpPr>
          <p:cNvPr id="5" name="TextBox 4"/>
          <p:cNvSpPr txBox="1"/>
          <p:nvPr/>
        </p:nvSpPr>
        <p:spPr>
          <a:xfrm>
            <a:off x="723900" y="5473700"/>
            <a:ext cx="7213600" cy="738664"/>
          </a:xfrm>
          <a:prstGeom prst="rect">
            <a:avLst/>
          </a:prstGeom>
          <a:noFill/>
        </p:spPr>
        <p:txBody>
          <a:bodyPr wrap="square" rtlCol="0">
            <a:spAutoFit/>
          </a:bodyPr>
          <a:lstStyle/>
          <a:p>
            <a:r>
              <a:rPr lang="en-US" sz="1200" dirty="0" smtClean="0"/>
              <a:t>Reference: From Knowledge to Action (report produced by Alberta Education) </a:t>
            </a:r>
            <a:r>
              <a:rPr lang="en-US" sz="1200" u="sng" dirty="0">
                <a:hlinkClick r:id="rId3"/>
              </a:rPr>
              <a:t>http://www.education.alberta.ca/department/ipr/curriculum/research/knowledgetoaction.aspx</a:t>
            </a:r>
            <a:endParaRPr lang="en-US" sz="1200" dirty="0"/>
          </a:p>
          <a:p>
            <a:endParaRPr lang="en-US" dirty="0"/>
          </a:p>
        </p:txBody>
      </p:sp>
      <p:sp>
        <p:nvSpPr>
          <p:cNvPr id="7" name="Title 1"/>
          <p:cNvSpPr>
            <a:spLocks noGrp="1"/>
          </p:cNvSpPr>
          <p:nvPr>
            <p:ph type="title"/>
          </p:nvPr>
        </p:nvSpPr>
        <p:spPr/>
        <p:txBody>
          <a:bodyPr/>
          <a:lstStyle/>
          <a:p>
            <a:r>
              <a:rPr lang="en-US" sz="4000" dirty="0" err="1">
                <a:solidFill>
                  <a:srgbClr val="004372"/>
                </a:solidFill>
                <a:latin typeface="Arial"/>
                <a:cs typeface="Arial"/>
              </a:rPr>
              <a:t>A</a:t>
            </a:r>
            <a:r>
              <a:rPr lang="en-US" sz="4000" dirty="0" err="1" smtClean="0">
                <a:solidFill>
                  <a:srgbClr val="004372"/>
                </a:solidFill>
                <a:latin typeface="Arial"/>
                <a:cs typeface="Arial"/>
              </a:rPr>
              <a:t>pprentissage</a:t>
            </a:r>
            <a:r>
              <a:rPr lang="en-US" sz="4000" dirty="0" smtClean="0">
                <a:solidFill>
                  <a:srgbClr val="004372"/>
                </a:solidFill>
                <a:latin typeface="Arial"/>
                <a:cs typeface="Arial"/>
              </a:rPr>
              <a:t> </a:t>
            </a:r>
            <a:r>
              <a:rPr lang="en-US" sz="4000" dirty="0">
                <a:solidFill>
                  <a:srgbClr val="004372"/>
                </a:solidFill>
                <a:latin typeface="Arial"/>
                <a:cs typeface="Arial"/>
              </a:rPr>
              <a:t>par le corps</a:t>
            </a:r>
            <a:r>
              <a:rPr lang="en-US" sz="4000" dirty="0" smtClean="0">
                <a:solidFill>
                  <a:srgbClr val="004372"/>
                </a:solidFill>
                <a:latin typeface="Arial"/>
                <a:cs typeface="Arial"/>
              </a:rPr>
              <a:t> </a:t>
            </a:r>
            <a:br>
              <a:rPr lang="en-US" sz="4000" dirty="0" smtClean="0">
                <a:solidFill>
                  <a:srgbClr val="004372"/>
                </a:solidFill>
                <a:latin typeface="Arial"/>
                <a:cs typeface="Arial"/>
              </a:rPr>
            </a:br>
            <a:r>
              <a:rPr lang="en-US" sz="2200" dirty="0" smtClean="0">
                <a:solidFill>
                  <a:srgbClr val="004372"/>
                </a:solidFill>
              </a:rPr>
              <a:t>(</a:t>
            </a:r>
            <a:r>
              <a:rPr lang="en-US" sz="2400" dirty="0">
                <a:solidFill>
                  <a:srgbClr val="004372"/>
                </a:solidFill>
              </a:rPr>
              <a:t>La </a:t>
            </a:r>
            <a:r>
              <a:rPr lang="en-US" sz="2400" dirty="0" err="1">
                <a:solidFill>
                  <a:srgbClr val="004372"/>
                </a:solidFill>
              </a:rPr>
              <a:t>connaissance</a:t>
            </a:r>
            <a:r>
              <a:rPr lang="en-US" sz="2400" dirty="0">
                <a:solidFill>
                  <a:srgbClr val="004372"/>
                </a:solidFill>
              </a:rPr>
              <a:t> par le corps</a:t>
            </a:r>
            <a:r>
              <a:rPr lang="en-US" sz="2200" dirty="0" smtClean="0">
                <a:solidFill>
                  <a:srgbClr val="004372"/>
                </a:solidFill>
              </a:rPr>
              <a:t>; </a:t>
            </a:r>
            <a:r>
              <a:rPr lang="en-US" sz="2400" dirty="0" err="1">
                <a:solidFill>
                  <a:srgbClr val="004372"/>
                </a:solidFill>
              </a:rPr>
              <a:t>pédagogies</a:t>
            </a:r>
            <a:r>
              <a:rPr lang="en-US" sz="2400" dirty="0">
                <a:solidFill>
                  <a:srgbClr val="004372"/>
                </a:solidFill>
              </a:rPr>
              <a:t> </a:t>
            </a:r>
            <a:r>
              <a:rPr lang="en-US" sz="2400" dirty="0" err="1">
                <a:solidFill>
                  <a:srgbClr val="004372"/>
                </a:solidFill>
              </a:rPr>
              <a:t>corporelles</a:t>
            </a:r>
            <a:r>
              <a:rPr lang="en-US" sz="2200" dirty="0" smtClean="0">
                <a:solidFill>
                  <a:srgbClr val="004372"/>
                </a:solidFill>
              </a:rPr>
              <a:t>)  </a:t>
            </a:r>
            <a:endParaRPr lang="en-US" sz="3600" dirty="0">
              <a:solidFill>
                <a:srgbClr val="004372"/>
              </a:solidFill>
            </a:endParaRPr>
          </a:p>
        </p:txBody>
      </p:sp>
    </p:spTree>
    <p:extLst>
      <p:ext uri="{BB962C8B-B14F-4D97-AF65-F5344CB8AC3E}">
        <p14:creationId xmlns:p14="http://schemas.microsoft.com/office/powerpoint/2010/main" val="21358001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6592320210_3e3cac9b70_z.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669761" y="575734"/>
            <a:ext cx="6065635" cy="3335866"/>
          </a:xfrm>
        </p:spPr>
      </p:pic>
      <p:pic>
        <p:nvPicPr>
          <p:cNvPr id="6" name="Picture 5" descr="4440061936_f737763d92_m.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14800" y="3577165"/>
            <a:ext cx="3995762" cy="2230967"/>
          </a:xfrm>
          <a:prstGeom prst="rect">
            <a:avLst/>
          </a:prstGeom>
        </p:spPr>
      </p:pic>
      <p:sp>
        <p:nvSpPr>
          <p:cNvPr id="7" name="TextBox 6"/>
          <p:cNvSpPr txBox="1"/>
          <p:nvPr/>
        </p:nvSpPr>
        <p:spPr>
          <a:xfrm>
            <a:off x="237067" y="5161801"/>
            <a:ext cx="3877733" cy="646331"/>
          </a:xfrm>
          <a:prstGeom prst="rect">
            <a:avLst/>
          </a:prstGeom>
          <a:noFill/>
        </p:spPr>
        <p:txBody>
          <a:bodyPr wrap="square" rtlCol="0">
            <a:spAutoFit/>
          </a:bodyPr>
          <a:lstStyle/>
          <a:p>
            <a:r>
              <a:rPr lang="en-US" dirty="0" smtClean="0">
                <a:solidFill>
                  <a:schemeClr val="bg1">
                    <a:lumMod val="50000"/>
                  </a:schemeClr>
                </a:solidFill>
              </a:rPr>
              <a:t>I am typing </a:t>
            </a:r>
            <a:r>
              <a:rPr lang="en-US" dirty="0" smtClean="0">
                <a:solidFill>
                  <a:schemeClr val="bg1">
                    <a:lumMod val="50000"/>
                  </a:schemeClr>
                </a:solidFill>
                <a:hlinkClick r:id="rId4"/>
              </a:rPr>
              <a:t>https</a:t>
            </a:r>
            <a:r>
              <a:rPr lang="en-US" dirty="0">
                <a:solidFill>
                  <a:schemeClr val="bg1">
                    <a:lumMod val="50000"/>
                  </a:schemeClr>
                </a:solidFill>
                <a:hlinkClick r:id="rId4"/>
              </a:rPr>
              <a:t>://flic.kr/p/</a:t>
            </a:r>
            <a:r>
              <a:rPr lang="en-US" dirty="0" smtClean="0">
                <a:solidFill>
                  <a:schemeClr val="bg1">
                    <a:lumMod val="50000"/>
                  </a:schemeClr>
                </a:solidFill>
                <a:hlinkClick r:id="rId4"/>
              </a:rPr>
              <a:t>7LmtJ1</a:t>
            </a:r>
            <a:endParaRPr lang="en-US" dirty="0" smtClean="0">
              <a:solidFill>
                <a:schemeClr val="bg1">
                  <a:lumMod val="50000"/>
                </a:schemeClr>
              </a:solidFill>
            </a:endParaRPr>
          </a:p>
          <a:p>
            <a:r>
              <a:rPr lang="en-US" dirty="0">
                <a:solidFill>
                  <a:schemeClr val="bg1">
                    <a:lumMod val="50000"/>
                  </a:schemeClr>
                </a:solidFill>
              </a:rPr>
              <a:t>Lin Skiing: https://</a:t>
            </a:r>
            <a:r>
              <a:rPr lang="en-US" dirty="0" err="1">
                <a:solidFill>
                  <a:schemeClr val="bg1">
                    <a:lumMod val="50000"/>
                  </a:schemeClr>
                </a:solidFill>
              </a:rPr>
              <a:t>flic.kr</a:t>
            </a:r>
            <a:r>
              <a:rPr lang="en-US" dirty="0">
                <a:solidFill>
                  <a:schemeClr val="bg1">
                    <a:lumMod val="50000"/>
                  </a:schemeClr>
                </a:solidFill>
              </a:rPr>
              <a:t>/p/</a:t>
            </a:r>
            <a:r>
              <a:rPr lang="en-US" dirty="0" err="1">
                <a:solidFill>
                  <a:schemeClr val="bg1">
                    <a:lumMod val="50000"/>
                  </a:schemeClr>
                </a:solidFill>
              </a:rPr>
              <a:t>rhcYJo</a:t>
            </a:r>
            <a:endParaRPr lang="en-US" dirty="0">
              <a:solidFill>
                <a:schemeClr val="bg1">
                  <a:lumMod val="50000"/>
                </a:schemeClr>
              </a:solidFill>
            </a:endParaRPr>
          </a:p>
        </p:txBody>
      </p:sp>
    </p:spTree>
    <p:extLst>
      <p:ext uri="{BB962C8B-B14F-4D97-AF65-F5344CB8AC3E}">
        <p14:creationId xmlns:p14="http://schemas.microsoft.com/office/powerpoint/2010/main" val="15829157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276"/>
            <a:ext cx="7950200" cy="1143000"/>
          </a:xfrm>
        </p:spPr>
        <p:txBody>
          <a:bodyPr/>
          <a:lstStyle/>
          <a:p>
            <a:r>
              <a:rPr lang="en-US" sz="4000" dirty="0" err="1">
                <a:solidFill>
                  <a:srgbClr val="004372"/>
                </a:solidFill>
                <a:latin typeface="Arial"/>
                <a:cs typeface="Arial"/>
              </a:rPr>
              <a:t>A</a:t>
            </a:r>
            <a:r>
              <a:rPr lang="en-US" sz="4000" dirty="0" err="1" smtClean="0">
                <a:solidFill>
                  <a:srgbClr val="004372"/>
                </a:solidFill>
                <a:latin typeface="Arial"/>
                <a:cs typeface="Arial"/>
              </a:rPr>
              <a:t>pprentissage</a:t>
            </a:r>
            <a:r>
              <a:rPr lang="en-US" sz="4000" dirty="0" smtClean="0">
                <a:solidFill>
                  <a:srgbClr val="004372"/>
                </a:solidFill>
                <a:latin typeface="Arial"/>
                <a:cs typeface="Arial"/>
              </a:rPr>
              <a:t> </a:t>
            </a:r>
            <a:r>
              <a:rPr lang="en-US" sz="4000" dirty="0">
                <a:solidFill>
                  <a:srgbClr val="004372"/>
                </a:solidFill>
                <a:latin typeface="Arial"/>
                <a:cs typeface="Arial"/>
              </a:rPr>
              <a:t>par le corps</a:t>
            </a:r>
            <a:r>
              <a:rPr lang="en-US" sz="4000" dirty="0" smtClean="0">
                <a:solidFill>
                  <a:srgbClr val="004372"/>
                </a:solidFill>
                <a:latin typeface="Arial"/>
                <a:cs typeface="Arial"/>
              </a:rPr>
              <a:t> </a:t>
            </a:r>
            <a:br>
              <a:rPr lang="en-US" sz="4000" dirty="0" smtClean="0">
                <a:solidFill>
                  <a:srgbClr val="004372"/>
                </a:solidFill>
                <a:latin typeface="Arial"/>
                <a:cs typeface="Arial"/>
              </a:rPr>
            </a:br>
            <a:r>
              <a:rPr lang="en-US" sz="2200" dirty="0" smtClean="0">
                <a:solidFill>
                  <a:srgbClr val="004372"/>
                </a:solidFill>
              </a:rPr>
              <a:t>(</a:t>
            </a:r>
            <a:r>
              <a:rPr lang="en-US" sz="2400" dirty="0">
                <a:solidFill>
                  <a:srgbClr val="004372"/>
                </a:solidFill>
              </a:rPr>
              <a:t>La </a:t>
            </a:r>
            <a:r>
              <a:rPr lang="en-US" sz="2400" dirty="0" err="1">
                <a:solidFill>
                  <a:srgbClr val="004372"/>
                </a:solidFill>
              </a:rPr>
              <a:t>connaissance</a:t>
            </a:r>
            <a:r>
              <a:rPr lang="en-US" sz="2400" dirty="0">
                <a:solidFill>
                  <a:srgbClr val="004372"/>
                </a:solidFill>
              </a:rPr>
              <a:t> par le corps</a:t>
            </a:r>
            <a:r>
              <a:rPr lang="en-US" sz="2200" dirty="0" smtClean="0">
                <a:solidFill>
                  <a:srgbClr val="004372"/>
                </a:solidFill>
              </a:rPr>
              <a:t>; </a:t>
            </a:r>
            <a:r>
              <a:rPr lang="en-US" sz="2400" dirty="0" err="1">
                <a:solidFill>
                  <a:srgbClr val="004372"/>
                </a:solidFill>
              </a:rPr>
              <a:t>pédagogies</a:t>
            </a:r>
            <a:r>
              <a:rPr lang="en-US" sz="2400" dirty="0">
                <a:solidFill>
                  <a:srgbClr val="004372"/>
                </a:solidFill>
              </a:rPr>
              <a:t> </a:t>
            </a:r>
            <a:r>
              <a:rPr lang="en-US" sz="2400" dirty="0" err="1">
                <a:solidFill>
                  <a:srgbClr val="004372"/>
                </a:solidFill>
              </a:rPr>
              <a:t>corporelles</a:t>
            </a:r>
            <a:r>
              <a:rPr lang="en-US" sz="2200" dirty="0" smtClean="0">
                <a:solidFill>
                  <a:srgbClr val="000000"/>
                </a:solidFill>
              </a:rPr>
              <a:t>)  </a:t>
            </a:r>
            <a:endParaRPr lang="en-US" sz="3600" dirty="0">
              <a:solidFill>
                <a:srgbClr val="000000"/>
              </a:solidFill>
            </a:endParaRPr>
          </a:p>
        </p:txBody>
      </p:sp>
      <p:sp>
        <p:nvSpPr>
          <p:cNvPr id="3" name="Content Placeholder 2"/>
          <p:cNvSpPr>
            <a:spLocks noGrp="1"/>
          </p:cNvSpPr>
          <p:nvPr>
            <p:ph idx="1"/>
          </p:nvPr>
        </p:nvSpPr>
        <p:spPr>
          <a:xfrm>
            <a:off x="457200" y="1866900"/>
            <a:ext cx="7391400" cy="3073400"/>
          </a:xfrm>
        </p:spPr>
        <p:txBody>
          <a:bodyPr>
            <a:normAutofit/>
          </a:bodyPr>
          <a:lstStyle/>
          <a:p>
            <a:r>
              <a:rPr lang="en-US" dirty="0">
                <a:solidFill>
                  <a:srgbClr val="000000"/>
                </a:solidFill>
              </a:rPr>
              <a:t>la </a:t>
            </a:r>
            <a:r>
              <a:rPr lang="en-US" dirty="0" err="1">
                <a:solidFill>
                  <a:srgbClr val="000000"/>
                </a:solidFill>
              </a:rPr>
              <a:t>connaissance</a:t>
            </a:r>
            <a:r>
              <a:rPr lang="en-US" dirty="0">
                <a:solidFill>
                  <a:srgbClr val="000000"/>
                </a:solidFill>
              </a:rPr>
              <a:t> </a:t>
            </a:r>
            <a:r>
              <a:rPr lang="en-US" dirty="0" err="1">
                <a:solidFill>
                  <a:srgbClr val="000000"/>
                </a:solidFill>
              </a:rPr>
              <a:t>n’est</a:t>
            </a:r>
            <a:r>
              <a:rPr lang="en-US" dirty="0">
                <a:solidFill>
                  <a:srgbClr val="000000"/>
                </a:solidFill>
              </a:rPr>
              <a:t> pas un </a:t>
            </a:r>
            <a:r>
              <a:rPr lang="en-US" dirty="0" err="1">
                <a:solidFill>
                  <a:srgbClr val="000000"/>
                </a:solidFill>
              </a:rPr>
              <a:t>absolu</a:t>
            </a:r>
            <a:r>
              <a:rPr lang="en-US" dirty="0">
                <a:solidFill>
                  <a:srgbClr val="000000"/>
                </a:solidFill>
              </a:rPr>
              <a:t> </a:t>
            </a:r>
          </a:p>
          <a:p>
            <a:r>
              <a:rPr lang="en-US" dirty="0" err="1" smtClean="0">
                <a:solidFill>
                  <a:srgbClr val="000000"/>
                </a:solidFill>
              </a:rPr>
              <a:t>l’esprit</a:t>
            </a:r>
            <a:r>
              <a:rPr lang="en-US" dirty="0" smtClean="0">
                <a:solidFill>
                  <a:srgbClr val="000000"/>
                </a:solidFill>
              </a:rPr>
              <a:t> </a:t>
            </a:r>
            <a:r>
              <a:rPr lang="en-US" dirty="0">
                <a:solidFill>
                  <a:srgbClr val="000000"/>
                </a:solidFill>
              </a:rPr>
              <a:t>et le corps ne </a:t>
            </a:r>
            <a:r>
              <a:rPr lang="en-US" dirty="0" err="1">
                <a:solidFill>
                  <a:srgbClr val="000000"/>
                </a:solidFill>
              </a:rPr>
              <a:t>sont</a:t>
            </a:r>
            <a:r>
              <a:rPr lang="en-US" dirty="0">
                <a:solidFill>
                  <a:srgbClr val="000000"/>
                </a:solidFill>
              </a:rPr>
              <a:t> pas </a:t>
            </a:r>
            <a:r>
              <a:rPr lang="en-US" dirty="0" err="1">
                <a:solidFill>
                  <a:srgbClr val="000000"/>
                </a:solidFill>
              </a:rPr>
              <a:t>dissociés</a:t>
            </a:r>
            <a:endParaRPr lang="en-US" dirty="0">
              <a:solidFill>
                <a:srgbClr val="000000"/>
              </a:solidFill>
            </a:endParaRPr>
          </a:p>
          <a:p>
            <a:endParaRPr lang="en-US" dirty="0"/>
          </a:p>
        </p:txBody>
      </p:sp>
      <p:sp>
        <p:nvSpPr>
          <p:cNvPr id="4" name="Slide Number Placeholder 3"/>
          <p:cNvSpPr>
            <a:spLocks noGrp="1"/>
          </p:cNvSpPr>
          <p:nvPr>
            <p:ph type="sldNum" sz="quarter" idx="12"/>
          </p:nvPr>
        </p:nvSpPr>
        <p:spPr/>
        <p:txBody>
          <a:bodyPr/>
          <a:lstStyle/>
          <a:p>
            <a:fld id="{02D8BC62-687D-0748-8BA1-F7B6CE6B4CE8}" type="slidenum">
              <a:rPr lang="en-US" smtClean="0"/>
              <a:t>17</a:t>
            </a:fld>
            <a:endParaRPr lang="en-US"/>
          </a:p>
        </p:txBody>
      </p:sp>
      <p:sp>
        <p:nvSpPr>
          <p:cNvPr id="7" name="TextBox 6"/>
          <p:cNvSpPr txBox="1"/>
          <p:nvPr/>
        </p:nvSpPr>
        <p:spPr>
          <a:xfrm>
            <a:off x="723900" y="5473700"/>
            <a:ext cx="7213600" cy="738664"/>
          </a:xfrm>
          <a:prstGeom prst="rect">
            <a:avLst/>
          </a:prstGeom>
          <a:noFill/>
        </p:spPr>
        <p:txBody>
          <a:bodyPr wrap="square" rtlCol="0">
            <a:spAutoFit/>
          </a:bodyPr>
          <a:lstStyle/>
          <a:p>
            <a:r>
              <a:rPr lang="en-US" sz="1200" dirty="0" smtClean="0"/>
              <a:t>Reference: From Knowledge to Action (report produced by Alberta Education) </a:t>
            </a:r>
            <a:r>
              <a:rPr lang="en-US" sz="1200" u="sng" dirty="0">
                <a:hlinkClick r:id="rId3"/>
              </a:rPr>
              <a:t>http://www.education.alberta.ca/department/ipr/curriculum/research/knowledgetoaction.aspx</a:t>
            </a:r>
            <a:endParaRPr lang="en-US" sz="1200" dirty="0"/>
          </a:p>
          <a:p>
            <a:endParaRPr lang="en-US" dirty="0"/>
          </a:p>
        </p:txBody>
      </p:sp>
    </p:spTree>
    <p:extLst>
      <p:ext uri="{BB962C8B-B14F-4D97-AF65-F5344CB8AC3E}">
        <p14:creationId xmlns:p14="http://schemas.microsoft.com/office/powerpoint/2010/main" val="39255101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8138"/>
            <a:ext cx="7391400" cy="3073400"/>
          </a:xfrm>
        </p:spPr>
        <p:txBody>
          <a:bodyPr>
            <a:normAutofit/>
          </a:bodyPr>
          <a:lstStyle/>
          <a:p>
            <a:r>
              <a:rPr lang="en-US" sz="2800" dirty="0" err="1" smtClean="0">
                <a:solidFill>
                  <a:srgbClr val="000000"/>
                </a:solidFill>
              </a:rPr>
              <a:t>apprendre</a:t>
            </a:r>
            <a:r>
              <a:rPr lang="en-US" sz="2800" dirty="0" smtClean="0">
                <a:solidFill>
                  <a:srgbClr val="000000"/>
                </a:solidFill>
              </a:rPr>
              <a:t> </a:t>
            </a:r>
            <a:r>
              <a:rPr lang="en-US" sz="2800" dirty="0" err="1">
                <a:solidFill>
                  <a:srgbClr val="000000"/>
                </a:solidFill>
              </a:rPr>
              <a:t>n’est</a:t>
            </a:r>
            <a:r>
              <a:rPr lang="en-US" sz="2800" dirty="0">
                <a:solidFill>
                  <a:srgbClr val="000000"/>
                </a:solidFill>
              </a:rPr>
              <a:t> pas </a:t>
            </a:r>
            <a:r>
              <a:rPr lang="en-US" sz="2800" dirty="0" err="1">
                <a:solidFill>
                  <a:srgbClr val="000000"/>
                </a:solidFill>
              </a:rPr>
              <a:t>seulement</a:t>
            </a:r>
            <a:r>
              <a:rPr lang="en-US" sz="2800" dirty="0">
                <a:solidFill>
                  <a:srgbClr val="000000"/>
                </a:solidFill>
              </a:rPr>
              <a:t> </a:t>
            </a:r>
            <a:r>
              <a:rPr lang="en-US" sz="2800" dirty="0" err="1">
                <a:solidFill>
                  <a:srgbClr val="000000"/>
                </a:solidFill>
              </a:rPr>
              <a:t>une</a:t>
            </a:r>
            <a:r>
              <a:rPr lang="en-US" sz="2800" dirty="0">
                <a:solidFill>
                  <a:srgbClr val="000000"/>
                </a:solidFill>
              </a:rPr>
              <a:t> question de </a:t>
            </a:r>
            <a:r>
              <a:rPr lang="en-US" sz="2800" dirty="0" err="1">
                <a:solidFill>
                  <a:srgbClr val="000000"/>
                </a:solidFill>
              </a:rPr>
              <a:t>gestion</a:t>
            </a:r>
            <a:r>
              <a:rPr lang="en-US" sz="2800" dirty="0">
                <a:solidFill>
                  <a:srgbClr val="000000"/>
                </a:solidFill>
              </a:rPr>
              <a:t> </a:t>
            </a:r>
            <a:r>
              <a:rPr lang="en-US" sz="2800" dirty="0" smtClean="0">
                <a:solidFill>
                  <a:srgbClr val="000000"/>
                </a:solidFill>
                <a:sym typeface="Wingdings"/>
              </a:rPr>
              <a:t> </a:t>
            </a:r>
            <a:r>
              <a:rPr lang="en-US" sz="2800" dirty="0" err="1" smtClean="0">
                <a:solidFill>
                  <a:srgbClr val="000000"/>
                </a:solidFill>
              </a:rPr>
              <a:t>potentiel</a:t>
            </a:r>
            <a:r>
              <a:rPr lang="en-US" sz="2800" dirty="0" smtClean="0">
                <a:solidFill>
                  <a:srgbClr val="000000"/>
                </a:solidFill>
              </a:rPr>
              <a:t> </a:t>
            </a:r>
            <a:r>
              <a:rPr lang="en-US" sz="2800" dirty="0" err="1">
                <a:solidFill>
                  <a:srgbClr val="000000"/>
                </a:solidFill>
              </a:rPr>
              <a:t>inhérent</a:t>
            </a:r>
            <a:r>
              <a:rPr lang="en-US" sz="2800" dirty="0">
                <a:solidFill>
                  <a:srgbClr val="000000"/>
                </a:solidFill>
              </a:rPr>
              <a:t> de transformation</a:t>
            </a:r>
          </a:p>
          <a:p>
            <a:endParaRPr lang="en-US" dirty="0"/>
          </a:p>
        </p:txBody>
      </p:sp>
      <p:sp>
        <p:nvSpPr>
          <p:cNvPr id="4" name="Slide Number Placeholder 3"/>
          <p:cNvSpPr>
            <a:spLocks noGrp="1"/>
          </p:cNvSpPr>
          <p:nvPr>
            <p:ph type="sldNum" sz="quarter" idx="12"/>
          </p:nvPr>
        </p:nvSpPr>
        <p:spPr/>
        <p:txBody>
          <a:bodyPr/>
          <a:lstStyle/>
          <a:p>
            <a:fld id="{02D8BC62-687D-0748-8BA1-F7B6CE6B4CE8}" type="slidenum">
              <a:rPr lang="en-US" smtClean="0"/>
              <a:t>18</a:t>
            </a:fld>
            <a:endParaRPr lang="en-US"/>
          </a:p>
        </p:txBody>
      </p:sp>
      <p:sp>
        <p:nvSpPr>
          <p:cNvPr id="7" name="TextBox 6"/>
          <p:cNvSpPr txBox="1"/>
          <p:nvPr/>
        </p:nvSpPr>
        <p:spPr>
          <a:xfrm>
            <a:off x="723900" y="5473700"/>
            <a:ext cx="7213600" cy="1107996"/>
          </a:xfrm>
          <a:prstGeom prst="rect">
            <a:avLst/>
          </a:prstGeom>
          <a:noFill/>
        </p:spPr>
        <p:txBody>
          <a:bodyPr wrap="square" rtlCol="0">
            <a:spAutoFit/>
          </a:bodyPr>
          <a:lstStyle/>
          <a:p>
            <a:r>
              <a:rPr lang="en-US" sz="1200" dirty="0" smtClean="0"/>
              <a:t>Reference: From Knowledge to Action (report produced by Alberta Education) </a:t>
            </a:r>
            <a:r>
              <a:rPr lang="en-US" sz="1200" u="sng" dirty="0">
                <a:hlinkClick r:id="rId3"/>
              </a:rPr>
              <a:t>http://www.education.alberta.ca/department/ipr/curriculum/research/</a:t>
            </a:r>
            <a:r>
              <a:rPr lang="en-US" sz="1200" u="sng" dirty="0" smtClean="0">
                <a:hlinkClick r:id="rId3"/>
              </a:rPr>
              <a:t>knowledgetoaction.aspx</a:t>
            </a:r>
            <a:endParaRPr lang="en-US" sz="1200" u="sng" dirty="0" smtClean="0"/>
          </a:p>
          <a:p>
            <a:endParaRPr lang="en-US" sz="1200" u="sng" dirty="0"/>
          </a:p>
          <a:p>
            <a:r>
              <a:rPr lang="en-US" sz="1200" u="sng" dirty="0" smtClean="0"/>
              <a:t>Photo credit: Hans-Werner </a:t>
            </a:r>
            <a:r>
              <a:rPr lang="en-US" sz="1200" u="sng" dirty="0" err="1" smtClean="0"/>
              <a:t>Guth</a:t>
            </a:r>
            <a:r>
              <a:rPr lang="en-US" sz="1200" u="sng" dirty="0"/>
              <a:t> https://</a:t>
            </a:r>
            <a:r>
              <a:rPr lang="en-US" sz="1200" u="sng" dirty="0" err="1"/>
              <a:t>flic.kr</a:t>
            </a:r>
            <a:r>
              <a:rPr lang="en-US" sz="1200" u="sng" dirty="0"/>
              <a:t>/p/</a:t>
            </a:r>
            <a:r>
              <a:rPr lang="en-US" sz="1200" u="sng" dirty="0" err="1"/>
              <a:t>hyxegH</a:t>
            </a:r>
            <a:endParaRPr lang="en-US" sz="1200" dirty="0"/>
          </a:p>
          <a:p>
            <a:endParaRPr lang="en-US" dirty="0"/>
          </a:p>
        </p:txBody>
      </p:sp>
      <p:pic>
        <p:nvPicPr>
          <p:cNvPr id="5" name="Picture 4" descr="10869929275_2dfd8dcc2e_z.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38133" y="2810933"/>
            <a:ext cx="3640666" cy="2463138"/>
          </a:xfrm>
          <a:prstGeom prst="rect">
            <a:avLst/>
          </a:prstGeom>
        </p:spPr>
      </p:pic>
      <p:sp>
        <p:nvSpPr>
          <p:cNvPr id="8" name="Title 1"/>
          <p:cNvSpPr txBox="1">
            <a:spLocks/>
          </p:cNvSpPr>
          <p:nvPr/>
        </p:nvSpPr>
        <p:spPr>
          <a:xfrm>
            <a:off x="423333" y="427038"/>
            <a:ext cx="82296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err="1" smtClean="0">
                <a:solidFill>
                  <a:srgbClr val="004372"/>
                </a:solidFill>
                <a:latin typeface="Arial"/>
                <a:cs typeface="Arial"/>
              </a:rPr>
              <a:t>Apprentissage</a:t>
            </a:r>
            <a:r>
              <a:rPr lang="en-US" sz="4000" dirty="0" smtClean="0">
                <a:solidFill>
                  <a:srgbClr val="004372"/>
                </a:solidFill>
                <a:latin typeface="Arial"/>
                <a:cs typeface="Arial"/>
              </a:rPr>
              <a:t> par le corps </a:t>
            </a:r>
            <a:br>
              <a:rPr lang="en-US" sz="4000" dirty="0" smtClean="0">
                <a:solidFill>
                  <a:srgbClr val="004372"/>
                </a:solidFill>
                <a:latin typeface="Arial"/>
                <a:cs typeface="Arial"/>
              </a:rPr>
            </a:br>
            <a:endParaRPr lang="en-US" sz="3600" dirty="0">
              <a:solidFill>
                <a:srgbClr val="004372"/>
              </a:solidFill>
            </a:endParaRPr>
          </a:p>
        </p:txBody>
      </p:sp>
    </p:spTree>
    <p:extLst>
      <p:ext uri="{BB962C8B-B14F-4D97-AF65-F5344CB8AC3E}">
        <p14:creationId xmlns:p14="http://schemas.microsoft.com/office/powerpoint/2010/main" val="38447430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0" y="1257299"/>
            <a:ext cx="7467600" cy="2413001"/>
          </a:xfrm>
        </p:spPr>
        <p:txBody>
          <a:bodyPr>
            <a:normAutofit fontScale="92500" lnSpcReduction="10000"/>
          </a:bodyPr>
          <a:lstStyle/>
          <a:p>
            <a:r>
              <a:rPr lang="en-US" sz="3300" dirty="0">
                <a:solidFill>
                  <a:srgbClr val="000000"/>
                </a:solidFill>
              </a:rPr>
              <a:t>Le corps de </a:t>
            </a:r>
            <a:r>
              <a:rPr lang="en-US" sz="3300" dirty="0" err="1">
                <a:solidFill>
                  <a:srgbClr val="000000"/>
                </a:solidFill>
              </a:rPr>
              <a:t>l’apprenant</a:t>
            </a:r>
            <a:r>
              <a:rPr lang="en-US" sz="3300" dirty="0">
                <a:solidFill>
                  <a:srgbClr val="000000"/>
                </a:solidFill>
              </a:rPr>
              <a:t> </a:t>
            </a:r>
            <a:r>
              <a:rPr lang="en-US" sz="3300" dirty="0" err="1">
                <a:solidFill>
                  <a:srgbClr val="000000"/>
                </a:solidFill>
              </a:rPr>
              <a:t>s’investit</a:t>
            </a:r>
            <a:r>
              <a:rPr lang="en-US" sz="3300" dirty="0">
                <a:solidFill>
                  <a:srgbClr val="000000"/>
                </a:solidFill>
              </a:rPr>
              <a:t> </a:t>
            </a:r>
            <a:r>
              <a:rPr lang="en-US" sz="3300" dirty="0" err="1">
                <a:solidFill>
                  <a:srgbClr val="000000"/>
                </a:solidFill>
              </a:rPr>
              <a:t>activement</a:t>
            </a:r>
            <a:r>
              <a:rPr lang="en-US" sz="3300" dirty="0">
                <a:solidFill>
                  <a:srgbClr val="000000"/>
                </a:solidFill>
              </a:rPr>
              <a:t> </a:t>
            </a:r>
            <a:r>
              <a:rPr lang="en-US" sz="3300" dirty="0" err="1">
                <a:solidFill>
                  <a:srgbClr val="000000"/>
                </a:solidFill>
              </a:rPr>
              <a:t>dans</a:t>
            </a:r>
            <a:r>
              <a:rPr lang="en-US" sz="3300" dirty="0">
                <a:solidFill>
                  <a:srgbClr val="000000"/>
                </a:solidFill>
              </a:rPr>
              <a:t> </a:t>
            </a:r>
            <a:r>
              <a:rPr lang="en-US" sz="3300" dirty="0" err="1">
                <a:solidFill>
                  <a:srgbClr val="000000"/>
                </a:solidFill>
              </a:rPr>
              <a:t>l’apprentissage</a:t>
            </a:r>
            <a:r>
              <a:rPr lang="en-US" sz="3300" dirty="0">
                <a:solidFill>
                  <a:srgbClr val="000000"/>
                </a:solidFill>
              </a:rPr>
              <a:t> </a:t>
            </a:r>
            <a:endParaRPr lang="en-US" sz="3300" dirty="0" smtClean="0">
              <a:solidFill>
                <a:srgbClr val="000000"/>
              </a:solidFill>
            </a:endParaRPr>
          </a:p>
          <a:p>
            <a:r>
              <a:rPr lang="en-US" sz="3300" dirty="0" err="1" smtClean="0">
                <a:solidFill>
                  <a:srgbClr val="000000"/>
                </a:solidFill>
              </a:rPr>
              <a:t>L’apprenant</a:t>
            </a:r>
            <a:r>
              <a:rPr lang="en-US" sz="3300" dirty="0" smtClean="0">
                <a:solidFill>
                  <a:srgbClr val="000000"/>
                </a:solidFill>
              </a:rPr>
              <a:t> </a:t>
            </a:r>
            <a:r>
              <a:rPr lang="en-US" sz="3300" dirty="0">
                <a:solidFill>
                  <a:srgbClr val="000000"/>
                </a:solidFill>
              </a:rPr>
              <a:t>en tire le plus grand </a:t>
            </a:r>
            <a:r>
              <a:rPr lang="en-US" sz="3300" dirty="0" err="1" smtClean="0">
                <a:solidFill>
                  <a:srgbClr val="000000"/>
                </a:solidFill>
              </a:rPr>
              <a:t>avantage</a:t>
            </a:r>
            <a:r>
              <a:rPr lang="en-US" sz="3300" dirty="0" smtClean="0">
                <a:solidFill>
                  <a:srgbClr val="000000"/>
                </a:solidFill>
              </a:rPr>
              <a:t> </a:t>
            </a:r>
            <a:r>
              <a:rPr lang="en-US" sz="3300" dirty="0" err="1" smtClean="0">
                <a:solidFill>
                  <a:srgbClr val="000000"/>
                </a:solidFill>
              </a:rPr>
              <a:t>quand</a:t>
            </a:r>
            <a:r>
              <a:rPr lang="en-US" sz="3300" dirty="0" smtClean="0">
                <a:solidFill>
                  <a:srgbClr val="000000"/>
                </a:solidFill>
              </a:rPr>
              <a:t> </a:t>
            </a:r>
            <a:r>
              <a:rPr lang="en-US" sz="3300" dirty="0" err="1">
                <a:solidFill>
                  <a:srgbClr val="000000"/>
                </a:solidFill>
              </a:rPr>
              <a:t>il</a:t>
            </a:r>
            <a:r>
              <a:rPr lang="en-US" sz="3300" dirty="0">
                <a:solidFill>
                  <a:srgbClr val="000000"/>
                </a:solidFill>
              </a:rPr>
              <a:t> </a:t>
            </a:r>
            <a:r>
              <a:rPr lang="en-US" sz="3300" dirty="0" err="1" smtClean="0">
                <a:solidFill>
                  <a:srgbClr val="000000"/>
                </a:solidFill>
              </a:rPr>
              <a:t>traite</a:t>
            </a:r>
            <a:r>
              <a:rPr lang="en-US" sz="3300" dirty="0">
                <a:solidFill>
                  <a:srgbClr val="000000"/>
                </a:solidFill>
              </a:rPr>
              <a:t> </a:t>
            </a:r>
            <a:r>
              <a:rPr lang="en-US" sz="3300" dirty="0" err="1" smtClean="0">
                <a:solidFill>
                  <a:srgbClr val="000000"/>
                </a:solidFill>
              </a:rPr>
              <a:t>l’information</a:t>
            </a:r>
            <a:r>
              <a:rPr lang="en-US" sz="3300" dirty="0" smtClean="0">
                <a:solidFill>
                  <a:srgbClr val="000000"/>
                </a:solidFill>
              </a:rPr>
              <a:t> </a:t>
            </a:r>
            <a:r>
              <a:rPr lang="en-US" sz="3300" dirty="0">
                <a:solidFill>
                  <a:srgbClr val="000000"/>
                </a:solidFill>
              </a:rPr>
              <a:t>par de multiples </a:t>
            </a:r>
            <a:r>
              <a:rPr lang="en-US" sz="3300" dirty="0" err="1" smtClean="0">
                <a:solidFill>
                  <a:srgbClr val="000000"/>
                </a:solidFill>
              </a:rPr>
              <a:t>modalités</a:t>
            </a:r>
            <a:endParaRPr lang="en-US" sz="3300" dirty="0">
              <a:solidFill>
                <a:srgbClr val="000000"/>
              </a:solidFill>
            </a:endParaRPr>
          </a:p>
        </p:txBody>
      </p:sp>
      <p:sp>
        <p:nvSpPr>
          <p:cNvPr id="4" name="Slide Number Placeholder 3"/>
          <p:cNvSpPr>
            <a:spLocks noGrp="1"/>
          </p:cNvSpPr>
          <p:nvPr>
            <p:ph type="sldNum" sz="quarter" idx="12"/>
          </p:nvPr>
        </p:nvSpPr>
        <p:spPr/>
        <p:txBody>
          <a:bodyPr/>
          <a:lstStyle/>
          <a:p>
            <a:fld id="{02D8BC62-687D-0748-8BA1-F7B6CE6B4CE8}" type="slidenum">
              <a:rPr lang="en-US" smtClean="0"/>
              <a:t>19</a:t>
            </a:fld>
            <a:endParaRPr lang="en-US"/>
          </a:p>
        </p:txBody>
      </p:sp>
      <p:sp>
        <p:nvSpPr>
          <p:cNvPr id="5" name="TextBox 4"/>
          <p:cNvSpPr txBox="1"/>
          <p:nvPr/>
        </p:nvSpPr>
        <p:spPr>
          <a:xfrm>
            <a:off x="622300" y="6235700"/>
            <a:ext cx="7213600" cy="461665"/>
          </a:xfrm>
          <a:prstGeom prst="rect">
            <a:avLst/>
          </a:prstGeom>
          <a:noFill/>
        </p:spPr>
        <p:txBody>
          <a:bodyPr wrap="square" rtlCol="0">
            <a:spAutoFit/>
          </a:bodyPr>
          <a:lstStyle/>
          <a:p>
            <a:r>
              <a:rPr lang="en-US" sz="1200" dirty="0" smtClean="0"/>
              <a:t>Reference: Wilcox, H.N. (2009).Embodied ways of knowing, pedagogies, and social justice: Inclusive science and beyond.  NWSA Journal, Vol21, 2(Summer). 104-</a:t>
            </a: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21000" y="3821676"/>
            <a:ext cx="4257406" cy="1602250"/>
          </a:xfrm>
          <a:prstGeom prst="rect">
            <a:avLst/>
          </a:prstGeom>
        </p:spPr>
      </p:pic>
      <p:sp>
        <p:nvSpPr>
          <p:cNvPr id="7" name="Title 1"/>
          <p:cNvSpPr txBox="1">
            <a:spLocks/>
          </p:cNvSpPr>
          <p:nvPr/>
        </p:nvSpPr>
        <p:spPr>
          <a:xfrm>
            <a:off x="368300" y="278343"/>
            <a:ext cx="82296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err="1" smtClean="0">
                <a:solidFill>
                  <a:srgbClr val="004372"/>
                </a:solidFill>
                <a:latin typeface="Arial"/>
                <a:cs typeface="Arial"/>
              </a:rPr>
              <a:t>Apprentissage</a:t>
            </a:r>
            <a:r>
              <a:rPr lang="en-US" sz="4000" dirty="0" smtClean="0">
                <a:solidFill>
                  <a:srgbClr val="004372"/>
                </a:solidFill>
                <a:latin typeface="Arial"/>
                <a:cs typeface="Arial"/>
              </a:rPr>
              <a:t> par le corps </a:t>
            </a:r>
            <a:br>
              <a:rPr lang="en-US" sz="4000" dirty="0" smtClean="0">
                <a:solidFill>
                  <a:srgbClr val="004372"/>
                </a:solidFill>
                <a:latin typeface="Arial"/>
                <a:cs typeface="Arial"/>
              </a:rPr>
            </a:br>
            <a:endParaRPr lang="en-US" sz="3600" dirty="0">
              <a:solidFill>
                <a:srgbClr val="004372"/>
              </a:solidFill>
            </a:endParaRPr>
          </a:p>
        </p:txBody>
      </p:sp>
    </p:spTree>
    <p:extLst>
      <p:ext uri="{BB962C8B-B14F-4D97-AF65-F5344CB8AC3E}">
        <p14:creationId xmlns:p14="http://schemas.microsoft.com/office/powerpoint/2010/main" val="27209987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4372"/>
                </a:solidFill>
                <a:latin typeface="Arial"/>
                <a:cs typeface="Arial"/>
              </a:rPr>
              <a:t>Agenda du 16 </a:t>
            </a:r>
            <a:r>
              <a:rPr lang="en-US" dirty="0" err="1" smtClean="0">
                <a:solidFill>
                  <a:srgbClr val="004372"/>
                </a:solidFill>
                <a:latin typeface="Arial"/>
                <a:cs typeface="Arial"/>
              </a:rPr>
              <a:t>janvier</a:t>
            </a:r>
            <a:endParaRPr lang="en-US" dirty="0">
              <a:solidFill>
                <a:srgbClr val="004372"/>
              </a:solidFill>
              <a:latin typeface="Arial"/>
              <a:cs typeface="Arial"/>
            </a:endParaRPr>
          </a:p>
        </p:txBody>
      </p:sp>
      <p:sp>
        <p:nvSpPr>
          <p:cNvPr id="3" name="Content Placeholder 2"/>
          <p:cNvSpPr>
            <a:spLocks noGrp="1"/>
          </p:cNvSpPr>
          <p:nvPr>
            <p:ph idx="1"/>
          </p:nvPr>
        </p:nvSpPr>
        <p:spPr>
          <a:xfrm>
            <a:off x="736600" y="1663701"/>
            <a:ext cx="7509933" cy="3429000"/>
          </a:xfrm>
        </p:spPr>
        <p:txBody>
          <a:bodyPr>
            <a:normAutofit lnSpcReduction="10000"/>
          </a:bodyPr>
          <a:lstStyle/>
          <a:p>
            <a:r>
              <a:rPr lang="en-US" dirty="0" smtClean="0">
                <a:latin typeface="Calibri"/>
                <a:cs typeface="Calibri"/>
              </a:rPr>
              <a:t>Retour </a:t>
            </a:r>
            <a:r>
              <a:rPr lang="en-US" dirty="0" err="1" smtClean="0">
                <a:latin typeface="Calibri"/>
                <a:cs typeface="Calibri"/>
              </a:rPr>
              <a:t>sur</a:t>
            </a:r>
            <a:r>
              <a:rPr lang="en-US" dirty="0" smtClean="0">
                <a:latin typeface="Calibri"/>
                <a:cs typeface="Calibri"/>
              </a:rPr>
              <a:t> la </a:t>
            </a:r>
            <a:r>
              <a:rPr lang="en-US" dirty="0" err="1" smtClean="0">
                <a:latin typeface="Calibri"/>
                <a:cs typeface="Calibri"/>
              </a:rPr>
              <a:t>classe</a:t>
            </a:r>
            <a:r>
              <a:rPr lang="en-US" dirty="0" smtClean="0">
                <a:latin typeface="Calibri"/>
                <a:cs typeface="Calibri"/>
              </a:rPr>
              <a:t> </a:t>
            </a:r>
            <a:r>
              <a:rPr lang="en-US" dirty="0" err="1" smtClean="0">
                <a:latin typeface="Calibri"/>
                <a:cs typeface="Calibri"/>
              </a:rPr>
              <a:t>précédente</a:t>
            </a:r>
            <a:endParaRPr lang="en-US" dirty="0" smtClean="0">
              <a:latin typeface="Calibri"/>
              <a:cs typeface="Calibri"/>
            </a:endParaRPr>
          </a:p>
          <a:p>
            <a:r>
              <a:rPr lang="en-US" dirty="0" smtClean="0">
                <a:latin typeface="Calibri"/>
                <a:cs typeface="Calibri"/>
              </a:rPr>
              <a:t>La </a:t>
            </a:r>
            <a:r>
              <a:rPr lang="en-US" dirty="0" err="1">
                <a:latin typeface="Calibri"/>
                <a:cs typeface="Calibri"/>
              </a:rPr>
              <a:t>connaissance</a:t>
            </a:r>
            <a:r>
              <a:rPr lang="en-US" dirty="0">
                <a:latin typeface="Calibri"/>
                <a:cs typeface="Calibri"/>
              </a:rPr>
              <a:t> par le </a:t>
            </a:r>
            <a:r>
              <a:rPr lang="en-US" dirty="0" smtClean="0">
                <a:latin typeface="Calibri"/>
                <a:cs typeface="Calibri"/>
              </a:rPr>
              <a:t>corps, </a:t>
            </a:r>
            <a:r>
              <a:rPr lang="en-US" dirty="0" err="1" smtClean="0">
                <a:latin typeface="Calibri"/>
                <a:cs typeface="Calibri"/>
              </a:rPr>
              <a:t>l’intuition</a:t>
            </a:r>
            <a:r>
              <a:rPr lang="en-US" dirty="0" smtClean="0">
                <a:latin typeface="Calibri"/>
                <a:cs typeface="Calibri"/>
              </a:rPr>
              <a:t>, et </a:t>
            </a:r>
            <a:r>
              <a:rPr lang="en-US" dirty="0">
                <a:latin typeface="Calibri"/>
                <a:cs typeface="Calibri"/>
              </a:rPr>
              <a:t>l</a:t>
            </a:r>
            <a:r>
              <a:rPr lang="en-US" dirty="0" smtClean="0">
                <a:latin typeface="Calibri"/>
                <a:cs typeface="Calibri"/>
              </a:rPr>
              <a:t>a </a:t>
            </a:r>
            <a:r>
              <a:rPr lang="en-US" dirty="0" err="1">
                <a:latin typeface="Calibri"/>
                <a:cs typeface="Calibri"/>
              </a:rPr>
              <a:t>pleine</a:t>
            </a:r>
            <a:r>
              <a:rPr lang="en-US" dirty="0">
                <a:latin typeface="Calibri"/>
                <a:cs typeface="Calibri"/>
              </a:rPr>
              <a:t> </a:t>
            </a:r>
            <a:r>
              <a:rPr lang="en-US" dirty="0" smtClean="0">
                <a:latin typeface="Calibri"/>
                <a:cs typeface="Calibri"/>
              </a:rPr>
              <a:t>conscience</a:t>
            </a:r>
          </a:p>
          <a:p>
            <a:r>
              <a:rPr lang="en-US" dirty="0" err="1" smtClean="0">
                <a:latin typeface="Calibri"/>
                <a:cs typeface="Calibri"/>
              </a:rPr>
              <a:t>Travaux</a:t>
            </a:r>
            <a:r>
              <a:rPr lang="en-US" dirty="0" smtClean="0">
                <a:latin typeface="Calibri"/>
                <a:cs typeface="Calibri"/>
              </a:rPr>
              <a:t>: </a:t>
            </a:r>
          </a:p>
          <a:p>
            <a:pPr lvl="1"/>
            <a:r>
              <a:rPr lang="en-US" dirty="0" smtClean="0">
                <a:cs typeface="Calibri"/>
              </a:rPr>
              <a:t>Conversation: “</a:t>
            </a:r>
            <a:r>
              <a:rPr lang="en-US" dirty="0">
                <a:cs typeface="Calibri"/>
              </a:rPr>
              <a:t>nouveau”/ “</a:t>
            </a:r>
            <a:r>
              <a:rPr lang="en-US" dirty="0" err="1">
                <a:cs typeface="Calibri"/>
              </a:rPr>
              <a:t>ancien</a:t>
            </a:r>
            <a:r>
              <a:rPr lang="en-US" dirty="0">
                <a:cs typeface="Calibri"/>
              </a:rPr>
              <a:t>” </a:t>
            </a:r>
            <a:r>
              <a:rPr lang="en-US" dirty="0" err="1">
                <a:cs typeface="Calibri"/>
              </a:rPr>
              <a:t>programme</a:t>
            </a:r>
            <a:r>
              <a:rPr lang="en-US" dirty="0">
                <a:cs typeface="Calibri"/>
              </a:rPr>
              <a:t> </a:t>
            </a:r>
            <a:r>
              <a:rPr lang="en-US" dirty="0" err="1" smtClean="0">
                <a:cs typeface="Calibri"/>
              </a:rPr>
              <a:t>d’étude</a:t>
            </a:r>
            <a:endParaRPr lang="en-US" dirty="0" smtClean="0">
              <a:latin typeface="Calibri"/>
              <a:cs typeface="Calibri"/>
            </a:endParaRPr>
          </a:p>
          <a:p>
            <a:pPr lvl="1"/>
            <a:r>
              <a:rPr lang="en-US" dirty="0">
                <a:latin typeface="Calibri"/>
                <a:cs typeface="Calibri"/>
              </a:rPr>
              <a:t>F</a:t>
            </a:r>
            <a:r>
              <a:rPr lang="en-US" dirty="0" smtClean="0">
                <a:latin typeface="Calibri"/>
                <a:cs typeface="Calibri"/>
              </a:rPr>
              <a:t>in du </a:t>
            </a:r>
            <a:r>
              <a:rPr lang="en-US" dirty="0" err="1" smtClean="0">
                <a:latin typeface="Calibri"/>
                <a:cs typeface="Calibri"/>
              </a:rPr>
              <a:t>cours</a:t>
            </a:r>
            <a:r>
              <a:rPr lang="en-US" dirty="0" smtClean="0">
                <a:latin typeface="Calibri"/>
                <a:cs typeface="Calibri"/>
              </a:rPr>
              <a:t> </a:t>
            </a:r>
            <a:endParaRPr lang="en-CA" dirty="0">
              <a:latin typeface="Calibri"/>
              <a:cs typeface="Calibri"/>
            </a:endParaRPr>
          </a:p>
          <a:p>
            <a:endParaRPr lang="en-US" dirty="0"/>
          </a:p>
        </p:txBody>
      </p:sp>
    </p:spTree>
    <p:extLst>
      <p:ext uri="{BB962C8B-B14F-4D97-AF65-F5344CB8AC3E}">
        <p14:creationId xmlns:p14="http://schemas.microsoft.com/office/powerpoint/2010/main" val="526325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9533"/>
            <a:ext cx="8229600" cy="5562600"/>
          </a:xfrm>
          <a:solidFill>
            <a:schemeClr val="accent2">
              <a:lumMod val="40000"/>
              <a:lumOff val="60000"/>
            </a:schemeClr>
          </a:solidFill>
        </p:spPr>
        <p:txBody>
          <a:bodyPr>
            <a:normAutofit fontScale="92500" lnSpcReduction="10000"/>
          </a:bodyPr>
          <a:lstStyle/>
          <a:p>
            <a:pPr marL="0" indent="0">
              <a:buNone/>
            </a:pPr>
            <a:r>
              <a:rPr lang="en-US" dirty="0" smtClean="0"/>
              <a:t>Active learning: “</a:t>
            </a:r>
            <a:r>
              <a:rPr lang="en-US" dirty="0"/>
              <a:t>The process of having students engage in some activity that forces them to reflect upon ideas and how they are using those ideas. Requiring students to regularly assess their own degree of understanding and skill at handling concepts or problems in a particular discipline. The attainment of knowledge by participating or contributing. The process of keeping students mentally, and often physically, active in their learning through activities that involve them in gathering information, thinking and problem solving.</a:t>
            </a:r>
            <a:r>
              <a:rPr lang="en-US" dirty="0" smtClean="0"/>
              <a:t>”</a:t>
            </a:r>
          </a:p>
          <a:p>
            <a:pPr marL="0" indent="0">
              <a:buNone/>
            </a:pPr>
            <a:r>
              <a:rPr lang="en-US" sz="1700" dirty="0" smtClean="0"/>
              <a:t>- The </a:t>
            </a:r>
            <a:r>
              <a:rPr lang="en-US" sz="1700" dirty="0"/>
              <a:t>Greenwood Dictionary of </a:t>
            </a:r>
            <a:r>
              <a:rPr lang="en-US" sz="1700" dirty="0" smtClean="0"/>
              <a:t>Education </a:t>
            </a:r>
            <a:endParaRPr lang="en-US" sz="1700" dirty="0"/>
          </a:p>
          <a:p>
            <a:pPr marL="0" indent="0">
              <a:buNone/>
            </a:pPr>
            <a:endParaRPr lang="en-US" dirty="0"/>
          </a:p>
        </p:txBody>
      </p:sp>
    </p:spTree>
    <p:extLst>
      <p:ext uri="{BB962C8B-B14F-4D97-AF65-F5344CB8AC3E}">
        <p14:creationId xmlns:p14="http://schemas.microsoft.com/office/powerpoint/2010/main" val="11527989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D8BC62-687D-0748-8BA1-F7B6CE6B4CE8}" type="slidenum">
              <a:rPr lang="en-US" smtClean="0"/>
              <a:t>21</a:t>
            </a:fld>
            <a:endParaRPr lang="en-US"/>
          </a:p>
        </p:txBody>
      </p:sp>
      <p:sp>
        <p:nvSpPr>
          <p:cNvPr id="5" name="TextBox 4"/>
          <p:cNvSpPr txBox="1"/>
          <p:nvPr/>
        </p:nvSpPr>
        <p:spPr>
          <a:xfrm>
            <a:off x="723900" y="6286500"/>
            <a:ext cx="7213600" cy="461665"/>
          </a:xfrm>
          <a:prstGeom prst="rect">
            <a:avLst/>
          </a:prstGeom>
          <a:noFill/>
        </p:spPr>
        <p:txBody>
          <a:bodyPr wrap="square" rtlCol="0">
            <a:spAutoFit/>
          </a:bodyPr>
          <a:lstStyle/>
          <a:p>
            <a:r>
              <a:rPr lang="en-US" sz="1200" dirty="0" smtClean="0"/>
              <a:t>Reference: Wilcox, H.N. (2009).Embodied ways of knowing, pedagogies, and social justice: Inclusive science and beyond.  NWSA Journal, Vol21, 2(Summer). 104-</a:t>
            </a:r>
            <a:endParaRPr lang="en-US" dirty="0"/>
          </a:p>
        </p:txBody>
      </p:sp>
      <p:graphicFrame>
        <p:nvGraphicFramePr>
          <p:cNvPr id="7" name="Diagram 6"/>
          <p:cNvGraphicFramePr/>
          <p:nvPr>
            <p:extLst>
              <p:ext uri="{D42A27DB-BD31-4B8C-83A1-F6EECF244321}">
                <p14:modId xmlns:p14="http://schemas.microsoft.com/office/powerpoint/2010/main" val="1298939729"/>
              </p:ext>
            </p:extLst>
          </p:nvPr>
        </p:nvGraphicFramePr>
        <p:xfrm>
          <a:off x="2273300" y="3213100"/>
          <a:ext cx="4064000" cy="295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530600" y="5067300"/>
            <a:ext cx="1600200" cy="369332"/>
          </a:xfrm>
          <a:prstGeom prst="rect">
            <a:avLst/>
          </a:prstGeom>
          <a:noFill/>
        </p:spPr>
        <p:txBody>
          <a:bodyPr wrap="square" rtlCol="0">
            <a:spAutoFit/>
          </a:bodyPr>
          <a:lstStyle/>
          <a:p>
            <a:r>
              <a:rPr lang="en-US" b="1" dirty="0" smtClean="0"/>
              <a:t>Performance</a:t>
            </a:r>
            <a:endParaRPr lang="en-US" b="1" dirty="0"/>
          </a:p>
        </p:txBody>
      </p:sp>
      <p:sp>
        <p:nvSpPr>
          <p:cNvPr id="9" name="Content Placeholder 2"/>
          <p:cNvSpPr txBox="1">
            <a:spLocks/>
          </p:cNvSpPr>
          <p:nvPr/>
        </p:nvSpPr>
        <p:spPr>
          <a:xfrm>
            <a:off x="723900" y="749300"/>
            <a:ext cx="7327900" cy="198120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0">
              <a:buFont typeface="Arial"/>
              <a:buNone/>
            </a:pPr>
            <a:r>
              <a:rPr lang="en-US" sz="2800" dirty="0" smtClean="0">
                <a:solidFill>
                  <a:srgbClr val="000000"/>
                </a:solidFill>
              </a:rPr>
              <a:t>Pour </a:t>
            </a:r>
            <a:r>
              <a:rPr lang="en-US" sz="2800" dirty="0" err="1" smtClean="0">
                <a:solidFill>
                  <a:srgbClr val="000000"/>
                </a:solidFill>
              </a:rPr>
              <a:t>éviter</a:t>
            </a:r>
            <a:r>
              <a:rPr lang="en-US" sz="2800" dirty="0" smtClean="0">
                <a:solidFill>
                  <a:srgbClr val="000000"/>
                </a:solidFill>
              </a:rPr>
              <a:t> de </a:t>
            </a:r>
            <a:r>
              <a:rPr lang="en-US" sz="2800" dirty="0" err="1" smtClean="0">
                <a:solidFill>
                  <a:srgbClr val="000000"/>
                </a:solidFill>
              </a:rPr>
              <a:t>renforcer</a:t>
            </a:r>
            <a:r>
              <a:rPr lang="en-US" sz="2800" dirty="0" smtClean="0">
                <a:solidFill>
                  <a:srgbClr val="000000"/>
                </a:solidFill>
              </a:rPr>
              <a:t> la </a:t>
            </a:r>
            <a:r>
              <a:rPr lang="en-US" sz="2800" dirty="0" err="1" smtClean="0">
                <a:solidFill>
                  <a:srgbClr val="000000"/>
                </a:solidFill>
              </a:rPr>
              <a:t>hiérarchie</a:t>
            </a:r>
            <a:r>
              <a:rPr lang="en-US" sz="2800" dirty="0" smtClean="0">
                <a:solidFill>
                  <a:srgbClr val="000000"/>
                </a:solidFill>
              </a:rPr>
              <a:t> esprit/corps, </a:t>
            </a:r>
            <a:r>
              <a:rPr lang="en-US" sz="2800" dirty="0" err="1" smtClean="0">
                <a:solidFill>
                  <a:srgbClr val="000000"/>
                </a:solidFill>
              </a:rPr>
              <a:t>il</a:t>
            </a:r>
            <a:r>
              <a:rPr lang="en-US" sz="2800" dirty="0" smtClean="0">
                <a:solidFill>
                  <a:srgbClr val="000000"/>
                </a:solidFill>
              </a:rPr>
              <a:t> </a:t>
            </a:r>
            <a:r>
              <a:rPr lang="en-US" sz="2800" dirty="0" err="1" smtClean="0">
                <a:solidFill>
                  <a:srgbClr val="000000"/>
                </a:solidFill>
              </a:rPr>
              <a:t>faut</a:t>
            </a:r>
            <a:r>
              <a:rPr lang="en-US" sz="2800" dirty="0" smtClean="0">
                <a:solidFill>
                  <a:srgbClr val="000000"/>
                </a:solidFill>
              </a:rPr>
              <a:t> </a:t>
            </a:r>
            <a:r>
              <a:rPr lang="en-US" sz="2800" dirty="0" err="1" smtClean="0">
                <a:solidFill>
                  <a:srgbClr val="000000"/>
                </a:solidFill>
              </a:rPr>
              <a:t>préciser</a:t>
            </a:r>
            <a:r>
              <a:rPr lang="en-US" sz="2800" dirty="0" smtClean="0">
                <a:solidFill>
                  <a:srgbClr val="000000"/>
                </a:solidFill>
              </a:rPr>
              <a:t> </a:t>
            </a:r>
            <a:r>
              <a:rPr lang="en-US" sz="2800" dirty="0" err="1" smtClean="0">
                <a:solidFill>
                  <a:srgbClr val="000000"/>
                </a:solidFill>
              </a:rPr>
              <a:t>clairement</a:t>
            </a:r>
            <a:r>
              <a:rPr lang="en-US" sz="2800" dirty="0" smtClean="0">
                <a:solidFill>
                  <a:srgbClr val="000000"/>
                </a:solidFill>
              </a:rPr>
              <a:t> et </a:t>
            </a:r>
            <a:r>
              <a:rPr lang="en-US" sz="2800" dirty="0" err="1" smtClean="0">
                <a:solidFill>
                  <a:srgbClr val="000000"/>
                </a:solidFill>
              </a:rPr>
              <a:t>mettre</a:t>
            </a:r>
            <a:r>
              <a:rPr lang="en-US" sz="2800" dirty="0" smtClean="0">
                <a:solidFill>
                  <a:srgbClr val="000000"/>
                </a:solidFill>
              </a:rPr>
              <a:t> en application un </a:t>
            </a:r>
            <a:r>
              <a:rPr lang="en-US" sz="2800" dirty="0" err="1" smtClean="0">
                <a:solidFill>
                  <a:srgbClr val="000000"/>
                </a:solidFill>
              </a:rPr>
              <a:t>matériel</a:t>
            </a:r>
            <a:r>
              <a:rPr lang="en-US" sz="2800" dirty="0" smtClean="0">
                <a:solidFill>
                  <a:srgbClr val="000000"/>
                </a:solidFill>
              </a:rPr>
              <a:t> </a:t>
            </a:r>
            <a:r>
              <a:rPr lang="en-US" sz="2800" dirty="0" err="1" smtClean="0">
                <a:solidFill>
                  <a:srgbClr val="000000"/>
                </a:solidFill>
              </a:rPr>
              <a:t>pédagogique</a:t>
            </a:r>
            <a:r>
              <a:rPr lang="en-US" sz="2800" dirty="0" smtClean="0">
                <a:solidFill>
                  <a:srgbClr val="000000"/>
                </a:solidFill>
              </a:rPr>
              <a:t> </a:t>
            </a:r>
            <a:r>
              <a:rPr lang="en-US" sz="2800" dirty="0" err="1" smtClean="0">
                <a:solidFill>
                  <a:srgbClr val="000000"/>
                </a:solidFill>
              </a:rPr>
              <a:t>concret</a:t>
            </a:r>
            <a:r>
              <a:rPr lang="en-US" sz="2800" dirty="0" smtClean="0">
                <a:solidFill>
                  <a:srgbClr val="000000"/>
                </a:solidFill>
              </a:rPr>
              <a:t> </a:t>
            </a:r>
            <a:r>
              <a:rPr lang="en-US" sz="2800" b="1" dirty="0" err="1" smtClean="0">
                <a:solidFill>
                  <a:srgbClr val="000000"/>
                </a:solidFill>
              </a:rPr>
              <a:t>dans</a:t>
            </a:r>
            <a:r>
              <a:rPr lang="en-US" sz="2800" b="1" dirty="0" smtClean="0">
                <a:solidFill>
                  <a:srgbClr val="000000"/>
                </a:solidFill>
              </a:rPr>
              <a:t> </a:t>
            </a:r>
            <a:r>
              <a:rPr lang="en-US" sz="2800" b="1" dirty="0" err="1" smtClean="0">
                <a:solidFill>
                  <a:srgbClr val="000000"/>
                </a:solidFill>
              </a:rPr>
              <a:t>lequel</a:t>
            </a:r>
            <a:r>
              <a:rPr lang="en-US" sz="2800" b="1" dirty="0" smtClean="0">
                <a:solidFill>
                  <a:srgbClr val="000000"/>
                </a:solidFill>
              </a:rPr>
              <a:t> le corps </a:t>
            </a:r>
            <a:r>
              <a:rPr lang="en-US" sz="2800" b="1" dirty="0" err="1" smtClean="0">
                <a:solidFill>
                  <a:srgbClr val="000000"/>
                </a:solidFill>
              </a:rPr>
              <a:t>est</a:t>
            </a:r>
            <a:r>
              <a:rPr lang="en-US" sz="2800" b="1" dirty="0" smtClean="0">
                <a:solidFill>
                  <a:srgbClr val="000000"/>
                </a:solidFill>
              </a:rPr>
              <a:t> </a:t>
            </a:r>
            <a:r>
              <a:rPr lang="en-US" sz="2800" b="1" dirty="0" err="1" smtClean="0">
                <a:solidFill>
                  <a:srgbClr val="000000"/>
                </a:solidFill>
              </a:rPr>
              <a:t>à</a:t>
            </a:r>
            <a:r>
              <a:rPr lang="en-US" sz="2800" b="1" dirty="0" smtClean="0">
                <a:solidFill>
                  <a:srgbClr val="000000"/>
                </a:solidFill>
              </a:rPr>
              <a:t> </a:t>
            </a:r>
            <a:r>
              <a:rPr lang="en-US" sz="2800" b="1" dirty="0" err="1" smtClean="0">
                <a:solidFill>
                  <a:srgbClr val="000000"/>
                </a:solidFill>
              </a:rPr>
              <a:t>l’avant</a:t>
            </a:r>
            <a:r>
              <a:rPr lang="en-US" sz="2800" b="1" dirty="0" smtClean="0">
                <a:solidFill>
                  <a:srgbClr val="000000"/>
                </a:solidFill>
              </a:rPr>
              <a:t> et au </a:t>
            </a:r>
            <a:r>
              <a:rPr lang="en-US" sz="2800" b="1" dirty="0" err="1" smtClean="0">
                <a:solidFill>
                  <a:srgbClr val="000000"/>
                </a:solidFill>
              </a:rPr>
              <a:t>centre</a:t>
            </a:r>
            <a:r>
              <a:rPr lang="en-US" sz="2800" b="1" dirty="0" smtClean="0">
                <a:solidFill>
                  <a:srgbClr val="000000"/>
                </a:solidFill>
              </a:rPr>
              <a:t> de la production du savoir</a:t>
            </a:r>
            <a:r>
              <a:rPr lang="en-US" sz="2800" dirty="0" smtClean="0">
                <a:solidFill>
                  <a:srgbClr val="000000"/>
                </a:solidFill>
              </a:rPr>
              <a:t>.</a:t>
            </a:r>
            <a:endParaRPr lang="en-US" sz="2800" dirty="0">
              <a:solidFill>
                <a:srgbClr val="000000"/>
              </a:solidFill>
            </a:endParaRPr>
          </a:p>
        </p:txBody>
      </p:sp>
    </p:spTree>
    <p:extLst>
      <p:ext uri="{BB962C8B-B14F-4D97-AF65-F5344CB8AC3E}">
        <p14:creationId xmlns:p14="http://schemas.microsoft.com/office/powerpoint/2010/main" val="179729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D8BC62-687D-0748-8BA1-F7B6CE6B4CE8}" type="slidenum">
              <a:rPr lang="en-US" smtClean="0"/>
              <a:t>22</a:t>
            </a:fld>
            <a:endParaRPr lang="en-US"/>
          </a:p>
        </p:txBody>
      </p:sp>
      <p:sp>
        <p:nvSpPr>
          <p:cNvPr id="7" name="Title 1"/>
          <p:cNvSpPr>
            <a:spLocks noGrp="1"/>
          </p:cNvSpPr>
          <p:nvPr>
            <p:ph type="title"/>
          </p:nvPr>
        </p:nvSpPr>
        <p:spPr>
          <a:xfrm>
            <a:off x="457200" y="901171"/>
            <a:ext cx="8077200" cy="3704695"/>
          </a:xfrm>
        </p:spPr>
        <p:txBody>
          <a:bodyPr/>
          <a:lstStyle/>
          <a:p>
            <a:r>
              <a:rPr lang="en-US" sz="6600" dirty="0" err="1" smtClean="0">
                <a:solidFill>
                  <a:srgbClr val="004372"/>
                </a:solidFill>
                <a:latin typeface="Arial"/>
                <a:cs typeface="Arial"/>
              </a:rPr>
              <a:t>L’intuition</a:t>
            </a:r>
            <a:r>
              <a:rPr lang="en-US" sz="2200" dirty="0" smtClean="0">
                <a:solidFill>
                  <a:srgbClr val="004372"/>
                </a:solidFill>
              </a:rPr>
              <a:t>  </a:t>
            </a:r>
            <a:endParaRPr lang="en-US" sz="3600" dirty="0">
              <a:solidFill>
                <a:srgbClr val="004372"/>
              </a:solidFill>
            </a:endParaRPr>
          </a:p>
        </p:txBody>
      </p:sp>
    </p:spTree>
    <p:extLst>
      <p:ext uri="{BB962C8B-B14F-4D97-AF65-F5344CB8AC3E}">
        <p14:creationId xmlns:p14="http://schemas.microsoft.com/office/powerpoint/2010/main" val="4424218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50200" cy="1143000"/>
          </a:xfrm>
        </p:spPr>
        <p:txBody>
          <a:bodyPr/>
          <a:lstStyle/>
          <a:p>
            <a:r>
              <a:rPr lang="en-US" sz="3600" dirty="0" err="1">
                <a:solidFill>
                  <a:srgbClr val="000000"/>
                </a:solidFill>
              </a:rPr>
              <a:t>L’intuition</a:t>
            </a:r>
            <a:r>
              <a:rPr lang="en-US" sz="3600" dirty="0">
                <a:solidFill>
                  <a:srgbClr val="000000"/>
                </a:solidFill>
              </a:rPr>
              <a:t> en </a:t>
            </a:r>
            <a:r>
              <a:rPr lang="en-US" sz="3600" dirty="0" err="1">
                <a:solidFill>
                  <a:srgbClr val="000000"/>
                </a:solidFill>
              </a:rPr>
              <a:t>tant</a:t>
            </a:r>
            <a:r>
              <a:rPr lang="en-US" sz="3600" dirty="0">
                <a:solidFill>
                  <a:srgbClr val="000000"/>
                </a:solidFill>
              </a:rPr>
              <a:t> </a:t>
            </a:r>
            <a:r>
              <a:rPr lang="en-US" sz="3600" dirty="0" err="1">
                <a:solidFill>
                  <a:srgbClr val="000000"/>
                </a:solidFill>
              </a:rPr>
              <a:t>que</a:t>
            </a:r>
            <a:r>
              <a:rPr lang="en-US" sz="3600" dirty="0">
                <a:solidFill>
                  <a:srgbClr val="000000"/>
                </a:solidFill>
              </a:rPr>
              <a:t> </a:t>
            </a:r>
            <a:r>
              <a:rPr lang="en-US" sz="3600" dirty="0" err="1">
                <a:solidFill>
                  <a:srgbClr val="000000"/>
                </a:solidFill>
              </a:rPr>
              <a:t>façon</a:t>
            </a:r>
            <a:r>
              <a:rPr lang="en-US" sz="3600" dirty="0">
                <a:solidFill>
                  <a:srgbClr val="000000"/>
                </a:solidFill>
              </a:rPr>
              <a:t> de </a:t>
            </a:r>
            <a:r>
              <a:rPr lang="en-US" sz="3600" dirty="0" err="1">
                <a:solidFill>
                  <a:srgbClr val="000000"/>
                </a:solidFill>
              </a:rPr>
              <a:t>connaître</a:t>
            </a:r>
            <a:endParaRPr lang="en-US" sz="3600" dirty="0">
              <a:solidFill>
                <a:srgbClr val="000000"/>
              </a:solidFill>
            </a:endParaRPr>
          </a:p>
        </p:txBody>
      </p:sp>
      <p:sp>
        <p:nvSpPr>
          <p:cNvPr id="3" name="Content Placeholder 2"/>
          <p:cNvSpPr>
            <a:spLocks noGrp="1"/>
          </p:cNvSpPr>
          <p:nvPr>
            <p:ph idx="1"/>
          </p:nvPr>
        </p:nvSpPr>
        <p:spPr>
          <a:xfrm>
            <a:off x="457200" y="1562100"/>
            <a:ext cx="7391400" cy="3073400"/>
          </a:xfrm>
        </p:spPr>
        <p:txBody>
          <a:bodyPr>
            <a:normAutofit lnSpcReduction="10000"/>
          </a:bodyPr>
          <a:lstStyle/>
          <a:p>
            <a:r>
              <a:rPr lang="en-US" sz="2400" dirty="0" err="1">
                <a:solidFill>
                  <a:srgbClr val="000000"/>
                </a:solidFill>
              </a:rPr>
              <a:t>moyen</a:t>
            </a:r>
            <a:r>
              <a:rPr lang="en-US" sz="2400" dirty="0">
                <a:solidFill>
                  <a:srgbClr val="000000"/>
                </a:solidFill>
              </a:rPr>
              <a:t> de savoir qui </a:t>
            </a:r>
            <a:r>
              <a:rPr lang="en-US" sz="2400" dirty="0" err="1">
                <a:solidFill>
                  <a:srgbClr val="000000"/>
                </a:solidFill>
              </a:rPr>
              <a:t>joue</a:t>
            </a:r>
            <a:r>
              <a:rPr lang="en-US" sz="2400" dirty="0">
                <a:solidFill>
                  <a:srgbClr val="000000"/>
                </a:solidFill>
              </a:rPr>
              <a:t> un </a:t>
            </a:r>
            <a:r>
              <a:rPr lang="en-US" sz="2400" dirty="0" err="1">
                <a:solidFill>
                  <a:srgbClr val="000000"/>
                </a:solidFill>
              </a:rPr>
              <a:t>rôle</a:t>
            </a:r>
            <a:r>
              <a:rPr lang="en-US" sz="2400" dirty="0">
                <a:solidFill>
                  <a:srgbClr val="000000"/>
                </a:solidFill>
              </a:rPr>
              <a:t> </a:t>
            </a:r>
            <a:r>
              <a:rPr lang="en-US" sz="2400" dirty="0" err="1">
                <a:solidFill>
                  <a:srgbClr val="000000"/>
                </a:solidFill>
              </a:rPr>
              <a:t>clé</a:t>
            </a:r>
            <a:r>
              <a:rPr lang="en-US" sz="2400" dirty="0">
                <a:solidFill>
                  <a:srgbClr val="000000"/>
                </a:solidFill>
              </a:rPr>
              <a:t> </a:t>
            </a:r>
            <a:r>
              <a:rPr lang="en-US" sz="2400" dirty="0" err="1">
                <a:solidFill>
                  <a:srgbClr val="000000"/>
                </a:solidFill>
              </a:rPr>
              <a:t>dans</a:t>
            </a:r>
            <a:r>
              <a:rPr lang="en-US" sz="2400" dirty="0">
                <a:solidFill>
                  <a:srgbClr val="000000"/>
                </a:solidFill>
              </a:rPr>
              <a:t> la </a:t>
            </a:r>
            <a:r>
              <a:rPr lang="en-US" sz="2400" dirty="0" err="1">
                <a:solidFill>
                  <a:srgbClr val="000000"/>
                </a:solidFill>
              </a:rPr>
              <a:t>pensée</a:t>
            </a:r>
            <a:r>
              <a:rPr lang="en-US" sz="2400" dirty="0">
                <a:solidFill>
                  <a:srgbClr val="000000"/>
                </a:solidFill>
              </a:rPr>
              <a:t> et </a:t>
            </a:r>
            <a:r>
              <a:rPr lang="en-US" sz="2400" dirty="0" err="1" smtClean="0">
                <a:solidFill>
                  <a:srgbClr val="000000"/>
                </a:solidFill>
              </a:rPr>
              <a:t>l’apprentissage</a:t>
            </a:r>
            <a:r>
              <a:rPr lang="en-US" sz="2400" dirty="0" smtClean="0">
                <a:solidFill>
                  <a:srgbClr val="000000"/>
                </a:solidFill>
              </a:rPr>
              <a:t> </a:t>
            </a:r>
            <a:r>
              <a:rPr lang="en-US" sz="1600" dirty="0" smtClean="0">
                <a:solidFill>
                  <a:srgbClr val="000000"/>
                </a:solidFill>
              </a:rPr>
              <a:t>(</a:t>
            </a:r>
            <a:r>
              <a:rPr lang="en-US" sz="1600" dirty="0" err="1">
                <a:solidFill>
                  <a:srgbClr val="000000"/>
                </a:solidFill>
              </a:rPr>
              <a:t>Güven</a:t>
            </a:r>
            <a:r>
              <a:rPr lang="en-US" sz="1600" dirty="0" smtClean="0">
                <a:solidFill>
                  <a:srgbClr val="000000"/>
                </a:solidFill>
              </a:rPr>
              <a:t>, 2010)  </a:t>
            </a:r>
          </a:p>
          <a:p>
            <a:pPr marL="114300" indent="0">
              <a:buNone/>
            </a:pPr>
            <a:endParaRPr lang="en-US" dirty="0" smtClean="0">
              <a:solidFill>
                <a:srgbClr val="000000"/>
              </a:solidFill>
            </a:endParaRPr>
          </a:p>
          <a:p>
            <a:r>
              <a:rPr lang="en-US" sz="2400" dirty="0" err="1" smtClean="0">
                <a:solidFill>
                  <a:srgbClr val="000000"/>
                </a:solidFill>
              </a:rPr>
              <a:t>capacité</a:t>
            </a:r>
            <a:r>
              <a:rPr lang="en-US" sz="2400" dirty="0" smtClean="0">
                <a:solidFill>
                  <a:srgbClr val="000000"/>
                </a:solidFill>
              </a:rPr>
              <a:t> </a:t>
            </a:r>
            <a:r>
              <a:rPr lang="en-US" sz="2400" dirty="0" err="1">
                <a:solidFill>
                  <a:srgbClr val="000000"/>
                </a:solidFill>
              </a:rPr>
              <a:t>d’agir</a:t>
            </a:r>
            <a:r>
              <a:rPr lang="en-US" sz="2400" dirty="0">
                <a:solidFill>
                  <a:srgbClr val="000000"/>
                </a:solidFill>
              </a:rPr>
              <a:t> </a:t>
            </a:r>
            <a:r>
              <a:rPr lang="en-US" sz="2400" dirty="0" err="1">
                <a:solidFill>
                  <a:srgbClr val="000000"/>
                </a:solidFill>
              </a:rPr>
              <a:t>ou</a:t>
            </a:r>
            <a:r>
              <a:rPr lang="en-US" sz="2400" dirty="0">
                <a:solidFill>
                  <a:srgbClr val="000000"/>
                </a:solidFill>
              </a:rPr>
              <a:t> de se </a:t>
            </a:r>
            <a:r>
              <a:rPr lang="en-US" sz="2400" dirty="0" err="1">
                <a:solidFill>
                  <a:srgbClr val="000000"/>
                </a:solidFill>
              </a:rPr>
              <a:t>prononcer</a:t>
            </a:r>
            <a:r>
              <a:rPr lang="en-US" sz="2400" dirty="0">
                <a:solidFill>
                  <a:srgbClr val="000000"/>
                </a:solidFill>
              </a:rPr>
              <a:t> </a:t>
            </a:r>
            <a:r>
              <a:rPr lang="en-US" sz="2400" dirty="0" err="1">
                <a:solidFill>
                  <a:srgbClr val="000000"/>
                </a:solidFill>
              </a:rPr>
              <a:t>sur</a:t>
            </a:r>
            <a:r>
              <a:rPr lang="en-US" sz="2400" dirty="0">
                <a:solidFill>
                  <a:srgbClr val="000000"/>
                </a:solidFill>
              </a:rPr>
              <a:t> </a:t>
            </a:r>
            <a:r>
              <a:rPr lang="en-US" sz="2400" dirty="0" err="1">
                <a:solidFill>
                  <a:srgbClr val="000000"/>
                </a:solidFill>
              </a:rPr>
              <a:t>une</a:t>
            </a:r>
            <a:r>
              <a:rPr lang="en-US" sz="2400" dirty="0">
                <a:solidFill>
                  <a:srgbClr val="000000"/>
                </a:solidFill>
              </a:rPr>
              <a:t> situation </a:t>
            </a:r>
            <a:r>
              <a:rPr lang="en-US" sz="2400" dirty="0" err="1">
                <a:solidFill>
                  <a:srgbClr val="000000"/>
                </a:solidFill>
              </a:rPr>
              <a:t>donnée</a:t>
            </a:r>
            <a:r>
              <a:rPr lang="en-US" sz="2400" dirty="0">
                <a:solidFill>
                  <a:srgbClr val="000000"/>
                </a:solidFill>
              </a:rPr>
              <a:t> de </a:t>
            </a:r>
            <a:r>
              <a:rPr lang="en-US" sz="2400" dirty="0" err="1">
                <a:solidFill>
                  <a:srgbClr val="000000"/>
                </a:solidFill>
              </a:rPr>
              <a:t>manière</a:t>
            </a:r>
            <a:r>
              <a:rPr lang="en-US" sz="2400" dirty="0">
                <a:solidFill>
                  <a:srgbClr val="000000"/>
                </a:solidFill>
              </a:rPr>
              <a:t> </a:t>
            </a:r>
            <a:r>
              <a:rPr lang="en-US" sz="2400" dirty="0" err="1">
                <a:solidFill>
                  <a:srgbClr val="000000"/>
                </a:solidFill>
              </a:rPr>
              <a:t>appropriée</a:t>
            </a:r>
            <a:r>
              <a:rPr lang="en-US" sz="2400" dirty="0">
                <a:solidFill>
                  <a:srgbClr val="000000"/>
                </a:solidFill>
              </a:rPr>
              <a:t> sans </a:t>
            </a:r>
            <a:r>
              <a:rPr lang="en-US" sz="2400" dirty="0" err="1">
                <a:solidFill>
                  <a:srgbClr val="000000"/>
                </a:solidFill>
              </a:rPr>
              <a:t>d’abord</a:t>
            </a:r>
            <a:r>
              <a:rPr lang="en-US" sz="2400" dirty="0">
                <a:solidFill>
                  <a:srgbClr val="000000"/>
                </a:solidFill>
              </a:rPr>
              <a:t> </a:t>
            </a:r>
            <a:r>
              <a:rPr lang="en-US" sz="2400" dirty="0" err="1">
                <a:solidFill>
                  <a:srgbClr val="000000"/>
                </a:solidFill>
              </a:rPr>
              <a:t>évaluer</a:t>
            </a:r>
            <a:r>
              <a:rPr lang="en-US" sz="2400" dirty="0">
                <a:solidFill>
                  <a:srgbClr val="000000"/>
                </a:solidFill>
              </a:rPr>
              <a:t> </a:t>
            </a:r>
            <a:r>
              <a:rPr lang="en-US" sz="2400" dirty="0" err="1">
                <a:solidFill>
                  <a:srgbClr val="000000"/>
                </a:solidFill>
              </a:rPr>
              <a:t>consciemment</a:t>
            </a:r>
            <a:r>
              <a:rPr lang="en-US" sz="2400" dirty="0">
                <a:solidFill>
                  <a:srgbClr val="000000"/>
                </a:solidFill>
              </a:rPr>
              <a:t>  les alternatives, </a:t>
            </a:r>
            <a:r>
              <a:rPr lang="en-US" sz="2400" dirty="0" err="1">
                <a:solidFill>
                  <a:srgbClr val="000000"/>
                </a:solidFill>
              </a:rPr>
              <a:t>soupeser</a:t>
            </a:r>
            <a:r>
              <a:rPr lang="en-US" sz="2400" dirty="0">
                <a:solidFill>
                  <a:srgbClr val="000000"/>
                </a:solidFill>
              </a:rPr>
              <a:t> les </a:t>
            </a:r>
            <a:r>
              <a:rPr lang="en-US" sz="2400" dirty="0" err="1">
                <a:solidFill>
                  <a:srgbClr val="000000"/>
                </a:solidFill>
              </a:rPr>
              <a:t>différents</a:t>
            </a:r>
            <a:r>
              <a:rPr lang="en-US" sz="2400" dirty="0">
                <a:solidFill>
                  <a:srgbClr val="000000"/>
                </a:solidFill>
              </a:rPr>
              <a:t> options et, </a:t>
            </a:r>
            <a:r>
              <a:rPr lang="en-US" sz="2400" dirty="0" err="1">
                <a:solidFill>
                  <a:srgbClr val="000000"/>
                </a:solidFill>
              </a:rPr>
              <a:t>peut-être</a:t>
            </a:r>
            <a:r>
              <a:rPr lang="en-US" sz="2400" dirty="0">
                <a:solidFill>
                  <a:srgbClr val="000000"/>
                </a:solidFill>
              </a:rPr>
              <a:t> sans </a:t>
            </a:r>
            <a:r>
              <a:rPr lang="en-US" sz="2400" dirty="0" err="1">
                <a:solidFill>
                  <a:srgbClr val="000000"/>
                </a:solidFill>
              </a:rPr>
              <a:t>aucune</a:t>
            </a:r>
            <a:r>
              <a:rPr lang="en-US" sz="2400" dirty="0">
                <a:solidFill>
                  <a:srgbClr val="000000"/>
                </a:solidFill>
              </a:rPr>
              <a:t> </a:t>
            </a:r>
            <a:r>
              <a:rPr lang="en-US" sz="2400" dirty="0" err="1">
                <a:solidFill>
                  <a:srgbClr val="000000"/>
                </a:solidFill>
              </a:rPr>
              <a:t>prise</a:t>
            </a:r>
            <a:r>
              <a:rPr lang="en-US" sz="2400" dirty="0">
                <a:solidFill>
                  <a:srgbClr val="000000"/>
                </a:solidFill>
              </a:rPr>
              <a:t> de conscience. </a:t>
            </a:r>
            <a:r>
              <a:rPr lang="en-US" sz="1500" dirty="0" smtClean="0">
                <a:solidFill>
                  <a:srgbClr val="000000"/>
                </a:solidFill>
              </a:rPr>
              <a:t>(</a:t>
            </a:r>
            <a:r>
              <a:rPr lang="en-US" sz="1500" dirty="0" err="1">
                <a:solidFill>
                  <a:srgbClr val="000000"/>
                </a:solidFill>
              </a:rPr>
              <a:t>Harteis</a:t>
            </a:r>
            <a:r>
              <a:rPr lang="en-US" sz="1500" dirty="0">
                <a:solidFill>
                  <a:srgbClr val="000000"/>
                </a:solidFill>
              </a:rPr>
              <a:t>, Koch and </a:t>
            </a:r>
            <a:r>
              <a:rPr lang="en-US" sz="1500" dirty="0" err="1" smtClean="0">
                <a:solidFill>
                  <a:srgbClr val="000000"/>
                </a:solidFill>
              </a:rPr>
              <a:t>Morgenthaler</a:t>
            </a:r>
            <a:r>
              <a:rPr lang="en-US" sz="1500" dirty="0" smtClean="0">
                <a:solidFill>
                  <a:srgbClr val="000000"/>
                </a:solidFill>
              </a:rPr>
              <a:t>, 2008</a:t>
            </a:r>
            <a:r>
              <a:rPr lang="en-US" sz="1500" dirty="0">
                <a:solidFill>
                  <a:srgbClr val="000000"/>
                </a:solidFill>
              </a:rPr>
              <a:t>)</a:t>
            </a:r>
          </a:p>
          <a:p>
            <a:pPr marL="114300" indent="0">
              <a:buNone/>
            </a:pPr>
            <a:endParaRPr lang="en-US" dirty="0"/>
          </a:p>
        </p:txBody>
      </p:sp>
      <p:sp>
        <p:nvSpPr>
          <p:cNvPr id="4" name="Slide Number Placeholder 3"/>
          <p:cNvSpPr>
            <a:spLocks noGrp="1"/>
          </p:cNvSpPr>
          <p:nvPr>
            <p:ph type="sldNum" sz="quarter" idx="12"/>
          </p:nvPr>
        </p:nvSpPr>
        <p:spPr/>
        <p:txBody>
          <a:bodyPr/>
          <a:lstStyle/>
          <a:p>
            <a:fld id="{02D8BC62-687D-0748-8BA1-F7B6CE6B4CE8}" type="slidenum">
              <a:rPr lang="en-US" smtClean="0"/>
              <a:t>23</a:t>
            </a:fld>
            <a:endParaRPr lang="en-US"/>
          </a:p>
        </p:txBody>
      </p:sp>
      <p:sp>
        <p:nvSpPr>
          <p:cNvPr id="5" name="TextBox 4"/>
          <p:cNvSpPr txBox="1"/>
          <p:nvPr/>
        </p:nvSpPr>
        <p:spPr>
          <a:xfrm>
            <a:off x="723900" y="5473700"/>
            <a:ext cx="7213600" cy="738664"/>
          </a:xfrm>
          <a:prstGeom prst="rect">
            <a:avLst/>
          </a:prstGeom>
          <a:noFill/>
        </p:spPr>
        <p:txBody>
          <a:bodyPr wrap="square" rtlCol="0">
            <a:spAutoFit/>
          </a:bodyPr>
          <a:lstStyle/>
          <a:p>
            <a:r>
              <a:rPr lang="en-US" sz="1200" dirty="0" smtClean="0"/>
              <a:t>Reference: From Knowledge to Action (report produced by Alberta Education) </a:t>
            </a:r>
            <a:r>
              <a:rPr lang="en-US" sz="1200" u="sng" dirty="0">
                <a:hlinkClick r:id="rId2"/>
              </a:rPr>
              <a:t>http://www.education.alberta.ca/department/ipr/curriculum/research/knowledgetoaction.aspx</a:t>
            </a:r>
            <a:endParaRPr lang="en-US" sz="1200" dirty="0"/>
          </a:p>
          <a:p>
            <a:endParaRPr lang="en-US" dirty="0"/>
          </a:p>
        </p:txBody>
      </p:sp>
    </p:spTree>
    <p:extLst>
      <p:ext uri="{BB962C8B-B14F-4D97-AF65-F5344CB8AC3E}">
        <p14:creationId xmlns:p14="http://schemas.microsoft.com/office/powerpoint/2010/main" val="553562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D8BC62-687D-0748-8BA1-F7B6CE6B4CE8}" type="slidenum">
              <a:rPr lang="en-US" smtClean="0"/>
              <a:t>24</a:t>
            </a:fld>
            <a:endParaRPr lang="en-US"/>
          </a:p>
        </p:txBody>
      </p:sp>
      <p:sp>
        <p:nvSpPr>
          <p:cNvPr id="5" name="TextBox 4"/>
          <p:cNvSpPr txBox="1"/>
          <p:nvPr/>
        </p:nvSpPr>
        <p:spPr>
          <a:xfrm>
            <a:off x="723900" y="6259810"/>
            <a:ext cx="7213600" cy="276999"/>
          </a:xfrm>
          <a:prstGeom prst="rect">
            <a:avLst/>
          </a:prstGeom>
          <a:noFill/>
        </p:spPr>
        <p:txBody>
          <a:bodyPr wrap="square" rtlCol="0">
            <a:spAutoFit/>
          </a:bodyPr>
          <a:lstStyle/>
          <a:p>
            <a:r>
              <a:rPr lang="en-US" sz="1200" dirty="0" smtClean="0"/>
              <a:t>Bryan “mini</a:t>
            </a:r>
            <a:r>
              <a:rPr lang="en-US" sz="1200" dirty="0"/>
              <a:t>-lanterns  https://</a:t>
            </a:r>
            <a:r>
              <a:rPr lang="en-US" sz="1200" dirty="0" err="1"/>
              <a:t>flic.kr</a:t>
            </a:r>
            <a:r>
              <a:rPr lang="en-US" sz="1200" dirty="0"/>
              <a:t>/p/2Nv9no </a:t>
            </a:r>
            <a:endParaRPr lang="en-US" dirty="0"/>
          </a:p>
        </p:txBody>
      </p:sp>
      <p:sp>
        <p:nvSpPr>
          <p:cNvPr id="6" name="Title 1"/>
          <p:cNvSpPr txBox="1">
            <a:spLocks/>
          </p:cNvSpPr>
          <p:nvPr/>
        </p:nvSpPr>
        <p:spPr>
          <a:xfrm>
            <a:off x="457200" y="226485"/>
            <a:ext cx="79502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err="1" smtClean="0">
                <a:solidFill>
                  <a:srgbClr val="000000"/>
                </a:solidFill>
              </a:rPr>
              <a:t>L’intuition</a:t>
            </a:r>
            <a:r>
              <a:rPr lang="en-US" sz="3600" dirty="0" smtClean="0">
                <a:solidFill>
                  <a:srgbClr val="000000"/>
                </a:solidFill>
              </a:rPr>
              <a:t> en </a:t>
            </a:r>
            <a:r>
              <a:rPr lang="en-US" sz="3600" dirty="0" err="1" smtClean="0">
                <a:solidFill>
                  <a:srgbClr val="000000"/>
                </a:solidFill>
              </a:rPr>
              <a:t>tant</a:t>
            </a:r>
            <a:r>
              <a:rPr lang="en-US" sz="3600" dirty="0" smtClean="0">
                <a:solidFill>
                  <a:srgbClr val="000000"/>
                </a:solidFill>
              </a:rPr>
              <a:t> </a:t>
            </a:r>
            <a:r>
              <a:rPr lang="en-US" sz="3600" dirty="0" err="1" smtClean="0">
                <a:solidFill>
                  <a:srgbClr val="000000"/>
                </a:solidFill>
              </a:rPr>
              <a:t>que</a:t>
            </a:r>
            <a:r>
              <a:rPr lang="en-US" sz="3600" dirty="0" smtClean="0">
                <a:solidFill>
                  <a:srgbClr val="000000"/>
                </a:solidFill>
              </a:rPr>
              <a:t> </a:t>
            </a:r>
            <a:r>
              <a:rPr lang="en-US" sz="3600" dirty="0" err="1" smtClean="0">
                <a:solidFill>
                  <a:srgbClr val="000000"/>
                </a:solidFill>
              </a:rPr>
              <a:t>façon</a:t>
            </a:r>
            <a:r>
              <a:rPr lang="en-US" sz="3600" dirty="0" smtClean="0">
                <a:solidFill>
                  <a:srgbClr val="000000"/>
                </a:solidFill>
              </a:rPr>
              <a:t> de </a:t>
            </a:r>
            <a:r>
              <a:rPr lang="en-US" sz="3600" dirty="0" err="1" smtClean="0">
                <a:solidFill>
                  <a:srgbClr val="000000"/>
                </a:solidFill>
              </a:rPr>
              <a:t>connaître</a:t>
            </a:r>
            <a:endParaRPr lang="en-US" sz="3600" dirty="0">
              <a:solidFill>
                <a:srgbClr val="000000"/>
              </a:solidFill>
            </a:endParaRPr>
          </a:p>
        </p:txBody>
      </p:sp>
      <p:pic>
        <p:nvPicPr>
          <p:cNvPr id="9" name="Content Placeholder 8" descr="1182601984_31fa7395c8_z.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999066" y="1600201"/>
            <a:ext cx="7408333" cy="4074298"/>
          </a:xfrm>
        </p:spPr>
      </p:pic>
    </p:spTree>
    <p:extLst>
      <p:ext uri="{BB962C8B-B14F-4D97-AF65-F5344CB8AC3E}">
        <p14:creationId xmlns:p14="http://schemas.microsoft.com/office/powerpoint/2010/main" val="1898416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D8BC62-687D-0748-8BA1-F7B6CE6B4CE8}" type="slidenum">
              <a:rPr lang="en-US" smtClean="0"/>
              <a:t>25</a:t>
            </a:fld>
            <a:endParaRPr lang="en-US"/>
          </a:p>
        </p:txBody>
      </p:sp>
      <p:sp>
        <p:nvSpPr>
          <p:cNvPr id="7" name="Title 1"/>
          <p:cNvSpPr>
            <a:spLocks noGrp="1"/>
          </p:cNvSpPr>
          <p:nvPr>
            <p:ph type="title"/>
          </p:nvPr>
        </p:nvSpPr>
        <p:spPr>
          <a:xfrm>
            <a:off x="457200" y="901171"/>
            <a:ext cx="8077200" cy="3704695"/>
          </a:xfrm>
        </p:spPr>
        <p:txBody>
          <a:bodyPr/>
          <a:lstStyle/>
          <a:p>
            <a:r>
              <a:rPr lang="en-US" sz="6600" dirty="0" smtClean="0">
                <a:solidFill>
                  <a:srgbClr val="660066"/>
                </a:solidFill>
              </a:rPr>
              <a:t>La </a:t>
            </a:r>
            <a:r>
              <a:rPr lang="en-US" sz="6600" dirty="0" err="1">
                <a:solidFill>
                  <a:srgbClr val="660066"/>
                </a:solidFill>
              </a:rPr>
              <a:t>pleine</a:t>
            </a:r>
            <a:r>
              <a:rPr lang="en-US" sz="6600" dirty="0">
                <a:solidFill>
                  <a:srgbClr val="660066"/>
                </a:solidFill>
              </a:rPr>
              <a:t> </a:t>
            </a:r>
            <a:r>
              <a:rPr lang="en-US" sz="6600" dirty="0" smtClean="0">
                <a:solidFill>
                  <a:srgbClr val="660066"/>
                </a:solidFill>
              </a:rPr>
              <a:t>conscience</a:t>
            </a:r>
            <a:br>
              <a:rPr lang="en-US" sz="6600" dirty="0" smtClean="0">
                <a:solidFill>
                  <a:srgbClr val="660066"/>
                </a:solidFill>
              </a:rPr>
            </a:br>
            <a:r>
              <a:rPr lang="en-US" sz="2800" dirty="0" smtClean="0">
                <a:solidFill>
                  <a:srgbClr val="660066"/>
                </a:solidFill>
              </a:rPr>
              <a:t>(mindfulness)</a:t>
            </a:r>
            <a:r>
              <a:rPr lang="en-US" sz="2800" dirty="0" smtClean="0">
                <a:solidFill>
                  <a:srgbClr val="004372"/>
                </a:solidFill>
                <a:latin typeface="Arial"/>
                <a:cs typeface="Arial"/>
              </a:rPr>
              <a:t/>
            </a:r>
            <a:br>
              <a:rPr lang="en-US" sz="2800" dirty="0" smtClean="0">
                <a:solidFill>
                  <a:srgbClr val="004372"/>
                </a:solidFill>
                <a:latin typeface="Arial"/>
                <a:cs typeface="Arial"/>
              </a:rPr>
            </a:br>
            <a:endParaRPr lang="en-US" sz="2800" dirty="0">
              <a:solidFill>
                <a:srgbClr val="004372"/>
              </a:solidFill>
            </a:endParaRPr>
          </a:p>
        </p:txBody>
      </p:sp>
    </p:spTree>
    <p:extLst>
      <p:ext uri="{BB962C8B-B14F-4D97-AF65-F5344CB8AC3E}">
        <p14:creationId xmlns:p14="http://schemas.microsoft.com/office/powerpoint/2010/main" val="26942335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Pleine</a:t>
            </a:r>
            <a:r>
              <a:rPr lang="en-US" dirty="0" smtClean="0"/>
              <a:t> Conscience/Mindfulness</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pPr marL="0" indent="0">
              <a:buNone/>
            </a:pPr>
            <a:r>
              <a:rPr lang="en-US" dirty="0"/>
              <a:t>"</a:t>
            </a:r>
            <a:r>
              <a:rPr lang="en-US" dirty="0" err="1"/>
              <a:t>Etat</a:t>
            </a:r>
            <a:r>
              <a:rPr lang="en-US" dirty="0"/>
              <a:t> de conscience qui </a:t>
            </a:r>
            <a:r>
              <a:rPr lang="en-US" dirty="0" err="1"/>
              <a:t>résulte</a:t>
            </a:r>
            <a:r>
              <a:rPr lang="en-US" dirty="0"/>
              <a:t> du fait de porter son attention, </a:t>
            </a:r>
            <a:r>
              <a:rPr lang="en-US" dirty="0" err="1"/>
              <a:t>intentionnellement</a:t>
            </a:r>
            <a:r>
              <a:rPr lang="en-US" dirty="0"/>
              <a:t>, au moment </a:t>
            </a:r>
            <a:r>
              <a:rPr lang="en-US" dirty="0" err="1"/>
              <a:t>présent</a:t>
            </a:r>
            <a:r>
              <a:rPr lang="en-US" dirty="0"/>
              <a:t>, sans </a:t>
            </a:r>
            <a:r>
              <a:rPr lang="en-US" dirty="0" err="1"/>
              <a:t>juger</a:t>
            </a:r>
            <a:r>
              <a:rPr lang="en-US" dirty="0"/>
              <a:t>, </a:t>
            </a:r>
            <a:r>
              <a:rPr lang="en-US" dirty="0" err="1"/>
              <a:t>sur</a:t>
            </a:r>
            <a:r>
              <a:rPr lang="en-US" dirty="0"/>
              <a:t> </a:t>
            </a:r>
            <a:r>
              <a:rPr lang="en-US" dirty="0" err="1"/>
              <a:t>l’expérience</a:t>
            </a:r>
            <a:r>
              <a:rPr lang="en-US" dirty="0"/>
              <a:t> qui se </a:t>
            </a:r>
            <a:r>
              <a:rPr lang="en-US" dirty="0" err="1"/>
              <a:t>déploie</a:t>
            </a:r>
            <a:r>
              <a:rPr lang="en-US" dirty="0"/>
              <a:t> moment après moment". </a:t>
            </a:r>
            <a:r>
              <a:rPr lang="en-US" sz="1500" dirty="0" smtClean="0"/>
              <a:t>(</a:t>
            </a:r>
            <a:r>
              <a:rPr lang="en-US" sz="1500" dirty="0" err="1" smtClean="0"/>
              <a:t>Kabat</a:t>
            </a:r>
            <a:r>
              <a:rPr lang="en-US" sz="1500" dirty="0" err="1"/>
              <a:t>-Zinn</a:t>
            </a:r>
            <a:r>
              <a:rPr lang="en-US" sz="1500" dirty="0"/>
              <a:t>, </a:t>
            </a:r>
            <a:r>
              <a:rPr lang="en-US" sz="1500" dirty="0" smtClean="0"/>
              <a:t>2003</a:t>
            </a:r>
            <a:r>
              <a:rPr lang="en-US" sz="1500" dirty="0"/>
              <a:t>, cited on http://</a:t>
            </a:r>
            <a:r>
              <a:rPr lang="en-US" sz="1500" dirty="0" err="1"/>
              <a:t>www.cps-emotions.be</a:t>
            </a:r>
            <a:r>
              <a:rPr lang="en-US" sz="1500" dirty="0"/>
              <a:t>/mindfulness</a:t>
            </a:r>
            <a:r>
              <a:rPr lang="en-US" sz="1500" dirty="0" smtClean="0"/>
              <a:t>/)</a:t>
            </a:r>
          </a:p>
          <a:p>
            <a:pPr marL="0" indent="0">
              <a:buNone/>
            </a:pPr>
            <a:endParaRPr lang="en-US" sz="1900" dirty="0"/>
          </a:p>
          <a:p>
            <a:pPr marL="0" indent="0">
              <a:buNone/>
            </a:pPr>
            <a:r>
              <a:rPr lang="en-US" dirty="0" smtClean="0"/>
              <a:t>“Mindfulness </a:t>
            </a:r>
            <a:r>
              <a:rPr lang="en-US" dirty="0"/>
              <a:t>is a state of active, open attention on the present. When you're mindful, you observe your thoughts and </a:t>
            </a:r>
            <a:r>
              <a:rPr lang="en-US" dirty="0" smtClean="0"/>
              <a:t>feelings…without </a:t>
            </a:r>
            <a:r>
              <a:rPr lang="en-US" dirty="0"/>
              <a:t>judging them good or bad</a:t>
            </a:r>
            <a:r>
              <a:rPr lang="en-US" dirty="0" smtClean="0"/>
              <a:t>.…Mindfulness </a:t>
            </a:r>
            <a:r>
              <a:rPr lang="en-US" dirty="0"/>
              <a:t>means living in the moment and awakening to </a:t>
            </a:r>
            <a:r>
              <a:rPr lang="en-US" dirty="0" smtClean="0"/>
              <a:t>experience”</a:t>
            </a:r>
            <a:r>
              <a:rPr lang="en-US" sz="1500" dirty="0" smtClean="0"/>
              <a:t>. </a:t>
            </a:r>
            <a:r>
              <a:rPr lang="en-US" sz="1500" dirty="0"/>
              <a:t>(http://</a:t>
            </a:r>
            <a:r>
              <a:rPr lang="en-US" sz="1500" dirty="0" err="1"/>
              <a:t>www.psychologytoday.com</a:t>
            </a:r>
            <a:r>
              <a:rPr lang="en-US" sz="1500" dirty="0"/>
              <a:t>/basics/</a:t>
            </a:r>
            <a:r>
              <a:rPr lang="en-US" sz="1500" dirty="0" smtClean="0"/>
              <a:t>mindfulness)</a:t>
            </a:r>
            <a:endParaRPr lang="en-CA" sz="1500" dirty="0"/>
          </a:p>
          <a:p>
            <a:endParaRPr lang="en-US" dirty="0"/>
          </a:p>
        </p:txBody>
      </p:sp>
      <p:sp>
        <p:nvSpPr>
          <p:cNvPr id="4" name="Slide Number Placeholder 3"/>
          <p:cNvSpPr>
            <a:spLocks noGrp="1"/>
          </p:cNvSpPr>
          <p:nvPr>
            <p:ph type="sldNum" sz="quarter" idx="12"/>
          </p:nvPr>
        </p:nvSpPr>
        <p:spPr/>
        <p:txBody>
          <a:bodyPr/>
          <a:lstStyle/>
          <a:p>
            <a:fld id="{6853B16B-9977-5B49-805F-EC53499B8274}" type="slidenum">
              <a:rPr lang="en-US" smtClean="0"/>
              <a:t>26</a:t>
            </a:fld>
            <a:endParaRPr lang="en-US"/>
          </a:p>
        </p:txBody>
      </p:sp>
    </p:spTree>
    <p:extLst>
      <p:ext uri="{BB962C8B-B14F-4D97-AF65-F5344CB8AC3E}">
        <p14:creationId xmlns:p14="http://schemas.microsoft.com/office/powerpoint/2010/main" val="42845650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fr-CA" dirty="0" smtClean="0">
                <a:solidFill>
                  <a:schemeClr val="tx2"/>
                </a:solidFill>
                <a:latin typeface="Arial"/>
                <a:cs typeface="Arial"/>
              </a:rPr>
              <a:t>Pleine conscience</a:t>
            </a:r>
            <a:endParaRPr lang="en-CA" dirty="0">
              <a:solidFill>
                <a:schemeClr val="tx2"/>
              </a:solidFill>
              <a:latin typeface="Arial"/>
              <a:cs typeface="Arial"/>
            </a:endParaRPr>
          </a:p>
        </p:txBody>
      </p:sp>
      <p:sp>
        <p:nvSpPr>
          <p:cNvPr id="3" name="Content Placeholder 2"/>
          <p:cNvSpPr>
            <a:spLocks noGrp="1"/>
          </p:cNvSpPr>
          <p:nvPr>
            <p:ph idx="1"/>
          </p:nvPr>
        </p:nvSpPr>
        <p:spPr>
          <a:xfrm>
            <a:off x="498474" y="1143000"/>
            <a:ext cx="7997826" cy="4191000"/>
          </a:xfrm>
        </p:spPr>
        <p:txBody>
          <a:bodyPr>
            <a:normAutofit/>
          </a:bodyPr>
          <a:lstStyle/>
          <a:p>
            <a:r>
              <a:rPr lang="en-CA" dirty="0" smtClean="0"/>
              <a:t> </a:t>
            </a:r>
            <a:endParaRPr lang="en-CA" dirty="0">
              <a:solidFill>
                <a:schemeClr val="tx2">
                  <a:lumMod val="40000"/>
                  <a:lumOff val="60000"/>
                </a:schemeClr>
              </a:solidFill>
            </a:endParaRPr>
          </a:p>
          <a:p>
            <a:pPr marL="0" lvl="0" indent="0">
              <a:buNone/>
            </a:pPr>
            <a:endParaRPr lang="en-US" dirty="0" smtClean="0">
              <a:latin typeface="Arial"/>
              <a:cs typeface="Arial"/>
            </a:endParaRPr>
          </a:p>
          <a:p>
            <a:pPr marL="0" indent="0">
              <a:buNone/>
            </a:pPr>
            <a:endParaRPr lang="en-US" dirty="0"/>
          </a:p>
        </p:txBody>
      </p:sp>
      <p:pic>
        <p:nvPicPr>
          <p:cNvPr id="4" name="Picture 3" descr="Mindfulnes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298" y="1625600"/>
            <a:ext cx="8219680" cy="3522133"/>
          </a:xfrm>
          <a:prstGeom prst="rect">
            <a:avLst/>
          </a:prstGeom>
        </p:spPr>
      </p:pic>
      <p:sp>
        <p:nvSpPr>
          <p:cNvPr id="5" name="TextBox 4"/>
          <p:cNvSpPr txBox="1"/>
          <p:nvPr/>
        </p:nvSpPr>
        <p:spPr>
          <a:xfrm>
            <a:off x="1049867" y="5842000"/>
            <a:ext cx="6400800" cy="523220"/>
          </a:xfrm>
          <a:prstGeom prst="rect">
            <a:avLst/>
          </a:prstGeom>
          <a:noFill/>
        </p:spPr>
        <p:txBody>
          <a:bodyPr wrap="square" rtlCol="0">
            <a:spAutoFit/>
          </a:bodyPr>
          <a:lstStyle/>
          <a:p>
            <a:r>
              <a:rPr lang="en-US" sz="1400" dirty="0" smtClean="0">
                <a:solidFill>
                  <a:schemeClr val="bg1">
                    <a:lumMod val="65000"/>
                  </a:schemeClr>
                </a:solidFill>
              </a:rPr>
              <a:t>Source: http</a:t>
            </a:r>
            <a:r>
              <a:rPr lang="en-US" sz="1400" dirty="0">
                <a:solidFill>
                  <a:schemeClr val="bg1">
                    <a:lumMod val="65000"/>
                  </a:schemeClr>
                </a:solidFill>
              </a:rPr>
              <a:t>://</a:t>
            </a:r>
            <a:r>
              <a:rPr lang="en-US" sz="1400" dirty="0" err="1">
                <a:solidFill>
                  <a:schemeClr val="bg1">
                    <a:lumMod val="65000"/>
                  </a:schemeClr>
                </a:solidFill>
              </a:rPr>
              <a:t>www.inspiredlivingprojects.com</a:t>
            </a:r>
            <a:r>
              <a:rPr lang="en-US" sz="1400" dirty="0">
                <a:solidFill>
                  <a:schemeClr val="bg1">
                    <a:lumMod val="65000"/>
                  </a:schemeClr>
                </a:solidFill>
              </a:rPr>
              <a:t>/</a:t>
            </a:r>
            <a:r>
              <a:rPr lang="en-US" sz="1400" dirty="0" err="1">
                <a:solidFill>
                  <a:schemeClr val="bg1">
                    <a:lumMod val="65000"/>
                  </a:schemeClr>
                </a:solidFill>
              </a:rPr>
              <a:t>wp</a:t>
            </a:r>
            <a:r>
              <a:rPr lang="en-US" sz="1400" dirty="0">
                <a:solidFill>
                  <a:schemeClr val="bg1">
                    <a:lumMod val="65000"/>
                  </a:schemeClr>
                </a:solidFill>
              </a:rPr>
              <a:t>-content/uploads/2014/01/</a:t>
            </a:r>
            <a:r>
              <a:rPr lang="en-US" sz="1400" dirty="0" err="1">
                <a:solidFill>
                  <a:schemeClr val="bg1">
                    <a:lumMod val="65000"/>
                  </a:schemeClr>
                </a:solidFill>
              </a:rPr>
              <a:t>Mindfulness.jpg</a:t>
            </a:r>
            <a:endParaRPr lang="en-US" sz="1400" dirty="0">
              <a:solidFill>
                <a:schemeClr val="bg1">
                  <a:lumMod val="65000"/>
                </a:schemeClr>
              </a:solidFill>
            </a:endParaRPr>
          </a:p>
        </p:txBody>
      </p:sp>
    </p:spTree>
    <p:extLst>
      <p:ext uri="{BB962C8B-B14F-4D97-AF65-F5344CB8AC3E}">
        <p14:creationId xmlns:p14="http://schemas.microsoft.com/office/powerpoint/2010/main" val="36079685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a:t>
            </a:r>
            <a:r>
              <a:rPr lang="en-US" dirty="0" err="1" smtClean="0"/>
              <a:t>pleine</a:t>
            </a:r>
            <a:r>
              <a:rPr lang="en-US" dirty="0"/>
              <a:t> </a:t>
            </a:r>
            <a:r>
              <a:rPr lang="en-US" dirty="0" smtClean="0"/>
              <a:t>conscience</a:t>
            </a:r>
            <a:endParaRPr lang="en-US" dirty="0"/>
          </a:p>
        </p:txBody>
      </p:sp>
      <p:sp>
        <p:nvSpPr>
          <p:cNvPr id="3" name="Content Placeholder 2"/>
          <p:cNvSpPr>
            <a:spLocks noGrp="1"/>
          </p:cNvSpPr>
          <p:nvPr>
            <p:ph idx="1"/>
          </p:nvPr>
        </p:nvSpPr>
        <p:spPr/>
        <p:txBody>
          <a:bodyPr>
            <a:normAutofit/>
          </a:bodyPr>
          <a:lstStyle/>
          <a:p>
            <a:r>
              <a:rPr lang="en-US" dirty="0"/>
              <a:t>L</a:t>
            </a:r>
            <a:r>
              <a:rPr lang="en-US" dirty="0" smtClean="0"/>
              <a:t>a </a:t>
            </a:r>
            <a:r>
              <a:rPr lang="en-US" dirty="0" err="1"/>
              <a:t>recherche</a:t>
            </a:r>
            <a:r>
              <a:rPr lang="en-US" dirty="0"/>
              <a:t> </a:t>
            </a:r>
            <a:r>
              <a:rPr lang="en-US" dirty="0" err="1" smtClean="0"/>
              <a:t>montre</a:t>
            </a:r>
            <a:r>
              <a:rPr lang="en-US" dirty="0" smtClean="0"/>
              <a:t> </a:t>
            </a:r>
            <a:r>
              <a:rPr lang="en-US" dirty="0" err="1" smtClean="0"/>
              <a:t>que</a:t>
            </a:r>
            <a:r>
              <a:rPr lang="en-US" dirty="0"/>
              <a:t>, pour les </a:t>
            </a:r>
            <a:r>
              <a:rPr lang="en-US" b="1" dirty="0" err="1"/>
              <a:t>enseignants</a:t>
            </a:r>
            <a:r>
              <a:rPr lang="en-US" dirty="0"/>
              <a:t>, la </a:t>
            </a:r>
            <a:r>
              <a:rPr lang="en-US" dirty="0" err="1"/>
              <a:t>pleine</a:t>
            </a:r>
            <a:r>
              <a:rPr lang="en-US" dirty="0"/>
              <a:t> conscience </a:t>
            </a:r>
            <a:r>
              <a:rPr lang="en-US" dirty="0" err="1" smtClean="0"/>
              <a:t>peut</a:t>
            </a:r>
            <a:r>
              <a:rPr lang="en-US" dirty="0" smtClean="0"/>
              <a:t> augmenter</a:t>
            </a:r>
            <a:endParaRPr lang="en-US" dirty="0"/>
          </a:p>
          <a:p>
            <a:pPr lvl="1"/>
            <a:r>
              <a:rPr lang="en-US" dirty="0" err="1" smtClean="0"/>
              <a:t>l’impression</a:t>
            </a:r>
            <a:r>
              <a:rPr lang="en-US" dirty="0" smtClean="0"/>
              <a:t> </a:t>
            </a:r>
            <a:r>
              <a:rPr lang="en-US" dirty="0"/>
              <a:t>de </a:t>
            </a:r>
            <a:r>
              <a:rPr lang="en-US" dirty="0" err="1"/>
              <a:t>bien-être</a:t>
            </a:r>
            <a:r>
              <a:rPr lang="en-US" dirty="0"/>
              <a:t> et de </a:t>
            </a:r>
            <a:r>
              <a:rPr lang="en-US" dirty="0" err="1"/>
              <a:t>confiance</a:t>
            </a:r>
            <a:r>
              <a:rPr lang="en-US" dirty="0"/>
              <a:t> en </a:t>
            </a:r>
            <a:r>
              <a:rPr lang="en-US" dirty="0" err="1"/>
              <a:t>soi</a:t>
            </a:r>
            <a:r>
              <a:rPr lang="en-US" dirty="0"/>
              <a:t> </a:t>
            </a:r>
            <a:r>
              <a:rPr lang="en-US" dirty="0" err="1"/>
              <a:t>dans</a:t>
            </a:r>
            <a:r>
              <a:rPr lang="en-US" dirty="0"/>
              <a:t> </a:t>
            </a:r>
            <a:r>
              <a:rPr lang="en-US" dirty="0" err="1" smtClean="0"/>
              <a:t>l’enseignement</a:t>
            </a:r>
            <a:endParaRPr lang="en-US" dirty="0"/>
          </a:p>
          <a:p>
            <a:pPr lvl="1"/>
            <a:r>
              <a:rPr lang="en-US" dirty="0" smtClean="0"/>
              <a:t>la </a:t>
            </a:r>
            <a:r>
              <a:rPr lang="en-US" dirty="0" err="1"/>
              <a:t>capacité</a:t>
            </a:r>
            <a:r>
              <a:rPr lang="en-US" dirty="0"/>
              <a:t> </a:t>
            </a:r>
            <a:r>
              <a:rPr lang="en-US" dirty="0" err="1"/>
              <a:t>d’assurer</a:t>
            </a:r>
            <a:r>
              <a:rPr lang="en-US" dirty="0"/>
              <a:t> la bonne </a:t>
            </a:r>
            <a:r>
              <a:rPr lang="en-US" dirty="0" err="1"/>
              <a:t>conduite</a:t>
            </a:r>
            <a:r>
              <a:rPr lang="en-US" dirty="0"/>
              <a:t> </a:t>
            </a:r>
            <a:r>
              <a:rPr lang="en-US" dirty="0" err="1"/>
              <a:t>d’une</a:t>
            </a:r>
            <a:r>
              <a:rPr lang="en-US" dirty="0"/>
              <a:t> </a:t>
            </a:r>
            <a:r>
              <a:rPr lang="en-US" dirty="0" err="1"/>
              <a:t>classe</a:t>
            </a:r>
            <a:r>
              <a:rPr lang="en-US" dirty="0"/>
              <a:t> </a:t>
            </a:r>
            <a:r>
              <a:rPr lang="en-US" dirty="0" err="1"/>
              <a:t>ainsi</a:t>
            </a:r>
            <a:r>
              <a:rPr lang="en-US" dirty="0"/>
              <a:t> </a:t>
            </a:r>
            <a:endParaRPr lang="en-US" dirty="0" smtClean="0"/>
          </a:p>
          <a:p>
            <a:pPr lvl="1"/>
            <a:r>
              <a:rPr lang="en-US" dirty="0"/>
              <a:t> la </a:t>
            </a:r>
            <a:r>
              <a:rPr lang="en-US" dirty="0" err="1"/>
              <a:t>capacité</a:t>
            </a:r>
            <a:r>
              <a:rPr lang="en-US" dirty="0"/>
              <a:t> </a:t>
            </a:r>
            <a:r>
              <a:rPr lang="en-US" dirty="0" err="1" smtClean="0"/>
              <a:t>d’établir</a:t>
            </a:r>
            <a:r>
              <a:rPr lang="en-US" dirty="0" smtClean="0"/>
              <a:t> </a:t>
            </a:r>
            <a:r>
              <a:rPr lang="en-US" dirty="0"/>
              <a:t>et </a:t>
            </a:r>
            <a:r>
              <a:rPr lang="en-US" dirty="0" err="1"/>
              <a:t>maintenir</a:t>
            </a:r>
            <a:r>
              <a:rPr lang="en-US" dirty="0"/>
              <a:t> des rapports de </a:t>
            </a:r>
            <a:r>
              <a:rPr lang="en-US" dirty="0" err="1"/>
              <a:t>soutien</a:t>
            </a:r>
            <a:r>
              <a:rPr lang="en-US" dirty="0"/>
              <a:t> avec les </a:t>
            </a:r>
            <a:r>
              <a:rPr lang="en-US" dirty="0" err="1" smtClean="0"/>
              <a:t>étudiants</a:t>
            </a:r>
            <a:endParaRPr lang="en-US" dirty="0"/>
          </a:p>
        </p:txBody>
      </p:sp>
      <p:sp>
        <p:nvSpPr>
          <p:cNvPr id="4" name="TextBox 3"/>
          <p:cNvSpPr txBox="1"/>
          <p:nvPr/>
        </p:nvSpPr>
        <p:spPr>
          <a:xfrm>
            <a:off x="880533" y="5892800"/>
            <a:ext cx="5791200" cy="369332"/>
          </a:xfrm>
          <a:prstGeom prst="rect">
            <a:avLst/>
          </a:prstGeom>
          <a:noFill/>
        </p:spPr>
        <p:txBody>
          <a:bodyPr wrap="square" rtlCol="0">
            <a:spAutoFit/>
          </a:bodyPr>
          <a:lstStyle/>
          <a:p>
            <a:r>
              <a:rPr lang="en-US" sz="1400" dirty="0" smtClean="0"/>
              <a:t>Mindfulness in Schools website (see next slide</a:t>
            </a:r>
            <a:r>
              <a:rPr lang="en-US" dirty="0" smtClean="0"/>
              <a:t>)</a:t>
            </a:r>
            <a:endParaRPr lang="en-US" dirty="0"/>
          </a:p>
        </p:txBody>
      </p:sp>
    </p:spTree>
    <p:extLst>
      <p:ext uri="{BB962C8B-B14F-4D97-AF65-F5344CB8AC3E}">
        <p14:creationId xmlns:p14="http://schemas.microsoft.com/office/powerpoint/2010/main" val="263228057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a:t>
            </a:r>
            <a:r>
              <a:rPr lang="en-US" dirty="0" err="1" smtClean="0"/>
              <a:t>pleine</a:t>
            </a:r>
            <a:r>
              <a:rPr lang="en-US" dirty="0"/>
              <a:t> </a:t>
            </a:r>
            <a:r>
              <a:rPr lang="en-US" dirty="0" smtClean="0"/>
              <a:t>conscience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000000"/>
                </a:solidFill>
              </a:rPr>
              <a:t>Si </a:t>
            </a:r>
            <a:r>
              <a:rPr lang="en-US" dirty="0" err="1">
                <a:solidFill>
                  <a:srgbClr val="000000"/>
                </a:solidFill>
              </a:rPr>
              <a:t>elle</a:t>
            </a:r>
            <a:r>
              <a:rPr lang="en-US" dirty="0">
                <a:solidFill>
                  <a:srgbClr val="000000"/>
                </a:solidFill>
              </a:rPr>
              <a:t> </a:t>
            </a:r>
            <a:r>
              <a:rPr lang="en-US" dirty="0" err="1">
                <a:solidFill>
                  <a:srgbClr val="000000"/>
                </a:solidFill>
              </a:rPr>
              <a:t>est</a:t>
            </a:r>
            <a:r>
              <a:rPr lang="en-US" dirty="0">
                <a:solidFill>
                  <a:srgbClr val="000000"/>
                </a:solidFill>
              </a:rPr>
              <a:t> </a:t>
            </a:r>
            <a:r>
              <a:rPr lang="en-US" dirty="0" err="1" smtClean="0">
                <a:solidFill>
                  <a:srgbClr val="000000"/>
                </a:solidFill>
              </a:rPr>
              <a:t>bien</a:t>
            </a:r>
            <a:r>
              <a:rPr lang="en-US" dirty="0" smtClean="0">
                <a:solidFill>
                  <a:srgbClr val="000000"/>
                </a:solidFill>
              </a:rPr>
              <a:t> </a:t>
            </a:r>
            <a:r>
              <a:rPr lang="en-US" dirty="0" err="1">
                <a:solidFill>
                  <a:srgbClr val="000000"/>
                </a:solidFill>
              </a:rPr>
              <a:t>enseignée</a:t>
            </a:r>
            <a:r>
              <a:rPr lang="en-US" dirty="0">
                <a:solidFill>
                  <a:srgbClr val="000000"/>
                </a:solidFill>
              </a:rPr>
              <a:t> et </a:t>
            </a:r>
            <a:r>
              <a:rPr lang="en-US" dirty="0" err="1">
                <a:solidFill>
                  <a:srgbClr val="000000"/>
                </a:solidFill>
              </a:rPr>
              <a:t>pratiquée</a:t>
            </a:r>
            <a:r>
              <a:rPr lang="en-US" dirty="0">
                <a:solidFill>
                  <a:srgbClr val="000000"/>
                </a:solidFill>
              </a:rPr>
              <a:t> </a:t>
            </a:r>
            <a:r>
              <a:rPr lang="en-US" dirty="0" err="1">
                <a:solidFill>
                  <a:srgbClr val="000000"/>
                </a:solidFill>
              </a:rPr>
              <a:t>régulièrement</a:t>
            </a:r>
            <a:r>
              <a:rPr lang="en-US" dirty="0">
                <a:solidFill>
                  <a:srgbClr val="000000"/>
                </a:solidFill>
              </a:rPr>
              <a:t>, la </a:t>
            </a:r>
            <a:r>
              <a:rPr lang="en-US" dirty="0" err="1">
                <a:solidFill>
                  <a:srgbClr val="000000"/>
                </a:solidFill>
              </a:rPr>
              <a:t>pleine</a:t>
            </a:r>
            <a:r>
              <a:rPr lang="en-US" dirty="0">
                <a:solidFill>
                  <a:srgbClr val="000000"/>
                </a:solidFill>
              </a:rPr>
              <a:t> conscience </a:t>
            </a:r>
            <a:r>
              <a:rPr lang="en-US" dirty="0" err="1">
                <a:solidFill>
                  <a:srgbClr val="000000"/>
                </a:solidFill>
              </a:rPr>
              <a:t>peut</a:t>
            </a:r>
            <a:r>
              <a:rPr lang="en-US" dirty="0">
                <a:solidFill>
                  <a:srgbClr val="000000"/>
                </a:solidFill>
              </a:rPr>
              <a:t> </a:t>
            </a:r>
            <a:endParaRPr lang="en-US" dirty="0" smtClean="0">
              <a:solidFill>
                <a:srgbClr val="000000"/>
              </a:solidFill>
            </a:endParaRPr>
          </a:p>
          <a:p>
            <a:pPr lvl="1"/>
            <a:r>
              <a:rPr lang="en-US" dirty="0" err="1" smtClean="0">
                <a:solidFill>
                  <a:srgbClr val="000000"/>
                </a:solidFill>
              </a:rPr>
              <a:t>améliorer</a:t>
            </a:r>
            <a:r>
              <a:rPr lang="en-US" dirty="0" smtClean="0">
                <a:solidFill>
                  <a:srgbClr val="000000"/>
                </a:solidFill>
              </a:rPr>
              <a:t> </a:t>
            </a:r>
            <a:r>
              <a:rPr lang="en-US" dirty="0">
                <a:solidFill>
                  <a:srgbClr val="000000"/>
                </a:solidFill>
              </a:rPr>
              <a:t>la santé </a:t>
            </a:r>
            <a:r>
              <a:rPr lang="en-US" dirty="0" err="1">
                <a:solidFill>
                  <a:srgbClr val="000000"/>
                </a:solidFill>
              </a:rPr>
              <a:t>mentale</a:t>
            </a:r>
            <a:r>
              <a:rPr lang="en-US" dirty="0">
                <a:solidFill>
                  <a:srgbClr val="000000"/>
                </a:solidFill>
              </a:rPr>
              <a:t> et le </a:t>
            </a:r>
            <a:r>
              <a:rPr lang="en-US" dirty="0" err="1">
                <a:solidFill>
                  <a:srgbClr val="000000"/>
                </a:solidFill>
              </a:rPr>
              <a:t>bien-être</a:t>
            </a:r>
            <a:r>
              <a:rPr lang="en-US" dirty="0">
                <a:solidFill>
                  <a:srgbClr val="000000"/>
                </a:solidFill>
              </a:rPr>
              <a:t> des </a:t>
            </a:r>
            <a:r>
              <a:rPr lang="en-US" dirty="0" err="1">
                <a:solidFill>
                  <a:srgbClr val="000000"/>
                </a:solidFill>
              </a:rPr>
              <a:t>étudiants</a:t>
            </a:r>
            <a:r>
              <a:rPr lang="en-US" dirty="0">
                <a:solidFill>
                  <a:srgbClr val="000000"/>
                </a:solidFill>
              </a:rPr>
              <a:t>, </a:t>
            </a:r>
            <a:r>
              <a:rPr lang="en-US" dirty="0" err="1">
                <a:solidFill>
                  <a:srgbClr val="000000"/>
                </a:solidFill>
              </a:rPr>
              <a:t>leur</a:t>
            </a:r>
            <a:r>
              <a:rPr lang="en-US" dirty="0">
                <a:solidFill>
                  <a:srgbClr val="000000"/>
                </a:solidFill>
              </a:rPr>
              <a:t> concentration, </a:t>
            </a:r>
            <a:r>
              <a:rPr lang="en-US" dirty="0" err="1">
                <a:solidFill>
                  <a:srgbClr val="000000"/>
                </a:solidFill>
              </a:rPr>
              <a:t>leur</a:t>
            </a:r>
            <a:r>
              <a:rPr lang="en-US" dirty="0">
                <a:solidFill>
                  <a:srgbClr val="000000"/>
                </a:solidFill>
              </a:rPr>
              <a:t> </a:t>
            </a:r>
            <a:r>
              <a:rPr lang="en-US" dirty="0" err="1">
                <a:solidFill>
                  <a:srgbClr val="000000"/>
                </a:solidFill>
              </a:rPr>
              <a:t>estime</a:t>
            </a:r>
            <a:r>
              <a:rPr lang="en-US" dirty="0">
                <a:solidFill>
                  <a:srgbClr val="000000"/>
                </a:solidFill>
              </a:rPr>
              <a:t> </a:t>
            </a:r>
            <a:r>
              <a:rPr lang="en-US" dirty="0" err="1">
                <a:solidFill>
                  <a:srgbClr val="000000"/>
                </a:solidFill>
              </a:rPr>
              <a:t>d’eux-mêmes</a:t>
            </a:r>
            <a:r>
              <a:rPr lang="en-US" dirty="0">
                <a:solidFill>
                  <a:srgbClr val="000000"/>
                </a:solidFill>
              </a:rPr>
              <a:t>, </a:t>
            </a:r>
            <a:r>
              <a:rPr lang="en-US" dirty="0" err="1" smtClean="0">
                <a:solidFill>
                  <a:srgbClr val="000000"/>
                </a:solidFill>
              </a:rPr>
              <a:t>leurs</a:t>
            </a:r>
            <a:r>
              <a:rPr lang="en-US" dirty="0" smtClean="0">
                <a:solidFill>
                  <a:srgbClr val="000000"/>
                </a:solidFill>
              </a:rPr>
              <a:t> rapports avec les </a:t>
            </a:r>
            <a:r>
              <a:rPr lang="en-US" dirty="0" err="1" smtClean="0">
                <a:solidFill>
                  <a:srgbClr val="000000"/>
                </a:solidFill>
              </a:rPr>
              <a:t>autres</a:t>
            </a:r>
            <a:r>
              <a:rPr lang="en-US" dirty="0" smtClean="0">
                <a:solidFill>
                  <a:srgbClr val="000000"/>
                </a:solidFill>
              </a:rPr>
              <a:t>, </a:t>
            </a:r>
            <a:r>
              <a:rPr lang="en-US" dirty="0" err="1" smtClean="0">
                <a:solidFill>
                  <a:srgbClr val="000000"/>
                </a:solidFill>
              </a:rPr>
              <a:t>leur</a:t>
            </a:r>
            <a:r>
              <a:rPr lang="en-US" dirty="0" smtClean="0">
                <a:solidFill>
                  <a:srgbClr val="000000"/>
                </a:solidFill>
              </a:rPr>
              <a:t> </a:t>
            </a:r>
            <a:r>
              <a:rPr lang="en-US" dirty="0" err="1">
                <a:solidFill>
                  <a:srgbClr val="000000"/>
                </a:solidFill>
              </a:rPr>
              <a:t>optimisme</a:t>
            </a:r>
            <a:r>
              <a:rPr lang="en-US" dirty="0">
                <a:solidFill>
                  <a:srgbClr val="000000"/>
                </a:solidFill>
              </a:rPr>
              <a:t>, </a:t>
            </a:r>
            <a:r>
              <a:rPr lang="en-US" dirty="0" err="1">
                <a:solidFill>
                  <a:srgbClr val="000000"/>
                </a:solidFill>
              </a:rPr>
              <a:t>leur</a:t>
            </a:r>
            <a:r>
              <a:rPr lang="en-US" dirty="0">
                <a:solidFill>
                  <a:srgbClr val="000000"/>
                </a:solidFill>
              </a:rPr>
              <a:t> </a:t>
            </a:r>
            <a:r>
              <a:rPr lang="en-US" dirty="0" err="1">
                <a:solidFill>
                  <a:srgbClr val="000000"/>
                </a:solidFill>
              </a:rPr>
              <a:t>conduite</a:t>
            </a:r>
            <a:r>
              <a:rPr lang="en-US" dirty="0">
                <a:solidFill>
                  <a:srgbClr val="000000"/>
                </a:solidFill>
              </a:rPr>
              <a:t> positive et </a:t>
            </a:r>
            <a:r>
              <a:rPr lang="en-US" dirty="0" err="1">
                <a:solidFill>
                  <a:srgbClr val="000000"/>
                </a:solidFill>
              </a:rPr>
              <a:t>leur</a:t>
            </a:r>
            <a:r>
              <a:rPr lang="en-US" dirty="0">
                <a:solidFill>
                  <a:srgbClr val="000000"/>
                </a:solidFill>
              </a:rPr>
              <a:t> </a:t>
            </a:r>
            <a:r>
              <a:rPr lang="en-US" dirty="0" err="1">
                <a:solidFill>
                  <a:srgbClr val="000000"/>
                </a:solidFill>
              </a:rPr>
              <a:t>apprentissage</a:t>
            </a:r>
            <a:r>
              <a:rPr lang="en-US" dirty="0">
                <a:solidFill>
                  <a:srgbClr val="000000"/>
                </a:solidFill>
              </a:rPr>
              <a:t> </a:t>
            </a:r>
            <a:r>
              <a:rPr lang="en-US" dirty="0" err="1">
                <a:solidFill>
                  <a:srgbClr val="000000"/>
                </a:solidFill>
              </a:rPr>
              <a:t>scolaire</a:t>
            </a:r>
            <a:r>
              <a:rPr lang="en-US" dirty="0">
                <a:solidFill>
                  <a:srgbClr val="000000"/>
                </a:solidFill>
              </a:rPr>
              <a:t>.</a:t>
            </a:r>
            <a:r>
              <a:rPr lang="en-US" dirty="0">
                <a:solidFill>
                  <a:srgbClr val="FF0000"/>
                </a:solidFill>
              </a:rPr>
              <a:t/>
            </a:r>
            <a:br>
              <a:rPr lang="en-US" dirty="0">
                <a:solidFill>
                  <a:srgbClr val="FF0000"/>
                </a:solidFill>
              </a:rPr>
            </a:br>
            <a:endParaRPr lang="en-US" dirty="0" smtClean="0">
              <a:solidFill>
                <a:srgbClr val="FF0000"/>
              </a:solidFill>
            </a:endParaRPr>
          </a:p>
          <a:p>
            <a:pPr marL="0" indent="0">
              <a:buNone/>
            </a:pPr>
            <a:r>
              <a:rPr lang="en-US" sz="1800" dirty="0" smtClean="0">
                <a:solidFill>
                  <a:srgbClr val="000000"/>
                </a:solidFill>
              </a:rPr>
              <a:t>References: </a:t>
            </a:r>
          </a:p>
          <a:p>
            <a:pPr marL="0" indent="0">
              <a:buNone/>
            </a:pPr>
            <a:r>
              <a:rPr lang="en-US" sz="1800" dirty="0" smtClean="0">
                <a:solidFill>
                  <a:srgbClr val="000000"/>
                </a:solidFill>
              </a:rPr>
              <a:t>Mindfulness in Schools Website: </a:t>
            </a:r>
            <a:endParaRPr lang="en-US" sz="1800" dirty="0">
              <a:solidFill>
                <a:srgbClr val="000000"/>
              </a:solidFill>
              <a:hlinkClick r:id="rId2"/>
            </a:endParaRPr>
          </a:p>
          <a:p>
            <a:r>
              <a:rPr lang="en-US" sz="1800" u="sng" dirty="0" smtClean="0">
                <a:solidFill>
                  <a:srgbClr val="000000"/>
                </a:solidFill>
                <a:hlinkClick r:id="rId2"/>
              </a:rPr>
              <a:t>http</a:t>
            </a:r>
            <a:r>
              <a:rPr lang="en-US" sz="1800" u="sng" dirty="0">
                <a:solidFill>
                  <a:srgbClr val="000000"/>
                </a:solidFill>
                <a:hlinkClick r:id="rId2"/>
              </a:rPr>
              <a:t>://mindfulnessinschools.org/wp-content/uploads/2013/09/Children-and-mindfulness-journal-of-childrens-services-</a:t>
            </a:r>
            <a:r>
              <a:rPr lang="en-US" sz="1800" u="sng" dirty="0" smtClean="0">
                <a:solidFill>
                  <a:srgbClr val="000000"/>
                </a:solidFill>
                <a:hlinkClick r:id="rId2"/>
              </a:rPr>
              <a:t>weare.pdf</a:t>
            </a:r>
            <a:endParaRPr lang="en-US" sz="1800" dirty="0" smtClean="0">
              <a:solidFill>
                <a:srgbClr val="000000"/>
              </a:solidFill>
            </a:endParaRPr>
          </a:p>
          <a:p>
            <a:r>
              <a:rPr lang="en-US" sz="1800" dirty="0" smtClean="0">
                <a:solidFill>
                  <a:srgbClr val="000000"/>
                </a:solidFill>
              </a:rPr>
              <a:t>http</a:t>
            </a:r>
            <a:r>
              <a:rPr lang="en-US" sz="1800" dirty="0">
                <a:solidFill>
                  <a:srgbClr val="000000"/>
                </a:solidFill>
              </a:rPr>
              <a:t>://</a:t>
            </a:r>
            <a:r>
              <a:rPr lang="en-US" sz="1800" dirty="0" err="1">
                <a:solidFill>
                  <a:srgbClr val="000000"/>
                </a:solidFill>
              </a:rPr>
              <a:t>mindfulnessinschools.org</a:t>
            </a:r>
            <a:r>
              <a:rPr lang="en-US" sz="1800" dirty="0">
                <a:solidFill>
                  <a:srgbClr val="000000"/>
                </a:solidFill>
              </a:rPr>
              <a:t>/</a:t>
            </a:r>
            <a:r>
              <a:rPr lang="en-US" sz="1800" dirty="0" err="1">
                <a:solidFill>
                  <a:srgbClr val="000000"/>
                </a:solidFill>
              </a:rPr>
              <a:t>wp</a:t>
            </a:r>
            <a:r>
              <a:rPr lang="en-US" sz="1800" dirty="0">
                <a:solidFill>
                  <a:srgbClr val="000000"/>
                </a:solidFill>
              </a:rPr>
              <a:t>-content/uploads/2013/09/</a:t>
            </a:r>
            <a:r>
              <a:rPr lang="en-US" sz="1800" dirty="0" err="1">
                <a:solidFill>
                  <a:srgbClr val="000000"/>
                </a:solidFill>
              </a:rPr>
              <a:t>remple.pdf</a:t>
            </a:r>
            <a:endParaRPr lang="en-US" sz="1800" dirty="0">
              <a:solidFill>
                <a:srgbClr val="000000"/>
              </a:solidFill>
              <a:effectLst/>
            </a:endParaRPr>
          </a:p>
        </p:txBody>
      </p:sp>
    </p:spTree>
    <p:extLst>
      <p:ext uri="{BB962C8B-B14F-4D97-AF65-F5344CB8AC3E}">
        <p14:creationId xmlns:p14="http://schemas.microsoft.com/office/powerpoint/2010/main" val="14076559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4372"/>
                </a:solidFill>
                <a:latin typeface="Arial"/>
                <a:cs typeface="Arial"/>
              </a:rPr>
              <a:t>L</a:t>
            </a:r>
            <a:r>
              <a:rPr lang="en-US" dirty="0" smtClean="0">
                <a:solidFill>
                  <a:srgbClr val="004372"/>
                </a:solidFill>
                <a:latin typeface="Arial"/>
                <a:cs typeface="Arial"/>
              </a:rPr>
              <a:t>a </a:t>
            </a:r>
            <a:r>
              <a:rPr lang="en-US" dirty="0" err="1" smtClean="0">
                <a:solidFill>
                  <a:srgbClr val="004372"/>
                </a:solidFill>
                <a:latin typeface="Arial"/>
                <a:cs typeface="Arial"/>
              </a:rPr>
              <a:t>connaissance</a:t>
            </a:r>
            <a:r>
              <a:rPr lang="en-US" dirty="0" smtClean="0">
                <a:solidFill>
                  <a:srgbClr val="004372"/>
                </a:solidFill>
                <a:latin typeface="Arial"/>
                <a:cs typeface="Arial"/>
              </a:rPr>
              <a:t> et </a:t>
            </a:r>
            <a:r>
              <a:rPr lang="en-US" dirty="0" err="1" smtClean="0">
                <a:solidFill>
                  <a:srgbClr val="004372"/>
                </a:solidFill>
                <a:latin typeface="Arial"/>
                <a:cs typeface="Arial"/>
              </a:rPr>
              <a:t>l’enseignant</a:t>
            </a:r>
            <a:r>
              <a:rPr lang="en-US" dirty="0" smtClean="0">
                <a:solidFill>
                  <a:srgbClr val="004372"/>
                </a:solidFill>
                <a:latin typeface="Arial"/>
                <a:cs typeface="Arial"/>
              </a:rPr>
              <a:t>(e)</a:t>
            </a:r>
            <a:endParaRPr lang="en-US" dirty="0">
              <a:solidFill>
                <a:srgbClr val="004372"/>
              </a:solidFill>
              <a:latin typeface="Arial"/>
              <a:cs typeface="Arial"/>
            </a:endParaRPr>
          </a:p>
        </p:txBody>
      </p:sp>
      <p:sp>
        <p:nvSpPr>
          <p:cNvPr id="7" name="TextBox 6"/>
          <p:cNvSpPr txBox="1"/>
          <p:nvPr/>
        </p:nvSpPr>
        <p:spPr>
          <a:xfrm>
            <a:off x="812800" y="5892800"/>
            <a:ext cx="7962900" cy="923330"/>
          </a:xfrm>
          <a:prstGeom prst="rect">
            <a:avLst/>
          </a:prstGeom>
          <a:noFill/>
        </p:spPr>
        <p:txBody>
          <a:bodyPr wrap="square" rtlCol="0">
            <a:spAutoFit/>
          </a:bodyPr>
          <a:lstStyle/>
          <a:p>
            <a:r>
              <a:rPr lang="en-US" sz="1200" dirty="0"/>
              <a:t>Reference: Shulman, L. (1986). Those who understand: Knowledge growth in teaching. </a:t>
            </a:r>
            <a:r>
              <a:rPr lang="en-US" sz="1200" i="1" dirty="0"/>
              <a:t>Educational Researcher, 15</a:t>
            </a:r>
            <a:r>
              <a:rPr lang="en-US" sz="1200" dirty="0"/>
              <a:t>(2), 4-14. </a:t>
            </a:r>
          </a:p>
          <a:p>
            <a:endParaRPr lang="en-US" sz="1200" dirty="0" smtClean="0"/>
          </a:p>
          <a:p>
            <a:r>
              <a:rPr lang="en-US" sz="1200" dirty="0"/>
              <a:t>Image: http://</a:t>
            </a:r>
            <a:r>
              <a:rPr lang="en-US" sz="1200" dirty="0" err="1"/>
              <a:t>blog.mcrel.org</a:t>
            </a:r>
            <a:r>
              <a:rPr lang="en-US" sz="1200" dirty="0"/>
              <a:t>/page/2/</a:t>
            </a:r>
          </a:p>
          <a:p>
            <a:endParaRPr lang="en-US" dirty="0"/>
          </a:p>
        </p:txBody>
      </p:sp>
      <p:pic>
        <p:nvPicPr>
          <p:cNvPr id="8" name="Picture 7"/>
          <p:cNvPicPr>
            <a:picLocks noChangeAspect="1"/>
          </p:cNvPicPr>
          <p:nvPr/>
        </p:nvPicPr>
        <p:blipFill>
          <a:blip r:embed="rId3"/>
          <a:stretch>
            <a:fillRect/>
          </a:stretch>
        </p:blipFill>
        <p:spPr>
          <a:xfrm>
            <a:off x="2687638" y="1417638"/>
            <a:ext cx="4106862" cy="4106862"/>
          </a:xfrm>
          <a:prstGeom prst="rect">
            <a:avLst/>
          </a:prstGeom>
        </p:spPr>
      </p:pic>
    </p:spTree>
    <p:extLst>
      <p:ext uri="{BB962C8B-B14F-4D97-AF65-F5344CB8AC3E}">
        <p14:creationId xmlns:p14="http://schemas.microsoft.com/office/powerpoint/2010/main" val="13617892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176" y="846138"/>
            <a:ext cx="5791200" cy="1143000"/>
          </a:xfrm>
        </p:spPr>
        <p:txBody>
          <a:bodyPr>
            <a:noAutofit/>
          </a:bodyPr>
          <a:lstStyle/>
          <a:p>
            <a:pPr lvl="0"/>
            <a:r>
              <a:rPr lang="en-US" sz="7200" dirty="0" err="1">
                <a:solidFill>
                  <a:schemeClr val="accent4"/>
                </a:solidFill>
                <a:latin typeface="Arial"/>
                <a:cs typeface="Arial"/>
              </a:rPr>
              <a:t>bien-être</a:t>
            </a:r>
            <a:r>
              <a:rPr lang="en-US" sz="7200" dirty="0">
                <a:solidFill>
                  <a:schemeClr val="accent4"/>
                </a:solidFill>
                <a:latin typeface="Arial"/>
                <a:cs typeface="Arial"/>
              </a:rPr>
              <a:t> </a:t>
            </a:r>
            <a:r>
              <a:rPr lang="en-US" sz="7200" dirty="0">
                <a:solidFill>
                  <a:srgbClr val="99CC66"/>
                </a:solidFill>
                <a:latin typeface="Arial"/>
                <a:cs typeface="Arial"/>
              </a:rPr>
              <a:t/>
            </a:r>
            <a:br>
              <a:rPr lang="en-US" sz="7200" dirty="0">
                <a:solidFill>
                  <a:srgbClr val="99CC66"/>
                </a:solidFill>
                <a:latin typeface="Arial"/>
                <a:cs typeface="Arial"/>
              </a:rPr>
            </a:br>
            <a:endParaRPr lang="en-US" sz="7200" dirty="0">
              <a:solidFill>
                <a:srgbClr val="99CC66"/>
              </a:solidFill>
              <a:latin typeface="Arial"/>
              <a:cs typeface="Arial"/>
            </a:endParaRPr>
          </a:p>
        </p:txBody>
      </p:sp>
      <p:sp>
        <p:nvSpPr>
          <p:cNvPr id="4" name="Slide Number Placeholder 3"/>
          <p:cNvSpPr>
            <a:spLocks noGrp="1"/>
          </p:cNvSpPr>
          <p:nvPr>
            <p:ph type="sldNum" sz="quarter" idx="12"/>
          </p:nvPr>
        </p:nvSpPr>
        <p:spPr/>
        <p:txBody>
          <a:bodyPr/>
          <a:lstStyle/>
          <a:p>
            <a:fld id="{6853B16B-9977-5B49-805F-EC53499B8274}" type="slidenum">
              <a:rPr lang="en-US" smtClean="0"/>
              <a:t>30</a:t>
            </a:fld>
            <a:endParaRPr lang="en-US"/>
          </a:p>
        </p:txBody>
      </p:sp>
      <p:sp>
        <p:nvSpPr>
          <p:cNvPr id="5" name="TextBox 4"/>
          <p:cNvSpPr txBox="1"/>
          <p:nvPr/>
        </p:nvSpPr>
        <p:spPr>
          <a:xfrm>
            <a:off x="457199" y="2184062"/>
            <a:ext cx="5842000" cy="1015663"/>
          </a:xfrm>
          <a:prstGeom prst="rect">
            <a:avLst/>
          </a:prstGeom>
          <a:noFill/>
        </p:spPr>
        <p:txBody>
          <a:bodyPr wrap="square" rtlCol="0">
            <a:spAutoFit/>
          </a:bodyPr>
          <a:lstStyle/>
          <a:p>
            <a:r>
              <a:rPr lang="en-US" sz="6000" dirty="0" err="1">
                <a:solidFill>
                  <a:srgbClr val="990066"/>
                </a:solidFill>
              </a:rPr>
              <a:t>confiance</a:t>
            </a:r>
            <a:r>
              <a:rPr lang="en-US" sz="6000" dirty="0">
                <a:solidFill>
                  <a:srgbClr val="990066"/>
                </a:solidFill>
              </a:rPr>
              <a:t> en </a:t>
            </a:r>
            <a:r>
              <a:rPr lang="en-US" sz="6000" dirty="0" err="1">
                <a:solidFill>
                  <a:srgbClr val="990066"/>
                </a:solidFill>
              </a:rPr>
              <a:t>soi</a:t>
            </a:r>
            <a:r>
              <a:rPr lang="en-US" sz="6000" dirty="0">
                <a:solidFill>
                  <a:srgbClr val="990066"/>
                </a:solidFill>
              </a:rPr>
              <a:t> </a:t>
            </a:r>
          </a:p>
        </p:txBody>
      </p:sp>
      <p:sp>
        <p:nvSpPr>
          <p:cNvPr id="6" name="TextBox 5"/>
          <p:cNvSpPr txBox="1"/>
          <p:nvPr/>
        </p:nvSpPr>
        <p:spPr>
          <a:xfrm>
            <a:off x="1354664" y="3737504"/>
            <a:ext cx="6163735" cy="1077218"/>
          </a:xfrm>
          <a:prstGeom prst="rect">
            <a:avLst/>
          </a:prstGeom>
          <a:noFill/>
        </p:spPr>
        <p:txBody>
          <a:bodyPr wrap="square" rtlCol="0">
            <a:spAutoFit/>
          </a:bodyPr>
          <a:lstStyle/>
          <a:p>
            <a:pPr lvl="0" fontAlgn="base"/>
            <a:r>
              <a:rPr lang="en-US" sz="6400" dirty="0" err="1">
                <a:solidFill>
                  <a:srgbClr val="FF6600"/>
                </a:solidFill>
              </a:rPr>
              <a:t>gestion</a:t>
            </a:r>
            <a:r>
              <a:rPr lang="en-US" sz="6400" dirty="0">
                <a:solidFill>
                  <a:srgbClr val="FF6600"/>
                </a:solidFill>
              </a:rPr>
              <a:t> de </a:t>
            </a:r>
            <a:r>
              <a:rPr lang="en-US" sz="6400" dirty="0" err="1">
                <a:solidFill>
                  <a:srgbClr val="FF6600"/>
                </a:solidFill>
              </a:rPr>
              <a:t>classe</a:t>
            </a:r>
            <a:r>
              <a:rPr lang="en-US" sz="6400" dirty="0">
                <a:solidFill>
                  <a:srgbClr val="FF6600"/>
                </a:solidFill>
              </a:rPr>
              <a:t> </a:t>
            </a:r>
            <a:endParaRPr lang="en-CA" sz="6400" dirty="0">
              <a:solidFill>
                <a:srgbClr val="FF6600"/>
              </a:solidFill>
            </a:endParaRPr>
          </a:p>
        </p:txBody>
      </p:sp>
    </p:spTree>
    <p:extLst>
      <p:ext uri="{BB962C8B-B14F-4D97-AF65-F5344CB8AC3E}">
        <p14:creationId xmlns:p14="http://schemas.microsoft.com/office/powerpoint/2010/main" val="428727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801518272_feff43b3dc_z.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457200" y="939800"/>
            <a:ext cx="8229600" cy="4525963"/>
          </a:xfrm>
        </p:spPr>
      </p:pic>
      <p:sp>
        <p:nvSpPr>
          <p:cNvPr id="5" name="TextBox 4"/>
          <p:cNvSpPr txBox="1"/>
          <p:nvPr/>
        </p:nvSpPr>
        <p:spPr>
          <a:xfrm>
            <a:off x="508000" y="6183867"/>
            <a:ext cx="3823883" cy="369332"/>
          </a:xfrm>
          <a:prstGeom prst="rect">
            <a:avLst/>
          </a:prstGeom>
          <a:noFill/>
        </p:spPr>
        <p:txBody>
          <a:bodyPr wrap="none" rtlCol="0">
            <a:spAutoFit/>
          </a:bodyPr>
          <a:lstStyle/>
          <a:p>
            <a:r>
              <a:rPr lang="en-US" dirty="0" smtClean="0">
                <a:solidFill>
                  <a:srgbClr val="7F7F7F"/>
                </a:solidFill>
              </a:rPr>
              <a:t>Justin </a:t>
            </a:r>
            <a:r>
              <a:rPr lang="en-US" dirty="0" err="1" smtClean="0">
                <a:solidFill>
                  <a:srgbClr val="7F7F7F"/>
                </a:solidFill>
              </a:rPr>
              <a:t>Lynham</a:t>
            </a:r>
            <a:r>
              <a:rPr lang="en-US" dirty="0" smtClean="0">
                <a:solidFill>
                  <a:srgbClr val="7F7F7F"/>
                </a:solidFill>
              </a:rPr>
              <a:t>: https</a:t>
            </a:r>
            <a:r>
              <a:rPr lang="en-US" dirty="0">
                <a:solidFill>
                  <a:srgbClr val="7F7F7F"/>
                </a:solidFill>
              </a:rPr>
              <a:t>://</a:t>
            </a:r>
            <a:r>
              <a:rPr lang="en-US" dirty="0" err="1">
                <a:solidFill>
                  <a:srgbClr val="7F7F7F"/>
                </a:solidFill>
              </a:rPr>
              <a:t>flic.kr</a:t>
            </a:r>
            <a:r>
              <a:rPr lang="en-US" dirty="0">
                <a:solidFill>
                  <a:srgbClr val="7F7F7F"/>
                </a:solidFill>
              </a:rPr>
              <a:t>/p/9QEig7</a:t>
            </a:r>
          </a:p>
        </p:txBody>
      </p:sp>
    </p:spTree>
    <p:extLst>
      <p:ext uri="{BB962C8B-B14F-4D97-AF65-F5344CB8AC3E}">
        <p14:creationId xmlns:p14="http://schemas.microsoft.com/office/powerpoint/2010/main" val="416572557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7"/>
            <a:ext cx="8415867" cy="4737629"/>
          </a:xfrm>
        </p:spPr>
        <p:txBody>
          <a:bodyPr>
            <a:normAutofit/>
          </a:bodyPr>
          <a:lstStyle/>
          <a:p>
            <a:pPr marL="0" indent="0"/>
            <a:r>
              <a:rPr lang="fr-CA" sz="4800" dirty="0" smtClean="0">
                <a:solidFill>
                  <a:srgbClr val="004372"/>
                </a:solidFill>
                <a:latin typeface="Arial"/>
                <a:cs typeface="Arial"/>
              </a:rPr>
              <a:t>In-class group </a:t>
            </a:r>
            <a:r>
              <a:rPr lang="fr-CA" sz="4800" dirty="0" err="1" smtClean="0">
                <a:solidFill>
                  <a:srgbClr val="004372"/>
                </a:solidFill>
                <a:latin typeface="Arial"/>
                <a:cs typeface="Arial"/>
              </a:rPr>
              <a:t>activity</a:t>
            </a:r>
            <a:r>
              <a:rPr lang="fr-CA" sz="4800" dirty="0" smtClean="0">
                <a:solidFill>
                  <a:srgbClr val="004372"/>
                </a:solidFill>
                <a:latin typeface="Arial"/>
                <a:cs typeface="Arial"/>
              </a:rPr>
              <a:t> and </a:t>
            </a:r>
            <a:r>
              <a:rPr lang="fr-CA" sz="4800" dirty="0" err="1" smtClean="0">
                <a:solidFill>
                  <a:srgbClr val="004372"/>
                </a:solidFill>
                <a:latin typeface="Arial"/>
                <a:cs typeface="Arial"/>
              </a:rPr>
              <a:t>assignment</a:t>
            </a:r>
            <a:r>
              <a:rPr lang="fr-CA" sz="4800" dirty="0" smtClean="0">
                <a:solidFill>
                  <a:srgbClr val="004372"/>
                </a:solidFill>
                <a:latin typeface="Arial"/>
                <a:cs typeface="Arial"/>
              </a:rPr>
              <a:t/>
            </a:r>
            <a:br>
              <a:rPr lang="fr-CA" sz="4800" dirty="0" smtClean="0">
                <a:solidFill>
                  <a:srgbClr val="004372"/>
                </a:solidFill>
                <a:latin typeface="Arial"/>
                <a:cs typeface="Arial"/>
              </a:rPr>
            </a:br>
            <a:r>
              <a:rPr lang="fr-CA" sz="3600" dirty="0" smtClean="0">
                <a:solidFill>
                  <a:srgbClr val="004372"/>
                </a:solidFill>
                <a:latin typeface="Arial"/>
                <a:cs typeface="Arial"/>
              </a:rPr>
              <a:t>(course </a:t>
            </a:r>
            <a:r>
              <a:rPr lang="fr-CA" sz="3600" dirty="0" err="1" smtClean="0">
                <a:solidFill>
                  <a:srgbClr val="004372"/>
                </a:solidFill>
                <a:latin typeface="Arial"/>
                <a:cs typeface="Arial"/>
              </a:rPr>
              <a:t>site</a:t>
            </a:r>
            <a:r>
              <a:rPr lang="fr-CA" sz="3600" dirty="0" err="1" smtClean="0">
                <a:solidFill>
                  <a:srgbClr val="004372"/>
                </a:solidFill>
                <a:latin typeface="Arial"/>
                <a:cs typeface="Arial"/>
                <a:sym typeface="Wingdings"/>
              </a:rPr>
              <a:t>resources</a:t>
            </a:r>
            <a:r>
              <a:rPr lang="fr-CA" sz="3600" dirty="0" smtClean="0">
                <a:solidFill>
                  <a:srgbClr val="004372"/>
                </a:solidFill>
                <a:latin typeface="Arial"/>
                <a:cs typeface="Arial"/>
                <a:sym typeface="Wingdings"/>
              </a:rPr>
              <a:t></a:t>
            </a:r>
            <a:br>
              <a:rPr lang="fr-CA" sz="3600" dirty="0" smtClean="0">
                <a:solidFill>
                  <a:srgbClr val="004372"/>
                </a:solidFill>
                <a:latin typeface="Arial"/>
                <a:cs typeface="Arial"/>
                <a:sym typeface="Wingdings"/>
              </a:rPr>
            </a:br>
            <a:r>
              <a:rPr lang="fr-CA" sz="3600" dirty="0" smtClean="0">
                <a:solidFill>
                  <a:srgbClr val="004372"/>
                </a:solidFill>
                <a:latin typeface="Arial"/>
                <a:cs typeface="Arial"/>
                <a:sym typeface="Wingdings"/>
              </a:rPr>
              <a:t>in-class </a:t>
            </a:r>
            <a:r>
              <a:rPr lang="fr-CA" sz="3600" dirty="0" err="1" smtClean="0">
                <a:solidFill>
                  <a:srgbClr val="004372"/>
                </a:solidFill>
                <a:latin typeface="Arial"/>
                <a:cs typeface="Arial"/>
                <a:sym typeface="Wingdings"/>
              </a:rPr>
              <a:t>activities</a:t>
            </a:r>
            <a:r>
              <a:rPr lang="fr-CA" sz="3600" dirty="0" smtClean="0">
                <a:solidFill>
                  <a:srgbClr val="004372"/>
                </a:solidFill>
                <a:latin typeface="Arial"/>
                <a:cs typeface="Arial"/>
                <a:sym typeface="Wingdings"/>
              </a:rPr>
              <a:t> and </a:t>
            </a:r>
            <a:r>
              <a:rPr lang="fr-CA" sz="3600" dirty="0" err="1" smtClean="0">
                <a:solidFill>
                  <a:srgbClr val="004372"/>
                </a:solidFill>
                <a:latin typeface="Arial"/>
                <a:cs typeface="Arial"/>
                <a:sym typeface="Wingdings"/>
              </a:rPr>
              <a:t>assignments</a:t>
            </a:r>
            <a:r>
              <a:rPr lang="fr-CA" sz="3600" dirty="0" smtClean="0">
                <a:solidFill>
                  <a:srgbClr val="004372"/>
                </a:solidFill>
                <a:latin typeface="Arial"/>
                <a:cs typeface="Arial"/>
                <a:sym typeface="Wingdings"/>
              </a:rPr>
              <a:t>)</a:t>
            </a:r>
            <a:endParaRPr lang="en-CA" sz="3600" dirty="0">
              <a:solidFill>
                <a:srgbClr val="004372"/>
              </a:solidFill>
              <a:latin typeface="Arial"/>
              <a:cs typeface="Arial"/>
            </a:endParaRPr>
          </a:p>
        </p:txBody>
      </p:sp>
    </p:spTree>
    <p:extLst>
      <p:ext uri="{BB962C8B-B14F-4D97-AF65-F5344CB8AC3E}">
        <p14:creationId xmlns:p14="http://schemas.microsoft.com/office/powerpoint/2010/main" val="32765048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50200" cy="1143000"/>
          </a:xfrm>
        </p:spPr>
        <p:txBody>
          <a:bodyPr>
            <a:normAutofit/>
          </a:bodyPr>
          <a:lstStyle/>
          <a:p>
            <a:r>
              <a:rPr lang="en-US" sz="2400" b="1" dirty="0" err="1">
                <a:solidFill>
                  <a:srgbClr val="004372"/>
                </a:solidFill>
                <a:latin typeface="Arial"/>
                <a:cs typeface="Arial"/>
              </a:rPr>
              <a:t>Pourquoi</a:t>
            </a:r>
            <a:r>
              <a:rPr lang="en-US" sz="2400" b="1" dirty="0">
                <a:solidFill>
                  <a:srgbClr val="004372"/>
                </a:solidFill>
                <a:latin typeface="Arial"/>
                <a:cs typeface="Arial"/>
              </a:rPr>
              <a:t> </a:t>
            </a:r>
            <a:r>
              <a:rPr lang="en-US" sz="2400" b="1" dirty="0" err="1">
                <a:solidFill>
                  <a:srgbClr val="004372"/>
                </a:solidFill>
                <a:latin typeface="Arial"/>
                <a:cs typeface="Arial"/>
              </a:rPr>
              <a:t>introduire</a:t>
            </a:r>
            <a:r>
              <a:rPr lang="en-US" sz="2400" b="1" dirty="0">
                <a:solidFill>
                  <a:srgbClr val="004372"/>
                </a:solidFill>
                <a:latin typeface="Arial"/>
                <a:cs typeface="Arial"/>
              </a:rPr>
              <a:t> le concept “</a:t>
            </a:r>
            <a:r>
              <a:rPr lang="en-US" sz="2400" b="1" dirty="0" err="1">
                <a:solidFill>
                  <a:srgbClr val="004372"/>
                </a:solidFill>
                <a:latin typeface="Arial"/>
                <a:cs typeface="Arial"/>
              </a:rPr>
              <a:t>voies</a:t>
            </a:r>
            <a:r>
              <a:rPr lang="en-US" sz="2400" b="1" dirty="0">
                <a:solidFill>
                  <a:srgbClr val="004372"/>
                </a:solidFill>
                <a:latin typeface="Arial"/>
                <a:cs typeface="Arial"/>
              </a:rPr>
              <a:t> </a:t>
            </a:r>
            <a:r>
              <a:rPr lang="en-US" sz="2400" b="1" dirty="0" err="1">
                <a:solidFill>
                  <a:srgbClr val="004372"/>
                </a:solidFill>
                <a:latin typeface="Arial"/>
                <a:cs typeface="Arial"/>
              </a:rPr>
              <a:t>d’apprentissage</a:t>
            </a:r>
            <a:r>
              <a:rPr lang="en-US" sz="2400" b="1" dirty="0">
                <a:solidFill>
                  <a:srgbClr val="004372"/>
                </a:solidFill>
                <a:latin typeface="Arial"/>
                <a:cs typeface="Arial"/>
              </a:rPr>
              <a:t>” </a:t>
            </a:r>
            <a:r>
              <a:rPr lang="en-US" sz="2400" b="1" dirty="0" err="1">
                <a:solidFill>
                  <a:srgbClr val="004372"/>
                </a:solidFill>
                <a:latin typeface="Arial"/>
                <a:cs typeface="Arial"/>
              </a:rPr>
              <a:t>dans</a:t>
            </a:r>
            <a:r>
              <a:rPr lang="en-US" sz="2400" b="1" dirty="0">
                <a:solidFill>
                  <a:srgbClr val="004372"/>
                </a:solidFill>
                <a:latin typeface="Arial"/>
                <a:cs typeface="Arial"/>
              </a:rPr>
              <a:t> </a:t>
            </a:r>
            <a:r>
              <a:rPr lang="en-US" sz="2400" b="1" dirty="0" err="1">
                <a:solidFill>
                  <a:srgbClr val="004372"/>
                </a:solidFill>
                <a:latin typeface="Arial"/>
                <a:cs typeface="Arial"/>
              </a:rPr>
              <a:t>ce</a:t>
            </a:r>
            <a:r>
              <a:rPr lang="en-US" sz="2400" b="1" dirty="0">
                <a:solidFill>
                  <a:srgbClr val="004372"/>
                </a:solidFill>
                <a:latin typeface="Arial"/>
                <a:cs typeface="Arial"/>
              </a:rPr>
              <a:t> </a:t>
            </a:r>
            <a:r>
              <a:rPr lang="en-US" sz="2400" b="1" dirty="0" err="1">
                <a:solidFill>
                  <a:srgbClr val="004372"/>
                </a:solidFill>
                <a:latin typeface="Arial"/>
                <a:cs typeface="Arial"/>
              </a:rPr>
              <a:t>cours</a:t>
            </a:r>
            <a:r>
              <a:rPr lang="en-US" sz="2400" b="1" dirty="0" smtClean="0">
                <a:solidFill>
                  <a:srgbClr val="004372"/>
                </a:solidFill>
                <a:latin typeface="Arial"/>
                <a:cs typeface="Arial"/>
              </a:rPr>
              <a:t>?</a:t>
            </a:r>
            <a:endParaRPr lang="en-US" sz="2400" i="1" dirty="0">
              <a:solidFill>
                <a:srgbClr val="000000"/>
              </a:solidFill>
            </a:endParaRPr>
          </a:p>
        </p:txBody>
      </p:sp>
      <p:sp>
        <p:nvSpPr>
          <p:cNvPr id="3" name="Content Placeholder 2"/>
          <p:cNvSpPr>
            <a:spLocks noGrp="1"/>
          </p:cNvSpPr>
          <p:nvPr>
            <p:ph idx="1"/>
          </p:nvPr>
        </p:nvSpPr>
        <p:spPr>
          <a:xfrm>
            <a:off x="457200" y="1625600"/>
            <a:ext cx="7480300" cy="3683000"/>
          </a:xfrm>
        </p:spPr>
        <p:txBody>
          <a:bodyPr>
            <a:normAutofit/>
          </a:bodyPr>
          <a:lstStyle/>
          <a:p>
            <a:pPr marL="571500" indent="-457200"/>
            <a:r>
              <a:rPr lang="en-US" sz="2800" dirty="0" smtClean="0">
                <a:solidFill>
                  <a:srgbClr val="000000"/>
                </a:solidFill>
              </a:rPr>
              <a:t>Pour </a:t>
            </a:r>
            <a:r>
              <a:rPr lang="en-US" sz="2800" dirty="0" err="1">
                <a:solidFill>
                  <a:srgbClr val="000000"/>
                </a:solidFill>
              </a:rPr>
              <a:t>remettre</a:t>
            </a:r>
            <a:r>
              <a:rPr lang="en-US" sz="2800" dirty="0">
                <a:solidFill>
                  <a:srgbClr val="000000"/>
                </a:solidFill>
              </a:rPr>
              <a:t> en question les </a:t>
            </a:r>
            <a:r>
              <a:rPr lang="en-US" sz="2800" dirty="0" err="1">
                <a:solidFill>
                  <a:srgbClr val="000000"/>
                </a:solidFill>
              </a:rPr>
              <a:t>idées</a:t>
            </a:r>
            <a:r>
              <a:rPr lang="en-US" sz="2800" dirty="0">
                <a:solidFill>
                  <a:srgbClr val="000000"/>
                </a:solidFill>
              </a:rPr>
              <a:t> </a:t>
            </a:r>
            <a:r>
              <a:rPr lang="en-US" sz="2800" dirty="0" err="1">
                <a:solidFill>
                  <a:srgbClr val="000000"/>
                </a:solidFill>
              </a:rPr>
              <a:t>établies</a:t>
            </a:r>
            <a:r>
              <a:rPr lang="en-US" sz="2800" dirty="0">
                <a:solidFill>
                  <a:srgbClr val="000000"/>
                </a:solidFill>
              </a:rPr>
              <a:t> au </a:t>
            </a:r>
            <a:r>
              <a:rPr lang="en-US" sz="2800" dirty="0" err="1">
                <a:solidFill>
                  <a:srgbClr val="000000"/>
                </a:solidFill>
              </a:rPr>
              <a:t>sujet</a:t>
            </a:r>
            <a:r>
              <a:rPr lang="en-US" sz="2800" dirty="0">
                <a:solidFill>
                  <a:srgbClr val="000000"/>
                </a:solidFill>
              </a:rPr>
              <a:t> de la </a:t>
            </a:r>
            <a:r>
              <a:rPr lang="en-US" sz="2800" dirty="0" err="1">
                <a:solidFill>
                  <a:srgbClr val="000000"/>
                </a:solidFill>
              </a:rPr>
              <a:t>connaissance</a:t>
            </a:r>
            <a:r>
              <a:rPr lang="en-US" sz="2800" dirty="0">
                <a:solidFill>
                  <a:srgbClr val="000000"/>
                </a:solidFill>
              </a:rPr>
              <a:t> et des </a:t>
            </a:r>
            <a:r>
              <a:rPr lang="en-US" sz="2800" dirty="0" err="1">
                <a:solidFill>
                  <a:srgbClr val="000000"/>
                </a:solidFill>
              </a:rPr>
              <a:t>méthodes</a:t>
            </a:r>
            <a:r>
              <a:rPr lang="en-US" sz="2800" dirty="0">
                <a:solidFill>
                  <a:srgbClr val="000000"/>
                </a:solidFill>
              </a:rPr>
              <a:t> </a:t>
            </a:r>
            <a:r>
              <a:rPr lang="en-US" sz="2800" dirty="0" err="1">
                <a:solidFill>
                  <a:srgbClr val="000000"/>
                </a:solidFill>
              </a:rPr>
              <a:t>d’apprentissage</a:t>
            </a:r>
            <a:r>
              <a:rPr lang="en-US" sz="2800" dirty="0" smtClean="0">
                <a:solidFill>
                  <a:srgbClr val="000000"/>
                </a:solidFill>
              </a:rPr>
              <a:t>.</a:t>
            </a:r>
          </a:p>
          <a:p>
            <a:pPr marL="114300" indent="0">
              <a:buNone/>
            </a:pPr>
            <a:endParaRPr lang="en-US" sz="2800" dirty="0">
              <a:solidFill>
                <a:srgbClr val="000000"/>
              </a:solidFill>
            </a:endParaRPr>
          </a:p>
          <a:p>
            <a:pPr marL="571500" indent="-457200"/>
            <a:r>
              <a:rPr lang="en-US" sz="2800" dirty="0">
                <a:solidFill>
                  <a:srgbClr val="000000"/>
                </a:solidFill>
              </a:rPr>
              <a:t>Pour </a:t>
            </a:r>
            <a:r>
              <a:rPr lang="en-US" sz="2800" dirty="0" err="1">
                <a:solidFill>
                  <a:srgbClr val="000000"/>
                </a:solidFill>
              </a:rPr>
              <a:t>remettre</a:t>
            </a:r>
            <a:r>
              <a:rPr lang="en-US" sz="2800" dirty="0">
                <a:solidFill>
                  <a:srgbClr val="000000"/>
                </a:solidFill>
              </a:rPr>
              <a:t> en question les </a:t>
            </a:r>
            <a:r>
              <a:rPr lang="en-US" sz="2800" dirty="0" err="1">
                <a:solidFill>
                  <a:srgbClr val="000000"/>
                </a:solidFill>
              </a:rPr>
              <a:t>façons</a:t>
            </a:r>
            <a:r>
              <a:rPr lang="en-US" sz="2800" dirty="0">
                <a:solidFill>
                  <a:srgbClr val="000000"/>
                </a:solidFill>
              </a:rPr>
              <a:t> </a:t>
            </a:r>
            <a:r>
              <a:rPr lang="en-US" sz="2800" dirty="0" err="1">
                <a:solidFill>
                  <a:srgbClr val="000000"/>
                </a:solidFill>
              </a:rPr>
              <a:t>habituelles</a:t>
            </a:r>
            <a:r>
              <a:rPr lang="en-US" sz="2800" dirty="0">
                <a:solidFill>
                  <a:srgbClr val="000000"/>
                </a:solidFill>
              </a:rPr>
              <a:t> d’être/de se </a:t>
            </a:r>
            <a:r>
              <a:rPr lang="en-US" sz="2800" dirty="0" err="1">
                <a:solidFill>
                  <a:srgbClr val="000000"/>
                </a:solidFill>
              </a:rPr>
              <a:t>comporter</a:t>
            </a:r>
            <a:r>
              <a:rPr lang="en-US" sz="2800" dirty="0">
                <a:solidFill>
                  <a:srgbClr val="000000"/>
                </a:solidFill>
              </a:rPr>
              <a:t> en </a:t>
            </a:r>
            <a:r>
              <a:rPr lang="en-US" sz="2800" dirty="0" err="1">
                <a:solidFill>
                  <a:srgbClr val="000000"/>
                </a:solidFill>
              </a:rPr>
              <a:t>classe</a:t>
            </a:r>
            <a:r>
              <a:rPr lang="en-US" sz="2800" dirty="0">
                <a:solidFill>
                  <a:srgbClr val="000000"/>
                </a:solidFill>
              </a:rPr>
              <a:t> (esprit &gt; corps)</a:t>
            </a:r>
            <a:r>
              <a:rPr lang="en-US" sz="2800" dirty="0" smtClean="0">
                <a:solidFill>
                  <a:srgbClr val="000000"/>
                </a:solidFill>
              </a:rPr>
              <a:t>.</a:t>
            </a:r>
            <a:endParaRPr lang="en-US" sz="2800" dirty="0">
              <a:solidFill>
                <a:srgbClr val="000000"/>
              </a:solidFill>
            </a:endParaRPr>
          </a:p>
        </p:txBody>
      </p:sp>
      <p:sp>
        <p:nvSpPr>
          <p:cNvPr id="4" name="Slide Number Placeholder 3"/>
          <p:cNvSpPr>
            <a:spLocks noGrp="1"/>
          </p:cNvSpPr>
          <p:nvPr>
            <p:ph type="sldNum" sz="quarter" idx="12"/>
          </p:nvPr>
        </p:nvSpPr>
        <p:spPr/>
        <p:txBody>
          <a:bodyPr/>
          <a:lstStyle/>
          <a:p>
            <a:fld id="{02D8BC62-687D-0748-8BA1-F7B6CE6B4CE8}" type="slidenum">
              <a:rPr lang="en-US" smtClean="0"/>
              <a:t>33</a:t>
            </a:fld>
            <a:endParaRPr lang="en-US"/>
          </a:p>
        </p:txBody>
      </p:sp>
    </p:spTree>
    <p:extLst>
      <p:ext uri="{BB962C8B-B14F-4D97-AF65-F5344CB8AC3E}">
        <p14:creationId xmlns:p14="http://schemas.microsoft.com/office/powerpoint/2010/main" val="37906193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50200" cy="1143000"/>
          </a:xfrm>
        </p:spPr>
        <p:txBody>
          <a:bodyPr>
            <a:normAutofit/>
          </a:bodyPr>
          <a:lstStyle/>
          <a:p>
            <a:r>
              <a:rPr lang="en-US" sz="2400" b="1" dirty="0" err="1">
                <a:solidFill>
                  <a:srgbClr val="004372"/>
                </a:solidFill>
                <a:latin typeface="Arial"/>
                <a:cs typeface="Arial"/>
              </a:rPr>
              <a:t>Pourquoi</a:t>
            </a:r>
            <a:r>
              <a:rPr lang="en-US" sz="2400" b="1" dirty="0">
                <a:solidFill>
                  <a:srgbClr val="004372"/>
                </a:solidFill>
                <a:latin typeface="Arial"/>
                <a:cs typeface="Arial"/>
              </a:rPr>
              <a:t> </a:t>
            </a:r>
            <a:r>
              <a:rPr lang="en-US" sz="2400" b="1" dirty="0" err="1">
                <a:solidFill>
                  <a:srgbClr val="004372"/>
                </a:solidFill>
                <a:latin typeface="Arial"/>
                <a:cs typeface="Arial"/>
              </a:rPr>
              <a:t>introduire</a:t>
            </a:r>
            <a:r>
              <a:rPr lang="en-US" sz="2400" b="1" dirty="0">
                <a:solidFill>
                  <a:srgbClr val="004372"/>
                </a:solidFill>
                <a:latin typeface="Arial"/>
                <a:cs typeface="Arial"/>
              </a:rPr>
              <a:t> le concept “</a:t>
            </a:r>
            <a:r>
              <a:rPr lang="en-US" sz="2400" b="1" dirty="0" err="1">
                <a:solidFill>
                  <a:srgbClr val="004372"/>
                </a:solidFill>
                <a:latin typeface="Arial"/>
                <a:cs typeface="Arial"/>
              </a:rPr>
              <a:t>voies</a:t>
            </a:r>
            <a:r>
              <a:rPr lang="en-US" sz="2400" b="1" dirty="0">
                <a:solidFill>
                  <a:srgbClr val="004372"/>
                </a:solidFill>
                <a:latin typeface="Arial"/>
                <a:cs typeface="Arial"/>
              </a:rPr>
              <a:t> </a:t>
            </a:r>
            <a:r>
              <a:rPr lang="en-US" sz="2400" b="1" dirty="0" err="1">
                <a:solidFill>
                  <a:srgbClr val="004372"/>
                </a:solidFill>
                <a:latin typeface="Arial"/>
                <a:cs typeface="Arial"/>
              </a:rPr>
              <a:t>d’apprentissage</a:t>
            </a:r>
            <a:r>
              <a:rPr lang="en-US" sz="2400" b="1" dirty="0">
                <a:solidFill>
                  <a:srgbClr val="004372"/>
                </a:solidFill>
                <a:latin typeface="Arial"/>
                <a:cs typeface="Arial"/>
              </a:rPr>
              <a:t>” </a:t>
            </a:r>
            <a:r>
              <a:rPr lang="en-US" sz="2400" b="1" dirty="0" err="1">
                <a:solidFill>
                  <a:srgbClr val="004372"/>
                </a:solidFill>
                <a:latin typeface="Arial"/>
                <a:cs typeface="Arial"/>
              </a:rPr>
              <a:t>dans</a:t>
            </a:r>
            <a:r>
              <a:rPr lang="en-US" sz="2400" b="1" dirty="0">
                <a:solidFill>
                  <a:srgbClr val="004372"/>
                </a:solidFill>
                <a:latin typeface="Arial"/>
                <a:cs typeface="Arial"/>
              </a:rPr>
              <a:t> </a:t>
            </a:r>
            <a:r>
              <a:rPr lang="en-US" sz="2400" b="1" dirty="0" err="1">
                <a:solidFill>
                  <a:srgbClr val="004372"/>
                </a:solidFill>
                <a:latin typeface="Arial"/>
                <a:cs typeface="Arial"/>
              </a:rPr>
              <a:t>ce</a:t>
            </a:r>
            <a:r>
              <a:rPr lang="en-US" sz="2400" b="1" dirty="0">
                <a:solidFill>
                  <a:srgbClr val="004372"/>
                </a:solidFill>
                <a:latin typeface="Arial"/>
                <a:cs typeface="Arial"/>
              </a:rPr>
              <a:t> </a:t>
            </a:r>
            <a:r>
              <a:rPr lang="en-US" sz="2400" b="1" dirty="0" err="1">
                <a:solidFill>
                  <a:srgbClr val="004372"/>
                </a:solidFill>
                <a:latin typeface="Arial"/>
                <a:cs typeface="Arial"/>
              </a:rPr>
              <a:t>cours</a:t>
            </a:r>
            <a:r>
              <a:rPr lang="en-US" sz="2400" b="1" dirty="0" smtClean="0">
                <a:solidFill>
                  <a:srgbClr val="004372"/>
                </a:solidFill>
                <a:latin typeface="Arial"/>
                <a:cs typeface="Arial"/>
              </a:rPr>
              <a:t>?</a:t>
            </a:r>
            <a:endParaRPr lang="en-US" sz="2400" i="1" dirty="0">
              <a:solidFill>
                <a:srgbClr val="000000"/>
              </a:solidFill>
            </a:endParaRPr>
          </a:p>
        </p:txBody>
      </p:sp>
      <p:sp>
        <p:nvSpPr>
          <p:cNvPr id="3" name="Content Placeholder 2"/>
          <p:cNvSpPr>
            <a:spLocks noGrp="1"/>
          </p:cNvSpPr>
          <p:nvPr>
            <p:ph idx="1"/>
          </p:nvPr>
        </p:nvSpPr>
        <p:spPr>
          <a:xfrm>
            <a:off x="457200" y="1625600"/>
            <a:ext cx="7480300" cy="3683000"/>
          </a:xfrm>
        </p:spPr>
        <p:txBody>
          <a:bodyPr>
            <a:normAutofit/>
          </a:bodyPr>
          <a:lstStyle/>
          <a:p>
            <a:pPr marL="571500" indent="-457200"/>
            <a:r>
              <a:rPr lang="en-US" sz="2800" dirty="0" smtClean="0">
                <a:solidFill>
                  <a:srgbClr val="000000"/>
                </a:solidFill>
              </a:rPr>
              <a:t>Pour </a:t>
            </a:r>
            <a:r>
              <a:rPr lang="en-US" sz="2800" dirty="0">
                <a:solidFill>
                  <a:srgbClr val="000000"/>
                </a:solidFill>
              </a:rPr>
              <a:t>faire </a:t>
            </a:r>
            <a:r>
              <a:rPr lang="en-US" sz="2800" dirty="0" err="1">
                <a:solidFill>
                  <a:srgbClr val="000000"/>
                </a:solidFill>
              </a:rPr>
              <a:t>connaître</a:t>
            </a:r>
            <a:r>
              <a:rPr lang="en-US" sz="2800" dirty="0">
                <a:solidFill>
                  <a:srgbClr val="000000"/>
                </a:solidFill>
              </a:rPr>
              <a:t> </a:t>
            </a:r>
            <a:r>
              <a:rPr lang="en-US" sz="2800" dirty="0" err="1">
                <a:solidFill>
                  <a:srgbClr val="000000"/>
                </a:solidFill>
              </a:rPr>
              <a:t>bibliographie</a:t>
            </a:r>
            <a:r>
              <a:rPr lang="en-US" sz="2800" dirty="0">
                <a:solidFill>
                  <a:srgbClr val="000000"/>
                </a:solidFill>
              </a:rPr>
              <a:t> et </a:t>
            </a:r>
            <a:r>
              <a:rPr lang="en-US" sz="2800" dirty="0" err="1">
                <a:solidFill>
                  <a:srgbClr val="000000"/>
                </a:solidFill>
              </a:rPr>
              <a:t>recherche</a:t>
            </a:r>
            <a:r>
              <a:rPr lang="en-US" sz="2800" dirty="0">
                <a:solidFill>
                  <a:srgbClr val="000000"/>
                </a:solidFill>
              </a:rPr>
              <a:t> </a:t>
            </a:r>
            <a:r>
              <a:rPr lang="en-US" sz="2800" dirty="0" err="1">
                <a:solidFill>
                  <a:srgbClr val="000000"/>
                </a:solidFill>
              </a:rPr>
              <a:t>actuelle</a:t>
            </a:r>
            <a:r>
              <a:rPr lang="en-US" sz="2800" dirty="0">
                <a:solidFill>
                  <a:srgbClr val="000000"/>
                </a:solidFill>
              </a:rPr>
              <a:t> </a:t>
            </a:r>
            <a:r>
              <a:rPr lang="en-US" sz="2800" dirty="0" err="1">
                <a:solidFill>
                  <a:srgbClr val="000000"/>
                </a:solidFill>
              </a:rPr>
              <a:t>sur</a:t>
            </a:r>
            <a:r>
              <a:rPr lang="en-US" sz="2800" dirty="0">
                <a:solidFill>
                  <a:srgbClr val="000000"/>
                </a:solidFill>
              </a:rPr>
              <a:t> les “</a:t>
            </a:r>
            <a:r>
              <a:rPr lang="en-US" sz="2800" dirty="0" err="1">
                <a:solidFill>
                  <a:srgbClr val="000000"/>
                </a:solidFill>
              </a:rPr>
              <a:t>méthodes</a:t>
            </a:r>
            <a:r>
              <a:rPr lang="en-US" sz="2800" dirty="0">
                <a:solidFill>
                  <a:srgbClr val="000000"/>
                </a:solidFill>
              </a:rPr>
              <a:t> </a:t>
            </a:r>
            <a:r>
              <a:rPr lang="en-US" sz="2800" dirty="0" err="1">
                <a:solidFill>
                  <a:srgbClr val="000000"/>
                </a:solidFill>
              </a:rPr>
              <a:t>d’apprentissage</a:t>
            </a:r>
            <a:r>
              <a:rPr lang="en-US" sz="2800" dirty="0">
                <a:solidFill>
                  <a:srgbClr val="000000"/>
                </a:solidFill>
              </a:rPr>
              <a:t>” </a:t>
            </a:r>
            <a:r>
              <a:rPr lang="en-US" sz="2800" dirty="0" err="1">
                <a:solidFill>
                  <a:srgbClr val="000000"/>
                </a:solidFill>
              </a:rPr>
              <a:t>comme</a:t>
            </a:r>
            <a:r>
              <a:rPr lang="en-US" sz="2800" dirty="0">
                <a:solidFill>
                  <a:srgbClr val="000000"/>
                </a:solidFill>
              </a:rPr>
              <a:t> </a:t>
            </a:r>
            <a:r>
              <a:rPr lang="en-US" sz="2800" dirty="0" err="1">
                <a:solidFill>
                  <a:srgbClr val="000000"/>
                </a:solidFill>
              </a:rPr>
              <a:t>une</a:t>
            </a:r>
            <a:r>
              <a:rPr lang="en-US" sz="2800" dirty="0">
                <a:solidFill>
                  <a:srgbClr val="000000"/>
                </a:solidFill>
              </a:rPr>
              <a:t> </a:t>
            </a:r>
            <a:r>
              <a:rPr lang="en-US" sz="2800" dirty="0" err="1">
                <a:solidFill>
                  <a:srgbClr val="000000"/>
                </a:solidFill>
              </a:rPr>
              <a:t>façon</a:t>
            </a:r>
            <a:r>
              <a:rPr lang="en-US" sz="2800" dirty="0">
                <a:solidFill>
                  <a:srgbClr val="000000"/>
                </a:solidFill>
              </a:rPr>
              <a:t> </a:t>
            </a:r>
            <a:r>
              <a:rPr lang="en-US" sz="2800" dirty="0" err="1">
                <a:solidFill>
                  <a:srgbClr val="000000"/>
                </a:solidFill>
              </a:rPr>
              <a:t>légitime</a:t>
            </a:r>
            <a:r>
              <a:rPr lang="en-US" sz="2800" dirty="0">
                <a:solidFill>
                  <a:srgbClr val="000000"/>
                </a:solidFill>
              </a:rPr>
              <a:t> </a:t>
            </a:r>
            <a:r>
              <a:rPr lang="en-US" sz="2800" dirty="0" err="1">
                <a:solidFill>
                  <a:srgbClr val="000000"/>
                </a:solidFill>
              </a:rPr>
              <a:t>d’apprendre</a:t>
            </a:r>
            <a:r>
              <a:rPr lang="en-US" sz="2800" dirty="0" smtClean="0">
                <a:solidFill>
                  <a:srgbClr val="000000"/>
                </a:solidFill>
              </a:rPr>
              <a:t>.</a:t>
            </a:r>
          </a:p>
          <a:p>
            <a:pPr marL="114300" indent="0">
              <a:buNone/>
            </a:pPr>
            <a:endParaRPr lang="en-US" sz="2800" dirty="0">
              <a:solidFill>
                <a:srgbClr val="000000"/>
              </a:solidFill>
            </a:endParaRPr>
          </a:p>
          <a:p>
            <a:pPr marL="571500" indent="-457200"/>
            <a:r>
              <a:rPr lang="en-US" sz="2800" dirty="0">
                <a:solidFill>
                  <a:srgbClr val="000000"/>
                </a:solidFill>
              </a:rPr>
              <a:t>Pour </a:t>
            </a:r>
            <a:r>
              <a:rPr lang="en-US" sz="2800" dirty="0" err="1">
                <a:solidFill>
                  <a:srgbClr val="000000"/>
                </a:solidFill>
              </a:rPr>
              <a:t>ajouter</a:t>
            </a:r>
            <a:r>
              <a:rPr lang="en-US" sz="2800" dirty="0">
                <a:solidFill>
                  <a:srgbClr val="000000"/>
                </a:solidFill>
              </a:rPr>
              <a:t> des “</a:t>
            </a:r>
            <a:r>
              <a:rPr lang="en-US" sz="2800" dirty="0" err="1">
                <a:solidFill>
                  <a:srgbClr val="000000"/>
                </a:solidFill>
              </a:rPr>
              <a:t>outils</a:t>
            </a:r>
            <a:r>
              <a:rPr lang="en-US" sz="2800" dirty="0">
                <a:solidFill>
                  <a:srgbClr val="000000"/>
                </a:solidFill>
              </a:rPr>
              <a:t>” </a:t>
            </a:r>
            <a:r>
              <a:rPr lang="en-US" sz="2800" dirty="0" err="1">
                <a:solidFill>
                  <a:srgbClr val="000000"/>
                </a:solidFill>
              </a:rPr>
              <a:t>à</a:t>
            </a:r>
            <a:r>
              <a:rPr lang="en-US" sz="2800" dirty="0">
                <a:solidFill>
                  <a:srgbClr val="000000"/>
                </a:solidFill>
              </a:rPr>
              <a:t> </a:t>
            </a:r>
            <a:r>
              <a:rPr lang="en-US" sz="2800" dirty="0" err="1">
                <a:solidFill>
                  <a:srgbClr val="000000"/>
                </a:solidFill>
              </a:rPr>
              <a:t>votre</a:t>
            </a:r>
            <a:r>
              <a:rPr lang="en-US" sz="2800" dirty="0">
                <a:solidFill>
                  <a:srgbClr val="000000"/>
                </a:solidFill>
              </a:rPr>
              <a:t> </a:t>
            </a:r>
            <a:r>
              <a:rPr lang="en-US" sz="2800" dirty="0" err="1">
                <a:solidFill>
                  <a:srgbClr val="000000"/>
                </a:solidFill>
              </a:rPr>
              <a:t>trousse</a:t>
            </a:r>
            <a:r>
              <a:rPr lang="en-US" sz="2800" dirty="0">
                <a:solidFill>
                  <a:srgbClr val="000000"/>
                </a:solidFill>
              </a:rPr>
              <a:t> </a:t>
            </a:r>
            <a:r>
              <a:rPr lang="en-US" sz="2800" dirty="0" err="1">
                <a:solidFill>
                  <a:srgbClr val="000000"/>
                </a:solidFill>
              </a:rPr>
              <a:t>d’enseignant</a:t>
            </a:r>
            <a:r>
              <a:rPr lang="en-US" sz="2800" dirty="0">
                <a:solidFill>
                  <a:srgbClr val="000000"/>
                </a:solidFill>
              </a:rPr>
              <a:t>.</a:t>
            </a:r>
            <a:endParaRPr lang="en-US" sz="2800" dirty="0" smtClean="0">
              <a:solidFill>
                <a:srgbClr val="000000"/>
              </a:solidFill>
            </a:endParaRPr>
          </a:p>
        </p:txBody>
      </p:sp>
      <p:sp>
        <p:nvSpPr>
          <p:cNvPr id="4" name="Slide Number Placeholder 3"/>
          <p:cNvSpPr>
            <a:spLocks noGrp="1"/>
          </p:cNvSpPr>
          <p:nvPr>
            <p:ph type="sldNum" sz="quarter" idx="12"/>
          </p:nvPr>
        </p:nvSpPr>
        <p:spPr/>
        <p:txBody>
          <a:bodyPr/>
          <a:lstStyle/>
          <a:p>
            <a:fld id="{02D8BC62-687D-0748-8BA1-F7B6CE6B4CE8}" type="slidenum">
              <a:rPr lang="en-US" smtClean="0"/>
              <a:t>34</a:t>
            </a:fld>
            <a:endParaRPr lang="en-US"/>
          </a:p>
        </p:txBody>
      </p:sp>
    </p:spTree>
    <p:extLst>
      <p:ext uri="{BB962C8B-B14F-4D97-AF65-F5344CB8AC3E}">
        <p14:creationId xmlns:p14="http://schemas.microsoft.com/office/powerpoint/2010/main" val="30900986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Smith, M. U. &amp; Siegel, H. (2004). Knowing, believing, and understanding: What goals for science education? </a:t>
            </a:r>
            <a:r>
              <a:rPr lang="en-US" i="1" dirty="0"/>
              <a:t>Science &amp; Education, 13</a:t>
            </a:r>
            <a:r>
              <a:rPr lang="en-US" dirty="0"/>
              <a:t>(6), 553-582. </a:t>
            </a:r>
            <a:endParaRPr lang="en-CA" dirty="0"/>
          </a:p>
          <a:p>
            <a:r>
              <a:rPr lang="en-US" dirty="0" smtClean="0"/>
              <a:t>Review final assignments</a:t>
            </a:r>
            <a:endParaRPr lang="en-US" dirty="0"/>
          </a:p>
        </p:txBody>
      </p:sp>
    </p:spTree>
    <p:extLst>
      <p:ext uri="{BB962C8B-B14F-4D97-AF65-F5344CB8AC3E}">
        <p14:creationId xmlns:p14="http://schemas.microsoft.com/office/powerpoint/2010/main" val="269325570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fr-CA" dirty="0">
                <a:solidFill>
                  <a:schemeClr val="tx2"/>
                </a:solidFill>
                <a:latin typeface="Arial"/>
                <a:cs typeface="Arial"/>
              </a:rPr>
              <a:t>Objectifs d’apprentissage</a:t>
            </a:r>
            <a:endParaRPr lang="en-CA" dirty="0">
              <a:solidFill>
                <a:schemeClr val="tx2"/>
              </a:solidFill>
              <a:latin typeface="Arial"/>
              <a:cs typeface="Arial"/>
            </a:endParaRPr>
          </a:p>
        </p:txBody>
      </p:sp>
      <p:sp>
        <p:nvSpPr>
          <p:cNvPr id="3" name="Content Placeholder 2"/>
          <p:cNvSpPr>
            <a:spLocks noGrp="1"/>
          </p:cNvSpPr>
          <p:nvPr>
            <p:ph idx="1"/>
          </p:nvPr>
        </p:nvSpPr>
        <p:spPr>
          <a:xfrm>
            <a:off x="498474" y="1295400"/>
            <a:ext cx="7714193" cy="5562600"/>
          </a:xfrm>
        </p:spPr>
        <p:txBody>
          <a:bodyPr>
            <a:normAutofit/>
          </a:bodyPr>
          <a:lstStyle/>
          <a:p>
            <a:pPr marL="0" indent="0">
              <a:buNone/>
            </a:pPr>
            <a:r>
              <a:rPr lang="en-US" dirty="0" err="1"/>
              <a:t>À</a:t>
            </a:r>
            <a:r>
              <a:rPr lang="en-US" dirty="0"/>
              <a:t> la fin de </a:t>
            </a:r>
            <a:r>
              <a:rPr lang="en-US" dirty="0" err="1"/>
              <a:t>cette</a:t>
            </a:r>
            <a:r>
              <a:rPr lang="en-US" dirty="0"/>
              <a:t> </a:t>
            </a:r>
            <a:r>
              <a:rPr lang="en-US" dirty="0" err="1"/>
              <a:t>période</a:t>
            </a:r>
            <a:r>
              <a:rPr lang="en-US" dirty="0"/>
              <a:t>, </a:t>
            </a:r>
            <a:r>
              <a:rPr lang="en-US" dirty="0" err="1"/>
              <a:t>vous</a:t>
            </a:r>
            <a:r>
              <a:rPr lang="en-US" dirty="0"/>
              <a:t> </a:t>
            </a:r>
            <a:r>
              <a:rPr lang="en-US" dirty="0" err="1"/>
              <a:t>devriez</a:t>
            </a:r>
            <a:r>
              <a:rPr lang="en-US" dirty="0"/>
              <a:t> </a:t>
            </a:r>
            <a:r>
              <a:rPr lang="en-US" dirty="0" err="1"/>
              <a:t>être</a:t>
            </a:r>
            <a:r>
              <a:rPr lang="en-US" dirty="0"/>
              <a:t> capable </a:t>
            </a:r>
            <a:r>
              <a:rPr lang="en-US" dirty="0" smtClean="0"/>
              <a:t>…</a:t>
            </a:r>
            <a:endParaRPr lang="en-US" dirty="0"/>
          </a:p>
          <a:p>
            <a:r>
              <a:rPr lang="en-US" dirty="0" err="1" smtClean="0"/>
              <a:t>d’imaginez</a:t>
            </a:r>
            <a:r>
              <a:rPr lang="en-US" dirty="0" smtClean="0"/>
              <a:t> </a:t>
            </a:r>
            <a:r>
              <a:rPr lang="en-US" dirty="0"/>
              <a:t>au </a:t>
            </a:r>
            <a:r>
              <a:rPr lang="en-US" dirty="0" err="1"/>
              <a:t>moins</a:t>
            </a:r>
            <a:r>
              <a:rPr lang="en-US" dirty="0"/>
              <a:t> un </a:t>
            </a:r>
            <a:r>
              <a:rPr lang="en-US" dirty="0" err="1"/>
              <a:t>exemple</a:t>
            </a:r>
            <a:r>
              <a:rPr lang="en-US" dirty="0"/>
              <a:t> (et </a:t>
            </a:r>
            <a:r>
              <a:rPr lang="en-US" dirty="0" err="1"/>
              <a:t>justifiez</a:t>
            </a:r>
            <a:r>
              <a:rPr lang="en-US" dirty="0"/>
              <a:t>-le) de la </a:t>
            </a:r>
            <a:r>
              <a:rPr lang="en-US" dirty="0" err="1"/>
              <a:t>façon</a:t>
            </a:r>
            <a:r>
              <a:rPr lang="en-US" dirty="0"/>
              <a:t> de </a:t>
            </a:r>
            <a:r>
              <a:rPr lang="en-US" dirty="0" err="1"/>
              <a:t>recourir</a:t>
            </a:r>
            <a:r>
              <a:rPr lang="en-US" dirty="0"/>
              <a:t> </a:t>
            </a:r>
            <a:r>
              <a:rPr lang="en-US" dirty="0" err="1" smtClean="0"/>
              <a:t>à</a:t>
            </a:r>
            <a:r>
              <a:rPr lang="en-US" dirty="0" smtClean="0"/>
              <a:t> </a:t>
            </a:r>
            <a:r>
              <a:rPr lang="en-US" dirty="0"/>
              <a:t>la </a:t>
            </a:r>
            <a:r>
              <a:rPr lang="en-US" dirty="0" err="1"/>
              <a:t>connaissance</a:t>
            </a:r>
            <a:r>
              <a:rPr lang="en-US" dirty="0"/>
              <a:t> par le corps, </a:t>
            </a:r>
            <a:r>
              <a:rPr lang="en-US" dirty="0" err="1"/>
              <a:t>à</a:t>
            </a:r>
            <a:r>
              <a:rPr lang="en-US" dirty="0"/>
              <a:t> </a:t>
            </a:r>
            <a:r>
              <a:rPr lang="en-US" dirty="0" err="1"/>
              <a:t>l’intuition</a:t>
            </a:r>
            <a:r>
              <a:rPr lang="en-US" dirty="0"/>
              <a:t> et/</a:t>
            </a:r>
            <a:r>
              <a:rPr lang="en-US" dirty="0" err="1"/>
              <a:t>ou</a:t>
            </a:r>
            <a:r>
              <a:rPr lang="en-US" dirty="0"/>
              <a:t> </a:t>
            </a:r>
            <a:r>
              <a:rPr lang="en-US" dirty="0" err="1"/>
              <a:t>à</a:t>
            </a:r>
            <a:r>
              <a:rPr lang="en-US" dirty="0"/>
              <a:t> la </a:t>
            </a:r>
            <a:r>
              <a:rPr lang="en-US" dirty="0" err="1"/>
              <a:t>pleine</a:t>
            </a:r>
            <a:r>
              <a:rPr lang="en-US" dirty="0"/>
              <a:t> conscience </a:t>
            </a:r>
            <a:r>
              <a:rPr lang="en-US" dirty="0" err="1"/>
              <a:t>dans</a:t>
            </a:r>
            <a:r>
              <a:rPr lang="en-US" dirty="0"/>
              <a:t> </a:t>
            </a:r>
            <a:r>
              <a:rPr lang="en-US" dirty="0" err="1"/>
              <a:t>votre</a:t>
            </a:r>
            <a:r>
              <a:rPr lang="en-US" dirty="0"/>
              <a:t> </a:t>
            </a:r>
            <a:r>
              <a:rPr lang="en-US" dirty="0" err="1" smtClean="0"/>
              <a:t>enseignement</a:t>
            </a:r>
            <a:endParaRPr lang="en-US" dirty="0" smtClean="0"/>
          </a:p>
          <a:p>
            <a:r>
              <a:rPr lang="en-US" dirty="0" smtClean="0"/>
              <a:t>de </a:t>
            </a:r>
            <a:r>
              <a:rPr lang="en-US" dirty="0" err="1" smtClean="0"/>
              <a:t>participer</a:t>
            </a:r>
            <a:r>
              <a:rPr lang="en-US" dirty="0" smtClean="0"/>
              <a:t> </a:t>
            </a:r>
            <a:r>
              <a:rPr lang="en-US" dirty="0" err="1"/>
              <a:t>à</a:t>
            </a:r>
            <a:r>
              <a:rPr lang="en-US" dirty="0"/>
              <a:t>  </a:t>
            </a:r>
            <a:r>
              <a:rPr lang="en-US" dirty="0" err="1" smtClean="0"/>
              <a:t>une</a:t>
            </a:r>
            <a:r>
              <a:rPr lang="en-US" dirty="0" smtClean="0"/>
              <a:t> </a:t>
            </a:r>
            <a:r>
              <a:rPr lang="en-US" dirty="0" err="1"/>
              <a:t>activité</a:t>
            </a:r>
            <a:r>
              <a:rPr lang="en-US" dirty="0"/>
              <a:t> de </a:t>
            </a:r>
            <a:r>
              <a:rPr lang="en-US" dirty="0" err="1"/>
              <a:t>pleine</a:t>
            </a:r>
            <a:r>
              <a:rPr lang="en-US" dirty="0"/>
              <a:t> </a:t>
            </a:r>
            <a:r>
              <a:rPr lang="en-US" dirty="0" smtClean="0"/>
              <a:t>conscience</a:t>
            </a:r>
            <a:endParaRPr lang="en-US" dirty="0"/>
          </a:p>
          <a:p>
            <a:endParaRPr lang="en-CA" dirty="0"/>
          </a:p>
          <a:p>
            <a:pPr marL="0" lvl="0" indent="0">
              <a:buNone/>
            </a:pPr>
            <a:endParaRPr lang="en-US" dirty="0" smtClean="0">
              <a:latin typeface="Arial"/>
              <a:cs typeface="Arial"/>
            </a:endParaRPr>
          </a:p>
          <a:p>
            <a:pPr marL="0" indent="0">
              <a:buNone/>
            </a:pPr>
            <a:endParaRPr lang="en-US" dirty="0"/>
          </a:p>
        </p:txBody>
      </p:sp>
    </p:spTree>
    <p:extLst>
      <p:ext uri="{BB962C8B-B14F-4D97-AF65-F5344CB8AC3E}">
        <p14:creationId xmlns:p14="http://schemas.microsoft.com/office/powerpoint/2010/main" val="314587053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fr-CA" dirty="0" smtClean="0">
                <a:solidFill>
                  <a:schemeClr val="tx2"/>
                </a:solidFill>
                <a:latin typeface="Arial"/>
                <a:cs typeface="Arial"/>
              </a:rPr>
              <a:t>Pour le 23 janvier</a:t>
            </a:r>
            <a:endParaRPr lang="en-CA" dirty="0">
              <a:solidFill>
                <a:schemeClr val="tx2"/>
              </a:solidFill>
              <a:latin typeface="Arial"/>
              <a:cs typeface="Arial"/>
            </a:endParaRPr>
          </a:p>
        </p:txBody>
      </p:sp>
      <p:sp>
        <p:nvSpPr>
          <p:cNvPr id="4" name="Content Placeholder 3"/>
          <p:cNvSpPr>
            <a:spLocks noGrp="1"/>
          </p:cNvSpPr>
          <p:nvPr>
            <p:ph idx="1"/>
          </p:nvPr>
        </p:nvSpPr>
        <p:spPr/>
        <p:txBody>
          <a:bodyPr>
            <a:normAutofit lnSpcReduction="10000"/>
          </a:bodyPr>
          <a:lstStyle/>
          <a:p>
            <a:r>
              <a:rPr lang="en-US" dirty="0" smtClean="0"/>
              <a:t>Conversation blog post (due: January 20, by midnight)</a:t>
            </a:r>
          </a:p>
          <a:p>
            <a:r>
              <a:rPr lang="en-US" dirty="0" smtClean="0"/>
              <a:t>Reading: “Knowing</a:t>
            </a:r>
            <a:r>
              <a:rPr lang="en-US" dirty="0"/>
              <a:t>, believing, and understanding: What goals for science education</a:t>
            </a:r>
            <a:r>
              <a:rPr lang="en-US" dirty="0" smtClean="0"/>
              <a:t>?</a:t>
            </a:r>
            <a:r>
              <a:rPr lang="en-CA" dirty="0" smtClean="0"/>
              <a:t>” (</a:t>
            </a:r>
            <a:r>
              <a:rPr lang="en-US" dirty="0" smtClean="0"/>
              <a:t>Smith </a:t>
            </a:r>
            <a:r>
              <a:rPr lang="en-US" dirty="0"/>
              <a:t>and </a:t>
            </a:r>
            <a:r>
              <a:rPr lang="en-US" dirty="0" smtClean="0"/>
              <a:t>Siegel, 2004) </a:t>
            </a:r>
            <a:r>
              <a:rPr lang="en-US" dirty="0"/>
              <a:t>(see January 13 announcement for details) </a:t>
            </a:r>
            <a:endParaRPr lang="en-US" dirty="0" smtClean="0"/>
          </a:p>
          <a:p>
            <a:r>
              <a:rPr lang="en-US" dirty="0" smtClean="0"/>
              <a:t>End of class assignments – review choices</a:t>
            </a:r>
          </a:p>
          <a:p>
            <a:r>
              <a:rPr lang="en-US" dirty="0" smtClean="0"/>
              <a:t>Technology </a:t>
            </a:r>
          </a:p>
          <a:p>
            <a:r>
              <a:rPr lang="en-US" dirty="0" smtClean="0"/>
              <a:t>Rick Hansen Foundation</a:t>
            </a:r>
          </a:p>
          <a:p>
            <a:endParaRPr lang="en-US" dirty="0"/>
          </a:p>
        </p:txBody>
      </p:sp>
    </p:spTree>
    <p:extLst>
      <p:ext uri="{BB962C8B-B14F-4D97-AF65-F5344CB8AC3E}">
        <p14:creationId xmlns:p14="http://schemas.microsoft.com/office/powerpoint/2010/main" val="391149237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00" y="465666"/>
            <a:ext cx="6146800" cy="4525963"/>
          </a:xfrm>
        </p:spPr>
        <p:txBody>
          <a:bodyPr>
            <a:noAutofit/>
          </a:bodyPr>
          <a:lstStyle/>
          <a:p>
            <a:r>
              <a:rPr lang="en-US" sz="2800" dirty="0"/>
              <a:t>Scratch</a:t>
            </a:r>
          </a:p>
          <a:p>
            <a:r>
              <a:rPr lang="en-US" sz="2800" dirty="0" err="1"/>
              <a:t>Storify</a:t>
            </a:r>
            <a:endParaRPr lang="en-US" sz="2800" dirty="0"/>
          </a:p>
          <a:p>
            <a:r>
              <a:rPr lang="en-US" sz="2800" dirty="0" err="1"/>
              <a:t>Kahoot</a:t>
            </a:r>
            <a:endParaRPr lang="en-US" sz="2800" dirty="0"/>
          </a:p>
          <a:p>
            <a:r>
              <a:rPr lang="en-US" sz="2800" dirty="0" err="1"/>
              <a:t>Padlet</a:t>
            </a:r>
            <a:endParaRPr lang="en-US" sz="2800" dirty="0"/>
          </a:p>
          <a:p>
            <a:r>
              <a:rPr lang="en-US" sz="2800" dirty="0" err="1"/>
              <a:t>Prezi</a:t>
            </a:r>
            <a:endParaRPr lang="en-US" sz="2800" dirty="0"/>
          </a:p>
          <a:p>
            <a:r>
              <a:rPr lang="en-US" sz="2800" dirty="0"/>
              <a:t>Twitter stream</a:t>
            </a:r>
          </a:p>
          <a:p>
            <a:r>
              <a:rPr lang="en-US" sz="2800" dirty="0"/>
              <a:t>Blogs</a:t>
            </a:r>
          </a:p>
          <a:p>
            <a:r>
              <a:rPr lang="en-US" sz="2800" dirty="0"/>
              <a:t>Wikis</a:t>
            </a:r>
          </a:p>
          <a:p>
            <a:r>
              <a:rPr lang="en-US" sz="2800" dirty="0"/>
              <a:t>F</a:t>
            </a:r>
            <a:r>
              <a:rPr lang="en-US" sz="2800" dirty="0" smtClean="0"/>
              <a:t>resh Grade</a:t>
            </a:r>
            <a:endParaRPr lang="en-US" sz="2800" dirty="0"/>
          </a:p>
          <a:p>
            <a:r>
              <a:rPr lang="en-US" sz="2800" dirty="0"/>
              <a:t>Gif creator</a:t>
            </a:r>
          </a:p>
          <a:p>
            <a:r>
              <a:rPr lang="en-US" sz="2800" dirty="0" err="1"/>
              <a:t>Pixton</a:t>
            </a:r>
            <a:r>
              <a:rPr lang="en-US" sz="2800" dirty="0"/>
              <a:t> </a:t>
            </a:r>
            <a:r>
              <a:rPr lang="en-US" sz="2800" dirty="0" smtClean="0"/>
              <a:t> </a:t>
            </a:r>
            <a:endParaRPr lang="en-US" sz="2800" dirty="0"/>
          </a:p>
        </p:txBody>
      </p:sp>
    </p:spTree>
    <p:extLst>
      <p:ext uri="{BB962C8B-B14F-4D97-AF65-F5344CB8AC3E}">
        <p14:creationId xmlns:p14="http://schemas.microsoft.com/office/powerpoint/2010/main" val="163373986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C_licence_image (attrib.share.noncomm).jpg"/>
          <p:cNvPicPr>
            <a:picLocks noGrp="1" noChangeAspect="1"/>
          </p:cNvPicPr>
          <p:nvPr>
            <p:ph idx="1"/>
          </p:nvPr>
        </p:nvPicPr>
        <p:blipFill>
          <a:blip r:embed="rId2" cstate="screen">
            <a:extLst>
              <a:ext uri="{28A0092B-C50C-407E-A947-70E740481C1C}">
                <a14:useLocalDpi xmlns:a14="http://schemas.microsoft.com/office/drawing/2010/main"/>
              </a:ext>
            </a:extLst>
          </a:blip>
          <a:srcRect l="-18187" r="-18187"/>
          <a:stretch>
            <a:fillRect/>
          </a:stretch>
        </p:blipFill>
        <p:spPr>
          <a:xfrm>
            <a:off x="135467" y="3903718"/>
            <a:ext cx="4182532" cy="2300231"/>
          </a:xfrm>
        </p:spPr>
      </p:pic>
      <p:sp>
        <p:nvSpPr>
          <p:cNvPr id="4" name="Slide Number Placeholder 3"/>
          <p:cNvSpPr>
            <a:spLocks noGrp="1"/>
          </p:cNvSpPr>
          <p:nvPr>
            <p:ph type="sldNum" sz="quarter" idx="12"/>
          </p:nvPr>
        </p:nvSpPr>
        <p:spPr/>
        <p:txBody>
          <a:bodyPr/>
          <a:lstStyle/>
          <a:p>
            <a:fld id="{6853B16B-9977-5B49-805F-EC53499B8274}" type="slidenum">
              <a:rPr lang="en-US" smtClean="0"/>
              <a:t>39</a:t>
            </a:fld>
            <a:endParaRPr lang="en-US"/>
          </a:p>
        </p:txBody>
      </p:sp>
      <p:sp>
        <p:nvSpPr>
          <p:cNvPr id="6" name="TextBox 5"/>
          <p:cNvSpPr txBox="1"/>
          <p:nvPr/>
        </p:nvSpPr>
        <p:spPr>
          <a:xfrm>
            <a:off x="660401" y="1168400"/>
            <a:ext cx="7162800" cy="2031325"/>
          </a:xfrm>
          <a:prstGeom prst="rect">
            <a:avLst/>
          </a:prstGeom>
          <a:noFill/>
        </p:spPr>
        <p:txBody>
          <a:bodyPr wrap="square" rtlCol="0">
            <a:spAutoFit/>
          </a:bodyPr>
          <a:lstStyle/>
          <a:p>
            <a:r>
              <a:rPr lang="en-US" dirty="0" smtClean="0"/>
              <a:t>These slides are Creative Commons Licensed: </a:t>
            </a:r>
          </a:p>
          <a:p>
            <a:r>
              <a:rPr lang="en-US" dirty="0" smtClean="0"/>
              <a:t>Attribution-</a:t>
            </a:r>
            <a:r>
              <a:rPr lang="en-US" dirty="0" err="1" smtClean="0"/>
              <a:t>NonCommercial</a:t>
            </a:r>
            <a:r>
              <a:rPr lang="en-US" dirty="0" smtClean="0"/>
              <a:t>-Share Alike.</a:t>
            </a:r>
          </a:p>
          <a:p>
            <a:endParaRPr lang="en-US" dirty="0"/>
          </a:p>
          <a:p>
            <a:r>
              <a:rPr lang="en-US" dirty="0" smtClean="0"/>
              <a:t>These slides were used for “Education, Knowledge and Curriculum” (EDST 403) in the Bachelor of Education program at UBC.</a:t>
            </a:r>
          </a:p>
          <a:p>
            <a:endParaRPr lang="en-US" dirty="0"/>
          </a:p>
          <a:p>
            <a:r>
              <a:rPr lang="en-US" dirty="0" smtClean="0"/>
              <a:t>Please attribute to Isabeau Iqbal. (Contact </a:t>
            </a:r>
            <a:r>
              <a:rPr lang="en-US" dirty="0" err="1" smtClean="0"/>
              <a:t>isabeau.iqbal@ubc.ca</a:t>
            </a:r>
            <a:r>
              <a:rPr lang="en-US" dirty="0" smtClean="0"/>
              <a:t>)</a:t>
            </a:r>
            <a:endParaRPr lang="en-US" dirty="0"/>
          </a:p>
        </p:txBody>
      </p:sp>
    </p:spTree>
    <p:extLst>
      <p:ext uri="{BB962C8B-B14F-4D97-AF65-F5344CB8AC3E}">
        <p14:creationId xmlns:p14="http://schemas.microsoft.com/office/powerpoint/2010/main" val="29251442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53B16B-9977-5B49-805F-EC53499B8274}" type="slidenum">
              <a:rPr lang="en-US" smtClean="0"/>
              <a:t>4</a:t>
            </a:fld>
            <a:endParaRPr lang="en-US"/>
          </a:p>
        </p:txBody>
      </p:sp>
      <p:sp>
        <p:nvSpPr>
          <p:cNvPr id="5" name="Oval 4"/>
          <p:cNvSpPr/>
          <p:nvPr/>
        </p:nvSpPr>
        <p:spPr>
          <a:xfrm>
            <a:off x="1291579" y="1352147"/>
            <a:ext cx="3340100" cy="3382433"/>
          </a:xfrm>
          <a:prstGeom prst="ellipse">
            <a:avLst/>
          </a:prstGeom>
          <a:solidFill>
            <a:schemeClr val="accent3">
              <a:alpha val="19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800" b="1" dirty="0">
              <a:solidFill>
                <a:srgbClr val="000000"/>
              </a:solidFill>
            </a:endParaRPr>
          </a:p>
        </p:txBody>
      </p:sp>
      <p:sp>
        <p:nvSpPr>
          <p:cNvPr id="7" name="Oval 6"/>
          <p:cNvSpPr/>
          <p:nvPr/>
        </p:nvSpPr>
        <p:spPr>
          <a:xfrm>
            <a:off x="3171077" y="1352147"/>
            <a:ext cx="3579541" cy="3393420"/>
          </a:xfrm>
          <a:prstGeom prst="ellipse">
            <a:avLst/>
          </a:prstGeom>
          <a:solidFill>
            <a:srgbClr val="FFF534">
              <a:alpha val="13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smtClean="0">
                <a:solidFill>
                  <a:srgbClr val="000000"/>
                </a:solidFill>
              </a:rPr>
              <a:t> </a:t>
            </a:r>
            <a:endParaRPr lang="en-US" sz="2800" b="1" dirty="0">
              <a:solidFill>
                <a:srgbClr val="000000"/>
              </a:solidFill>
            </a:endParaRPr>
          </a:p>
        </p:txBody>
      </p:sp>
      <p:sp>
        <p:nvSpPr>
          <p:cNvPr id="2" name="TextBox 1"/>
          <p:cNvSpPr txBox="1"/>
          <p:nvPr/>
        </p:nvSpPr>
        <p:spPr>
          <a:xfrm>
            <a:off x="812800" y="444500"/>
            <a:ext cx="7704667" cy="707886"/>
          </a:xfrm>
          <a:prstGeom prst="rect">
            <a:avLst/>
          </a:prstGeom>
          <a:noFill/>
        </p:spPr>
        <p:txBody>
          <a:bodyPr wrap="square" rtlCol="0">
            <a:spAutoFit/>
          </a:bodyPr>
          <a:lstStyle/>
          <a:p>
            <a:pPr algn="ctr"/>
            <a:r>
              <a:rPr lang="en-US" sz="4000" dirty="0" smtClean="0">
                <a:solidFill>
                  <a:srgbClr val="004372"/>
                </a:solidFill>
                <a:latin typeface="Arial"/>
                <a:cs typeface="Arial"/>
              </a:rPr>
              <a:t>Pedagogical Content Knowledge</a:t>
            </a:r>
            <a:endParaRPr lang="en-US" sz="4000" dirty="0">
              <a:solidFill>
                <a:srgbClr val="004372"/>
              </a:solidFill>
              <a:latin typeface="Arial"/>
              <a:cs typeface="Arial"/>
            </a:endParaRPr>
          </a:p>
        </p:txBody>
      </p:sp>
      <p:sp>
        <p:nvSpPr>
          <p:cNvPr id="10" name="TextBox 9"/>
          <p:cNvSpPr txBox="1"/>
          <p:nvPr/>
        </p:nvSpPr>
        <p:spPr>
          <a:xfrm>
            <a:off x="546099" y="6202461"/>
            <a:ext cx="7065331" cy="307777"/>
          </a:xfrm>
          <a:prstGeom prst="rect">
            <a:avLst/>
          </a:prstGeom>
          <a:noFill/>
        </p:spPr>
        <p:txBody>
          <a:bodyPr wrap="square" rtlCol="0">
            <a:spAutoFit/>
          </a:bodyPr>
          <a:lstStyle/>
          <a:p>
            <a:r>
              <a:rPr lang="en-US" sz="1400" dirty="0" smtClean="0"/>
              <a:t>Credit: http</a:t>
            </a:r>
            <a:r>
              <a:rPr lang="en-US" sz="1400" dirty="0"/>
              <a:t>://</a:t>
            </a:r>
            <a:r>
              <a:rPr lang="en-US" sz="1400" dirty="0" err="1"/>
              <a:t>reflectionsinthewhy.files.wordpress.com</a:t>
            </a:r>
            <a:r>
              <a:rPr lang="en-US" sz="1400" dirty="0"/>
              <a:t>/2013/04/</a:t>
            </a:r>
            <a:r>
              <a:rPr lang="en-US" sz="1400" dirty="0" err="1"/>
              <a:t>pk-pck-ck.jpg</a:t>
            </a:r>
            <a:endParaRPr lang="en-US" sz="1400" dirty="0"/>
          </a:p>
        </p:txBody>
      </p:sp>
      <p:sp>
        <p:nvSpPr>
          <p:cNvPr id="11" name="TextBox 10"/>
          <p:cNvSpPr txBox="1"/>
          <p:nvPr/>
        </p:nvSpPr>
        <p:spPr>
          <a:xfrm>
            <a:off x="97778" y="4057764"/>
            <a:ext cx="2387601" cy="400110"/>
          </a:xfrm>
          <a:prstGeom prst="rect">
            <a:avLst/>
          </a:prstGeom>
          <a:noFill/>
        </p:spPr>
        <p:txBody>
          <a:bodyPr wrap="square" rtlCol="0">
            <a:spAutoFit/>
          </a:bodyPr>
          <a:lstStyle/>
          <a:p>
            <a:pPr algn="ctr"/>
            <a:r>
              <a:rPr lang="en-US" sz="2000" b="1" dirty="0">
                <a:solidFill>
                  <a:srgbClr val="000000"/>
                </a:solidFill>
              </a:rPr>
              <a:t>Content Knowledge </a:t>
            </a:r>
          </a:p>
        </p:txBody>
      </p:sp>
      <p:sp>
        <p:nvSpPr>
          <p:cNvPr id="12" name="TextBox 11"/>
          <p:cNvSpPr txBox="1"/>
          <p:nvPr/>
        </p:nvSpPr>
        <p:spPr>
          <a:xfrm>
            <a:off x="5554133" y="3990030"/>
            <a:ext cx="3132668" cy="400110"/>
          </a:xfrm>
          <a:prstGeom prst="rect">
            <a:avLst/>
          </a:prstGeom>
          <a:noFill/>
        </p:spPr>
        <p:txBody>
          <a:bodyPr wrap="square" rtlCol="0">
            <a:spAutoFit/>
          </a:bodyPr>
          <a:lstStyle/>
          <a:p>
            <a:pPr algn="ctr"/>
            <a:r>
              <a:rPr lang="en-US" sz="2000" b="1" dirty="0">
                <a:solidFill>
                  <a:srgbClr val="000000"/>
                </a:solidFill>
              </a:rPr>
              <a:t>Pedagogical Knowledge </a:t>
            </a:r>
          </a:p>
        </p:txBody>
      </p:sp>
      <p:sp>
        <p:nvSpPr>
          <p:cNvPr id="15" name="TextBox 14"/>
          <p:cNvSpPr txBox="1"/>
          <p:nvPr/>
        </p:nvSpPr>
        <p:spPr>
          <a:xfrm>
            <a:off x="2485379" y="2323740"/>
            <a:ext cx="3068754" cy="1661993"/>
          </a:xfrm>
          <a:prstGeom prst="rect">
            <a:avLst/>
          </a:prstGeom>
          <a:noFill/>
        </p:spPr>
        <p:txBody>
          <a:bodyPr wrap="square" rtlCol="0">
            <a:spAutoFit/>
          </a:bodyPr>
          <a:lstStyle/>
          <a:p>
            <a:pPr algn="ctr"/>
            <a:r>
              <a:rPr lang="en-US" sz="2800" b="1" dirty="0" smtClean="0">
                <a:solidFill>
                  <a:srgbClr val="FF0000"/>
                </a:solidFill>
              </a:rPr>
              <a:t>Pedagogical </a:t>
            </a:r>
          </a:p>
          <a:p>
            <a:pPr algn="ctr"/>
            <a:r>
              <a:rPr lang="en-US" sz="2800" b="1" dirty="0" smtClean="0">
                <a:solidFill>
                  <a:srgbClr val="FF0000"/>
                </a:solidFill>
              </a:rPr>
              <a:t>Content </a:t>
            </a:r>
          </a:p>
          <a:p>
            <a:pPr algn="ctr"/>
            <a:r>
              <a:rPr lang="en-US" sz="2800" b="1" dirty="0" smtClean="0">
                <a:solidFill>
                  <a:srgbClr val="FF0000"/>
                </a:solidFill>
              </a:rPr>
              <a:t>Knowledge</a:t>
            </a:r>
          </a:p>
          <a:p>
            <a:endParaRPr lang="en-US" dirty="0"/>
          </a:p>
        </p:txBody>
      </p:sp>
      <p:sp>
        <p:nvSpPr>
          <p:cNvPr id="6" name="TextBox 5"/>
          <p:cNvSpPr txBox="1"/>
          <p:nvPr/>
        </p:nvSpPr>
        <p:spPr>
          <a:xfrm>
            <a:off x="965200" y="5334000"/>
            <a:ext cx="6646230" cy="646331"/>
          </a:xfrm>
          <a:prstGeom prst="rect">
            <a:avLst/>
          </a:prstGeom>
          <a:noFill/>
        </p:spPr>
        <p:txBody>
          <a:bodyPr wrap="square" rtlCol="0">
            <a:spAutoFit/>
          </a:bodyPr>
          <a:lstStyle/>
          <a:p>
            <a:r>
              <a:rPr lang="en-US" sz="3600" b="1" dirty="0" err="1"/>
              <a:t>J'enseigne</a:t>
            </a:r>
            <a:r>
              <a:rPr lang="en-US" sz="3600" b="1" dirty="0"/>
              <a:t> </a:t>
            </a:r>
            <a:r>
              <a:rPr lang="en-US" sz="3600" b="1" dirty="0" smtClean="0"/>
              <a:t>le </a:t>
            </a:r>
            <a:r>
              <a:rPr lang="en-US" sz="3600" b="1" dirty="0" err="1" smtClean="0"/>
              <a:t>français</a:t>
            </a:r>
            <a:r>
              <a:rPr lang="en-US" sz="3600" b="1" dirty="0"/>
              <a:t> </a:t>
            </a:r>
            <a:r>
              <a:rPr lang="en-US" sz="3600" b="1" dirty="0" smtClean="0"/>
              <a:t>aux </a:t>
            </a:r>
            <a:r>
              <a:rPr lang="en-US" sz="3600" b="1" dirty="0" err="1" smtClean="0"/>
              <a:t>enfants</a:t>
            </a:r>
            <a:r>
              <a:rPr lang="en-US" sz="3600" b="1" dirty="0" smtClean="0"/>
              <a:t>.</a:t>
            </a:r>
            <a:endParaRPr lang="en-US" sz="3600" b="1" dirty="0"/>
          </a:p>
        </p:txBody>
      </p:sp>
      <p:sp>
        <p:nvSpPr>
          <p:cNvPr id="13" name="Left Arrow 12"/>
          <p:cNvSpPr/>
          <p:nvPr/>
        </p:nvSpPr>
        <p:spPr>
          <a:xfrm rot="4706115">
            <a:off x="3138570" y="4522276"/>
            <a:ext cx="1478999" cy="320274"/>
          </a:xfrm>
          <a:prstGeom prst="leftArrow">
            <a:avLst>
              <a:gd name="adj1" fmla="val 100000"/>
              <a:gd name="adj2" fmla="val 50000"/>
            </a:avLst>
          </a:prstGeom>
          <a:solidFill>
            <a:srgbClr val="FF0000">
              <a:alpha val="50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800" b="1" dirty="0" smtClean="0">
              <a:solidFill>
                <a:srgbClr val="000000"/>
              </a:solidFill>
            </a:endParaRPr>
          </a:p>
        </p:txBody>
      </p:sp>
    </p:spTree>
    <p:extLst>
      <p:ext uri="{BB962C8B-B14F-4D97-AF65-F5344CB8AC3E}">
        <p14:creationId xmlns:p14="http://schemas.microsoft.com/office/powerpoint/2010/main" val="317927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7-01-14 at 10.04.08 AM.pn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457200" y="804333"/>
            <a:ext cx="8229600" cy="4525963"/>
          </a:xfrm>
        </p:spPr>
      </p:pic>
      <p:sp>
        <p:nvSpPr>
          <p:cNvPr id="7" name="TextBox 6"/>
          <p:cNvSpPr txBox="1"/>
          <p:nvPr/>
        </p:nvSpPr>
        <p:spPr>
          <a:xfrm>
            <a:off x="237067" y="6351601"/>
            <a:ext cx="4570482" cy="369332"/>
          </a:xfrm>
          <a:prstGeom prst="rect">
            <a:avLst/>
          </a:prstGeom>
          <a:noFill/>
        </p:spPr>
        <p:txBody>
          <a:bodyPr wrap="none" rtlCol="0">
            <a:spAutoFit/>
          </a:bodyPr>
          <a:lstStyle/>
          <a:p>
            <a:r>
              <a:rPr lang="en-US" dirty="0" smtClean="0"/>
              <a:t>Image from: http</a:t>
            </a:r>
            <a:r>
              <a:rPr lang="en-US" dirty="0"/>
              <a:t>://</a:t>
            </a:r>
            <a:r>
              <a:rPr lang="en-US" dirty="0" err="1"/>
              <a:t>www.retrievalpractice.org</a:t>
            </a:r>
            <a:r>
              <a:rPr lang="en-US" dirty="0"/>
              <a:t>/</a:t>
            </a:r>
          </a:p>
        </p:txBody>
      </p:sp>
    </p:spTree>
    <p:extLst>
      <p:ext uri="{BB962C8B-B14F-4D97-AF65-F5344CB8AC3E}">
        <p14:creationId xmlns:p14="http://schemas.microsoft.com/office/powerpoint/2010/main" val="998068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4372"/>
                </a:solidFill>
                <a:latin typeface="Arial"/>
                <a:cs typeface="Arial"/>
              </a:rPr>
              <a:t>Pedagogical Content Knowledge</a:t>
            </a:r>
            <a:endParaRPr lang="en-US" dirty="0">
              <a:solidFill>
                <a:srgbClr val="004372"/>
              </a:solidFill>
              <a:latin typeface="Arial"/>
              <a:cs typeface="Arial"/>
            </a:endParaRPr>
          </a:p>
        </p:txBody>
      </p:sp>
      <p:sp>
        <p:nvSpPr>
          <p:cNvPr id="3" name="Content Placeholder 2"/>
          <p:cNvSpPr>
            <a:spLocks noGrp="1"/>
          </p:cNvSpPr>
          <p:nvPr>
            <p:ph idx="1"/>
          </p:nvPr>
        </p:nvSpPr>
        <p:spPr>
          <a:xfrm>
            <a:off x="457200" y="1600201"/>
            <a:ext cx="8229600" cy="4356100"/>
          </a:xfrm>
        </p:spPr>
        <p:txBody>
          <a:bodyPr>
            <a:normAutofit fontScale="92500" lnSpcReduction="20000"/>
          </a:bodyPr>
          <a:lstStyle/>
          <a:p>
            <a:pPr lvl="0"/>
            <a:r>
              <a:rPr lang="en-US" dirty="0" smtClean="0"/>
              <a:t>Comment </a:t>
            </a:r>
            <a:r>
              <a:rPr lang="en-US" dirty="0" err="1"/>
              <a:t>rendre</a:t>
            </a:r>
            <a:r>
              <a:rPr lang="en-US" dirty="0"/>
              <a:t> </a:t>
            </a:r>
            <a:r>
              <a:rPr lang="en-US" dirty="0" err="1"/>
              <a:t>tel</a:t>
            </a:r>
            <a:r>
              <a:rPr lang="en-US" dirty="0"/>
              <a:t> point </a:t>
            </a:r>
            <a:r>
              <a:rPr lang="en-US" dirty="0" err="1"/>
              <a:t>compréhensible</a:t>
            </a:r>
            <a:r>
              <a:rPr lang="en-US" dirty="0"/>
              <a:t> </a:t>
            </a:r>
            <a:r>
              <a:rPr lang="en-US" dirty="0" err="1"/>
              <a:t>à</a:t>
            </a:r>
            <a:r>
              <a:rPr lang="en-US" dirty="0"/>
              <a:t> </a:t>
            </a:r>
            <a:r>
              <a:rPr lang="en-US" dirty="0" err="1"/>
              <a:t>mes</a:t>
            </a:r>
            <a:r>
              <a:rPr lang="en-US" dirty="0"/>
              <a:t> </a:t>
            </a:r>
            <a:r>
              <a:rPr lang="en-US" dirty="0" err="1" smtClean="0"/>
              <a:t>élèves</a:t>
            </a:r>
            <a:r>
              <a:rPr lang="en-US" dirty="0" smtClean="0"/>
              <a:t>?</a:t>
            </a:r>
            <a:endParaRPr lang="en-CA" dirty="0"/>
          </a:p>
          <a:p>
            <a:pPr lvl="0"/>
            <a:r>
              <a:rPr lang="en-US" dirty="0" err="1"/>
              <a:t>Quels</a:t>
            </a:r>
            <a:r>
              <a:rPr lang="en-US" dirty="0"/>
              <a:t> </a:t>
            </a:r>
            <a:r>
              <a:rPr lang="en-US" dirty="0" err="1"/>
              <a:t>sont</a:t>
            </a:r>
            <a:r>
              <a:rPr lang="en-US" dirty="0"/>
              <a:t> les analogies, les illustrations, les </a:t>
            </a:r>
            <a:r>
              <a:rPr lang="en-US" dirty="0" err="1"/>
              <a:t>exemples</a:t>
            </a:r>
            <a:r>
              <a:rPr lang="en-US" dirty="0"/>
              <a:t>, les explications, les </a:t>
            </a:r>
            <a:r>
              <a:rPr lang="en-US" dirty="0" err="1"/>
              <a:t>démonstrations</a:t>
            </a:r>
            <a:r>
              <a:rPr lang="en-US" dirty="0"/>
              <a:t>… les plus </a:t>
            </a:r>
            <a:r>
              <a:rPr lang="en-US" dirty="0" err="1"/>
              <a:t>efficaces</a:t>
            </a:r>
            <a:r>
              <a:rPr lang="en-US" dirty="0"/>
              <a:t>?</a:t>
            </a:r>
            <a:endParaRPr lang="en-CA" dirty="0"/>
          </a:p>
          <a:p>
            <a:pPr lvl="0"/>
            <a:r>
              <a:rPr lang="en-US" dirty="0" err="1"/>
              <a:t>Qu’est-ce</a:t>
            </a:r>
            <a:r>
              <a:rPr lang="en-US" dirty="0"/>
              <a:t> qui rend </a:t>
            </a:r>
            <a:r>
              <a:rPr lang="en-US" dirty="0" err="1"/>
              <a:t>l’apprentissage</a:t>
            </a:r>
            <a:r>
              <a:rPr lang="en-US" dirty="0"/>
              <a:t> d’un </a:t>
            </a:r>
            <a:r>
              <a:rPr lang="en-US" dirty="0" err="1"/>
              <a:t>sujet</a:t>
            </a:r>
            <a:r>
              <a:rPr lang="en-US" dirty="0"/>
              <a:t> facile/</a:t>
            </a:r>
            <a:r>
              <a:rPr lang="en-US" dirty="0" err="1"/>
              <a:t>difficile</a:t>
            </a:r>
            <a:r>
              <a:rPr lang="en-US" dirty="0"/>
              <a:t>? </a:t>
            </a:r>
            <a:r>
              <a:rPr lang="en-US" dirty="0" err="1"/>
              <a:t>Quelles</a:t>
            </a:r>
            <a:r>
              <a:rPr lang="en-US" dirty="0"/>
              <a:t> </a:t>
            </a:r>
            <a:r>
              <a:rPr lang="en-US" dirty="0" err="1"/>
              <a:t>idées</a:t>
            </a:r>
            <a:r>
              <a:rPr lang="en-US" dirty="0"/>
              <a:t> </a:t>
            </a:r>
            <a:r>
              <a:rPr lang="en-US" dirty="0" err="1"/>
              <a:t>ou</a:t>
            </a:r>
            <a:r>
              <a:rPr lang="en-US" dirty="0"/>
              <a:t> </a:t>
            </a:r>
            <a:r>
              <a:rPr lang="en-US" dirty="0" err="1"/>
              <a:t>quels</a:t>
            </a:r>
            <a:r>
              <a:rPr lang="en-US" dirty="0"/>
              <a:t> </a:t>
            </a:r>
            <a:r>
              <a:rPr lang="en-US" dirty="0" err="1"/>
              <a:t>préjugés</a:t>
            </a:r>
            <a:r>
              <a:rPr lang="en-US" dirty="0"/>
              <a:t> </a:t>
            </a:r>
            <a:r>
              <a:rPr lang="en-US" dirty="0" err="1"/>
              <a:t>ont</a:t>
            </a:r>
            <a:r>
              <a:rPr lang="en-US" dirty="0"/>
              <a:t> </a:t>
            </a:r>
            <a:r>
              <a:rPr lang="en-US" dirty="0" err="1"/>
              <a:t>mes</a:t>
            </a:r>
            <a:r>
              <a:rPr lang="en-US" dirty="0"/>
              <a:t> </a:t>
            </a:r>
            <a:r>
              <a:rPr lang="en-US" dirty="0" err="1"/>
              <a:t>élèves</a:t>
            </a:r>
            <a:r>
              <a:rPr lang="en-US" dirty="0"/>
              <a:t> </a:t>
            </a:r>
            <a:r>
              <a:rPr lang="en-US" dirty="0" err="1"/>
              <a:t>sur</a:t>
            </a:r>
            <a:r>
              <a:rPr lang="en-US" dirty="0"/>
              <a:t> </a:t>
            </a:r>
            <a:r>
              <a:rPr lang="en-US" dirty="0" err="1"/>
              <a:t>ce</a:t>
            </a:r>
            <a:r>
              <a:rPr lang="en-US" dirty="0"/>
              <a:t> </a:t>
            </a:r>
            <a:r>
              <a:rPr lang="en-US" dirty="0" err="1"/>
              <a:t>sujet</a:t>
            </a:r>
            <a:r>
              <a:rPr lang="en-US" dirty="0"/>
              <a:t>?</a:t>
            </a:r>
            <a:endParaRPr lang="en-CA" dirty="0"/>
          </a:p>
          <a:p>
            <a:endParaRPr lang="en-US" sz="1300" dirty="0" smtClean="0"/>
          </a:p>
          <a:p>
            <a:pPr marL="0" indent="0">
              <a:buNone/>
            </a:pPr>
            <a:endParaRPr lang="en-US" dirty="0" smtClean="0"/>
          </a:p>
          <a:p>
            <a:pPr marL="0" lvl="1" indent="0">
              <a:buNone/>
            </a:pPr>
            <a:r>
              <a:rPr lang="en-US" sz="1700" dirty="0"/>
              <a:t>Reference: Shulman, L. (1986). Those who understand: Knowledge growth in teaching. </a:t>
            </a:r>
            <a:r>
              <a:rPr lang="en-US" sz="1700" i="1" dirty="0"/>
              <a:t>Educational Researcher, 15</a:t>
            </a:r>
            <a:r>
              <a:rPr lang="en-US" sz="1700" dirty="0"/>
              <a:t>(2), 4-14. </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6853B16B-9977-5B49-805F-EC53499B8274}" type="slidenum">
              <a:rPr lang="en-US" smtClean="0"/>
              <a:t>6</a:t>
            </a:fld>
            <a:endParaRPr lang="en-US"/>
          </a:p>
        </p:txBody>
      </p:sp>
    </p:spTree>
    <p:extLst>
      <p:ext uri="{BB962C8B-B14F-4D97-AF65-F5344CB8AC3E}">
        <p14:creationId xmlns:p14="http://schemas.microsoft.com/office/powerpoint/2010/main" val="36885632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6000"/>
            <a:extLst>
              <a:ext uri="{BEBA8EAE-BF5A-486C-A8C5-ECC9F3942E4B}">
                <a14:imgProps xmlns:a14="http://schemas.microsoft.com/office/drawing/2010/main">
                  <a14:imgLayer r:embed="rId4">
                    <a14:imgEffect>
                      <a14:sharpenSoften amount="-63000"/>
                    </a14:imgEffect>
                    <a14:imgEffect>
                      <a14:brightnessContrast bright="22000" contrast="-11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8499"/>
            <a:ext cx="8229600" cy="5092700"/>
          </a:xfrm>
        </p:spPr>
        <p:txBody>
          <a:bodyPr>
            <a:noAutofit/>
          </a:bodyPr>
          <a:lstStyle/>
          <a:p>
            <a:pPr marL="0" indent="0">
              <a:buNone/>
            </a:pPr>
            <a:r>
              <a:rPr lang="en-US" sz="4000" dirty="0" smtClean="0">
                <a:latin typeface="Calibri"/>
                <a:cs typeface="Calibri"/>
              </a:rPr>
              <a:t>Curriculum: Le </a:t>
            </a:r>
            <a:r>
              <a:rPr lang="en-US" sz="4000" dirty="0" err="1" smtClean="0">
                <a:latin typeface="Calibri"/>
                <a:cs typeface="Calibri"/>
              </a:rPr>
              <a:t>contenu</a:t>
            </a:r>
            <a:r>
              <a:rPr lang="en-US" sz="4000" dirty="0" smtClean="0">
                <a:latin typeface="Calibri"/>
                <a:cs typeface="Calibri"/>
              </a:rPr>
              <a:t> (la </a:t>
            </a:r>
            <a:r>
              <a:rPr lang="en-US" sz="4000" dirty="0" err="1">
                <a:latin typeface="Calibri"/>
                <a:cs typeface="Calibri"/>
              </a:rPr>
              <a:t>matière</a:t>
            </a:r>
            <a:r>
              <a:rPr lang="en-CA" sz="4000" dirty="0">
                <a:latin typeface="Calibri"/>
                <a:cs typeface="Calibri"/>
              </a:rPr>
              <a:t>)</a:t>
            </a:r>
            <a:endParaRPr lang="en-US" sz="4000" dirty="0">
              <a:latin typeface="Calibri"/>
              <a:cs typeface="Calibri"/>
            </a:endParaRPr>
          </a:p>
          <a:p>
            <a:pPr marL="0" indent="0">
              <a:buNone/>
            </a:pPr>
            <a:endParaRPr lang="en-US" sz="4000" dirty="0">
              <a:latin typeface="Calibri"/>
              <a:cs typeface="Calibri"/>
            </a:endParaRPr>
          </a:p>
          <a:p>
            <a:pPr marL="0" indent="0">
              <a:buNone/>
            </a:pPr>
            <a:r>
              <a:rPr lang="en-US" sz="4000" dirty="0" smtClean="0">
                <a:latin typeface="Calibri"/>
                <a:cs typeface="Calibri"/>
              </a:rPr>
              <a:t>Curriculum: Le </a:t>
            </a:r>
            <a:r>
              <a:rPr lang="en-US" sz="4000" dirty="0" err="1" smtClean="0">
                <a:latin typeface="Calibri"/>
                <a:cs typeface="Calibri"/>
              </a:rPr>
              <a:t>contenu</a:t>
            </a:r>
            <a:r>
              <a:rPr lang="en-US" sz="4000" dirty="0">
                <a:latin typeface="Calibri"/>
                <a:cs typeface="Calibri"/>
              </a:rPr>
              <a:t> </a:t>
            </a:r>
            <a:r>
              <a:rPr lang="en-US" sz="4000" dirty="0" smtClean="0">
                <a:latin typeface="Calibri"/>
                <a:cs typeface="Calibri"/>
              </a:rPr>
              <a:t>et les </a:t>
            </a:r>
            <a:r>
              <a:rPr lang="en-US" sz="4000" dirty="0" err="1" smtClean="0">
                <a:latin typeface="Calibri"/>
                <a:cs typeface="Calibri"/>
              </a:rPr>
              <a:t>expériences</a:t>
            </a:r>
            <a:r>
              <a:rPr lang="en-US" sz="4000" dirty="0" smtClean="0">
                <a:latin typeface="Calibri"/>
                <a:cs typeface="Calibri"/>
              </a:rPr>
              <a:t> </a:t>
            </a:r>
            <a:r>
              <a:rPr lang="en-US" sz="4000" dirty="0" err="1" smtClean="0">
                <a:latin typeface="Calibri"/>
                <a:cs typeface="Calibri"/>
              </a:rPr>
              <a:t>d’apprentissage</a:t>
            </a:r>
            <a:r>
              <a:rPr lang="en-US" sz="4000" dirty="0" smtClean="0">
                <a:latin typeface="Calibri"/>
                <a:cs typeface="Calibri"/>
              </a:rPr>
              <a:t>.</a:t>
            </a:r>
            <a:endParaRPr lang="en-US" sz="4000" dirty="0">
              <a:latin typeface="Calibri"/>
              <a:cs typeface="Calibri"/>
            </a:endParaRPr>
          </a:p>
          <a:p>
            <a:pPr marL="0" indent="0">
              <a:buNone/>
            </a:pPr>
            <a:endParaRPr lang="en-US" sz="4000" dirty="0">
              <a:latin typeface="Calibri"/>
              <a:cs typeface="Calibri"/>
            </a:endParaRPr>
          </a:p>
          <a:p>
            <a:pPr marL="0" indent="0">
              <a:buNone/>
            </a:pPr>
            <a:r>
              <a:rPr lang="en-US" sz="4000" dirty="0" smtClean="0">
                <a:solidFill>
                  <a:srgbClr val="000000"/>
                </a:solidFill>
                <a:latin typeface="Calibri"/>
                <a:cs typeface="Calibri"/>
              </a:rPr>
              <a:t>Curriculum: </a:t>
            </a:r>
            <a:r>
              <a:rPr lang="en-US" sz="4000" dirty="0" err="1" smtClean="0">
                <a:solidFill>
                  <a:srgbClr val="000000"/>
                </a:solidFill>
                <a:latin typeface="Calibri"/>
                <a:cs typeface="Calibri"/>
              </a:rPr>
              <a:t>Consiste</a:t>
            </a:r>
            <a:r>
              <a:rPr lang="en-US" sz="4000" dirty="0" smtClean="0">
                <a:solidFill>
                  <a:srgbClr val="000000"/>
                </a:solidFill>
                <a:latin typeface="Calibri"/>
                <a:cs typeface="Calibri"/>
              </a:rPr>
              <a:t> en un </a:t>
            </a:r>
            <a:r>
              <a:rPr lang="en-US" sz="4000" dirty="0" err="1" smtClean="0">
                <a:solidFill>
                  <a:srgbClr val="000000"/>
                </a:solidFill>
                <a:latin typeface="Calibri"/>
                <a:cs typeface="Calibri"/>
              </a:rPr>
              <a:t>processus</a:t>
            </a:r>
            <a:r>
              <a:rPr lang="en-US" sz="4000" dirty="0" smtClean="0">
                <a:solidFill>
                  <a:srgbClr val="000000"/>
                </a:solidFill>
                <a:latin typeface="Calibri"/>
                <a:cs typeface="Calibri"/>
              </a:rPr>
              <a:t> </a:t>
            </a:r>
            <a:r>
              <a:rPr lang="en-US" sz="4000" dirty="0" err="1" smtClean="0">
                <a:solidFill>
                  <a:srgbClr val="000000"/>
                </a:solidFill>
                <a:latin typeface="Calibri"/>
                <a:cs typeface="Calibri"/>
              </a:rPr>
              <a:t>d’interaction</a:t>
            </a:r>
            <a:r>
              <a:rPr lang="en-US" sz="4000" dirty="0" smtClean="0">
                <a:solidFill>
                  <a:srgbClr val="000000"/>
                </a:solidFill>
                <a:latin typeface="Calibri"/>
                <a:cs typeface="Calibri"/>
              </a:rPr>
              <a:t> entre </a:t>
            </a:r>
            <a:r>
              <a:rPr lang="en-US" sz="4000" dirty="0" err="1" smtClean="0">
                <a:solidFill>
                  <a:srgbClr val="000000"/>
                </a:solidFill>
                <a:latin typeface="Calibri"/>
                <a:cs typeface="Calibri"/>
              </a:rPr>
              <a:t>enseignants</a:t>
            </a:r>
            <a:r>
              <a:rPr lang="en-US" sz="4000" dirty="0" smtClean="0">
                <a:solidFill>
                  <a:srgbClr val="000000"/>
                </a:solidFill>
                <a:latin typeface="Calibri"/>
                <a:cs typeface="Calibri"/>
              </a:rPr>
              <a:t>, </a:t>
            </a:r>
            <a:r>
              <a:rPr lang="en-US" sz="4000" dirty="0" err="1" smtClean="0">
                <a:solidFill>
                  <a:srgbClr val="000000"/>
                </a:solidFill>
                <a:latin typeface="Calibri"/>
                <a:cs typeface="Calibri"/>
              </a:rPr>
              <a:t>étudiants</a:t>
            </a:r>
            <a:r>
              <a:rPr lang="en-US" sz="4000" dirty="0" smtClean="0">
                <a:solidFill>
                  <a:srgbClr val="000000"/>
                </a:solidFill>
                <a:latin typeface="Calibri"/>
                <a:cs typeface="Calibri"/>
              </a:rPr>
              <a:t> et </a:t>
            </a:r>
            <a:r>
              <a:rPr lang="en-US" sz="4000" dirty="0" err="1" smtClean="0">
                <a:solidFill>
                  <a:srgbClr val="000000"/>
                </a:solidFill>
                <a:latin typeface="Calibri"/>
                <a:cs typeface="Calibri"/>
              </a:rPr>
              <a:t>connaissance</a:t>
            </a:r>
            <a:r>
              <a:rPr lang="en-US" sz="4000" dirty="0" smtClean="0">
                <a:solidFill>
                  <a:srgbClr val="000000"/>
                </a:solidFill>
                <a:latin typeface="Calibri"/>
                <a:cs typeface="Calibri"/>
              </a:rPr>
              <a:t>.</a:t>
            </a:r>
            <a:endParaRPr lang="en-US" sz="4000" dirty="0">
              <a:solidFill>
                <a:srgbClr val="000000"/>
              </a:solidFill>
              <a:latin typeface="Calibri"/>
              <a:cs typeface="Calibri"/>
            </a:endParaRPr>
          </a:p>
        </p:txBody>
      </p:sp>
    </p:spTree>
    <p:extLst>
      <p:ext uri="{BB962C8B-B14F-4D97-AF65-F5344CB8AC3E}">
        <p14:creationId xmlns:p14="http://schemas.microsoft.com/office/powerpoint/2010/main" val="4212634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1-04 at 8.09.02 PM.pn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457200" y="668867"/>
            <a:ext cx="8229600" cy="4525963"/>
          </a:xfrm>
        </p:spPr>
      </p:pic>
    </p:spTree>
    <p:extLst>
      <p:ext uri="{BB962C8B-B14F-4D97-AF65-F5344CB8AC3E}">
        <p14:creationId xmlns:p14="http://schemas.microsoft.com/office/powerpoint/2010/main" val="22171256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oor-1574304_960_720.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1880" r="-385"/>
          <a:stretch/>
        </p:blipFill>
        <p:spPr>
          <a:xfrm>
            <a:off x="2370665" y="229129"/>
            <a:ext cx="4811490" cy="6273270"/>
          </a:xfrm>
        </p:spPr>
      </p:pic>
      <p:sp>
        <p:nvSpPr>
          <p:cNvPr id="7" name="TextBox 6"/>
          <p:cNvSpPr txBox="1"/>
          <p:nvPr/>
        </p:nvSpPr>
        <p:spPr>
          <a:xfrm>
            <a:off x="130114" y="6520933"/>
            <a:ext cx="3048957" cy="276999"/>
          </a:xfrm>
          <a:prstGeom prst="rect">
            <a:avLst/>
          </a:prstGeom>
          <a:noFill/>
        </p:spPr>
        <p:txBody>
          <a:bodyPr wrap="none" rtlCol="0">
            <a:spAutoFit/>
          </a:bodyPr>
          <a:lstStyle/>
          <a:p>
            <a:r>
              <a:rPr lang="en-US" sz="1200" dirty="0">
                <a:solidFill>
                  <a:schemeClr val="tx1">
                    <a:lumMod val="50000"/>
                    <a:lumOff val="50000"/>
                  </a:schemeClr>
                </a:solidFill>
              </a:rPr>
              <a:t>https://</a:t>
            </a:r>
            <a:r>
              <a:rPr lang="en-US" sz="1200" dirty="0" err="1">
                <a:solidFill>
                  <a:schemeClr val="tx1">
                    <a:lumMod val="50000"/>
                    <a:lumOff val="50000"/>
                  </a:schemeClr>
                </a:solidFill>
              </a:rPr>
              <a:t>pixabay.com</a:t>
            </a:r>
            <a:r>
              <a:rPr lang="en-US" sz="1200" dirty="0">
                <a:solidFill>
                  <a:schemeClr val="tx1">
                    <a:lumMod val="50000"/>
                    <a:lumOff val="50000"/>
                  </a:schemeClr>
                </a:solidFill>
              </a:rPr>
              <a:t>/p-1574304/?</a:t>
            </a:r>
            <a:r>
              <a:rPr lang="en-US" sz="1200" dirty="0" err="1">
                <a:solidFill>
                  <a:schemeClr val="tx1">
                    <a:lumMod val="50000"/>
                    <a:lumOff val="50000"/>
                  </a:schemeClr>
                </a:solidFill>
              </a:rPr>
              <a:t>no_redirect</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9149799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odel theme">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6810</TotalTime>
  <Words>2041</Words>
  <Application>Microsoft Macintosh PowerPoint</Application>
  <PresentationFormat>On-screen Show (4:3)</PresentationFormat>
  <Paragraphs>226</Paragraphs>
  <Slides>39</Slides>
  <Notes>20</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model theme</vt:lpstr>
      <vt:lpstr>Office Theme</vt:lpstr>
      <vt:lpstr> Bienvenue à tous!  Education, Knowledge &amp; Curriculum </vt:lpstr>
      <vt:lpstr>Agenda du 16 janvier</vt:lpstr>
      <vt:lpstr>La connaissance et l’enseignant(e)</vt:lpstr>
      <vt:lpstr>PowerPoint Presentation</vt:lpstr>
      <vt:lpstr>PowerPoint Presentation</vt:lpstr>
      <vt:lpstr>Pedagogical Content Knowledge</vt:lpstr>
      <vt:lpstr>PowerPoint Presentation</vt:lpstr>
      <vt:lpstr>PowerPoint Presentation</vt:lpstr>
      <vt:lpstr>PowerPoint Presentation</vt:lpstr>
      <vt:lpstr>PowerPoint Presentation</vt:lpstr>
      <vt:lpstr>PowerPoint Presentation</vt:lpstr>
      <vt:lpstr>Objectifs d’apprentissage</vt:lpstr>
      <vt:lpstr>Questions guides</vt:lpstr>
      <vt:lpstr>Apprentissage  par le corps  (La connaissance par le corps; pédagogies corporelles)  </vt:lpstr>
      <vt:lpstr>Apprentissage par le corps  (La connaissance par le corps; pédagogies corporelles)  </vt:lpstr>
      <vt:lpstr>PowerPoint Presentation</vt:lpstr>
      <vt:lpstr>Apprentissage par le corps  (La connaissance par le corps; pédagogies corporelles)  </vt:lpstr>
      <vt:lpstr>PowerPoint Presentation</vt:lpstr>
      <vt:lpstr>PowerPoint Presentation</vt:lpstr>
      <vt:lpstr>PowerPoint Presentation</vt:lpstr>
      <vt:lpstr>PowerPoint Presentation</vt:lpstr>
      <vt:lpstr>L’intuition  </vt:lpstr>
      <vt:lpstr>L’intuition en tant que façon de connaître</vt:lpstr>
      <vt:lpstr>PowerPoint Presentation</vt:lpstr>
      <vt:lpstr>La pleine conscience (mindfulness) </vt:lpstr>
      <vt:lpstr>Pleine Conscience/Mindfulness</vt:lpstr>
      <vt:lpstr>Pleine conscience</vt:lpstr>
      <vt:lpstr>La pleine conscience</vt:lpstr>
      <vt:lpstr>La pleine conscience</vt:lpstr>
      <vt:lpstr>bien-être  </vt:lpstr>
      <vt:lpstr>PowerPoint Presentation</vt:lpstr>
      <vt:lpstr>In-class group activity and assignment (course siteresources in-class activities and assignments)</vt:lpstr>
      <vt:lpstr>Pourquoi introduire le concept “voies d’apprentissage” dans ce cours?</vt:lpstr>
      <vt:lpstr>Pourquoi introduire le concept “voies d’apprentissage” dans ce cours?</vt:lpstr>
      <vt:lpstr>PowerPoint Presentation</vt:lpstr>
      <vt:lpstr>Objectifs d’apprentissage</vt:lpstr>
      <vt:lpstr>Pour le 23 janvier</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EDST 403/105</dc:title>
  <dc:creator>Isabeau Iqbal</dc:creator>
  <cp:lastModifiedBy>Isabeau Iqbal</cp:lastModifiedBy>
  <cp:revision>290</cp:revision>
  <cp:lastPrinted>2014-01-12T15:00:14Z</cp:lastPrinted>
  <dcterms:created xsi:type="dcterms:W3CDTF">2013-12-30T20:37:55Z</dcterms:created>
  <dcterms:modified xsi:type="dcterms:W3CDTF">2017-01-18T13:20:07Z</dcterms:modified>
</cp:coreProperties>
</file>