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7" r:id="rId5"/>
    <p:sldId id="261" r:id="rId6"/>
    <p:sldId id="262" r:id="rId7"/>
    <p:sldId id="256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53"/>
  </p:normalViewPr>
  <p:slideViewPr>
    <p:cSldViewPr snapToGrid="0">
      <p:cViewPr varScale="1">
        <p:scale>
          <a:sx n="113" d="100"/>
          <a:sy n="113" d="100"/>
        </p:scale>
        <p:origin x="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30D48-DAC3-DD44-7F9D-340657512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647D07-524C-3AC5-F3E9-E95613304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EB8A6-6815-018F-3866-6AF3E14D8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5539-6176-C64B-9B8C-E2AB73D13E6C}" type="datetimeFigureOut">
              <a:rPr lang="en-US" smtClean="0"/>
              <a:t>5/15/25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1301D-710E-30D6-63A5-43DE3752E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5CEF6-DE25-76EC-C063-8114B5B7A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3A0E3-DD61-2C42-BA7E-E099CE8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26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0D139-4EBE-725D-7540-6EA1F594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258EF1-0A43-9617-38F0-2144587CBD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F195F-B435-D166-3A98-B8D2F072D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5539-6176-C64B-9B8C-E2AB73D13E6C}" type="datetimeFigureOut">
              <a:rPr lang="en-US" smtClean="0"/>
              <a:t>5/15/25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E49E9-6A16-7810-BF5C-72BAD0A6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C2385-3185-E462-A9D3-3837ADE6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3A0E3-DD61-2C42-BA7E-E099CE8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2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E2E50F-4B02-43E4-438B-E45277873C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07AEAA-B5D8-F00E-95D9-55F175FE3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038B1-1378-F792-D69C-D1DD83FF1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5539-6176-C64B-9B8C-E2AB73D13E6C}" type="datetimeFigureOut">
              <a:rPr lang="en-US" smtClean="0"/>
              <a:t>5/15/25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11490-DE1F-B1BB-5EA8-CD0D5E016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0700F-E0BF-7A83-ED9B-D92C84715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3A0E3-DD61-2C42-BA7E-E099CE8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74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8E0D-BF6B-ED42-46B9-49C6991F9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54837-C6A4-FAE8-AFE4-6BA4A24E3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C15E0-DF3C-4FE9-4F9E-2AD15383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5539-6176-C64B-9B8C-E2AB73D13E6C}" type="datetimeFigureOut">
              <a:rPr lang="en-US" smtClean="0"/>
              <a:t>5/15/25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50C5-6D41-A395-233A-DCAA01BAB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ACEDC-2BEF-8232-FCEE-9E460D138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3A0E3-DD61-2C42-BA7E-E099CE8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9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3B4B8-D5CC-F487-22F6-62D6F9D8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B3241-E2AF-6DEA-4FB0-798F13FAF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970E9-E05A-BE26-CF09-A7CB787AD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5539-6176-C64B-9B8C-E2AB73D13E6C}" type="datetimeFigureOut">
              <a:rPr lang="en-US" smtClean="0"/>
              <a:t>5/15/25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B0420-1D18-EB66-0B09-0F278C18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F90F4-F07E-312B-CCE1-017B699E7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3A0E3-DD61-2C42-BA7E-E099CE8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3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1319-44B7-74FD-1BA1-EAC700EEA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96018-74EB-B187-7AEE-47EEFD9D30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6EF6C6-DBE4-E52B-4C0C-8B1B3673A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3298C-66F5-68DB-1B6D-EF865299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5539-6176-C64B-9B8C-E2AB73D13E6C}" type="datetimeFigureOut">
              <a:rPr lang="en-US" smtClean="0"/>
              <a:t>5/15/25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E64E8F-D05E-5C7D-FDC0-B65B6C5D0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FF8AC-4CE7-1AE1-EAEB-C3242E81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3A0E3-DD61-2C42-BA7E-E099CE8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97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84495-D7DA-CC49-EFD3-BD129A044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60839-921D-100D-90C4-C2F15B259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7FB09-28B1-955F-AC1A-344D4B13F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6C63D7-CDD2-144D-B661-0E173314B9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68706F-7468-3C58-93A1-5A45AE4BA1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FC42C1-649F-2238-DF59-74E7DC0B8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5539-6176-C64B-9B8C-E2AB73D13E6C}" type="datetimeFigureOut">
              <a:rPr lang="en-US" smtClean="0"/>
              <a:t>5/15/25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BBFD8C-CC46-0C8F-A67E-C1545E1FF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016CFE-BBAC-1E3B-8000-EF04329F6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3A0E3-DD61-2C42-BA7E-E099CE8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9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4647-E84E-A913-FF52-EE2D54206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D7D160-775E-50C2-A96B-883563D34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5539-6176-C64B-9B8C-E2AB73D13E6C}" type="datetimeFigureOut">
              <a:rPr lang="en-US" smtClean="0"/>
              <a:t>5/15/25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02ADFD-4E0A-6B5E-6C77-F257FE11D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B51451-0646-9BE5-9745-01C4ABF76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3A0E3-DD61-2C42-BA7E-E099CE8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3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0E5771-CA1E-AC25-B419-7EA905064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5539-6176-C64B-9B8C-E2AB73D13E6C}" type="datetimeFigureOut">
              <a:rPr lang="en-US" smtClean="0"/>
              <a:t>5/15/25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E9F94C-E2CB-2384-FA5C-A82F9B746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D1022-3AC6-A587-2ED4-330CA357A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3A0E3-DD61-2C42-BA7E-E099CE8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3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0DF66-C0E4-32D5-D792-9F819570C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2B402-C520-B8B8-D5E8-1AA7D2805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7A330A-7334-B130-DB65-DBED3B59EA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4AE50F-561B-301A-7BCD-A0146AB57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5539-6176-C64B-9B8C-E2AB73D13E6C}" type="datetimeFigureOut">
              <a:rPr lang="en-US" smtClean="0"/>
              <a:t>5/15/25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39748D-EAFA-CECD-4605-606C77C54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DDF37C-3F9C-7792-4D96-9D4F6FF8E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3A0E3-DD61-2C42-BA7E-E099CE8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2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E35D1-51BE-1C35-B44B-1B4F130FF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B37F4F-E0D7-5B40-5A92-235E031E5B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0F60AC-B4B7-4AD4-7CE6-0B99D0927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0F8259-39D8-1DE9-B93F-04AD381A3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5539-6176-C64B-9B8C-E2AB73D13E6C}" type="datetimeFigureOut">
              <a:rPr lang="en-US" smtClean="0"/>
              <a:t>5/15/25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54869-C0CD-3E1F-3707-3ED35618C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837139-AF98-D27B-0FBA-DC55366A1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3A0E3-DD61-2C42-BA7E-E099CE8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3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F30BD6-9C41-175C-CD15-599DC3AB8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22FEA-5E90-5697-D9CB-45DA17B3D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2305B-986F-85F2-A6F0-25C8308D9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45539-6176-C64B-9B8C-E2AB73D13E6C}" type="datetimeFigureOut">
              <a:rPr lang="en-US" smtClean="0"/>
              <a:t>5/15/25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44367-868D-7548-4C40-E8E5A3D0F1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5BE0E-C7B3-526E-B4AC-0A486DF1B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3A0E3-DD61-2C42-BA7E-E099CE8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7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Power of Her Song: Remembering Bernice Johnson Reagon - Washington City  Paper">
            <a:extLst>
              <a:ext uri="{FF2B5EF4-FFF2-40B4-BE49-F238E27FC236}">
                <a16:creationId xmlns:a16="http://schemas.microsoft.com/office/drawing/2014/main" id="{FE409369-152F-6ED5-E050-6B0351449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0"/>
            <a:ext cx="4567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671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bundance: Klein, Ezra, Thompson, Derek: 9781668023488: Books - Amazon.ca">
            <a:extLst>
              <a:ext uri="{FF2B5EF4-FFF2-40B4-BE49-F238E27FC236}">
                <a16:creationId xmlns:a16="http://schemas.microsoft.com/office/drawing/2014/main" id="{DB27449D-3329-EBAC-6840-5170A9885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83" y="0"/>
            <a:ext cx="4546600" cy="6858000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1028" name="Picture 4" descr="Joyful Militancy: Building Thriving Resistance in Toxic Times: Bergman,  Carla, Montgomery, Nick, Alluri, Hari: 9781849352888: Books - Amazon.ca">
            <a:extLst>
              <a:ext uri="{FF2B5EF4-FFF2-40B4-BE49-F238E27FC236}">
                <a16:creationId xmlns:a16="http://schemas.microsoft.com/office/drawing/2014/main" id="{804E30A0-F3C9-B53E-CB1E-3FD0AB32A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56" y="0"/>
            <a:ext cx="4752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749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EC0641-0361-7B86-FDEE-8E401C20A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2346"/>
            <a:ext cx="7772400" cy="51533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70C2F8-2725-44AF-B19A-18E1A932E9EE}"/>
              </a:ext>
            </a:extLst>
          </p:cNvPr>
          <p:cNvSpPr txBox="1"/>
          <p:nvPr/>
        </p:nvSpPr>
        <p:spPr>
          <a:xfrm>
            <a:off x="7890932" y="349629"/>
            <a:ext cx="4301068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0000">
              <a:buFont typeface="Arial" panose="020B0604020202020204" pitchFamily="34" charset="0"/>
              <a:buChar char="•"/>
            </a:pPr>
            <a:r>
              <a:rPr lang="en-US" dirty="0"/>
              <a:t>Sweet Honey in the Rock, “Good News”, Breath (1988).</a:t>
            </a:r>
          </a:p>
          <a:p>
            <a:pPr indent="-360000">
              <a:buFont typeface="Arial" panose="020B0604020202020204" pitchFamily="34" charset="0"/>
              <a:buChar char="•"/>
            </a:pPr>
            <a:r>
              <a:rPr lang="en-US" dirty="0"/>
              <a:t>Public Service Broadcasting, “The Other Side”.</a:t>
            </a:r>
          </a:p>
          <a:p>
            <a:pPr indent="-360000">
              <a:buFont typeface="Arial" panose="020B0604020202020204" pitchFamily="34" charset="0"/>
              <a:buChar char="•"/>
            </a:pPr>
            <a:r>
              <a:rPr lang="en-CA" u="none" strike="noStrike" dirty="0">
                <a:effectLst/>
              </a:rPr>
              <a:t>Nadera Shaloub-Kevorkian, “</a:t>
            </a:r>
            <a:r>
              <a:rPr lang="en-CA" dirty="0" err="1">
                <a:effectLst/>
              </a:rPr>
              <a:t>Ashlaa</a:t>
            </a:r>
            <a:r>
              <a:rPr lang="en-CA" dirty="0">
                <a:effectLst/>
              </a:rPr>
              <a:t>’ and the Genocide in Gaza: Livability against Fragmented Flesh.” Society for Cultural Anthropology, 2024.</a:t>
            </a:r>
          </a:p>
          <a:p>
            <a:pPr indent="-360000">
              <a:buFont typeface="Arial" panose="020B0604020202020204" pitchFamily="34" charset="0"/>
              <a:buChar char="•"/>
            </a:pPr>
            <a:r>
              <a:rPr lang="en-CA" dirty="0">
                <a:effectLst/>
              </a:rPr>
              <a:t>Ilana Feldman, “Untimely Optimism:</a:t>
            </a:r>
            <a:r>
              <a:rPr lang="en-CA" dirty="0"/>
              <a:t> </a:t>
            </a:r>
            <a:r>
              <a:rPr lang="en-CA" dirty="0">
                <a:effectLst/>
              </a:rPr>
              <a:t>International Attention,</a:t>
            </a:r>
            <a:r>
              <a:rPr lang="en-CA" dirty="0"/>
              <a:t> </a:t>
            </a:r>
            <a:r>
              <a:rPr lang="en-CA" dirty="0">
                <a:effectLst/>
              </a:rPr>
              <a:t>Palestinian Disappointment,</a:t>
            </a:r>
            <a:r>
              <a:rPr lang="en-CA" dirty="0"/>
              <a:t> </a:t>
            </a:r>
            <a:r>
              <a:rPr lang="en-CA" dirty="0">
                <a:effectLst/>
              </a:rPr>
              <a:t>and the Persistence of</a:t>
            </a:r>
            <a:r>
              <a:rPr lang="en-CA" dirty="0"/>
              <a:t> </a:t>
            </a:r>
            <a:r>
              <a:rPr lang="en-CA" dirty="0">
                <a:effectLst/>
              </a:rPr>
              <a:t>Commitment.”</a:t>
            </a:r>
            <a:r>
              <a:rPr lang="en-CA" dirty="0"/>
              <a:t> </a:t>
            </a:r>
            <a:r>
              <a:rPr lang="en-CA" dirty="0">
                <a:effectLst/>
              </a:rPr>
              <a:t>Anthropological Quarterly, Vol. 96, No.3, p. 461–486 (2023).</a:t>
            </a:r>
          </a:p>
          <a:p>
            <a:pPr indent="-360000">
              <a:buFont typeface="Arial" panose="020B0604020202020204" pitchFamily="34" charset="0"/>
              <a:buChar char="•"/>
            </a:pPr>
            <a:r>
              <a:rPr lang="en-CA" dirty="0">
                <a:effectLst/>
              </a:rPr>
              <a:t>Doumani, </a:t>
            </a:r>
            <a:r>
              <a:rPr lang="en-CA" dirty="0" err="1">
                <a:effectLst/>
              </a:rPr>
              <a:t>Beshara</a:t>
            </a:r>
            <a:r>
              <a:rPr lang="en-CA" dirty="0">
                <a:effectLst/>
              </a:rPr>
              <a:t>. 2007. “Palestine versus the Palestinians? The iron laws and ironies of a people denied.”</a:t>
            </a:r>
            <a:r>
              <a:rPr lang="en-CA" dirty="0"/>
              <a:t> </a:t>
            </a:r>
            <a:r>
              <a:rPr lang="en-CA" dirty="0">
                <a:effectLst/>
              </a:rPr>
              <a:t>Journal of Palestine Studies 36(4):49-64.</a:t>
            </a:r>
          </a:p>
          <a:p>
            <a:pPr indent="-360000">
              <a:buFont typeface="Arial" panose="020B0604020202020204" pitchFamily="34" charset="0"/>
              <a:buChar char="•"/>
            </a:pPr>
            <a:r>
              <a:rPr lang="en-CA" dirty="0">
                <a:effectLst/>
              </a:rPr>
              <a:t>Rachel Greenwald Smith</a:t>
            </a:r>
            <a:r>
              <a:rPr lang="en-CA" dirty="0"/>
              <a:t>. 2016. “</a:t>
            </a:r>
            <a:r>
              <a:rPr lang="en-CA" b="0" dirty="0">
                <a:solidFill>
                  <a:srgbClr val="373737"/>
                </a:solidFill>
                <a:effectLst/>
              </a:rPr>
              <a:t>Six Propositions on Compromise Aesthetics</a:t>
            </a:r>
            <a:r>
              <a:rPr lang="en-CA" b="0" dirty="0">
                <a:solidFill>
                  <a:srgbClr val="373737"/>
                </a:solidFill>
              </a:rPr>
              <a:t>.” The Account.</a:t>
            </a:r>
            <a:endParaRPr lang="en-CA" dirty="0">
              <a:effectLst/>
            </a:endParaRPr>
          </a:p>
          <a:p>
            <a:pPr indent="-360000" algn="l">
              <a:buFont typeface="Arial" panose="020B0604020202020204" pitchFamily="34" charset="0"/>
              <a:buChar char="•"/>
            </a:pPr>
            <a:r>
              <a:rPr lang="en-CA" dirty="0">
                <a:effectLst/>
              </a:rPr>
              <a:t>Jack </a:t>
            </a:r>
            <a:r>
              <a:rPr lang="en-CA" dirty="0"/>
              <a:t>Zipes. </a:t>
            </a:r>
            <a:r>
              <a:rPr lang="en-CA" dirty="0">
                <a:solidFill>
                  <a:srgbClr val="000000"/>
                </a:solidFill>
                <a:effectLst/>
              </a:rPr>
              <a:t>Ernst Bloch The Pugnacious Philosopher of Hope. Springer 2019.</a:t>
            </a:r>
          </a:p>
          <a:p>
            <a:endParaRPr lang="en-CA" i="1" dirty="0">
              <a:effectLst/>
              <a:latin typeface="Helvetica" pitchFamily="2" charset="0"/>
            </a:endParaRPr>
          </a:p>
          <a:p>
            <a:endParaRPr lang="en-CA" dirty="0">
              <a:effectLst/>
              <a:latin typeface="Helvetica" pitchFamily="2" charset="0"/>
            </a:endParaRPr>
          </a:p>
          <a:p>
            <a:endParaRPr lang="en-CA" i="1" dirty="0">
              <a:effectLst/>
              <a:latin typeface="Helvetica" pitchFamily="2" charset="0"/>
            </a:endParaRPr>
          </a:p>
          <a:p>
            <a:endParaRPr lang="en-CA" dirty="0">
              <a:effectLst/>
              <a:latin typeface="Helvetica" pitchFamily="2" charset="0"/>
            </a:endParaRPr>
          </a:p>
          <a:p>
            <a:endParaRPr lang="en-CA" i="0" dirty="0">
              <a:effectLst/>
              <a:latin typeface="adell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440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D04309-93C5-D265-76B6-B9F0F48D6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181599" cy="6908799"/>
          </a:xfrm>
          <a:solidFill>
            <a:schemeClr val="accent2">
              <a:lumMod val="50000"/>
            </a:schemeClr>
          </a:solidFill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65E9D1C-55F0-CE88-C0F9-B11C8B40A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819" y="1038578"/>
            <a:ext cx="6504957" cy="432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264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o is Mohsen Mahdawi? Palestinian Columbia student leader arrested by ICE  - India Today">
            <a:extLst>
              <a:ext uri="{FF2B5EF4-FFF2-40B4-BE49-F238E27FC236}">
                <a16:creationId xmlns:a16="http://schemas.microsoft.com/office/drawing/2014/main" id="{3CA77BB3-ECAC-B432-0FC3-8819D4ED4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2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BC Nightly News | Federal authorities detained a Tufts University graduate  student Tuesday while she was on her way to break her Ramadan fast with  friends,... | Instagram">
            <a:extLst>
              <a:ext uri="{FF2B5EF4-FFF2-40B4-BE49-F238E27FC236}">
                <a16:creationId xmlns:a16="http://schemas.microsoft.com/office/drawing/2014/main" id="{778D5792-0DE6-3A27-19DD-4279E4EE2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200" y="3480955"/>
            <a:ext cx="6030437" cy="337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 Letter From Palestinian Activist Mahmoud Khalil | ACLU of Utah | We're  the American Civil Liberties Union of Utah, a 501(c)(4) organization  advocating for the civil rights and freedoms of everyone">
            <a:extLst>
              <a:ext uri="{FF2B5EF4-FFF2-40B4-BE49-F238E27FC236}">
                <a16:creationId xmlns:a16="http://schemas.microsoft.com/office/drawing/2014/main" id="{B1590E97-B3D1-E316-0B62-29CDBE20C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780" y="0"/>
            <a:ext cx="6234546" cy="348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505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D6B1A9-34E3-64F1-C701-902DC0046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421" y="2897935"/>
            <a:ext cx="7772400" cy="3827907"/>
          </a:xfrm>
          <a:prstGeom prst="rect">
            <a:avLst/>
          </a:prstGeom>
        </p:spPr>
      </p:pic>
      <p:pic>
        <p:nvPicPr>
          <p:cNvPr id="1026" name="Picture 2" descr="SimpleSat Tracker">
            <a:extLst>
              <a:ext uri="{FF2B5EF4-FFF2-40B4-BE49-F238E27FC236}">
                <a16:creationId xmlns:a16="http://schemas.microsoft.com/office/drawing/2014/main" id="{E8F72167-0894-6A4B-0182-D930A93FA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622" y="197069"/>
            <a:ext cx="45720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lcome to the Salish Sea — SR3 Sealife Response, Rehabilitation, and  Research improving the health of marine wildlife.">
            <a:extLst>
              <a:ext uri="{FF2B5EF4-FFF2-40B4-BE49-F238E27FC236}">
                <a16:creationId xmlns:a16="http://schemas.microsoft.com/office/drawing/2014/main" id="{3651889B-EF74-5E13-AC03-F4296ADC7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547" y="19756"/>
            <a:ext cx="4319058" cy="55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C0DD2D-8D09-C25D-2992-8E54C48DD559}"/>
              </a:ext>
            </a:extLst>
          </p:cNvPr>
          <p:cNvSpPr txBox="1"/>
          <p:nvPr/>
        </p:nvSpPr>
        <p:spPr>
          <a:xfrm>
            <a:off x="4707467" y="2246489"/>
            <a:ext cx="1233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future:</a:t>
            </a:r>
          </a:p>
        </p:txBody>
      </p:sp>
    </p:spTree>
    <p:extLst>
      <p:ext uri="{BB962C8B-B14F-4D97-AF65-F5344CB8AC3E}">
        <p14:creationId xmlns:p14="http://schemas.microsoft.com/office/powerpoint/2010/main" val="2317239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6">
                <a:lumMod val="50000"/>
              </a:schemeClr>
            </a:gs>
            <a:gs pos="0">
              <a:schemeClr val="accent1">
                <a:lumMod val="5000"/>
                <a:lumOff val="9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97000">
              <a:srgbClr val="FDEFE6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asa Control Apollo 8 view larger">
            <a:extLst>
              <a:ext uri="{FF2B5EF4-FFF2-40B4-BE49-F238E27FC236}">
                <a16:creationId xmlns:a16="http://schemas.microsoft.com/office/drawing/2014/main" id="{EF277ECA-EA7D-E6E5-248C-30A490F80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0"/>
            <a:ext cx="9309100" cy="6858000"/>
          </a:xfrm>
          <a:prstGeom prst="rect">
            <a:avLst/>
          </a:prstGeom>
          <a:gradFill>
            <a:gsLst>
              <a:gs pos="5000">
                <a:schemeClr val="accent6">
                  <a:lumMod val="5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97000">
                <a:schemeClr val="accent1">
                  <a:lumMod val="45000"/>
                  <a:lumOff val="55000"/>
                </a:schemeClr>
              </a:gs>
              <a:gs pos="9500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2" name="Picture 2" descr="SimpleSat Tracker">
            <a:extLst>
              <a:ext uri="{FF2B5EF4-FFF2-40B4-BE49-F238E27FC236}">
                <a16:creationId xmlns:a16="http://schemas.microsoft.com/office/drawing/2014/main" id="{2ED28446-817C-D89C-ECC7-B3767D8AD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5869"/>
            <a:ext cx="45720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ichael Collins | National Aviation ...">
            <a:extLst>
              <a:ext uri="{FF2B5EF4-FFF2-40B4-BE49-F238E27FC236}">
                <a16:creationId xmlns:a16="http://schemas.microsoft.com/office/drawing/2014/main" id="{4D4757D5-AF92-19D8-675D-CD4351907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100" y="2914869"/>
            <a:ext cx="23749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434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n Compromise | Graywolf Press">
            <a:extLst>
              <a:ext uri="{FF2B5EF4-FFF2-40B4-BE49-F238E27FC236}">
                <a16:creationId xmlns:a16="http://schemas.microsoft.com/office/drawing/2014/main" id="{0D08E24F-3873-7B36-433B-EA63DBF6B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258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12">
              <a:schemeClr val="accent2">
                <a:lumMod val="75000"/>
              </a:schemeClr>
            </a:gs>
            <a:gs pos="0">
              <a:schemeClr val="accent1">
                <a:lumMod val="5000"/>
                <a:lumOff val="9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6E144-CC81-1BBA-02A1-B198CEF89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726728"/>
          </a:xfrm>
        </p:spPr>
        <p:txBody>
          <a:bodyPr>
            <a:noAutofit/>
          </a:bodyPr>
          <a:lstStyle/>
          <a:p>
            <a:r>
              <a:rPr lang="ar-AE" sz="24000" dirty="0"/>
              <a:t>أشلاء</a:t>
            </a:r>
            <a:endParaRPr lang="en-US" sz="2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731ECC-6BD8-CF94-319E-714D3AE6A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6615"/>
            <a:ext cx="9144000" cy="1655762"/>
          </a:xfrm>
        </p:spPr>
        <p:txBody>
          <a:bodyPr/>
          <a:lstStyle/>
          <a:p>
            <a:r>
              <a:rPr lang="en-CA" sz="3200" b="0" i="0" u="none" strike="noStrike" dirty="0" err="1">
                <a:solidFill>
                  <a:srgbClr val="2C465D"/>
                </a:solidFill>
                <a:effectLst/>
                <a:latin typeface="proxima-nova"/>
              </a:rPr>
              <a:t>ashlaa</a:t>
            </a:r>
            <a:r>
              <a:rPr lang="en-CA" sz="3200" b="0" i="0" u="none" strike="noStrike" dirty="0">
                <a:solidFill>
                  <a:srgbClr val="2C465D"/>
                </a:solidFill>
                <a:effectLst/>
                <a:latin typeface="proxima-nova"/>
              </a:rPr>
              <a:t>’</a:t>
            </a:r>
          </a:p>
          <a:p>
            <a:r>
              <a:rPr lang="en-CA" b="0" i="0" u="none" strike="noStrike" dirty="0">
                <a:solidFill>
                  <a:srgbClr val="2C465D"/>
                </a:solidFill>
                <a:effectLst/>
                <a:latin typeface="proxima-nova"/>
              </a:rPr>
              <a:t>Nadera Shaloub-Kevorkian (2024)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624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04813-0D4E-06D2-1682-9634AC41B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zzat Tannous - AbeBooks">
            <a:extLst>
              <a:ext uri="{FF2B5EF4-FFF2-40B4-BE49-F238E27FC236}">
                <a16:creationId xmlns:a16="http://schemas.microsoft.com/office/drawing/2014/main" id="{C0C4F50D-D23F-F2AC-4CDA-64B353C9A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522" y="124691"/>
            <a:ext cx="5265306" cy="723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nteractive encyclopedia of the palestine question – palquest | izzat  tannous">
            <a:extLst>
              <a:ext uri="{FF2B5EF4-FFF2-40B4-BE49-F238E27FC236}">
                <a16:creationId xmlns:a16="http://schemas.microsoft.com/office/drawing/2014/main" id="{A47DAB02-E46C-BA20-9284-DA5F678D0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4691"/>
            <a:ext cx="6864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863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ermutations on Ernst Bloch's “S is not yet P” | by Nick Nielsen | Medium">
            <a:extLst>
              <a:ext uri="{FF2B5EF4-FFF2-40B4-BE49-F238E27FC236}">
                <a16:creationId xmlns:a16="http://schemas.microsoft.com/office/drawing/2014/main" id="{00C4D230-1C04-67DC-BB17-6A45C66E4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0"/>
            <a:ext cx="9364663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D105EA-9B77-48CC-0F1A-2DA961B9A110}"/>
              </a:ext>
            </a:extLst>
          </p:cNvPr>
          <p:cNvSpPr txBox="1"/>
          <p:nvPr/>
        </p:nvSpPr>
        <p:spPr>
          <a:xfrm>
            <a:off x="7176304" y="509286"/>
            <a:ext cx="34029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Das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noch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nicht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bewusste</a:t>
            </a:r>
            <a:endParaRPr lang="en-US" sz="2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Wissen</a:t>
            </a:r>
          </a:p>
          <a:p>
            <a:pPr algn="r"/>
            <a:endParaRPr lang="en-US" sz="2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Vorschein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/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Vorfrieden</a:t>
            </a:r>
            <a:endParaRPr lang="en-US" sz="2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012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3854</TotalTime>
  <Words>162</Words>
  <Application>Microsoft Macintosh PowerPoint</Application>
  <PresentationFormat>Widescreen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adelle</vt:lpstr>
      <vt:lpstr>Arial</vt:lpstr>
      <vt:lpstr>Calibri</vt:lpstr>
      <vt:lpstr>Calibri Light</vt:lpstr>
      <vt:lpstr>Helvetica</vt:lpstr>
      <vt:lpstr>proxima-nova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أشلاء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أشلاء</dc:title>
  <dc:creator>Gramling, David</dc:creator>
  <cp:lastModifiedBy>Gramling, David</cp:lastModifiedBy>
  <cp:revision>12</cp:revision>
  <dcterms:created xsi:type="dcterms:W3CDTF">2025-03-14T02:14:52Z</dcterms:created>
  <dcterms:modified xsi:type="dcterms:W3CDTF">2025-05-15T04:16:02Z</dcterms:modified>
</cp:coreProperties>
</file>