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247765"/>
          <c:y val="0.247765"/>
          <c:w val="0.50447"/>
          <c:h val="0.49197"/>
        </c:manualLayout>
      </c:layout>
      <c:pieChart>
        <c:varyColors val="0"/>
        <c:ser>
          <c:idx val="0"/>
          <c:order val="0"/>
          <c:tx>
            <c:strRef>
              <c:f>Sheet1!$A$2</c:f>
              <c:strCache>
                <c:ptCount val="1"/>
                <c:pt idx="0">
                  <c:v>Total</c:v>
                </c:pt>
              </c:strCache>
            </c:strRef>
          </c:tx>
          <c:spPr>
            <a:solidFill>
              <a:srgbClr val="4579B9"/>
            </a:solidFill>
            <a:ln w="25400" cap="flat">
              <a:solidFill>
                <a:srgbClr val="FFFFFF"/>
              </a:solidFill>
              <a:prstDash val="solid"/>
              <a:round/>
            </a:ln>
            <a:effectLst/>
          </c:spPr>
          <c:explosion val="0"/>
          <c:dPt>
            <c:idx val="0"/>
            <c:explosion val="0"/>
            <c:spPr>
              <a:solidFill>
                <a:srgbClr val="4579B9"/>
              </a:solidFill>
              <a:ln w="25400" cap="flat">
                <a:solidFill>
                  <a:srgbClr val="FFFFFF"/>
                </a:solidFill>
                <a:prstDash val="solid"/>
                <a:round/>
              </a:ln>
              <a:effectLst/>
            </c:spPr>
          </c:dPt>
          <c:dPt>
            <c:idx val="1"/>
            <c:explosion val="0"/>
            <c:spPr>
              <a:solidFill>
                <a:srgbClr val="376092"/>
              </a:solidFill>
              <a:ln w="25400" cap="flat">
                <a:solidFill>
                  <a:srgbClr val="FFFFFF"/>
                </a:solidFill>
                <a:prstDash val="solid"/>
                <a:round/>
              </a:ln>
              <a:effectLst/>
            </c:spPr>
          </c:dPt>
          <c:dPt>
            <c:idx val="2"/>
            <c:explosion val="0"/>
            <c:spPr>
              <a:solidFill>
                <a:srgbClr val="254061"/>
              </a:solidFill>
              <a:ln w="25400" cap="flat">
                <a:solidFill>
                  <a:srgbClr val="FFFFFF"/>
                </a:solidFill>
                <a:prstDash val="solid"/>
                <a:round/>
              </a:ln>
              <a:effectLst/>
            </c:spPr>
          </c:dPt>
          <c:dPt>
            <c:idx val="3"/>
            <c:explosion val="0"/>
            <c:spPr>
              <a:solidFill>
                <a:srgbClr val="BFBFBF"/>
              </a:solidFill>
              <a:ln w="25400" cap="flat">
                <a:solidFill>
                  <a:srgbClr val="FFFFFF"/>
                </a:solidFill>
                <a:prstDash val="solid"/>
                <a:round/>
              </a:ln>
              <a:effectLst/>
            </c:spPr>
          </c:dPt>
          <c:dPt>
            <c:idx val="4"/>
            <c:explosion val="0"/>
            <c:spPr>
              <a:solidFill>
                <a:srgbClr val="990000"/>
              </a:solidFill>
              <a:ln w="25400" cap="flat">
                <a:solidFill>
                  <a:srgbClr val="FFFFFF"/>
                </a:solidFill>
                <a:prstDash val="solid"/>
                <a:round/>
              </a:ln>
              <a:effectLst/>
            </c:spPr>
          </c:dPt>
          <c:dLbls>
            <c:dLbl>
              <c:idx val="0"/>
              <c:numFmt formatCode="0" sourceLinked="0"/>
              <c:txPr>
                <a:bodyPr/>
                <a:lstStyle/>
                <a:p>
                  <a:pPr>
                    <a:defRPr b="1" i="0" strike="noStrike" sz="1600" u="none">
                      <a:solidFill>
                        <a:srgbClr val="002060"/>
                      </a:solidFill>
                      <a:latin typeface="Calibri"/>
                    </a:defRPr>
                  </a:pPr>
                </a:p>
              </c:txPr>
              <c:dLblPos val="outEnd"/>
              <c:showLegendKey val="0"/>
              <c:showVal val="1"/>
              <c:showCatName val="1"/>
              <c:showSerName val="0"/>
              <c:showPercent val="0"/>
              <c:showBubbleSize val="0"/>
            </c:dLbl>
            <c:dLbl>
              <c:idx val="1"/>
              <c:numFmt formatCode="0" sourceLinked="0"/>
              <c:txPr>
                <a:bodyPr/>
                <a:lstStyle/>
                <a:p>
                  <a:pPr>
                    <a:defRPr b="1" i="0" strike="noStrike" sz="1600" u="none">
                      <a:solidFill>
                        <a:srgbClr val="002060"/>
                      </a:solidFill>
                      <a:latin typeface="Calibri"/>
                    </a:defRPr>
                  </a:pPr>
                </a:p>
              </c:txPr>
              <c:dLblPos val="outEnd"/>
              <c:showLegendKey val="0"/>
              <c:showVal val="1"/>
              <c:showCatName val="1"/>
              <c:showSerName val="0"/>
              <c:showPercent val="0"/>
              <c:showBubbleSize val="0"/>
            </c:dLbl>
            <c:dLbl>
              <c:idx val="2"/>
              <c:numFmt formatCode="0" sourceLinked="0"/>
              <c:txPr>
                <a:bodyPr/>
                <a:lstStyle/>
                <a:p>
                  <a:pPr>
                    <a:defRPr b="1" i="0" strike="noStrike" sz="1400" u="none">
                      <a:solidFill>
                        <a:srgbClr val="002060"/>
                      </a:solidFill>
                      <a:latin typeface="Calibri"/>
                    </a:defRPr>
                  </a:pPr>
                </a:p>
              </c:txPr>
              <c:dLblPos val="outEnd"/>
              <c:showLegendKey val="0"/>
              <c:showVal val="1"/>
              <c:showCatName val="1"/>
              <c:showSerName val="0"/>
              <c:showPercent val="0"/>
              <c:showBubbleSize val="0"/>
            </c:dLbl>
            <c:dLbl>
              <c:idx val="3"/>
              <c:numFmt formatCode="0" sourceLinked="0"/>
              <c:txPr>
                <a:bodyPr/>
                <a:lstStyle/>
                <a:p>
                  <a:pPr>
                    <a:defRPr b="1" i="0" strike="noStrike" sz="1600" u="none">
                      <a:solidFill>
                        <a:srgbClr val="808080"/>
                      </a:solidFill>
                      <a:latin typeface="Calibri"/>
                    </a:defRPr>
                  </a:pPr>
                </a:p>
              </c:txPr>
              <c:dLblPos val="outEnd"/>
              <c:showLegendKey val="0"/>
              <c:showVal val="1"/>
              <c:showCatName val="1"/>
              <c:showSerName val="0"/>
              <c:showPercent val="0"/>
              <c:showBubbleSize val="0"/>
            </c:dLbl>
            <c:dLbl>
              <c:idx val="4"/>
              <c:numFmt formatCode="0" sourceLinked="0"/>
              <c:txPr>
                <a:bodyPr/>
                <a:lstStyle/>
                <a:p>
                  <a:pPr>
                    <a:defRPr b="1" i="0" strike="noStrike" sz="1400" u="none">
                      <a:solidFill>
                        <a:srgbClr val="990000"/>
                      </a:solidFill>
                      <a:latin typeface="Calibri"/>
                    </a:defRPr>
                  </a:pPr>
                </a:p>
              </c:txPr>
              <c:dLblPos val="outEnd"/>
              <c:showLegendKey val="0"/>
              <c:showVal val="1"/>
              <c:showCatName val="1"/>
              <c:showSerName val="0"/>
              <c:showPercent val="0"/>
              <c:showBubbleSize val="0"/>
            </c:dLbl>
            <c:numFmt formatCode="0" sourceLinked="0"/>
            <c:txPr>
              <a:bodyPr/>
              <a:lstStyle/>
              <a:p>
                <a:pPr>
                  <a:defRPr b="1" i="0" strike="noStrike" sz="1600" u="none">
                    <a:solidFill>
                      <a:srgbClr val="002060"/>
                    </a:solidFill>
                    <a:latin typeface="Calibri"/>
                  </a:defRPr>
                </a:pPr>
              </a:p>
            </c:txPr>
            <c:dLblPos val="outEnd"/>
            <c:showLegendKey val="0"/>
            <c:showVal val="1"/>
            <c:showCatName val="1"/>
            <c:showSerName val="0"/>
            <c:showPercent val="0"/>
            <c:showBubbleSize val="0"/>
            <c:showLeaderLines val="0"/>
            <c:leaderLines>
              <c:spPr>
                <a:noFill/>
                <a:ln w="6350" cap="flat">
                  <a:solidFill>
                    <a:srgbClr val="000000"/>
                  </a:solidFill>
                  <a:prstDash val="solid"/>
                  <a:miter lim="400000"/>
                </a:ln>
                <a:effectLst/>
              </c:spPr>
            </c:leaderLines>
          </c:dLbls>
          <c:cat>
            <c:strRef>
              <c:f>Sheet1!$B$1:$F$1</c:f>
              <c:strCache>
                <c:ptCount val="5"/>
                <c:pt idx="0">
                  <c:v>Prefer less hours</c:v>
                </c:pt>
                <c:pt idx="1">
                  <c:v>Prefer same number</c:v>
                </c:pt>
                <c:pt idx="2">
                  <c:v>Prefer more hours</c:v>
                </c:pt>
                <c:pt idx="3">
                  <c:v>Can't find a job</c:v>
                </c:pt>
                <c:pt idx="4">
                  <c:v>Not employed</c:v>
                </c:pt>
              </c:strCache>
            </c:strRef>
          </c:cat>
          <c:val>
            <c:numRef>
              <c:f>Sheet1!$B$2:$F$2</c:f>
              <c:numCache>
                <c:ptCount val="5"/>
                <c:pt idx="0">
                  <c:v>10.000000</c:v>
                </c:pt>
                <c:pt idx="1">
                  <c:v>32.000000</c:v>
                </c:pt>
                <c:pt idx="2">
                  <c:v>13.000000</c:v>
                </c:pt>
                <c:pt idx="3">
                  <c:v>9.000000</c:v>
                </c:pt>
                <c:pt idx="4">
                  <c:v>37.000000</c:v>
                </c:pt>
              </c:numCache>
            </c:numRef>
          </c:val>
        </c:ser>
        <c:firstSliceAng val="180"/>
      </c:pieChart>
      <c:spPr>
        <a:noFill/>
        <a:ln w="12700" cap="flat">
          <a:noFill/>
          <a:miter lim="400000"/>
        </a:ln>
        <a:effectLst/>
      </c:spPr>
    </c:plotArea>
    <c:plotVisOnly val="1"/>
    <c:dispBlanksAs val="gap"/>
  </c:chart>
  <c:spPr>
    <a:solidFill>
      <a:srgbClr val="F2F2F2"/>
    </a:solid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Shape 101"/>
          <p:cNvSpPr/>
          <p:nvPr>
            <p:ph type="sldImg"/>
          </p:nvPr>
        </p:nvSpPr>
        <p:spPr>
          <a:prstGeom prst="rect">
            <a:avLst/>
          </a:prstGeom>
        </p:spPr>
        <p:txBody>
          <a:bodyPr/>
          <a:lstStyle/>
          <a:p>
            <a:pPr/>
          </a:p>
        </p:txBody>
      </p:sp>
      <p:sp>
        <p:nvSpPr>
          <p:cNvPr id="102" name="Shape 102"/>
          <p:cNvSpPr/>
          <p:nvPr>
            <p:ph type="body" sz="quarter" idx="1"/>
          </p:nvPr>
        </p:nvSpPr>
        <p:spPr>
          <a:prstGeom prst="rect">
            <a:avLst/>
          </a:prstGeom>
        </p:spPr>
        <p:txBody>
          <a:bodyPr/>
          <a:lstStyle/>
          <a:p>
            <a:pPr/>
            <a:r>
              <a:t>I’m presenting today, but Milosh is the main person behind the analysis and Bob Sweet (who couldn’t be here today) has been actively involved in the quantitative side of this study.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a:p>
        </p:txBody>
      </p:sp>
      <p:sp>
        <p:nvSpPr>
          <p:cNvPr id="150" name="Shape 150"/>
          <p:cNvSpPr/>
          <p:nvPr>
            <p:ph type="body" sz="quarter" idx="1"/>
          </p:nvPr>
        </p:nvSpPr>
        <p:spPr>
          <a:prstGeom prst="rect">
            <a:avLst/>
          </a:prstGeom>
        </p:spPr>
        <p:txBody>
          <a:bodyPr/>
          <a:lstStyle/>
          <a:p>
            <a:pPr/>
            <a:r>
              <a:t>First note the increase in hours overall as work hours increase.</a:t>
            </a:r>
          </a:p>
          <a:p>
            <a:pPr/>
            <a:r>
              <a:t>Second, increasing the number of work hours has a negative influence on students’ academic activities. Our correlational analysis shows a relatively low but statistically significant negative correlation between students</a:t>
            </a:r>
            <a:r>
              <a:rPr b="1"/>
              <a:t>' class attendance and work hours</a:t>
            </a:r>
            <a:r>
              <a:t>, as well as </a:t>
            </a:r>
            <a:r>
              <a:rPr b="1"/>
              <a:t>studying and other academic activities and work hours. </a:t>
            </a:r>
            <a:endParaRPr b="1"/>
          </a:p>
          <a:p>
            <a:pPr>
              <a:defRPr b="1"/>
            </a:pPr>
            <a:r>
              <a:t>Qual data: </a:t>
            </a:r>
            <a:r>
              <a:rPr b="0"/>
              <a:t>we’ve noticed that activities are not clearly demarcated</a:t>
            </a:r>
            <a:r>
              <a:rPr b="0"/>
              <a:t>…e.g., students social activities are sometimes at work.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Shape 154"/>
          <p:cNvSpPr/>
          <p:nvPr>
            <p:ph type="sldImg"/>
          </p:nvPr>
        </p:nvSpPr>
        <p:spPr>
          <a:prstGeom prst="rect">
            <a:avLst/>
          </a:prstGeom>
        </p:spPr>
        <p:txBody>
          <a:bodyPr/>
          <a:lstStyle/>
          <a:p>
            <a:pPr/>
          </a:p>
        </p:txBody>
      </p:sp>
      <p:sp>
        <p:nvSpPr>
          <p:cNvPr id="155" name="Shape 155"/>
          <p:cNvSpPr/>
          <p:nvPr>
            <p:ph type="body" sz="quarter" idx="1"/>
          </p:nvPr>
        </p:nvSpPr>
        <p:spPr>
          <a:prstGeom prst="rect">
            <a:avLst/>
          </a:prstGeom>
        </p:spPr>
        <p:txBody>
          <a:bodyPr/>
          <a:lstStyle/>
          <a:p>
            <a:pPr/>
            <a:r>
              <a:t>The strongest statistically significant correlation is between students’ hours of work and their financial needs –to cover their rent, to afford studies, to meet basic needs, to pay tuition, and to help their parents reduce expenses for their education.</a:t>
            </a:r>
          </a:p>
          <a:p>
            <a:pPr/>
            <a:r>
              <a:t>Qual data: It’s clear that students are in quite different positions re. the degree to which they have to support themselves or not. Few are totally self-supporting.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Shape 159"/>
          <p:cNvSpPr/>
          <p:nvPr>
            <p:ph type="sldImg"/>
          </p:nvPr>
        </p:nvSpPr>
        <p:spPr>
          <a:prstGeom prst="rect">
            <a:avLst/>
          </a:prstGeom>
        </p:spPr>
        <p:txBody>
          <a:bodyPr/>
          <a:lstStyle/>
          <a:p>
            <a:pPr/>
          </a:p>
        </p:txBody>
      </p:sp>
      <p:sp>
        <p:nvSpPr>
          <p:cNvPr id="160" name="Shape 160"/>
          <p:cNvSpPr/>
          <p:nvPr>
            <p:ph type="body" sz="quarter" idx="1"/>
          </p:nvPr>
        </p:nvSpPr>
        <p:spPr>
          <a:prstGeom prst="rect">
            <a:avLst/>
          </a:prstGeom>
        </p:spPr>
        <p:txBody>
          <a:bodyPr/>
          <a:lstStyle/>
          <a:p>
            <a:pPr/>
            <a:r>
              <a:t>Most Work Learn is on campus.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Shape 164"/>
          <p:cNvSpPr/>
          <p:nvPr>
            <p:ph type="sldImg"/>
          </p:nvPr>
        </p:nvSpPr>
        <p:spPr>
          <a:prstGeom prst="rect">
            <a:avLst/>
          </a:prstGeom>
        </p:spPr>
        <p:txBody>
          <a:bodyPr/>
          <a:lstStyle/>
          <a:p>
            <a:pPr/>
          </a:p>
        </p:txBody>
      </p:sp>
      <p:sp>
        <p:nvSpPr>
          <p:cNvPr id="165" name="Shape 165"/>
          <p:cNvSpPr/>
          <p:nvPr>
            <p:ph type="body" sz="quarter" idx="1"/>
          </p:nvPr>
        </p:nvSpPr>
        <p:spPr>
          <a:prstGeom prst="rect">
            <a:avLst/>
          </a:prstGeom>
        </p:spPr>
        <p:txBody>
          <a:bodyPr/>
          <a:lstStyle/>
          <a:p>
            <a:pPr>
              <a:defRPr b="1" u="sng"/>
            </a:pPr>
            <a:r>
              <a:t>Least stressful </a:t>
            </a:r>
            <a:r>
              <a:rPr b="0" u="none"/>
              <a:t>work was </a:t>
            </a:r>
            <a:r>
              <a:rPr u="none"/>
              <a:t>in: Research or development;  Teaching, tutoring, or education;  Entertainment or recreation (ie. WIL)</a:t>
            </a:r>
            <a:endParaRPr u="none"/>
          </a:p>
          <a:p>
            <a:pPr>
              <a:defRPr b="1"/>
            </a:pPr>
          </a:p>
          <a:p>
            <a:pPr>
              <a:defRPr b="1" u="sng"/>
            </a:pPr>
            <a:r>
              <a:t>Most stressful </a:t>
            </a:r>
            <a:r>
              <a:rPr b="0" u="none"/>
              <a:t>work was in </a:t>
            </a:r>
            <a:r>
              <a:rPr u="none"/>
              <a:t>off-campus work and health services, retail and accommodation</a:t>
            </a:r>
            <a:endParaRPr u="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p>
            <a:pPr/>
            <a:r>
              <a:t>students working in Accommodation or Food Services were most likely to say it impacts their energy levels and study time. In contrast, those working in Teaching and Tutoring indicated the least impact on these areas.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Shape 180"/>
          <p:cNvSpPr/>
          <p:nvPr>
            <p:ph type="sldImg"/>
          </p:nvPr>
        </p:nvSpPr>
        <p:spPr>
          <a:prstGeom prst="rect">
            <a:avLst/>
          </a:prstGeom>
        </p:spPr>
        <p:txBody>
          <a:bodyPr/>
          <a:lstStyle/>
          <a:p>
            <a:pPr/>
          </a:p>
        </p:txBody>
      </p:sp>
      <p:sp>
        <p:nvSpPr>
          <p:cNvPr id="181" name="Shape 181"/>
          <p:cNvSpPr/>
          <p:nvPr>
            <p:ph type="body" sz="quarter" idx="1"/>
          </p:nvPr>
        </p:nvSpPr>
        <p:spPr>
          <a:prstGeom prst="rect">
            <a:avLst/>
          </a:prstGeom>
        </p:spPr>
        <p:txBody>
          <a:bodyPr/>
          <a:lstStyle/>
          <a:p>
            <a:pPr/>
            <a:r>
              <a:t>Milosh: I’m still not sure what we can say from Regression and am not sure this is what we want to end with. Let’s discuss.</a:t>
            </a:r>
          </a:p>
          <a:p>
            <a:pPr/>
            <a:r>
              <a:t>What to say about models 3 and 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Shape 107"/>
          <p:cNvSpPr/>
          <p:nvPr>
            <p:ph type="sldImg"/>
          </p:nvPr>
        </p:nvSpPr>
        <p:spPr>
          <a:prstGeom prst="rect">
            <a:avLst/>
          </a:prstGeom>
        </p:spPr>
        <p:txBody>
          <a:bodyPr/>
          <a:lstStyle/>
          <a:p>
            <a:pPr/>
          </a:p>
        </p:txBody>
      </p:sp>
      <p:sp>
        <p:nvSpPr>
          <p:cNvPr id="108" name="Shape 108"/>
          <p:cNvSpPr/>
          <p:nvPr>
            <p:ph type="body" sz="quarter" idx="1"/>
          </p:nvPr>
        </p:nvSpPr>
        <p:spPr>
          <a:prstGeom prst="rect">
            <a:avLst/>
          </a:prstGeom>
        </p:spPr>
        <p:txBody>
          <a:bodyPr/>
          <a:lstStyle/>
          <a:p>
            <a:pPr/>
            <a:r>
              <a:t>Most young people are aware they will face a competitive labour market and that a degree is often not enough to secure rewarding work.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Shape 112"/>
          <p:cNvSpPr/>
          <p:nvPr>
            <p:ph type="sldImg"/>
          </p:nvPr>
        </p:nvSpPr>
        <p:spPr>
          <a:prstGeom prst="rect">
            <a:avLst/>
          </a:prstGeom>
        </p:spPr>
        <p:txBody>
          <a:bodyPr/>
          <a:lstStyle/>
          <a:p>
            <a:pPr/>
          </a:p>
        </p:txBody>
      </p:sp>
      <p:sp>
        <p:nvSpPr>
          <p:cNvPr id="113" name="Shape 113"/>
          <p:cNvSpPr/>
          <p:nvPr>
            <p:ph type="body" sz="quarter" idx="1"/>
          </p:nvPr>
        </p:nvSpPr>
        <p:spPr>
          <a:prstGeom prst="rect">
            <a:avLst/>
          </a:prstGeom>
        </p:spPr>
        <p:txBody>
          <a:bodyPr/>
          <a:lstStyle/>
          <a:p>
            <a:pPr/>
            <a:r>
              <a:t>WIL is described as including short-term work placements, cooperative education programs, internships, practicums, project-based learning, and community-based learning (Drysdale et al., 2016).</a:t>
            </a:r>
            <a: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a:p>
        </p:txBody>
      </p:sp>
      <p:sp>
        <p:nvSpPr>
          <p:cNvPr id="117" name="Shape 117"/>
          <p:cNvSpPr/>
          <p:nvPr>
            <p:ph type="body" sz="quarter" idx="1"/>
          </p:nvPr>
        </p:nvSpPr>
        <p:spPr>
          <a:prstGeom prst="rect">
            <a:avLst/>
          </a:prstGeom>
        </p:spPr>
        <p:txBody>
          <a:bodyPr/>
          <a:lstStyle/>
          <a:p>
            <a:pPr/>
            <a:r>
              <a:t>“</a:t>
            </a:r>
            <a:r>
              <a:rPr b="1"/>
              <a:t>Work-study conflict</a:t>
            </a:r>
            <a:r>
              <a:t>” occurs when the student’s work role demands and responsibilities interfere with their school role. But a role in one domain may offer resources in another. “</a:t>
            </a:r>
            <a:r>
              <a:rPr b="1"/>
              <a:t>Work-study facilitation</a:t>
            </a:r>
            <a:r>
              <a:t>” is thus defined as improvement in the quality of the school role that results from participation in work.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Shape 120"/>
          <p:cNvSpPr/>
          <p:nvPr>
            <p:ph type="sldImg"/>
          </p:nvPr>
        </p:nvSpPr>
        <p:spPr>
          <a:prstGeom prst="rect">
            <a:avLst/>
          </a:prstGeom>
        </p:spPr>
        <p:txBody>
          <a:bodyPr/>
          <a:lstStyle/>
          <a:p>
            <a:pPr/>
          </a:p>
        </p:txBody>
      </p:sp>
      <p:sp>
        <p:nvSpPr>
          <p:cNvPr id="121" name="Shape 121"/>
          <p:cNvSpPr/>
          <p:nvPr>
            <p:ph type="body" sz="quarter" idx="1"/>
          </p:nvPr>
        </p:nvSpPr>
        <p:spPr>
          <a:prstGeom prst="rect">
            <a:avLst/>
          </a:prstGeom>
        </p:spPr>
        <p:txBody>
          <a:bodyPr/>
          <a:lstStyle/>
          <a:p>
            <a:pPr/>
            <a:r>
              <a:t>Q1 is partly about whether different groups of students have equal access to “good jobs.” The particular groups we named in our grant proposal are first generation (neither parent has a university degree) and international students. </a:t>
            </a:r>
          </a:p>
          <a:p>
            <a:pPr/>
            <a:r>
              <a:t>In this paper, we focus mostly on grades but in our qualitative part, we’ll look more carefully at other outcomes.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hape 124"/>
          <p:cNvSpPr/>
          <p:nvPr>
            <p:ph type="sldImg"/>
          </p:nvPr>
        </p:nvSpPr>
        <p:spPr>
          <a:prstGeom prst="rect">
            <a:avLst/>
          </a:prstGeom>
        </p:spPr>
        <p:txBody>
          <a:bodyPr/>
          <a:lstStyle/>
          <a:p>
            <a:pPr/>
          </a:p>
        </p:txBody>
      </p:sp>
      <p:sp>
        <p:nvSpPr>
          <p:cNvPr id="125" name="Shape 125"/>
          <p:cNvSpPr/>
          <p:nvPr>
            <p:ph type="body" sz="quarter" idx="1"/>
          </p:nvPr>
        </p:nvSpPr>
        <p:spPr>
          <a:prstGeom prst="rect">
            <a:avLst/>
          </a:prstGeom>
        </p:spPr>
        <p:txBody>
          <a:bodyPr/>
          <a:lstStyle/>
          <a:p>
            <a:pPr/>
            <a:r>
              <a:t>This is the first phase of a mixed methodology study at two Canadian universities. </a:t>
            </a:r>
          </a:p>
          <a:p>
            <a:pPr/>
            <a:r>
              <a:t>In addition to the 2018 survey, we have repeated a scaled down version of our module in 2019 and Milosh and an RA are analyzing results right now.</a:t>
            </a:r>
          </a:p>
          <a:p>
            <a:pPr/>
            <a:r>
              <a:t>Also, our qualitative data collection last year involved focus group interviews with 37 students followed by Life maps and Audio diaries. We want to keep following this group.</a:t>
            </a:r>
          </a:p>
          <a:p>
            <a:pPr/>
          </a:p>
          <a:p>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Shape 134"/>
          <p:cNvSpPr/>
          <p:nvPr>
            <p:ph type="sldImg"/>
          </p:nvPr>
        </p:nvSpPr>
        <p:spPr>
          <a:prstGeom prst="rect">
            <a:avLst/>
          </a:prstGeom>
        </p:spPr>
        <p:txBody>
          <a:bodyPr/>
          <a:lstStyle/>
          <a:p>
            <a:pPr/>
          </a:p>
        </p:txBody>
      </p:sp>
      <p:sp>
        <p:nvSpPr>
          <p:cNvPr id="135" name="Shape 135"/>
          <p:cNvSpPr/>
          <p:nvPr>
            <p:ph type="body" sz="quarter" idx="1"/>
          </p:nvPr>
        </p:nvSpPr>
        <p:spPr>
          <a:prstGeom prst="rect">
            <a:avLst/>
          </a:prstGeom>
        </p:spPr>
        <p:txBody>
          <a:bodyPr/>
          <a:lstStyle/>
          <a:p>
            <a:pPr/>
            <a:r>
              <a:t>As you can see, almost 60% of females work compared to less than half of males. A higher proportion of first gen students work compared to those with university educated parents. A lower proportion of international students work than Canadian-born.</a:t>
            </a:r>
          </a:p>
          <a:p>
            <a:pPr/>
          </a:p>
          <a:p>
            <a:pPr/>
            <a:r>
              <a:t>When we looked at hours of work, we found several statistically significant differences</a:t>
            </a:r>
            <a:r>
              <a:rPr b="1"/>
              <a:t>. </a:t>
            </a:r>
            <a:r>
              <a:t>Although </a:t>
            </a:r>
            <a:r>
              <a:rPr b="1"/>
              <a:t>male students</a:t>
            </a:r>
            <a:r>
              <a:t> are less often involved in term-time paid work, they worked more hours than females. In addition, </a:t>
            </a:r>
            <a:r>
              <a:rPr b="1"/>
              <a:t>international</a:t>
            </a:r>
            <a:r>
              <a:t> students and </a:t>
            </a:r>
            <a:r>
              <a:rPr b="1"/>
              <a:t>immigr</a:t>
            </a:r>
            <a:r>
              <a:t>ant students work more hours than </a:t>
            </a:r>
            <a:r>
              <a:rPr b="1"/>
              <a:t>domestic</a:t>
            </a:r>
            <a:r>
              <a:t> students. </a:t>
            </a:r>
          </a:p>
          <a:p>
            <a:pPr/>
            <a:r>
              <a:t>Also, while international students were more likely to work on campus first generation students were less likely.</a:t>
            </a:r>
          </a:p>
          <a:p>
            <a:pPr/>
            <a: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lvl1pPr>
              <a:defRPr b="1"/>
            </a:lvl1pPr>
          </a:lstStyle>
          <a:p>
            <a:pPr/>
            <a:r>
              <a:t>More than half are working and close to 2/3 are either working or would like to work.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Shape 144"/>
          <p:cNvSpPr/>
          <p:nvPr>
            <p:ph type="sldImg"/>
          </p:nvPr>
        </p:nvSpPr>
        <p:spPr>
          <a:prstGeom prst="rect">
            <a:avLst/>
          </a:prstGeom>
        </p:spPr>
        <p:txBody>
          <a:bodyPr/>
          <a:lstStyle/>
          <a:p>
            <a:pPr/>
          </a:p>
        </p:txBody>
      </p:sp>
      <p:sp>
        <p:nvSpPr>
          <p:cNvPr id="145" name="Shape 145"/>
          <p:cNvSpPr/>
          <p:nvPr>
            <p:ph type="body" sz="quarter" idx="1"/>
          </p:nvPr>
        </p:nvSpPr>
        <p:spPr>
          <a:prstGeom prst="rect">
            <a:avLst/>
          </a:prstGeom>
        </p:spPr>
        <p:txBody>
          <a:bodyPr/>
          <a:lstStyle/>
          <a:p>
            <a:pPr/>
            <a:r>
              <a:t>So about 33 hours on academics compared to 14 hours working on average.</a:t>
            </a:r>
          </a:p>
          <a:p>
            <a:pPr/>
            <a:r>
              <a:t>We found in FGs that commute time for students to and from work can also be substantial and varies widely. The university is located in the most expensive housing market in Canada and students often can’t afford to live on campus or close by.</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lvl1pPr>
            <a:lvl2pPr marL="0" indent="457200" algn="ctr">
              <a:buSzTx/>
              <a:buFontTx/>
              <a:buNone/>
            </a:lvl2pPr>
            <a:lvl3pPr marL="0" indent="914400" algn="ctr">
              <a:buSzTx/>
              <a:buFontTx/>
              <a:buNone/>
            </a:lvl3pPr>
            <a:lvl4pPr marL="0" indent="1371600" algn="ctr">
              <a:buSzTx/>
              <a:buFontTx/>
              <a:buNone/>
            </a:lvl4pPr>
            <a:lvl5pPr marL="0" indent="1828800" algn="ctr">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bg>
      <p:bgPr>
        <a:solidFill>
          <a:srgbClr val="F2F2F2"/>
        </a:solidFill>
      </p:bgPr>
    </p:bg>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solidFill>
                  <a:srgbClr val="000000"/>
                </a:solidFill>
              </a:defRPr>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bg>
      <p:bgPr>
        <a:solidFill>
          <a:srgbClr val="F2F2F2"/>
        </a:solidFill>
      </p:bgPr>
    </p:bg>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lvl1pPr>
              <a:defRPr>
                <a:solidFill>
                  <a:srgbClr val="000000"/>
                </a:solidFill>
              </a:defRPr>
            </a:lvl1p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solidFill>
                  <a:srgbClr val="000000"/>
                </a:solidFill>
              </a:defRPr>
            </a:lvl1pPr>
            <a:lvl2pPr marL="790575" indent="-333375">
              <a:spcBef>
                <a:spcPts val="600"/>
              </a:spcBef>
              <a:defRPr sz="2800">
                <a:solidFill>
                  <a:srgbClr val="000000"/>
                </a:solidFill>
              </a:defRPr>
            </a:lvl2pPr>
            <a:lvl3pPr marL="1234439" indent="-320039">
              <a:spcBef>
                <a:spcPts val="600"/>
              </a:spcBef>
              <a:defRPr sz="2800">
                <a:solidFill>
                  <a:srgbClr val="000000"/>
                </a:solidFill>
              </a:defRPr>
            </a:lvl3pPr>
            <a:lvl4pPr marL="1727200" indent="-355600">
              <a:spcBef>
                <a:spcPts val="600"/>
              </a:spcBef>
              <a:defRPr sz="2800">
                <a:solidFill>
                  <a:srgbClr val="000000"/>
                </a:solidFill>
              </a:defRPr>
            </a:lvl4pPr>
            <a:lvl5pPr marL="2184400" indent="-355600">
              <a:spcBef>
                <a:spcPts val="600"/>
              </a:spcBef>
              <a:defRPr sz="28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bg>
      <p:bgPr>
        <a:solidFill>
          <a:srgbClr val="F2F2F2"/>
        </a:solidFill>
      </p:bgPr>
    </p:bg>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lvl1pPr>
              <a:defRPr>
                <a:solidFill>
                  <a:srgbClr val="000000"/>
                </a:solidFill>
              </a:defRPr>
            </a:lvl1p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solidFill>
                  <a:srgbClr val="000000"/>
                </a:solidFill>
              </a:defRPr>
            </a:lvl1pPr>
            <a:lvl2pPr marL="0" indent="457200">
              <a:spcBef>
                <a:spcPts val="500"/>
              </a:spcBef>
              <a:buSzTx/>
              <a:buFontTx/>
              <a:buNone/>
              <a:defRPr b="1" sz="2400">
                <a:solidFill>
                  <a:srgbClr val="000000"/>
                </a:solidFill>
              </a:defRPr>
            </a:lvl2pPr>
            <a:lvl3pPr marL="0" indent="914400">
              <a:spcBef>
                <a:spcPts val="500"/>
              </a:spcBef>
              <a:buSzTx/>
              <a:buFontTx/>
              <a:buNone/>
              <a:defRPr b="1" sz="2400">
                <a:solidFill>
                  <a:srgbClr val="000000"/>
                </a:solidFill>
              </a:defRPr>
            </a:lvl3pPr>
            <a:lvl4pPr marL="0" indent="1371600">
              <a:spcBef>
                <a:spcPts val="500"/>
              </a:spcBef>
              <a:buSzTx/>
              <a:buFontTx/>
              <a:buNone/>
              <a:defRPr b="1" sz="2400">
                <a:solidFill>
                  <a:srgbClr val="000000"/>
                </a:solidFill>
              </a:defRPr>
            </a:lvl4pPr>
            <a:lvl5pPr marL="0" indent="1828800">
              <a:spcBef>
                <a:spcPts val="500"/>
              </a:spcBef>
              <a:buSzTx/>
              <a:buFontTx/>
              <a:buNone/>
              <a:defRPr b="1" sz="24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solidFill>
                  <a:srgbClr val="000000"/>
                </a:solidFill>
              </a:defRPr>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bg>
      <p:bgPr>
        <a:solidFill>
          <a:srgbClr val="F2F2F2"/>
        </a:solidFill>
      </p:bgPr>
    </p:bg>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lvl1pPr>
              <a:defRPr>
                <a:solidFill>
                  <a:srgbClr val="000000"/>
                </a:solidFill>
              </a:defRPr>
            </a:lvl1p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bg>
      <p:bgPr>
        <a:solidFill>
          <a:srgbClr val="F2F2F2"/>
        </a:solidFill>
      </p:bgPr>
    </p:bg>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bg>
      <p:bgPr>
        <a:solidFill>
          <a:srgbClr val="F2F2F2"/>
        </a:solidFill>
      </p:bgPr>
    </p:bg>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solidFill>
                  <a:srgbClr val="000000"/>
                </a:solidFill>
              </a:defRPr>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solidFill>
                  <a:srgbClr val="000000"/>
                </a:solidFill>
              </a:defRPr>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bg>
      <p:bgPr>
        <a:solidFill>
          <a:srgbClr val="F2F2F2"/>
        </a:solidFill>
      </p:bgPr>
    </p:bg>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solidFill>
                  <a:srgbClr val="000000"/>
                </a:solidFill>
              </a:defRPr>
            </a:lvl1pPr>
          </a:lstStyle>
          <a:p>
            <a:pPr/>
            <a:r>
              <a:t>Title Text</a:t>
            </a:r>
          </a:p>
        </p:txBody>
      </p:sp>
      <p:sp>
        <p:nvSpPr>
          <p:cNvPr id="83" name="Picture Placeholder 2"/>
          <p:cNvSpPr/>
          <p:nvPr>
            <p:ph type="pic" sz="half" idx="13"/>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solidFill>
                  <a:srgbClr val="000000"/>
                </a:solidFill>
              </a:defRPr>
            </a:lvl1pPr>
            <a:lvl2pPr marL="0" indent="457200">
              <a:spcBef>
                <a:spcPts val="300"/>
              </a:spcBef>
              <a:buSzTx/>
              <a:buFontTx/>
              <a:buNone/>
              <a:defRPr sz="1400">
                <a:solidFill>
                  <a:srgbClr val="000000"/>
                </a:solidFill>
              </a:defRPr>
            </a:lvl2pPr>
            <a:lvl3pPr marL="0" indent="914400">
              <a:spcBef>
                <a:spcPts val="300"/>
              </a:spcBef>
              <a:buSzTx/>
              <a:buFontTx/>
              <a:buNone/>
              <a:defRPr sz="1400">
                <a:solidFill>
                  <a:srgbClr val="000000"/>
                </a:solidFill>
              </a:defRPr>
            </a:lvl3pPr>
            <a:lvl4pPr marL="0" indent="1371600">
              <a:spcBef>
                <a:spcPts val="300"/>
              </a:spcBef>
              <a:buSzTx/>
              <a:buFontTx/>
              <a:buNone/>
              <a:defRPr sz="1400">
                <a:solidFill>
                  <a:srgbClr val="000000"/>
                </a:solidFill>
              </a:defRPr>
            </a:lvl4pPr>
            <a:lvl5pPr marL="0" indent="1828800">
              <a:spcBef>
                <a:spcPts val="300"/>
              </a:spcBef>
              <a:buSzTx/>
              <a:buFontTx/>
              <a:buNone/>
              <a:defRPr sz="1400">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1pPr>
      <a:lvl2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2pPr>
      <a:lvl3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3pPr>
      <a:lvl4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4pPr>
      <a:lvl5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5pPr>
      <a:lvl6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6pPr>
      <a:lvl7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7pPr>
      <a:lvl8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8pPr>
      <a:lvl9pPr marL="0" marR="0" indent="0" algn="ctr" defTabSz="914400" latinLnBrk="0">
        <a:lnSpc>
          <a:spcPct val="100000"/>
        </a:lnSpc>
        <a:spcBef>
          <a:spcPts val="0"/>
        </a:spcBef>
        <a:spcAft>
          <a:spcPts val="0"/>
        </a:spcAft>
        <a:buClrTx/>
        <a:buSzTx/>
        <a:buFontTx/>
        <a:buNone/>
        <a:tabLst/>
        <a:defRPr b="0" baseline="0" cap="none" i="0" spc="0" strike="noStrike" sz="4400" u="none">
          <a:solidFill>
            <a:srgbClr val="00C29D"/>
          </a:solidFill>
          <a:uFillTx/>
          <a:latin typeface="+mj-lt"/>
          <a:ea typeface="+mj-ea"/>
          <a:cs typeface="+mj-cs"/>
          <a:sym typeface="Calibri"/>
        </a:defRPr>
      </a:lvl9pPr>
    </p:titleStyle>
    <p:bodyStyle>
      <a:lvl1pPr marL="342900" marR="0" indent="-342900"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1pPr>
      <a:lvl2pPr marL="783771" marR="0" indent="-326571"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2pPr>
      <a:lvl3pPr marL="1219200" marR="0" indent="-304800"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3pPr>
      <a:lvl4pPr marL="1737360" marR="0" indent="-365760"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4pPr>
      <a:lvl5pPr marL="2194560" marR="0" indent="-365760"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5pPr>
      <a:lvl6pPr marL="2651760" marR="0" indent="-365760"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6pPr>
      <a:lvl7pPr marL="3108960" marR="0" indent="-365760"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7pPr>
      <a:lvl8pPr marL="3566159" marR="0" indent="-365759"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8pPr>
      <a:lvl9pPr marL="4023359" marR="0" indent="-365759" algn="l" defTabSz="914400" latinLnBrk="0">
        <a:lnSpc>
          <a:spcPct val="100000"/>
        </a:lnSpc>
        <a:spcBef>
          <a:spcPts val="700"/>
        </a:spcBef>
        <a:spcAft>
          <a:spcPts val="0"/>
        </a:spcAft>
        <a:buClrTx/>
        <a:buSzPct val="100000"/>
        <a:buFont typeface="Arial"/>
        <a:buChar char="•"/>
        <a:tabLst/>
        <a:defRPr b="0" baseline="0" cap="none" i="0" spc="0" strike="noStrike" sz="3200" u="none">
          <a:solidFill>
            <a:srgbClr val="30303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gif"/></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gif"/></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gif"/></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96" name="Rectangle 5"/>
          <p:cNvGrpSpPr/>
          <p:nvPr/>
        </p:nvGrpSpPr>
        <p:grpSpPr>
          <a:xfrm>
            <a:off x="-7145" y="2394522"/>
            <a:ext cx="9158290" cy="1836737"/>
            <a:chOff x="0" y="0"/>
            <a:chExt cx="9158288" cy="1836735"/>
          </a:xfrm>
        </p:grpSpPr>
        <p:sp>
          <p:nvSpPr>
            <p:cNvPr id="94" name="Rectangle"/>
            <p:cNvSpPr/>
            <p:nvPr/>
          </p:nvSpPr>
          <p:spPr>
            <a:xfrm>
              <a:off x="-1" y="0"/>
              <a:ext cx="9158290" cy="1836736"/>
            </a:xfrm>
            <a:prstGeom prst="rect">
              <a:avLst/>
            </a:prstGeom>
            <a:solidFill>
              <a:srgbClr val="00C29D"/>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95" name="Balancing Work and University Studies"/>
            <p:cNvSpPr txBox="1"/>
            <p:nvPr/>
          </p:nvSpPr>
          <p:spPr>
            <a:xfrm>
              <a:off x="45719" y="561498"/>
              <a:ext cx="9066850" cy="713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lvl="1" indent="0" algn="ctr">
                <a:defRPr sz="4000">
                  <a:solidFill>
                    <a:srgbClr val="FFFFFF"/>
                  </a:solidFill>
                </a:defRPr>
              </a:pPr>
              <a:r>
                <a:t>Balancing Work and University Studies</a:t>
              </a:r>
            </a:p>
          </p:txBody>
        </p:sp>
      </p:grpSp>
      <p:sp>
        <p:nvSpPr>
          <p:cNvPr id="97" name="Rectangle 1"/>
          <p:cNvSpPr txBox="1"/>
          <p:nvPr/>
        </p:nvSpPr>
        <p:spPr>
          <a:xfrm>
            <a:off x="-43181" y="1302322"/>
            <a:ext cx="9052562" cy="78163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2800">
                <a:solidFill>
                  <a:srgbClr val="535353"/>
                </a:solidFill>
                <a:latin typeface="Arial"/>
                <a:ea typeface="Arial"/>
                <a:cs typeface="Arial"/>
                <a:sym typeface="Arial"/>
              </a:defRPr>
            </a:pPr>
            <a:r>
              <a:t>RWL Roundtable Presentation</a:t>
            </a:r>
          </a:p>
          <a:p>
            <a:pPr algn="ctr">
              <a:defRPr sz="2000">
                <a:solidFill>
                  <a:srgbClr val="535353"/>
                </a:solidFill>
                <a:latin typeface="Arial"/>
                <a:ea typeface="Arial"/>
                <a:cs typeface="Arial"/>
                <a:sym typeface="Arial"/>
              </a:defRPr>
            </a:pPr>
            <a:r>
              <a:t>Giessen, 24-26 July, 2019</a:t>
            </a:r>
          </a:p>
        </p:txBody>
      </p:sp>
      <p:sp>
        <p:nvSpPr>
          <p:cNvPr id="98" name="Rectangle 1"/>
          <p:cNvSpPr txBox="1"/>
          <p:nvPr/>
        </p:nvSpPr>
        <p:spPr>
          <a:xfrm>
            <a:off x="45719" y="4317332"/>
            <a:ext cx="9052562" cy="161983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b="1" sz="2800">
                <a:solidFill>
                  <a:srgbClr val="535353"/>
                </a:solidFill>
                <a:latin typeface="Arial"/>
                <a:ea typeface="Arial"/>
                <a:cs typeface="Arial"/>
                <a:sym typeface="Arial"/>
              </a:defRPr>
            </a:pPr>
            <a:r>
              <a:t>Alison Taylor           Milosh Raykov </a:t>
            </a:r>
          </a:p>
          <a:p>
            <a:pPr>
              <a:defRPr sz="2000">
                <a:solidFill>
                  <a:srgbClr val="535353"/>
                </a:solidFill>
                <a:latin typeface="Arial"/>
                <a:ea typeface="Arial"/>
                <a:cs typeface="Arial"/>
                <a:sym typeface="Arial"/>
              </a:defRPr>
            </a:pPr>
            <a:r>
              <a:t>                University of British Columbia          University of Malta </a:t>
            </a:r>
          </a:p>
          <a:p>
            <a:pPr algn="ctr">
              <a:defRPr sz="1000">
                <a:solidFill>
                  <a:srgbClr val="535353"/>
                </a:solidFill>
                <a:latin typeface="Arial"/>
                <a:ea typeface="Arial"/>
                <a:cs typeface="Arial"/>
                <a:sym typeface="Arial"/>
              </a:defRPr>
            </a:pPr>
            <a:r>
              <a:t>  </a:t>
            </a:r>
          </a:p>
          <a:p>
            <a:pPr algn="ctr">
              <a:defRPr b="1" sz="2800">
                <a:solidFill>
                  <a:srgbClr val="535353"/>
                </a:solidFill>
                <a:latin typeface="Arial"/>
                <a:ea typeface="Arial"/>
                <a:cs typeface="Arial"/>
                <a:sym typeface="Arial"/>
              </a:defRPr>
            </a:pPr>
            <a:r>
              <a:t>Bob Sweet</a:t>
            </a:r>
          </a:p>
          <a:p>
            <a:pPr algn="ctr">
              <a:defRPr sz="2000">
                <a:solidFill>
                  <a:srgbClr val="535353"/>
                </a:solidFill>
                <a:latin typeface="Arial"/>
                <a:ea typeface="Arial"/>
                <a:cs typeface="Arial"/>
                <a:sym typeface="Arial"/>
              </a:defRPr>
            </a:pPr>
            <a:r>
              <a:t>Lakehead University</a:t>
            </a:r>
          </a:p>
        </p:txBody>
      </p:sp>
      <p:pic>
        <p:nvPicPr>
          <p:cNvPr id="99" name="Picture 3" descr="Picture 3"/>
          <p:cNvPicPr>
            <a:picLocks noChangeAspect="1"/>
          </p:cNvPicPr>
          <p:nvPr/>
        </p:nvPicPr>
        <p:blipFill>
          <a:blip r:embed="rId3">
            <a:extLst/>
          </a:blip>
          <a:srcRect l="69488" t="11262" r="0" b="15342"/>
          <a:stretch>
            <a:fillRect/>
          </a:stretch>
        </p:blipFill>
        <p:spPr>
          <a:xfrm>
            <a:off x="7475884" y="297741"/>
            <a:ext cx="1394315" cy="1842824"/>
          </a:xfrm>
          <a:prstGeom prst="rect">
            <a:avLst/>
          </a:prstGeom>
          <a:ln w="12700">
            <a:miter lim="400000"/>
          </a:ln>
        </p:spPr>
      </p:pic>
      <p:pic>
        <p:nvPicPr>
          <p:cNvPr id="100" name="Picture 3" descr="Picture 3"/>
          <p:cNvPicPr>
            <a:picLocks noChangeAspect="1"/>
          </p:cNvPicPr>
          <p:nvPr/>
        </p:nvPicPr>
        <p:blipFill>
          <a:blip r:embed="rId3">
            <a:extLst/>
          </a:blip>
          <a:srcRect l="33810" t="9744" r="33810" b="16860"/>
          <a:stretch>
            <a:fillRect/>
          </a:stretch>
        </p:blipFill>
        <p:spPr>
          <a:xfrm>
            <a:off x="465484" y="297741"/>
            <a:ext cx="1479643" cy="1842824"/>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ectangle 8"/>
          <p:cNvSpPr txBox="1"/>
          <p:nvPr/>
        </p:nvSpPr>
        <p:spPr>
          <a:xfrm>
            <a:off x="883919" y="312420"/>
            <a:ext cx="6918962" cy="1082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3200">
                <a:solidFill>
                  <a:srgbClr val="00C29D"/>
                </a:solidFill>
              </a:defRPr>
            </a:lvl1pPr>
          </a:lstStyle>
          <a:p>
            <a:pPr/>
            <a:r>
              <a:t>Socio-Demographic Profile of Participants by Work Status</a:t>
            </a:r>
          </a:p>
        </p:txBody>
      </p:sp>
      <p:graphicFrame>
        <p:nvGraphicFramePr>
          <p:cNvPr id="133" name="Table 3"/>
          <p:cNvGraphicFramePr/>
          <p:nvPr/>
        </p:nvGraphicFramePr>
        <p:xfrm>
          <a:off x="762000" y="1600200"/>
          <a:ext cx="7619999" cy="29845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189476"/>
                <a:gridCol w="932686"/>
                <a:gridCol w="1242059"/>
                <a:gridCol w="1255776"/>
              </a:tblGrid>
              <a:tr h="298450">
                <a:tc>
                  <a:txBody>
                    <a:bodyPr/>
                    <a:lstStyle/>
                    <a:p>
                      <a:pPr algn="l">
                        <a:defRPr sz="1800"/>
                      </a:pPr>
                      <a:r>
                        <a:rPr b="1" sz="1600">
                          <a:solidFill>
                            <a:srgbClr val="303030"/>
                          </a:solidFill>
                        </a:rPr>
                        <a:t>Socio-demographic Characteristics</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b="1" sz="1600">
                          <a:solidFill>
                            <a:srgbClr val="303030"/>
                          </a:solidFill>
                        </a:rPr>
                        <a:t>N</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b="1" sz="1600">
                          <a:solidFill>
                            <a:srgbClr val="303030"/>
                          </a:solidFill>
                        </a:rPr>
                        <a:t>Non-Working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b="1" sz="1600">
                          <a:solidFill>
                            <a:srgbClr val="303030"/>
                          </a:solidFill>
                        </a:defRPr>
                      </a:pPr>
                      <a:r>
                        <a:t>Working</a:t>
                      </a:r>
                      <a:endParaRPr>
                        <a:latin typeface="Times New Roman"/>
                        <a:ea typeface="Times New Roman"/>
                        <a:cs typeface="Times New Roman"/>
                        <a:sym typeface="Times New Roman"/>
                      </a:endParaRPr>
                    </a:p>
                    <a:p>
                      <a:pPr algn="ctr">
                        <a:defRPr b="1" sz="1600">
                          <a:solidFill>
                            <a:srgbClr val="303030"/>
                          </a:solidFill>
                        </a:defRPr>
                      </a:pPr>
                      <a:r>
                        <a:t>(%)</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b="1" sz="1600">
                          <a:solidFill>
                            <a:srgbClr val="303030"/>
                          </a:solidFill>
                        </a:rPr>
                        <a:t>Employment status (Total)</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800"/>
                      </a:pPr>
                      <a:r>
                        <a:rPr sz="1600">
                          <a:solidFill>
                            <a:srgbClr val="303030"/>
                          </a:solidFill>
                        </a:rPr>
                        <a:t>1,733</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800"/>
                      </a:pPr>
                      <a:r>
                        <a:rPr sz="1600">
                          <a:solidFill>
                            <a:srgbClr val="303030"/>
                          </a:solidFill>
                        </a:rPr>
                        <a:t>775 (45%)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800"/>
                      </a:pPr>
                      <a:r>
                        <a:rPr sz="1600">
                          <a:solidFill>
                            <a:srgbClr val="303030"/>
                          </a:solidFill>
                        </a:rPr>
                        <a:t>933 (55%)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r>
              <a:tr h="50800">
                <a:tc>
                  <a:txBody>
                    <a:bodyPr/>
                    <a:lstStyle/>
                    <a:p>
                      <a:pPr algn="l">
                        <a:defRPr sz="1800"/>
                      </a:pPr>
                      <a:r>
                        <a:rPr b="1" sz="1600">
                          <a:solidFill>
                            <a:srgbClr val="303030"/>
                          </a:solidFill>
                        </a:rPr>
                        <a:t>Gender (Chi-sq= 24.482 p&lt; .001)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r>
              <a:tr h="50800">
                <a:tc>
                  <a:txBody>
                    <a:bodyPr/>
                    <a:lstStyle/>
                    <a:p>
                      <a:pPr algn="l">
                        <a:defRPr sz="1800"/>
                      </a:pPr>
                      <a:r>
                        <a:rPr sz="1600">
                          <a:solidFill>
                            <a:srgbClr val="303030"/>
                          </a:solidFill>
                        </a:rPr>
                        <a:t>Male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651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53</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47</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sz="1600">
                          <a:solidFill>
                            <a:srgbClr val="303030"/>
                          </a:solidFill>
                        </a:rPr>
                        <a:t>Female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1056</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59</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b="1" sz="1600">
                          <a:solidFill>
                            <a:srgbClr val="303030"/>
                          </a:solidFill>
                        </a:defRPr>
                      </a:pPr>
                      <a:r>
                        <a:t>SES (parents' occupation)  </a:t>
                      </a:r>
                      <a:endParaRPr>
                        <a:latin typeface="Times New Roman"/>
                        <a:ea typeface="Times New Roman"/>
                        <a:cs typeface="Times New Roman"/>
                        <a:sym typeface="Times New Roman"/>
                      </a:endParaRPr>
                    </a:p>
                    <a:p>
                      <a:pPr algn="l">
                        <a:defRPr b="1" sz="1600">
                          <a:solidFill>
                            <a:srgbClr val="303030"/>
                          </a:solidFill>
                        </a:defRPr>
                      </a:pPr>
                      <a:r>
                        <a:t>(Chi-sq= 12.411 p&lt; .002)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r>
              <a:tr h="50800">
                <a:tc>
                  <a:txBody>
                    <a:bodyPr/>
                    <a:lstStyle/>
                    <a:p>
                      <a:pPr algn="l">
                        <a:defRPr sz="1800"/>
                      </a:pPr>
                      <a:r>
                        <a:rPr sz="1600">
                          <a:solidFill>
                            <a:srgbClr val="303030"/>
                          </a:solidFill>
                        </a:rPr>
                        <a:t>Upper Mid/High</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918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sz="1600">
                          <a:solidFill>
                            <a:srgbClr val="303030"/>
                          </a:solidFill>
                        </a:rPr>
                        <a:t>Middle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135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44</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56</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sz="1600">
                          <a:solidFill>
                            <a:srgbClr val="303030"/>
                          </a:solidFill>
                        </a:rPr>
                        <a:t>Lower Mid/Low</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448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38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62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b="1" sz="1600">
                          <a:solidFill>
                            <a:srgbClr val="303030"/>
                          </a:solidFill>
                        </a:defRPr>
                      </a:pPr>
                      <a:r>
                        <a:t>Parents' Education  </a:t>
                      </a:r>
                      <a:endParaRPr>
                        <a:latin typeface="Times New Roman"/>
                        <a:ea typeface="Times New Roman"/>
                        <a:cs typeface="Times New Roman"/>
                        <a:sym typeface="Times New Roman"/>
                      </a:endParaRPr>
                    </a:p>
                    <a:p>
                      <a:pPr algn="l">
                        <a:defRPr b="1" sz="1600">
                          <a:solidFill>
                            <a:srgbClr val="303030"/>
                          </a:solidFill>
                        </a:defRPr>
                      </a:pPr>
                      <a:r>
                        <a:t>(Chi-sq= 9.257 p&lt; .002)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r>
              <a:tr h="50800">
                <a:tc>
                  <a:txBody>
                    <a:bodyPr/>
                    <a:lstStyle/>
                    <a:p>
                      <a:pPr algn="l">
                        <a:defRPr sz="1800"/>
                      </a:pPr>
                      <a:r>
                        <a:rPr sz="1600">
                          <a:solidFill>
                            <a:srgbClr val="303030"/>
                          </a:solidFill>
                        </a:rPr>
                        <a:t>Neither parent completed university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438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39</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61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sz="1600">
                          <a:solidFill>
                            <a:srgbClr val="303030"/>
                          </a:solidFill>
                        </a:rPr>
                        <a:t>One/both parents completed university</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1204</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47</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53</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b="1" sz="1600">
                          <a:solidFill>
                            <a:srgbClr val="303030"/>
                          </a:solidFill>
                        </a:rPr>
                        <a:t>Combined Student Status*   (Chi-sq= 8.219 p&lt; .001)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c>
                  <a:txBody>
                    <a:bodyPr/>
                    <a:lstStyle/>
                    <a:p>
                      <a:pPr algn="ctr">
                        <a:defRPr sz="16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D9D9D9"/>
                    </a:solidFill>
                  </a:tcPr>
                </a:tc>
              </a:tr>
              <a:tr h="50800">
                <a:tc>
                  <a:txBody>
                    <a:bodyPr/>
                    <a:lstStyle/>
                    <a:p>
                      <a:pPr marR="38100" algn="l">
                        <a:defRPr sz="1800"/>
                      </a:pPr>
                      <a:r>
                        <a:rPr sz="1600">
                          <a:solidFill>
                            <a:srgbClr val="303030"/>
                          </a:solidFill>
                        </a:rPr>
                        <a:t>Born in Canada</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972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43.6%</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56.4%</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marR="38100" algn="l">
                        <a:defRPr sz="1800"/>
                      </a:pPr>
                      <a:r>
                        <a:rPr sz="1600">
                          <a:solidFill>
                            <a:srgbClr val="303030"/>
                          </a:solidFill>
                        </a:rPr>
                        <a:t>Immigrant</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427</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43.3%</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56.7%</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marR="38100" algn="l">
                        <a:defRPr sz="1800"/>
                      </a:pPr>
                      <a:r>
                        <a:rPr sz="1600">
                          <a:solidFill>
                            <a:srgbClr val="303030"/>
                          </a:solidFill>
                        </a:rPr>
                        <a:t>International</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282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52.8%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solidFill>
                            <a:srgbClr val="303030"/>
                          </a:solidFill>
                        </a:rPr>
                        <a:t>47.2%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ctangle 1"/>
          <p:cNvSpPr txBox="1"/>
          <p:nvPr/>
        </p:nvSpPr>
        <p:spPr>
          <a:xfrm>
            <a:off x="960119" y="380999"/>
            <a:ext cx="7376162" cy="71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002060"/>
                </a:solidFill>
              </a:defRPr>
            </a:lvl1pPr>
          </a:lstStyle>
          <a:p>
            <a:pPr/>
            <a:r>
              <a:t>Students’ Employment Status</a:t>
            </a:r>
          </a:p>
        </p:txBody>
      </p:sp>
      <p:graphicFrame>
        <p:nvGraphicFramePr>
          <p:cNvPr id="138" name="Chart 3"/>
          <p:cNvGraphicFramePr/>
          <p:nvPr/>
        </p:nvGraphicFramePr>
        <p:xfrm>
          <a:off x="909397" y="-123434"/>
          <a:ext cx="7900366" cy="7900366"/>
        </p:xfrm>
        <a:graphic xmlns:a="http://schemas.openxmlformats.org/drawingml/2006/main">
          <a:graphicData uri="http://schemas.openxmlformats.org/drawingml/2006/chart">
            <c:chart xmlns:c="http://schemas.openxmlformats.org/drawingml/2006/chart" r:id="rId3"/>
          </a:graphicData>
        </a:graphic>
      </p:graphicFrame>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42" name="Table 1"/>
          <p:cNvGraphicFramePr/>
          <p:nvPr/>
        </p:nvGraphicFramePr>
        <p:xfrm>
          <a:off x="381000" y="1295400"/>
          <a:ext cx="8305800" cy="48006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165130"/>
                <a:gridCol w="1113148"/>
                <a:gridCol w="1027522"/>
              </a:tblGrid>
              <a:tr h="970710">
                <a:tc>
                  <a:txBody>
                    <a:bodyPr/>
                    <a:lstStyle/>
                    <a:p>
                      <a:pPr algn="l">
                        <a:defRPr b="1" sz="2000">
                          <a:solidFill>
                            <a:srgbClr val="303030"/>
                          </a:solidFill>
                        </a:defRPr>
                      </a:pPr>
                      <a:r>
                        <a:t>In a TYPICAL week during the current academic </a:t>
                      </a:r>
                      <a:br/>
                      <a:r>
                        <a:t>year (September 2017 to now), how much time </a:t>
                      </a:r>
                      <a:br/>
                      <a:r>
                        <a:t>do you spend doing the following actives?</a:t>
                      </a:r>
                      <a:r>
                        <a:rPr b="0"/>
                        <a:t> </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rPr>
                        <a:t>N</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a:solidFill>
                            <a:srgbClr val="303030"/>
                          </a:solidFill>
                        </a:rPr>
                        <a:t>Mean
(hours)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3432">
                <a:tc>
                  <a:txBody>
                    <a:bodyPr/>
                    <a:lstStyle/>
                    <a:p>
                      <a:pPr marR="38100" algn="l">
                        <a:defRPr sz="18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16605">
                <a:tc>
                  <a:txBody>
                    <a:bodyPr/>
                    <a:lstStyle/>
                    <a:p>
                      <a:pPr marR="38100" indent="38100" algn="l">
                        <a:defRPr b="1" sz="2400">
                          <a:solidFill>
                            <a:srgbClr val="303030"/>
                          </a:solidFill>
                        </a:defRPr>
                      </a:pPr>
                      <a:r>
                        <a:t>Paid work </a:t>
                      </a:r>
                      <a:r>
                        <a:rPr b="0"/>
                        <a:t>[Students involved in paid work]</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a:solidFill>
                            <a:srgbClr val="303030"/>
                          </a:solidFill>
                        </a:rPr>
                        <a:t>933</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sz="2400">
                          <a:solidFill>
                            <a:srgbClr val="303030"/>
                          </a:solidFill>
                        </a:rPr>
                        <a:t>14.3</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3432">
                <a:tc>
                  <a:txBody>
                    <a:bodyPr/>
                    <a:lstStyle/>
                    <a:p>
                      <a:pPr marR="38100" algn="l">
                        <a:defRPr sz="24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24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3432">
                <a:tc>
                  <a:txBody>
                    <a:bodyPr/>
                    <a:lstStyle/>
                    <a:p>
                      <a:pPr marR="38100" algn="l">
                        <a:defRPr sz="1800"/>
                      </a:pPr>
                      <a:r>
                        <a:rPr b="1" sz="2400">
                          <a:solidFill>
                            <a:srgbClr val="303030"/>
                          </a:solidFill>
                        </a:rPr>
                        <a:t>Unpaid or volunteer work</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rPr>
                        <a:t>1708</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sz="2400">
                          <a:solidFill>
                            <a:srgbClr val="303030"/>
                          </a:solidFill>
                        </a:rPr>
                        <a:t>2.95</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73432">
                <a:tc>
                  <a:txBody>
                    <a:bodyPr/>
                    <a:lstStyle/>
                    <a:p>
                      <a:pPr marR="38100" algn="l">
                        <a:defRPr sz="24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2400">
                          <a:solidFill>
                            <a:srgbClr val="303030"/>
                          </a:solidFill>
                        </a:defRPr>
                      </a:pP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61787">
                <a:tc>
                  <a:txBody>
                    <a:bodyPr/>
                    <a:lstStyle/>
                    <a:p>
                      <a:pPr marR="38100" indent="38100" algn="l">
                        <a:defRPr b="1" sz="2400">
                          <a:solidFill>
                            <a:srgbClr val="303030"/>
                          </a:solidFill>
                        </a:defRPr>
                      </a:pPr>
                      <a:r>
                        <a:t>Social and leisure activities</a:t>
                      </a:r>
                      <a:r>
                        <a:rPr b="0"/>
                        <a:t> (e.g. meet with friends, …)</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rPr>
                        <a:t>1707</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sz="2400">
                          <a:solidFill>
                            <a:srgbClr val="303030"/>
                          </a:solidFill>
                        </a:rPr>
                        <a:t>9.2</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647710">
                <a:tc>
                  <a:txBody>
                    <a:bodyPr/>
                    <a:lstStyle/>
                    <a:p>
                      <a:pPr marR="38100" indent="38100" algn="l">
                        <a:defRPr b="1" sz="2400">
                          <a:solidFill>
                            <a:srgbClr val="303030"/>
                          </a:solidFill>
                        </a:defRPr>
                      </a:pPr>
                      <a:r>
                        <a:t>Attending classes</a:t>
                      </a:r>
                      <a:r>
                        <a:rPr b="0"/>
                        <a:t>, tutorials, or labs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rPr>
                        <a:t>1707</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sz="2400">
                          <a:solidFill>
                            <a:srgbClr val="303030"/>
                          </a:solidFill>
                        </a:rPr>
                        <a:t>16.8</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710060">
                <a:tc>
                  <a:txBody>
                    <a:bodyPr/>
                    <a:lstStyle/>
                    <a:p>
                      <a:pPr marR="38100" indent="38100" algn="l">
                        <a:defRPr b="1" sz="2400">
                          <a:solidFill>
                            <a:srgbClr val="303030"/>
                          </a:solidFill>
                        </a:defRPr>
                      </a:pPr>
                      <a:r>
                        <a:t>Studying</a:t>
                      </a:r>
                      <a:r>
                        <a:rPr b="0"/>
                        <a:t> and other academic activities outside of class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rPr>
                        <a:t>1707</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b="1" sz="2400">
                          <a:solidFill>
                            <a:srgbClr val="303030"/>
                          </a:solidFill>
                        </a:rPr>
                        <a:t>16.5</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
        <p:nvSpPr>
          <p:cNvPr id="143" name="Rectangle 2"/>
          <p:cNvSpPr txBox="1"/>
          <p:nvPr/>
        </p:nvSpPr>
        <p:spPr>
          <a:xfrm>
            <a:off x="883919" y="380999"/>
            <a:ext cx="7376162" cy="71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00C29D"/>
                </a:solidFill>
              </a:defRPr>
            </a:lvl1pPr>
          </a:lstStyle>
          <a:p>
            <a:pPr/>
            <a:r>
              <a:t>Hours of Work and Learning</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Rectangle 1"/>
          <p:cNvSpPr txBox="1"/>
          <p:nvPr/>
        </p:nvSpPr>
        <p:spPr>
          <a:xfrm>
            <a:off x="960119" y="380999"/>
            <a:ext cx="7376162" cy="71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00C29D"/>
                </a:solidFill>
              </a:defRPr>
            </a:lvl1pPr>
          </a:lstStyle>
          <a:p>
            <a:pPr/>
            <a:r>
              <a:t>Students’ Time Use</a:t>
            </a:r>
          </a:p>
        </p:txBody>
      </p:sp>
      <p:pic>
        <p:nvPicPr>
          <p:cNvPr id="148" name="Picture 2" descr="Picture 2"/>
          <p:cNvPicPr>
            <a:picLocks noChangeAspect="1"/>
          </p:cNvPicPr>
          <p:nvPr/>
        </p:nvPicPr>
        <p:blipFill>
          <a:blip r:embed="rId3">
            <a:extLst/>
          </a:blip>
          <a:stretch>
            <a:fillRect/>
          </a:stretch>
        </p:blipFill>
        <p:spPr>
          <a:xfrm>
            <a:off x="381000" y="1371600"/>
            <a:ext cx="8315692" cy="5105400"/>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xfrm>
            <a:off x="457200" y="396875"/>
            <a:ext cx="8229600" cy="1143000"/>
          </a:xfrm>
          <a:prstGeom prst="rect">
            <a:avLst/>
          </a:prstGeom>
        </p:spPr>
        <p:txBody>
          <a:bodyPr/>
          <a:lstStyle>
            <a:lvl1pPr>
              <a:defRPr b="1" sz="4000"/>
            </a:lvl1pPr>
          </a:lstStyle>
          <a:p>
            <a:pPr/>
            <a:r>
              <a:t>Reasons for Working</a:t>
            </a:r>
          </a:p>
        </p:txBody>
      </p:sp>
      <p:sp>
        <p:nvSpPr>
          <p:cNvPr id="153" name="Content Placeholder 2"/>
          <p:cNvSpPr txBox="1"/>
          <p:nvPr>
            <p:ph type="body" idx="1"/>
          </p:nvPr>
        </p:nvSpPr>
        <p:spPr>
          <a:xfrm>
            <a:off x="457200" y="1570037"/>
            <a:ext cx="8229600" cy="4678363"/>
          </a:xfrm>
          <a:prstGeom prst="rect">
            <a:avLst/>
          </a:prstGeom>
        </p:spPr>
        <p:txBody>
          <a:bodyPr/>
          <a:lstStyle/>
          <a:p>
            <a:pPr marL="0" indent="0">
              <a:lnSpc>
                <a:spcPct val="90000"/>
              </a:lnSpc>
              <a:spcBef>
                <a:spcPts val="600"/>
              </a:spcBef>
              <a:buSzTx/>
              <a:buNone/>
              <a:defRPr sz="2500"/>
            </a:pPr>
            <a:r>
              <a:t>Two broad categories: 1) for financial reasons, and 2) for experience or social reasons. </a:t>
            </a:r>
            <a:endParaRPr sz="2900"/>
          </a:p>
          <a:p>
            <a:pPr marL="0" indent="0">
              <a:lnSpc>
                <a:spcPct val="90000"/>
              </a:lnSpc>
              <a:spcBef>
                <a:spcPts val="600"/>
              </a:spcBef>
              <a:buSzTx/>
              <a:buNone/>
              <a:defRPr sz="2500"/>
            </a:pPr>
            <a:r>
              <a:t>The most common financial motivation involved working for additional spending money (74% VI or SI) while the most common non-financial reason involved gaining work experience (70% VI or SI). </a:t>
            </a:r>
            <a:endParaRPr sz="2900"/>
          </a:p>
          <a:p>
            <a:pPr marL="0" indent="0">
              <a:lnSpc>
                <a:spcPct val="90000"/>
              </a:lnSpc>
              <a:spcBef>
                <a:spcPts val="600"/>
              </a:spcBef>
              <a:buSzTx/>
              <a:buNone/>
              <a:defRPr sz="2500"/>
            </a:pPr>
            <a:r>
              <a:t>Among more pressing financial motivations for work is the need to meet basic needs like food and shelter (57% VI or SI). </a:t>
            </a:r>
            <a:endParaRPr sz="2900"/>
          </a:p>
          <a:p>
            <a:pPr marL="0" indent="0">
              <a:lnSpc>
                <a:spcPct val="90000"/>
              </a:lnSpc>
              <a:spcBef>
                <a:spcPts val="600"/>
              </a:spcBef>
              <a:buSzTx/>
              <a:buNone/>
              <a:defRPr sz="2500"/>
            </a:pPr>
            <a:r>
              <a:t>The strongest statistically significant correlation is between students’ hours of work and their financial needs.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itle 1"/>
          <p:cNvSpPr txBox="1"/>
          <p:nvPr>
            <p:ph type="title"/>
          </p:nvPr>
        </p:nvSpPr>
        <p:spPr>
          <a:xfrm>
            <a:off x="457200" y="274638"/>
            <a:ext cx="8001000" cy="792163"/>
          </a:xfrm>
          <a:prstGeom prst="rect">
            <a:avLst/>
          </a:prstGeom>
        </p:spPr>
        <p:txBody>
          <a:bodyPr/>
          <a:lstStyle>
            <a:lvl1pPr>
              <a:defRPr b="1" sz="4000"/>
            </a:lvl1pPr>
          </a:lstStyle>
          <a:p>
            <a:pPr/>
            <a:r>
              <a:t>Where Students Work</a:t>
            </a:r>
          </a:p>
        </p:txBody>
      </p:sp>
      <p:sp>
        <p:nvSpPr>
          <p:cNvPr id="158" name="Content Placeholder 2"/>
          <p:cNvSpPr txBox="1"/>
          <p:nvPr>
            <p:ph type="body" idx="1"/>
          </p:nvPr>
        </p:nvSpPr>
        <p:spPr>
          <a:xfrm>
            <a:off x="457200" y="1371600"/>
            <a:ext cx="8229600" cy="4754563"/>
          </a:xfrm>
          <a:prstGeom prst="rect">
            <a:avLst/>
          </a:prstGeom>
        </p:spPr>
        <p:txBody>
          <a:bodyPr/>
          <a:lstStyle/>
          <a:p>
            <a:pPr marL="342900" indent="-342900">
              <a:lnSpc>
                <a:spcPct val="90000"/>
              </a:lnSpc>
              <a:spcBef>
                <a:spcPts val="600"/>
              </a:spcBef>
              <a:defRPr sz="2500"/>
            </a:pPr>
            <a:r>
              <a:t>The top three sectors overall were retail (18%); accommodation, food or beverage services (18%); and teaching (16%).</a:t>
            </a:r>
            <a:r>
              <a:t> </a:t>
            </a:r>
            <a:endParaRPr sz="2800"/>
          </a:p>
          <a:p>
            <a:pPr marL="342900" indent="-342900">
              <a:lnSpc>
                <a:spcPct val="90000"/>
              </a:lnSpc>
              <a:spcBef>
                <a:spcPts val="600"/>
              </a:spcBef>
              <a:defRPr sz="2500"/>
            </a:pPr>
            <a:r>
              <a:t>Almost </a:t>
            </a:r>
            <a:r>
              <a:rPr i="1"/>
              <a:t>one-quarter </a:t>
            </a:r>
            <a:r>
              <a:t>of respondents participated in WIL: cooperative education (10%), the Work Learn Program (10%), and internships (3%)</a:t>
            </a:r>
            <a:r>
              <a:t>.</a:t>
            </a:r>
            <a:endParaRPr sz="2800"/>
          </a:p>
          <a:p>
            <a:pPr marL="342900" indent="-342900">
              <a:lnSpc>
                <a:spcPct val="90000"/>
              </a:lnSpc>
              <a:spcBef>
                <a:spcPts val="600"/>
              </a:spcBef>
              <a:defRPr b="1" sz="2500"/>
            </a:pPr>
            <a:r>
              <a:t>Term-time WIL </a:t>
            </a:r>
            <a:r>
              <a:rPr b="0"/>
              <a:t>disproportionately involves work in Research and Development (38%) and Entertainment and Recreation (18%).</a:t>
            </a:r>
            <a:endParaRPr sz="2900"/>
          </a:p>
          <a:p>
            <a:pPr marL="342900" indent="-342900">
              <a:lnSpc>
                <a:spcPct val="90000"/>
              </a:lnSpc>
              <a:spcBef>
                <a:spcPts val="600"/>
              </a:spcBef>
              <a:defRPr b="1" sz="2500"/>
            </a:pPr>
            <a:r>
              <a:t>Non-WIL </a:t>
            </a:r>
            <a:r>
              <a:rPr b="0"/>
              <a:t>disproportionately involves  work in Accommodations or Food Service (24%) and Retail or Sales (24%).</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ctangle 2"/>
          <p:cNvSpPr txBox="1"/>
          <p:nvPr/>
        </p:nvSpPr>
        <p:spPr>
          <a:xfrm>
            <a:off x="960119" y="304799"/>
            <a:ext cx="7376162" cy="71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4000">
                <a:solidFill>
                  <a:srgbClr val="00C29D"/>
                </a:solidFill>
              </a:defRPr>
            </a:lvl1pPr>
          </a:lstStyle>
          <a:p>
            <a:pPr/>
            <a:r>
              <a:t>Students’ experiences at work</a:t>
            </a:r>
          </a:p>
        </p:txBody>
      </p:sp>
      <p:pic>
        <p:nvPicPr>
          <p:cNvPr id="163" name="Picture 3" descr="Picture 3"/>
          <p:cNvPicPr>
            <a:picLocks noChangeAspect="1"/>
          </p:cNvPicPr>
          <p:nvPr/>
        </p:nvPicPr>
        <p:blipFill>
          <a:blip r:embed="rId3">
            <a:extLst/>
          </a:blip>
          <a:stretch>
            <a:fillRect/>
          </a:stretch>
        </p:blipFill>
        <p:spPr>
          <a:xfrm>
            <a:off x="685800" y="1219200"/>
            <a:ext cx="7848600" cy="5029200"/>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Rectangle 1"/>
          <p:cNvSpPr txBox="1"/>
          <p:nvPr/>
        </p:nvSpPr>
        <p:spPr>
          <a:xfrm>
            <a:off x="1805675" y="208797"/>
            <a:ext cx="5577048" cy="713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lgn="ctr">
              <a:defRPr b="1" sz="4000">
                <a:solidFill>
                  <a:srgbClr val="00C29D"/>
                </a:solidFill>
              </a:defRPr>
            </a:lvl1pPr>
          </a:lstStyle>
          <a:p>
            <a:pPr/>
            <a:r>
              <a:t>Impact of work on studies</a:t>
            </a:r>
          </a:p>
        </p:txBody>
      </p:sp>
      <p:pic>
        <p:nvPicPr>
          <p:cNvPr id="168" name="Picture 2" descr="Picture 2"/>
          <p:cNvPicPr>
            <a:picLocks noChangeAspect="1"/>
          </p:cNvPicPr>
          <p:nvPr/>
        </p:nvPicPr>
        <p:blipFill>
          <a:blip r:embed="rId2">
            <a:extLst/>
          </a:blip>
          <a:stretch>
            <a:fillRect/>
          </a:stretch>
        </p:blipFill>
        <p:spPr>
          <a:xfrm>
            <a:off x="533400" y="838200"/>
            <a:ext cx="8153400" cy="5334000"/>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xfrm>
            <a:off x="228600" y="274638"/>
            <a:ext cx="8686800" cy="563563"/>
          </a:xfrm>
          <a:prstGeom prst="rect">
            <a:avLst/>
          </a:prstGeom>
        </p:spPr>
        <p:txBody>
          <a:bodyPr/>
          <a:lstStyle>
            <a:lvl1pPr defTabSz="877823">
              <a:defRPr b="1" sz="3072"/>
            </a:lvl1pPr>
          </a:lstStyle>
          <a:p>
            <a:pPr/>
            <a:r>
              <a:t>Impact of Different Types of Work on Studies (SA) </a:t>
            </a:r>
          </a:p>
        </p:txBody>
      </p:sp>
      <p:graphicFrame>
        <p:nvGraphicFramePr>
          <p:cNvPr id="171" name="Table 5"/>
          <p:cNvGraphicFramePr/>
          <p:nvPr/>
        </p:nvGraphicFramePr>
        <p:xfrm>
          <a:off x="457200" y="1295400"/>
          <a:ext cx="8153402" cy="502762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103577"/>
                <a:gridCol w="1355095"/>
                <a:gridCol w="1434999"/>
                <a:gridCol w="1611113"/>
                <a:gridCol w="1648617"/>
              </a:tblGrid>
              <a:tr h="1112220">
                <a:tc>
                  <a:txBody>
                    <a:bodyPr/>
                    <a:lstStyle/>
                    <a:p>
                      <a:pPr marR="38100" algn="l">
                        <a:defRPr sz="1800"/>
                      </a:pPr>
                      <a:r>
                        <a:rPr b="1">
                          <a:solidFill>
                            <a:srgbClr val="303030"/>
                          </a:solidFill>
                          <a:latin typeface="Arial"/>
                          <a:ea typeface="Arial"/>
                          <a:cs typeface="Arial"/>
                          <a:sym typeface="Arial"/>
                        </a:rPr>
                        <a:t>Because of work,..</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 I go to university tired </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 I spend less time studying  </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 I miss classes because of work </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 my work limits my leisure time </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556110">
                <a:tc>
                  <a:txBody>
                    <a:bodyPr/>
                    <a:lstStyle/>
                    <a:p>
                      <a:pPr marR="38100" algn="l">
                        <a:defRPr sz="1800"/>
                      </a:pPr>
                      <a:r>
                        <a:rPr b="1">
                          <a:solidFill>
                            <a:srgbClr val="303030"/>
                          </a:solidFill>
                          <a:latin typeface="Arial"/>
                          <a:ea typeface="Arial"/>
                          <a:cs typeface="Arial"/>
                          <a:sym typeface="Arial"/>
                        </a:rPr>
                        <a:t>Research or development</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9</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16</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21</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367931">
                <a:tc>
                  <a:txBody>
                    <a:bodyPr/>
                    <a:lstStyle/>
                    <a:p>
                      <a:pPr marR="38100" algn="l">
                        <a:defRPr sz="1800"/>
                      </a:pPr>
                      <a:r>
                        <a:rPr b="1">
                          <a:solidFill>
                            <a:srgbClr val="FFFFFF"/>
                          </a:solidFill>
                          <a:latin typeface="Arial"/>
                          <a:ea typeface="Arial"/>
                          <a:cs typeface="Arial"/>
                          <a:sym typeface="Arial"/>
                        </a:rPr>
                        <a:t>Retail or sales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C29D"/>
                    </a:solidFill>
                  </a:tcPr>
                </a:tc>
                <a:tc>
                  <a:txBody>
                    <a:bodyPr/>
                    <a:lstStyle/>
                    <a:p>
                      <a:pPr marR="38100" algn="ctr">
                        <a:defRPr sz="1800"/>
                      </a:pPr>
                      <a:r>
                        <a:rPr>
                          <a:solidFill>
                            <a:srgbClr val="303030"/>
                          </a:solidFill>
                          <a:latin typeface="Arial"/>
                          <a:ea typeface="Arial"/>
                          <a:cs typeface="Arial"/>
                          <a:sym typeface="Arial"/>
                        </a:rPr>
                        <a:t>17</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latin typeface="Arial"/>
                          <a:ea typeface="Arial"/>
                          <a:cs typeface="Arial"/>
                          <a:sym typeface="Arial"/>
                        </a:rPr>
                        <a:t>22</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latin typeface="Arial"/>
                          <a:ea typeface="Arial"/>
                          <a:cs typeface="Arial"/>
                          <a:sym typeface="Arial"/>
                        </a:rPr>
                        <a:t>3</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latin typeface="Arial"/>
                          <a:ea typeface="Arial"/>
                          <a:cs typeface="Arial"/>
                          <a:sym typeface="Arial"/>
                        </a:rPr>
                        <a:t>33</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478339">
                <a:tc>
                  <a:txBody>
                    <a:bodyPr/>
                    <a:lstStyle/>
                    <a:p>
                      <a:pPr marR="38100" algn="l">
                        <a:defRPr sz="1800"/>
                      </a:pPr>
                      <a:r>
                        <a:rPr b="1">
                          <a:solidFill>
                            <a:srgbClr val="FFFFFF"/>
                          </a:solidFill>
                          <a:latin typeface="Arial"/>
                          <a:ea typeface="Arial"/>
                          <a:cs typeface="Arial"/>
                          <a:sym typeface="Arial"/>
                        </a:rPr>
                        <a:t>Accommodation or food services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00C29D"/>
                    </a:solidFill>
                  </a:tcPr>
                </a:tc>
                <a:tc>
                  <a:txBody>
                    <a:bodyPr/>
                    <a:lstStyle/>
                    <a:p>
                      <a:pPr marR="38100" algn="ctr">
                        <a:defRPr sz="1800"/>
                      </a:pPr>
                      <a:r>
                        <a:rPr>
                          <a:solidFill>
                            <a:srgbClr val="303030"/>
                          </a:solidFill>
                          <a:latin typeface="Arial"/>
                          <a:ea typeface="Arial"/>
                          <a:cs typeface="Arial"/>
                          <a:sym typeface="Arial"/>
                        </a:rPr>
                        <a:t>19</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latin typeface="Arial"/>
                          <a:ea typeface="Arial"/>
                          <a:cs typeface="Arial"/>
                          <a:sym typeface="Arial"/>
                        </a:rPr>
                        <a:t>28</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latin typeface="Arial"/>
                          <a:ea typeface="Arial"/>
                          <a:cs typeface="Arial"/>
                          <a:sym typeface="Arial"/>
                        </a:rPr>
                        <a:t>6</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8100" algn="ctr">
                        <a:defRPr sz="1800"/>
                      </a:pPr>
                      <a:r>
                        <a:rPr>
                          <a:solidFill>
                            <a:srgbClr val="303030"/>
                          </a:solidFill>
                          <a:latin typeface="Arial"/>
                          <a:ea typeface="Arial"/>
                          <a:cs typeface="Arial"/>
                          <a:sym typeface="Arial"/>
                        </a:rPr>
                        <a:t>32</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56110">
                <a:tc>
                  <a:txBody>
                    <a:bodyPr/>
                    <a:lstStyle/>
                    <a:p>
                      <a:pPr marR="38100" algn="l">
                        <a:defRPr sz="1800"/>
                      </a:pPr>
                      <a:r>
                        <a:rPr b="1">
                          <a:solidFill>
                            <a:srgbClr val="303030"/>
                          </a:solidFill>
                          <a:latin typeface="Arial"/>
                          <a:ea typeface="Arial"/>
                          <a:cs typeface="Arial"/>
                          <a:sym typeface="Arial"/>
                        </a:rPr>
                        <a:t>Teaching or tutoring,</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7</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10</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383379">
                <a:tc>
                  <a:txBody>
                    <a:bodyPr/>
                    <a:lstStyle/>
                    <a:p>
                      <a:pPr marR="38100" algn="l">
                        <a:defRPr sz="1800"/>
                      </a:pPr>
                      <a:r>
                        <a:rPr b="1">
                          <a:solidFill>
                            <a:srgbClr val="303030"/>
                          </a:solidFill>
                          <a:latin typeface="Arial"/>
                          <a:ea typeface="Arial"/>
                          <a:cs typeface="Arial"/>
                          <a:sym typeface="Arial"/>
                        </a:rPr>
                        <a:t>Health services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10</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15</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25</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556110">
                <a:tc>
                  <a:txBody>
                    <a:bodyPr/>
                    <a:lstStyle/>
                    <a:p>
                      <a:pPr marR="38100" algn="l">
                        <a:defRPr sz="1800"/>
                      </a:pPr>
                      <a:r>
                        <a:rPr b="1">
                          <a:solidFill>
                            <a:srgbClr val="303030"/>
                          </a:solidFill>
                          <a:latin typeface="Arial"/>
                          <a:ea typeface="Arial"/>
                          <a:cs typeface="Arial"/>
                          <a:sym typeface="Arial"/>
                        </a:rPr>
                        <a:t>Entertainment or recreation</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10</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16</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6</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12</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391805">
                <a:tc>
                  <a:txBody>
                    <a:bodyPr/>
                    <a:lstStyle/>
                    <a:p>
                      <a:pPr marR="38100" algn="l">
                        <a:defRPr sz="1800"/>
                      </a:pPr>
                      <a:r>
                        <a:rPr b="1">
                          <a:solidFill>
                            <a:srgbClr val="303030"/>
                          </a:solidFill>
                          <a:latin typeface="Arial"/>
                          <a:ea typeface="Arial"/>
                          <a:cs typeface="Arial"/>
                          <a:sym typeface="Arial"/>
                        </a:rPr>
                        <a:t>Other</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12</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21</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5</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24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347569">
                <a:tc>
                  <a:txBody>
                    <a:bodyPr/>
                    <a:lstStyle/>
                    <a:p>
                      <a:pPr marR="38100" algn="l">
                        <a:defRPr sz="1800"/>
                      </a:pPr>
                      <a:r>
                        <a:rPr b="1">
                          <a:solidFill>
                            <a:srgbClr val="303030"/>
                          </a:solidFill>
                          <a:latin typeface="Arial"/>
                          <a:ea typeface="Arial"/>
                          <a:cs typeface="Arial"/>
                          <a:sym typeface="Arial"/>
                        </a:rPr>
                        <a:t>TOTAL</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13</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19</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24</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r h="278055">
                <a:tc>
                  <a:txBody>
                    <a:bodyPr/>
                    <a:lstStyle/>
                    <a:p>
                      <a:pPr marR="38100" algn="l">
                        <a:defRPr sz="1800"/>
                      </a:pPr>
                      <a:r>
                        <a:rPr b="1">
                          <a:solidFill>
                            <a:srgbClr val="303030"/>
                          </a:solidFill>
                          <a:latin typeface="Arial"/>
                          <a:ea typeface="Arial"/>
                          <a:cs typeface="Arial"/>
                          <a:sym typeface="Arial"/>
                        </a:rPr>
                        <a:t>Chi-square</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indent="38100" algn="ctr">
                        <a:defRPr sz="1800">
                          <a:solidFill>
                            <a:srgbClr val="303030"/>
                          </a:solidFill>
                          <a:latin typeface="Arial"/>
                          <a:ea typeface="Arial"/>
                          <a:cs typeface="Arial"/>
                          <a:sym typeface="Arial"/>
                        </a:defRPr>
                      </a:pPr>
                      <a:r>
                        <a:t>48.740</a:t>
                      </a:r>
                      <a:r>
                        <a:rPr b="1"/>
                        <a:t>**</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indent="38100" algn="ctr">
                        <a:defRPr sz="1800">
                          <a:solidFill>
                            <a:srgbClr val="303030"/>
                          </a:solidFill>
                          <a:latin typeface="Arial"/>
                          <a:ea typeface="Arial"/>
                          <a:cs typeface="Arial"/>
                          <a:sym typeface="Arial"/>
                        </a:defRPr>
                      </a:pPr>
                      <a:r>
                        <a:t>63.305</a:t>
                      </a:r>
                      <a:r>
                        <a:rPr b="1"/>
                        <a:t>***</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indent="38100" algn="ctr">
                        <a:defRPr sz="1800">
                          <a:solidFill>
                            <a:srgbClr val="303030"/>
                          </a:solidFill>
                          <a:latin typeface="Arial"/>
                          <a:ea typeface="Arial"/>
                          <a:cs typeface="Arial"/>
                          <a:sym typeface="Arial"/>
                        </a:defRPr>
                      </a:pPr>
                      <a:r>
                        <a:t>32.952</a:t>
                      </a:r>
                      <a:r>
                        <a:rPr b="1" baseline="30000"/>
                        <a:t>ns</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c>
                  <a:txBody>
                    <a:bodyPr/>
                    <a:lstStyle/>
                    <a:p>
                      <a:pPr marR="38100" indent="38100" algn="ctr">
                        <a:defRPr sz="1800">
                          <a:solidFill>
                            <a:srgbClr val="303030"/>
                          </a:solidFill>
                          <a:latin typeface="Arial"/>
                          <a:ea typeface="Arial"/>
                          <a:cs typeface="Arial"/>
                          <a:sym typeface="Arial"/>
                        </a:defRPr>
                      </a:pPr>
                      <a:r>
                        <a:t>61.562</a:t>
                      </a:r>
                      <a:r>
                        <a:rPr b="1"/>
                        <a:t>**</a:t>
                      </a:r>
                    </a:p>
                  </a:txBody>
                  <a:tcPr marL="0" marR="0" marT="0" marB="0" anchor="ctr"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2F2F2"/>
                    </a:solidFill>
                  </a:tcPr>
                </a:tc>
              </a:tr>
            </a:tbl>
          </a:graphicData>
        </a:graphic>
      </p:graphicFrame>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228600" y="152399"/>
            <a:ext cx="8686800" cy="563564"/>
          </a:xfrm>
          <a:prstGeom prst="rect">
            <a:avLst/>
          </a:prstGeom>
        </p:spPr>
        <p:txBody>
          <a:bodyPr/>
          <a:lstStyle>
            <a:lvl1pPr defTabSz="877823">
              <a:defRPr b="1" sz="3072"/>
            </a:lvl1pPr>
          </a:lstStyle>
          <a:p>
            <a:pPr/>
            <a:r>
              <a:t>Logistic Regression : WIL and GPA</a:t>
            </a:r>
          </a:p>
        </p:txBody>
      </p:sp>
      <p:graphicFrame>
        <p:nvGraphicFramePr>
          <p:cNvPr id="176" name="Table 5"/>
          <p:cNvGraphicFramePr/>
          <p:nvPr/>
        </p:nvGraphicFramePr>
        <p:xfrm>
          <a:off x="1219200" y="1066800"/>
          <a:ext cx="6553200" cy="195891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743200"/>
                <a:gridCol w="653603"/>
                <a:gridCol w="1249710"/>
                <a:gridCol w="659050"/>
                <a:gridCol w="1247636"/>
              </a:tblGrid>
              <a:tr h="107203">
                <a:tc>
                  <a:txBody>
                    <a:bodyPr/>
                    <a:lstStyle/>
                    <a:p>
                      <a:pPr marR="38100" algn="l">
                        <a:defRPr sz="16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gridSpan="2">
                  <a:txBody>
                    <a:bodyPr/>
                    <a:lstStyle/>
                    <a:p>
                      <a:pPr marR="38100" algn="ctr">
                        <a:defRPr sz="1800"/>
                      </a:pPr>
                      <a:r>
                        <a:rPr b="1" sz="2000">
                          <a:solidFill>
                            <a:srgbClr val="303030"/>
                          </a:solidFill>
                          <a:latin typeface="Arial"/>
                          <a:ea typeface="Arial"/>
                          <a:cs typeface="Arial"/>
                          <a:sym typeface="Arial"/>
                        </a:rPr>
                        <a:t>Model #1</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hMerge="1">
                  <a:tcPr/>
                </a:tc>
                <a:tc gridSpan="2">
                  <a:txBody>
                    <a:bodyPr/>
                    <a:lstStyle/>
                    <a:p>
                      <a:pPr marR="38100" algn="ctr">
                        <a:defRPr sz="1800"/>
                      </a:pPr>
                      <a:r>
                        <a:rPr b="1" sz="2000">
                          <a:solidFill>
                            <a:srgbClr val="303030"/>
                          </a:solidFill>
                          <a:latin typeface="Arial"/>
                          <a:ea typeface="Arial"/>
                          <a:cs typeface="Arial"/>
                          <a:sym typeface="Arial"/>
                        </a:rPr>
                        <a:t>Model #2</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hMerge="1">
                  <a:tcPr/>
                </a:tc>
              </a:tr>
              <a:tr h="107203">
                <a:tc>
                  <a:txBody>
                    <a:bodyPr/>
                    <a:lstStyle/>
                    <a:p>
                      <a:pPr marR="38100" algn="l">
                        <a:defRPr sz="16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p</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a:solidFill>
                            <a:srgbClr val="303030"/>
                          </a:solidFill>
                          <a:latin typeface="Arial"/>
                          <a:ea typeface="Arial"/>
                          <a:cs typeface="Arial"/>
                          <a:sym typeface="Arial"/>
                        </a:rPr>
                        <a:t>Adj. odds</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p</a:t>
                      </a:r>
                    </a:p>
                  </a:txBody>
                  <a:tcPr marL="0" marR="0" marT="0" marB="0" anchor="t" anchorCtr="0" horzOverflow="overflow">
                    <a:lnL w="12700">
                      <a:miter lim="400000"/>
                    </a:lnL>
                    <a:lnR w="12700">
                      <a:solidFill>
                        <a:srgbClr val="000000"/>
                      </a:solidFill>
                    </a:lnR>
                    <a:lnT w="12700">
                      <a:solidFill>
                        <a:srgbClr val="000000"/>
                      </a:solidFill>
                    </a:lnT>
                    <a:lnB w="12700">
                      <a:solidFill>
                        <a:srgbClr val="000000"/>
                      </a:solidFill>
                    </a:lnB>
                    <a:solidFill>
                      <a:srgbClr val="FFFFFF"/>
                    </a:solidFill>
                  </a:tcPr>
                </a:tc>
                <a:tc>
                  <a:txBody>
                    <a:bodyPr/>
                    <a:lstStyle/>
                    <a:p>
                      <a:pPr marR="38100" algn="ctr">
                        <a:defRPr sz="1800"/>
                      </a:pPr>
                      <a:r>
                        <a:rPr>
                          <a:solidFill>
                            <a:srgbClr val="303030"/>
                          </a:solidFill>
                          <a:latin typeface="Arial"/>
                          <a:ea typeface="Arial"/>
                          <a:cs typeface="Arial"/>
                          <a:sym typeface="Arial"/>
                        </a:rPr>
                        <a:t>Adj. odds</a:t>
                      </a:r>
                    </a:p>
                  </a:txBody>
                  <a:tcPr marL="0" marR="0" marT="0" marB="0" anchor="t" anchorCtr="0" horzOverflow="overflow">
                    <a:lnL w="12700">
                      <a:solidFill>
                        <a:srgbClr val="000000"/>
                      </a:solidFill>
                    </a:lnL>
                    <a:lnR w="12700">
                      <a:miter lim="400000"/>
                    </a:lnR>
                    <a:lnT w="12700">
                      <a:solidFill>
                        <a:srgbClr val="000000"/>
                      </a:solidFill>
                    </a:lnT>
                    <a:lnB w="12700">
                      <a:solidFill>
                        <a:srgbClr val="000000"/>
                      </a:solidFill>
                    </a:lnB>
                    <a:solidFill>
                      <a:srgbClr val="FFFFFF"/>
                    </a:solidFill>
                  </a:tcPr>
                </a:tc>
              </a:tr>
              <a:tr h="107203">
                <a:tc>
                  <a:txBody>
                    <a:bodyPr/>
                    <a:lstStyle/>
                    <a:p>
                      <a:pPr marR="38100" algn="l">
                        <a:defRPr sz="1800"/>
                      </a:pPr>
                      <a:r>
                        <a:rPr sz="1600">
                          <a:solidFill>
                            <a:srgbClr val="303030"/>
                          </a:solidFill>
                          <a:latin typeface="Arial"/>
                          <a:ea typeface="Arial"/>
                          <a:cs typeface="Arial"/>
                          <a:sym typeface="Arial"/>
                        </a:rPr>
                        <a:t>WIL(Int/W-L) vs NVIL</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i="1">
                          <a:solidFill>
                            <a:srgbClr val="303030"/>
                          </a:solidFill>
                          <a:latin typeface="Arial"/>
                          <a:ea typeface="Arial"/>
                          <a:cs typeface="Arial"/>
                          <a:sym typeface="Arial"/>
                        </a:rPr>
                        <a:t>.016</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1.662</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i="1">
                          <a:solidFill>
                            <a:srgbClr val="303030"/>
                          </a:solidFill>
                          <a:latin typeface="Arial"/>
                          <a:ea typeface="Arial"/>
                          <a:cs typeface="Arial"/>
                          <a:sym typeface="Arial"/>
                        </a:rPr>
                        <a:t>.009</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1.832</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sz="1600">
                          <a:solidFill>
                            <a:srgbClr val="303030"/>
                          </a:solidFill>
                          <a:latin typeface="Arial"/>
                          <a:ea typeface="Arial"/>
                          <a:cs typeface="Arial"/>
                          <a:sym typeface="Arial"/>
                        </a:rPr>
                        <a:t>Female vs Male</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.494</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a:solidFill>
                            <a:srgbClr val="303030"/>
                          </a:solidFill>
                          <a:latin typeface="Arial"/>
                          <a:ea typeface="Arial"/>
                          <a:cs typeface="Arial"/>
                          <a:sym typeface="Arial"/>
                        </a:rPr>
                        <a:t>1.124</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r>
              <a:tr h="116949">
                <a:tc>
                  <a:txBody>
                    <a:bodyPr/>
                    <a:lstStyle/>
                    <a:p>
                      <a:pPr marR="38100" algn="l">
                        <a:defRPr sz="1800"/>
                      </a:pPr>
                      <a:r>
                        <a:rPr sz="1600">
                          <a:solidFill>
                            <a:srgbClr val="303030"/>
                          </a:solidFill>
                          <a:latin typeface="Arial"/>
                          <a:ea typeface="Arial"/>
                          <a:cs typeface="Arial"/>
                          <a:sym typeface="Arial"/>
                        </a:rPr>
                        <a:t> SES: Lower Mid/Low</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i="1">
                          <a:solidFill>
                            <a:srgbClr val="303030"/>
                          </a:solidFill>
                          <a:latin typeface="Arial"/>
                          <a:ea typeface="Arial"/>
                          <a:cs typeface="Arial"/>
                          <a:sym typeface="Arial"/>
                        </a:rPr>
                        <a:t>.121</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algn="ctr">
                        <a:defRPr sz="1800"/>
                      </a:pPr>
                      <a:r>
                        <a:rPr>
                          <a:solidFill>
                            <a:srgbClr val="303030"/>
                          </a:solidFill>
                          <a:latin typeface="Cambria"/>
                          <a:ea typeface="Cambria"/>
                          <a:cs typeface="Cambria"/>
                          <a:sym typeface="Cambria"/>
                        </a:rPr>
                        <a:t>1</a:t>
                      </a:r>
                    </a:p>
                  </a:txBody>
                  <a:tcPr marL="0" marR="0" marT="0" marB="0" anchor="ctr"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b="1" sz="1600">
                          <a:solidFill>
                            <a:srgbClr val="303030"/>
                          </a:solidFill>
                          <a:latin typeface="Arial"/>
                          <a:ea typeface="Arial"/>
                          <a:cs typeface="Arial"/>
                          <a:sym typeface="Arial"/>
                        </a:rPr>
                        <a:t> Middle</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i="1">
                          <a:solidFill>
                            <a:srgbClr val="303030"/>
                          </a:solidFill>
                          <a:latin typeface="Arial"/>
                          <a:ea typeface="Arial"/>
                          <a:cs typeface="Arial"/>
                          <a:sym typeface="Arial"/>
                        </a:rPr>
                        <a:t>.127</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1.571</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b="1" sz="1600">
                          <a:solidFill>
                            <a:srgbClr val="303030"/>
                          </a:solidFill>
                          <a:latin typeface="Arial"/>
                          <a:ea typeface="Arial"/>
                          <a:cs typeface="Arial"/>
                          <a:sym typeface="Arial"/>
                        </a:rPr>
                        <a:t> Upper Mid/High</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i="1">
                          <a:solidFill>
                            <a:srgbClr val="303030"/>
                          </a:solidFill>
                          <a:latin typeface="Arial"/>
                          <a:ea typeface="Arial"/>
                          <a:cs typeface="Arial"/>
                          <a:sym typeface="Arial"/>
                        </a:rPr>
                        <a:t>.066</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b="1">
                          <a:solidFill>
                            <a:srgbClr val="303030"/>
                          </a:solidFill>
                          <a:latin typeface="Arial"/>
                          <a:ea typeface="Arial"/>
                          <a:cs typeface="Arial"/>
                          <a:sym typeface="Arial"/>
                        </a:rPr>
                        <a:t>1.384</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sz="1600">
                          <a:solidFill>
                            <a:srgbClr val="303030"/>
                          </a:solidFill>
                          <a:latin typeface="Arial"/>
                          <a:ea typeface="Arial"/>
                          <a:cs typeface="Arial"/>
                          <a:sym typeface="Arial"/>
                        </a:rPr>
                        <a:t> I Status: Born in Canada</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.003</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algn="ctr">
                        <a:defRPr sz="1800"/>
                      </a:pPr>
                      <a:r>
                        <a:rPr>
                          <a:solidFill>
                            <a:srgbClr val="303030"/>
                          </a:solidFill>
                          <a:latin typeface="Cambria"/>
                          <a:ea typeface="Cambria"/>
                          <a:cs typeface="Cambria"/>
                          <a:sym typeface="Cambria"/>
                        </a:rPr>
                        <a:t>1</a:t>
                      </a:r>
                    </a:p>
                  </a:txBody>
                  <a:tcPr marL="0" marR="0" marT="0" marB="0" anchor="ctr" anchorCtr="0" horzOverflow="overflow">
                    <a:lnL w="12700">
                      <a:miter lim="400000"/>
                    </a:lnL>
                    <a:lnR w="12700">
                      <a:miter lim="400000"/>
                    </a:lnR>
                    <a:lnT w="12700">
                      <a:solidFill>
                        <a:srgbClr val="000000"/>
                      </a:solidFill>
                    </a:lnT>
                    <a:lnB w="12700">
                      <a:solidFill>
                        <a:srgbClr val="000000"/>
                      </a:solidFill>
                    </a:lnB>
                    <a:solidFill>
                      <a:srgbClr val="FFFFFF"/>
                    </a:solidFill>
                  </a:tcPr>
                </a:tc>
              </a:tr>
              <a:tr h="116949">
                <a:tc>
                  <a:txBody>
                    <a:bodyPr/>
                    <a:lstStyle/>
                    <a:p>
                      <a:pPr marR="38100" algn="l">
                        <a:defRPr sz="1800"/>
                      </a:pPr>
                      <a:r>
                        <a:rPr sz="1600">
                          <a:solidFill>
                            <a:srgbClr val="303030"/>
                          </a:solidFill>
                          <a:latin typeface="Arial"/>
                          <a:ea typeface="Arial"/>
                          <a:cs typeface="Arial"/>
                          <a:sym typeface="Arial"/>
                        </a:rPr>
                        <a:t> Immigrant</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.263</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a:solidFill>
                            <a:srgbClr val="303030"/>
                          </a:solidFill>
                          <a:latin typeface="Arial"/>
                          <a:ea typeface="Arial"/>
                          <a:cs typeface="Arial"/>
                          <a:sym typeface="Arial"/>
                        </a:rPr>
                        <a:t>.807</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r>
              <a:tr h="116949">
                <a:tc>
                  <a:txBody>
                    <a:bodyPr/>
                    <a:lstStyle/>
                    <a:p>
                      <a:pPr marR="38100" algn="l">
                        <a:defRPr sz="1800"/>
                      </a:pPr>
                      <a:r>
                        <a:rPr b="1" sz="1600">
                          <a:solidFill>
                            <a:srgbClr val="303030"/>
                          </a:solidFill>
                          <a:latin typeface="Arial"/>
                          <a:ea typeface="Arial"/>
                          <a:cs typeface="Arial"/>
                          <a:sym typeface="Arial"/>
                        </a:rPr>
                        <a:t> International</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Cambria"/>
                          <a:ea typeface="Cambria"/>
                          <a:cs typeface="Cambria"/>
                          <a:sym typeface="Cambria"/>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b="1" i="1">
                          <a:solidFill>
                            <a:srgbClr val="303030"/>
                          </a:solidFill>
                          <a:latin typeface="Arial"/>
                          <a:ea typeface="Arial"/>
                          <a:cs typeface="Arial"/>
                          <a:sym typeface="Arial"/>
                        </a:rPr>
                        <a:t>.001</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b="1">
                          <a:solidFill>
                            <a:srgbClr val="303030"/>
                          </a:solidFill>
                          <a:latin typeface="Arial"/>
                          <a:ea typeface="Arial"/>
                          <a:cs typeface="Arial"/>
                          <a:sym typeface="Arial"/>
                        </a:rPr>
                        <a:t>.430</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r>
              <a:tr h="116949">
                <a:tc>
                  <a:txBody>
                    <a:bodyPr/>
                    <a:lstStyle/>
                    <a:p>
                      <a:pPr marR="38100" algn="l">
                        <a:defRPr sz="1800"/>
                      </a:pPr>
                      <a:r>
                        <a:rPr sz="1600">
                          <a:solidFill>
                            <a:srgbClr val="303030"/>
                          </a:solidFill>
                          <a:latin typeface="Arial"/>
                          <a:ea typeface="Arial"/>
                          <a:cs typeface="Arial"/>
                          <a:sym typeface="Arial"/>
                        </a:rPr>
                        <a:t> Year of study: 1st year</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i="1">
                          <a:solidFill>
                            <a:srgbClr val="303030"/>
                          </a:solidFill>
                          <a:latin typeface="Arial"/>
                          <a:ea typeface="Arial"/>
                          <a:cs typeface="Arial"/>
                          <a:sym typeface="Arial"/>
                        </a:rPr>
                        <a:t>.379</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algn="ctr">
                        <a:defRPr sz="1800"/>
                      </a:pPr>
                      <a:r>
                        <a:rPr>
                          <a:solidFill>
                            <a:srgbClr val="303030"/>
                          </a:solidFill>
                          <a:latin typeface="Cambria"/>
                          <a:ea typeface="Cambria"/>
                          <a:cs typeface="Cambria"/>
                          <a:sym typeface="Cambria"/>
                        </a:rPr>
                        <a:t>1</a:t>
                      </a:r>
                    </a:p>
                  </a:txBody>
                  <a:tcPr marL="0" marR="0" marT="0" marB="0" anchor="ctr"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sz="1600">
                          <a:solidFill>
                            <a:srgbClr val="303030"/>
                          </a:solidFill>
                          <a:latin typeface="Arial"/>
                          <a:ea typeface="Arial"/>
                          <a:cs typeface="Arial"/>
                          <a:sym typeface="Arial"/>
                        </a:rPr>
                        <a:t> 2nd year</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i="1">
                          <a:solidFill>
                            <a:srgbClr val="303030"/>
                          </a:solidFill>
                          <a:latin typeface="Arial"/>
                          <a:ea typeface="Arial"/>
                          <a:cs typeface="Arial"/>
                          <a:sym typeface="Arial"/>
                        </a:rPr>
                        <a:t>.315</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.783</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sz="1600">
                          <a:solidFill>
                            <a:srgbClr val="303030"/>
                          </a:solidFill>
                          <a:latin typeface="Arial"/>
                          <a:ea typeface="Arial"/>
                          <a:cs typeface="Arial"/>
                          <a:sym typeface="Arial"/>
                        </a:rPr>
                        <a:t> 3rd year</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i="1">
                          <a:solidFill>
                            <a:srgbClr val="303030"/>
                          </a:solidFill>
                          <a:latin typeface="Arial"/>
                          <a:ea typeface="Arial"/>
                          <a:cs typeface="Arial"/>
                          <a:sym typeface="Arial"/>
                        </a:rPr>
                        <a:t>.769</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.934</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sz="1600">
                          <a:solidFill>
                            <a:srgbClr val="303030"/>
                          </a:solidFill>
                          <a:latin typeface="Arial"/>
                          <a:ea typeface="Arial"/>
                          <a:cs typeface="Arial"/>
                          <a:sym typeface="Arial"/>
                        </a:rPr>
                        <a:t> 4/5th year</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i="1">
                          <a:solidFill>
                            <a:srgbClr val="303030"/>
                          </a:solidFill>
                          <a:latin typeface="Arial"/>
                          <a:ea typeface="Arial"/>
                          <a:cs typeface="Arial"/>
                          <a:sym typeface="Arial"/>
                        </a:rPr>
                        <a:t>.549</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c>
                  <a:txBody>
                    <a:bodyPr/>
                    <a:lstStyle/>
                    <a:p>
                      <a:pPr marR="38100" algn="ctr">
                        <a:defRPr sz="1800"/>
                      </a:pPr>
                      <a:r>
                        <a:rPr>
                          <a:solidFill>
                            <a:srgbClr val="303030"/>
                          </a:solidFill>
                          <a:latin typeface="Arial"/>
                          <a:ea typeface="Arial"/>
                          <a:cs typeface="Arial"/>
                          <a:sym typeface="Arial"/>
                        </a:rPr>
                        <a:t>1.144</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2F2F2"/>
                    </a:solidFill>
                  </a:tcPr>
                </a:tc>
              </a:tr>
              <a:tr h="116949">
                <a:tc>
                  <a:txBody>
                    <a:bodyPr/>
                    <a:lstStyle/>
                    <a:p>
                      <a:pPr marR="38100" algn="l">
                        <a:defRPr sz="1800"/>
                      </a:pPr>
                      <a:r>
                        <a:rPr sz="1600">
                          <a:solidFill>
                            <a:srgbClr val="303030"/>
                          </a:solidFill>
                          <a:latin typeface="Arial"/>
                          <a:ea typeface="Arial"/>
                          <a:cs typeface="Arial"/>
                          <a:sym typeface="Arial"/>
                        </a:rPr>
                        <a:t>With significant debt </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.094</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algn="ctr">
                        <a:defRPr sz="2000">
                          <a:solidFill>
                            <a:srgbClr val="303030"/>
                          </a:solidFill>
                          <a:latin typeface="Cambria"/>
                          <a:ea typeface="Cambria"/>
                          <a:cs typeface="Cambria"/>
                          <a:sym typeface="Cambria"/>
                        </a:defRPr>
                      </a:pPr>
                    </a:p>
                  </a:txBody>
                  <a:tcPr marL="0" marR="0" marT="0" marB="0" anchor="ctr" anchorCtr="0" horzOverflow="overflow">
                    <a:lnL w="12700">
                      <a:miter lim="400000"/>
                    </a:lnL>
                    <a:lnR w="12700">
                      <a:miter lim="400000"/>
                    </a:lnR>
                    <a:lnT w="12700">
                      <a:solidFill>
                        <a:srgbClr val="000000"/>
                      </a:solidFill>
                    </a:lnT>
                    <a:lnB w="12700">
                      <a:solidFill>
                        <a:srgbClr val="000000"/>
                      </a:solidFill>
                    </a:lnB>
                    <a:solidFill>
                      <a:srgbClr val="FFFFFF"/>
                    </a:solidFill>
                  </a:tcPr>
                </a:tc>
              </a:tr>
              <a:tr h="116949">
                <a:tc>
                  <a:txBody>
                    <a:bodyPr/>
                    <a:lstStyle/>
                    <a:p>
                      <a:pPr marR="38100" algn="l">
                        <a:defRPr sz="1800"/>
                      </a:pPr>
                      <a:r>
                        <a:rPr sz="1600">
                          <a:solidFill>
                            <a:srgbClr val="303030"/>
                          </a:solidFill>
                          <a:latin typeface="Arial"/>
                          <a:ea typeface="Arial"/>
                          <a:cs typeface="Arial"/>
                          <a:sym typeface="Arial"/>
                        </a:rPr>
                        <a:t>With some debt </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i="1">
                          <a:solidFill>
                            <a:srgbClr val="303030"/>
                          </a:solidFill>
                          <a:latin typeface="Arial"/>
                          <a:ea typeface="Arial"/>
                          <a:cs typeface="Arial"/>
                          <a:sym typeface="Arial"/>
                        </a:rPr>
                        <a:t>.825</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a:solidFill>
                            <a:srgbClr val="303030"/>
                          </a:solidFill>
                          <a:latin typeface="Arial"/>
                          <a:ea typeface="Arial"/>
                          <a:cs typeface="Arial"/>
                          <a:sym typeface="Arial"/>
                        </a:rPr>
                        <a:t>1.071</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r>
              <a:tr h="116949">
                <a:tc>
                  <a:txBody>
                    <a:bodyPr/>
                    <a:lstStyle/>
                    <a:p>
                      <a:pPr marR="38100" algn="l">
                        <a:defRPr sz="1800"/>
                      </a:pPr>
                      <a:r>
                        <a:rPr b="1" sz="1600">
                          <a:solidFill>
                            <a:srgbClr val="303030"/>
                          </a:solidFill>
                          <a:latin typeface="Arial"/>
                          <a:ea typeface="Arial"/>
                          <a:cs typeface="Arial"/>
                          <a:sym typeface="Arial"/>
                        </a:rPr>
                        <a:t>With no debt</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2000">
                          <a:solidFill>
                            <a:srgbClr val="303030"/>
                          </a:solidFill>
                          <a:latin typeface="Arial"/>
                          <a:ea typeface="Arial"/>
                          <a:cs typeface="Arial"/>
                          <a:sym typeface="Arial"/>
                        </a:defRPr>
                      </a:pP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b="1" i="1">
                          <a:solidFill>
                            <a:srgbClr val="303030"/>
                          </a:solidFill>
                          <a:latin typeface="Arial"/>
                          <a:ea typeface="Arial"/>
                          <a:cs typeface="Arial"/>
                          <a:sym typeface="Arial"/>
                        </a:rPr>
                        <a:t>.050</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c>
                  <a:txBody>
                    <a:bodyPr/>
                    <a:lstStyle/>
                    <a:p>
                      <a:pPr marR="38100" algn="ctr">
                        <a:defRPr sz="1800"/>
                      </a:pPr>
                      <a:r>
                        <a:rPr b="1">
                          <a:solidFill>
                            <a:srgbClr val="303030"/>
                          </a:solidFill>
                          <a:latin typeface="Arial"/>
                          <a:ea typeface="Arial"/>
                          <a:cs typeface="Arial"/>
                          <a:sym typeface="Arial"/>
                        </a:rPr>
                        <a:t>1.527</a:t>
                      </a:r>
                    </a:p>
                  </a:txBody>
                  <a:tcPr marL="0" marR="0" marT="0" marB="0" anchor="t" anchorCtr="0" horzOverflow="overflow">
                    <a:lnL w="12700">
                      <a:miter lim="400000"/>
                    </a:lnL>
                    <a:lnR w="12700">
                      <a:miter lim="400000"/>
                    </a:lnR>
                    <a:lnT w="12700">
                      <a:solidFill>
                        <a:srgbClr val="000000"/>
                      </a:solidFill>
                    </a:lnT>
                    <a:lnB w="12700">
                      <a:solidFill>
                        <a:srgbClr val="000000"/>
                      </a:solidFill>
                    </a:lnB>
                    <a:solidFill>
                      <a:srgbClr val="FFFFFF"/>
                    </a:solidFill>
                  </a:tcPr>
                </a:tc>
              </a:tr>
            </a:tbl>
          </a:graphicData>
        </a:graphic>
      </p:graphicFrame>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Rectangle 6"/>
          <p:cNvSpPr txBox="1"/>
          <p:nvPr/>
        </p:nvSpPr>
        <p:spPr>
          <a:xfrm>
            <a:off x="731519" y="457199"/>
            <a:ext cx="7833362" cy="578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3200">
                <a:solidFill>
                  <a:srgbClr val="00C29D"/>
                </a:solidFill>
              </a:defRPr>
            </a:pPr>
            <a:r>
              <a:t>Our topic</a:t>
            </a:r>
          </a:p>
          <a:p>
            <a:pPr>
              <a:defRPr sz="2000">
                <a:solidFill>
                  <a:srgbClr val="303030"/>
                </a:solidFill>
              </a:defRPr>
            </a:pPr>
          </a:p>
          <a:p>
            <a:pPr>
              <a:defRPr sz="2800">
                <a:solidFill>
                  <a:srgbClr val="303030"/>
                </a:solidFill>
              </a:defRPr>
            </a:pPr>
            <a:r>
              <a:t>1</a:t>
            </a:r>
            <a:r>
              <a:rPr baseline="30000"/>
              <a:t>st</a:t>
            </a:r>
            <a:r>
              <a:t> phase of mixed-methods study of Canadian university students and their term time work.</a:t>
            </a:r>
          </a:p>
          <a:p>
            <a:pPr>
              <a:defRPr sz="2800">
                <a:solidFill>
                  <a:srgbClr val="303030"/>
                </a:solidFill>
              </a:defRPr>
            </a:pPr>
          </a:p>
          <a:p>
            <a:pPr>
              <a:defRPr sz="2800">
                <a:solidFill>
                  <a:srgbClr val="303030"/>
                </a:solidFill>
              </a:defRPr>
            </a:pPr>
            <a:r>
              <a:t>Our interests include a focus on:</a:t>
            </a:r>
          </a:p>
          <a:p>
            <a:pPr marL="457200" indent="-457200">
              <a:buSzPct val="100000"/>
              <a:buAutoNum type="arabicPeriod" startAt="1"/>
              <a:defRPr sz="2800">
                <a:solidFill>
                  <a:srgbClr val="303030"/>
                </a:solidFill>
              </a:defRPr>
            </a:pPr>
            <a:r>
              <a:t>How students are balancing work and school</a:t>
            </a:r>
          </a:p>
          <a:p>
            <a:pPr marL="457200" indent="-457200">
              <a:buSzPct val="100000"/>
              <a:buAutoNum type="arabicPeriod" startAt="1"/>
              <a:defRPr sz="2800">
                <a:solidFill>
                  <a:srgbClr val="303030"/>
                </a:solidFill>
              </a:defRPr>
            </a:pPr>
            <a:r>
              <a:t>What kind of work they’re doing and how much</a:t>
            </a:r>
          </a:p>
          <a:p>
            <a:pPr marL="457200" indent="-457200">
              <a:buSzPct val="100000"/>
              <a:buAutoNum type="arabicPeriod" startAt="1"/>
              <a:defRPr sz="2800">
                <a:solidFill>
                  <a:srgbClr val="303030"/>
                </a:solidFill>
              </a:defRPr>
            </a:pPr>
            <a:r>
              <a:t>Why they work, and</a:t>
            </a:r>
          </a:p>
          <a:p>
            <a:pPr marL="457200" indent="-457200">
              <a:buSzPct val="100000"/>
              <a:buAutoNum type="arabicPeriod" startAt="1"/>
              <a:defRPr sz="2800">
                <a:solidFill>
                  <a:srgbClr val="303030"/>
                </a:solidFill>
              </a:defRPr>
            </a:pPr>
            <a:r>
              <a:t>Socio-demographic differences</a:t>
            </a:r>
          </a:p>
          <a:p>
            <a:pPr>
              <a:defRPr sz="2800">
                <a:solidFill>
                  <a:srgbClr val="303030"/>
                </a:solidFill>
              </a:defRPr>
            </a:pPr>
          </a:p>
          <a:p>
            <a:pPr>
              <a:defRPr sz="2800">
                <a:solidFill>
                  <a:srgbClr val="303030"/>
                </a:solidFill>
              </a:defRPr>
            </a:pPr>
            <a:r>
              <a:t>Also, what difference does WIL make to students’ experiences and outcomes?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Title 1"/>
          <p:cNvSpPr txBox="1"/>
          <p:nvPr>
            <p:ph type="title"/>
          </p:nvPr>
        </p:nvSpPr>
        <p:spPr>
          <a:xfrm>
            <a:off x="457200" y="457200"/>
            <a:ext cx="8229600" cy="1143000"/>
          </a:xfrm>
          <a:prstGeom prst="rect">
            <a:avLst/>
          </a:prstGeom>
        </p:spPr>
        <p:txBody>
          <a:bodyPr/>
          <a:lstStyle>
            <a:lvl1pPr>
              <a:defRPr b="1" sz="3600"/>
            </a:lvl1pPr>
          </a:lstStyle>
          <a:p>
            <a:pPr/>
            <a:r>
              <a:t>The Effects of Term-Time Work</a:t>
            </a:r>
          </a:p>
        </p:txBody>
      </p:sp>
      <p:sp>
        <p:nvSpPr>
          <p:cNvPr id="179" name="Content Placeholder 2"/>
          <p:cNvSpPr txBox="1"/>
          <p:nvPr>
            <p:ph type="body" idx="1"/>
          </p:nvPr>
        </p:nvSpPr>
        <p:spPr>
          <a:xfrm>
            <a:off x="457200" y="1447800"/>
            <a:ext cx="8229600" cy="4953000"/>
          </a:xfrm>
          <a:prstGeom prst="rect">
            <a:avLst/>
          </a:prstGeom>
        </p:spPr>
        <p:txBody>
          <a:bodyPr/>
          <a:lstStyle/>
          <a:p>
            <a:pPr marL="0" indent="0" defTabSz="905255">
              <a:lnSpc>
                <a:spcPct val="90000"/>
              </a:lnSpc>
              <a:spcBef>
                <a:spcPts val="600"/>
              </a:spcBef>
              <a:buSzTx/>
              <a:buNone/>
              <a:defRPr sz="2673"/>
            </a:pPr>
            <a:r>
              <a:t>A logistic regression was undertaken to test the importance of different factors associated with a high GPA for working students. </a:t>
            </a:r>
          </a:p>
          <a:p>
            <a:pPr marL="0" indent="0" defTabSz="905255">
              <a:lnSpc>
                <a:spcPct val="90000"/>
              </a:lnSpc>
              <a:spcBef>
                <a:spcPts val="300"/>
              </a:spcBef>
              <a:buSzTx/>
              <a:buNone/>
              <a:defRPr sz="1584"/>
            </a:pPr>
            <a:r>
              <a:t>  </a:t>
            </a:r>
            <a:endParaRPr sz="2673"/>
          </a:p>
          <a:p>
            <a:pPr marL="0" indent="0" defTabSz="905255">
              <a:lnSpc>
                <a:spcPct val="90000"/>
              </a:lnSpc>
              <a:spcBef>
                <a:spcPts val="600"/>
              </a:spcBef>
              <a:buSzTx/>
              <a:buNone/>
              <a:defRPr sz="2673"/>
            </a:pPr>
            <a:r>
              <a:rPr>
                <a:solidFill>
                  <a:srgbClr val="00C29D"/>
                </a:solidFill>
              </a:rPr>
              <a:t>Model 1 </a:t>
            </a:r>
            <a:r>
              <a:t>examined the relationship between WIL and other term-time work (NWIL) on grades. From this analysis, we learn that students involved in WIL are 60% more likely to achieve a high GPA than others. </a:t>
            </a:r>
          </a:p>
          <a:p>
            <a:pPr marL="0" indent="0" defTabSz="905255">
              <a:lnSpc>
                <a:spcPct val="90000"/>
              </a:lnSpc>
              <a:spcBef>
                <a:spcPts val="300"/>
              </a:spcBef>
              <a:buSzTx/>
              <a:buNone/>
              <a:defRPr sz="1485"/>
            </a:pPr>
            <a:r>
              <a:t>   </a:t>
            </a:r>
            <a:endParaRPr sz="2673"/>
          </a:p>
          <a:p>
            <a:pPr marL="0" indent="0" defTabSz="905255">
              <a:lnSpc>
                <a:spcPct val="90000"/>
              </a:lnSpc>
              <a:spcBef>
                <a:spcPts val="600"/>
              </a:spcBef>
              <a:buSzTx/>
              <a:buNone/>
              <a:defRPr sz="2673"/>
            </a:pPr>
            <a:r>
              <a:t>This finding is no doubt partly due to selection factors (high achieving students are more likely to attain WIL positions) but also may be due to the fact that WIL is more regulated and often more flexible than NWIL.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Title 1"/>
          <p:cNvSpPr txBox="1"/>
          <p:nvPr>
            <p:ph type="title"/>
          </p:nvPr>
        </p:nvSpPr>
        <p:spPr>
          <a:prstGeom prst="rect">
            <a:avLst/>
          </a:prstGeom>
        </p:spPr>
        <p:txBody>
          <a:bodyPr/>
          <a:lstStyle>
            <a:lvl1pPr>
              <a:defRPr b="1" sz="4000"/>
            </a:lvl1pPr>
          </a:lstStyle>
          <a:p>
            <a:pPr/>
            <a:r>
              <a:t>Effects, cont’d</a:t>
            </a:r>
          </a:p>
        </p:txBody>
      </p:sp>
      <p:sp>
        <p:nvSpPr>
          <p:cNvPr id="184" name="Content Placeholder 2"/>
          <p:cNvSpPr txBox="1"/>
          <p:nvPr>
            <p:ph type="body" idx="1"/>
          </p:nvPr>
        </p:nvSpPr>
        <p:spPr>
          <a:xfrm>
            <a:off x="457200" y="1600200"/>
            <a:ext cx="8229600" cy="4525963"/>
          </a:xfrm>
          <a:prstGeom prst="rect">
            <a:avLst/>
          </a:prstGeom>
        </p:spPr>
        <p:txBody>
          <a:bodyPr/>
          <a:lstStyle/>
          <a:p>
            <a:pPr marL="0" indent="0">
              <a:lnSpc>
                <a:spcPct val="90000"/>
              </a:lnSpc>
              <a:spcBef>
                <a:spcPts val="600"/>
              </a:spcBef>
              <a:buSzTx/>
              <a:buNone/>
              <a:defRPr sz="2900"/>
            </a:pPr>
            <a:r>
              <a:rPr>
                <a:solidFill>
                  <a:srgbClr val="00C29D"/>
                </a:solidFill>
              </a:rPr>
              <a:t>Model 2 </a:t>
            </a:r>
            <a:r>
              <a:t>added a number of socio-demographic factors into the mix. Findings show middle and upper-middle/high SES, domestic students, those with no debt, and those involved in WIL are more likely to achieve a high GPA. </a:t>
            </a:r>
          </a:p>
          <a:p>
            <a:pPr marL="0" indent="0">
              <a:lnSpc>
                <a:spcPct val="90000"/>
              </a:lnSpc>
              <a:spcBef>
                <a:spcPts val="600"/>
              </a:spcBef>
              <a:buSzTx/>
              <a:buNone/>
              <a:defRPr sz="2900"/>
            </a:pPr>
          </a:p>
          <a:p>
            <a:pPr marL="0" indent="0">
              <a:lnSpc>
                <a:spcPct val="90000"/>
              </a:lnSpc>
              <a:spcBef>
                <a:spcPts val="600"/>
              </a:spcBef>
              <a:buSzTx/>
              <a:buNone/>
              <a:defRPr sz="2900"/>
            </a:pPr>
            <a:r>
              <a:t>While SES and international student status were used as controls in our regression analysis, they deserve further analysis, as do student motivations for different work types.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itle 1"/>
          <p:cNvSpPr txBox="1"/>
          <p:nvPr>
            <p:ph type="title"/>
          </p:nvPr>
        </p:nvSpPr>
        <p:spPr>
          <a:xfrm>
            <a:off x="457200" y="396875"/>
            <a:ext cx="8229600" cy="1143000"/>
          </a:xfrm>
          <a:prstGeom prst="rect">
            <a:avLst/>
          </a:prstGeom>
        </p:spPr>
        <p:txBody>
          <a:bodyPr/>
          <a:lstStyle>
            <a:lvl1pPr algn="l">
              <a:defRPr b="1" sz="3900"/>
            </a:lvl1pPr>
          </a:lstStyle>
          <a:p>
            <a:pPr/>
            <a:r>
              <a:t>Summary and next steps</a:t>
            </a:r>
          </a:p>
        </p:txBody>
      </p:sp>
      <p:sp>
        <p:nvSpPr>
          <p:cNvPr id="187" name="Content Placeholder 2"/>
          <p:cNvSpPr txBox="1"/>
          <p:nvPr>
            <p:ph type="body" idx="1"/>
          </p:nvPr>
        </p:nvSpPr>
        <p:spPr>
          <a:xfrm>
            <a:off x="371326" y="832593"/>
            <a:ext cx="4980782" cy="5654429"/>
          </a:xfrm>
          <a:prstGeom prst="rect">
            <a:avLst/>
          </a:prstGeom>
        </p:spPr>
        <p:txBody>
          <a:bodyPr/>
          <a:lstStyle/>
          <a:p>
            <a:pPr marL="0" indent="0" defTabSz="813816">
              <a:spcBef>
                <a:spcPts val="600"/>
              </a:spcBef>
              <a:buSzTx/>
              <a:buNone/>
              <a:defRPr sz="2136"/>
            </a:pPr>
          </a:p>
          <a:p>
            <a:pPr marL="0" indent="0" defTabSz="813816">
              <a:spcBef>
                <a:spcPts val="600"/>
              </a:spcBef>
              <a:buSzTx/>
              <a:buNone/>
              <a:defRPr sz="2136"/>
            </a:pPr>
          </a:p>
          <a:p>
            <a:pPr marL="0" indent="0" defTabSz="813816">
              <a:spcBef>
                <a:spcPts val="500"/>
              </a:spcBef>
              <a:buSzTx/>
              <a:buNone/>
              <a:defRPr sz="2136"/>
            </a:pPr>
            <a:r>
              <a:t>We’re interested in what difference it makes for students (in terms of well being and academic outcomes) when they’re engaged in WIL or other </a:t>
            </a:r>
            <a:r>
              <a:rPr b="1"/>
              <a:t>highly regulated </a:t>
            </a:r>
            <a:r>
              <a:t>and perhaps more </a:t>
            </a:r>
            <a:r>
              <a:rPr b="1"/>
              <a:t>flexible work </a:t>
            </a:r>
            <a:r>
              <a:t>connected to their studies.</a:t>
            </a:r>
          </a:p>
          <a:p>
            <a:pPr marL="0" indent="0" defTabSz="813816">
              <a:spcBef>
                <a:spcPts val="500"/>
              </a:spcBef>
              <a:buSzTx/>
              <a:buNone/>
              <a:defRPr sz="2136"/>
            </a:pPr>
            <a:r>
              <a:t>Since term-time work is likely to impact students’ prospects after studies, we wonder if they feel they have choices about TT work (and if this differs by student demographics) as well as how they make these choices.</a:t>
            </a:r>
          </a:p>
          <a:p>
            <a:pPr marL="0" indent="0" defTabSz="813816">
              <a:spcBef>
                <a:spcPts val="500"/>
              </a:spcBef>
              <a:buSzTx/>
              <a:buNone/>
              <a:defRPr sz="2136"/>
            </a:pPr>
            <a:r>
              <a:t>In short, how do they juggle school and work over time?</a:t>
            </a:r>
          </a:p>
        </p:txBody>
      </p:sp>
      <p:pic>
        <p:nvPicPr>
          <p:cNvPr id="188" name="Picture 3" descr="Picture 3"/>
          <p:cNvPicPr>
            <a:picLocks noChangeAspect="1"/>
          </p:cNvPicPr>
          <p:nvPr/>
        </p:nvPicPr>
        <p:blipFill>
          <a:blip r:embed="rId2">
            <a:extLst/>
          </a:blip>
          <a:srcRect l="33107" t="335" r="0" b="7264"/>
          <a:stretch>
            <a:fillRect/>
          </a:stretch>
        </p:blipFill>
        <p:spPr>
          <a:xfrm>
            <a:off x="5421424" y="2265585"/>
            <a:ext cx="3417897" cy="259398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6"/>
          <p:cNvSpPr txBox="1"/>
          <p:nvPr/>
        </p:nvSpPr>
        <p:spPr>
          <a:xfrm>
            <a:off x="655319" y="572154"/>
            <a:ext cx="7833362" cy="543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rgbClr val="00C29D"/>
                </a:solidFill>
              </a:defRPr>
            </a:pPr>
            <a:r>
              <a:t>Background</a:t>
            </a:r>
          </a:p>
          <a:p>
            <a:pPr>
              <a:defRPr sz="2000">
                <a:solidFill>
                  <a:srgbClr val="303030"/>
                </a:solidFill>
              </a:defRPr>
            </a:pPr>
            <a:r>
              <a:t> </a:t>
            </a:r>
          </a:p>
          <a:p>
            <a:pPr>
              <a:defRPr sz="2400">
                <a:solidFill>
                  <a:srgbClr val="303030"/>
                </a:solidFill>
              </a:defRPr>
            </a:pPr>
            <a:r>
              <a:t>Balancing work and university studies has become increasingly common globally. A recent thematic review based on </a:t>
            </a:r>
            <a:r>
              <a:rPr b="1"/>
              <a:t>European</a:t>
            </a:r>
            <a:r>
              <a:t> data suggests that slightly more than half of all undergraduate and graduate students in higher education were combining studies and a paid job (Eurostudent, 2018). In</a:t>
            </a:r>
            <a:r>
              <a:rPr b="1"/>
              <a:t> Canada</a:t>
            </a:r>
            <a:r>
              <a:t>, 57% of students aged 15 to 24 were engaged in paid work in 2017 (Wade, 2018). </a:t>
            </a:r>
          </a:p>
          <a:p>
            <a:pPr>
              <a:defRPr sz="2400">
                <a:solidFill>
                  <a:srgbClr val="303030"/>
                </a:solidFill>
              </a:defRPr>
            </a:pPr>
          </a:p>
          <a:p>
            <a:pPr>
              <a:defRPr sz="2400">
                <a:solidFill>
                  <a:srgbClr val="303030"/>
                </a:solidFill>
              </a:defRPr>
            </a:pPr>
            <a:r>
              <a:t>Most students in Europe reported working at paid jobs for financial reasons and to gain labour market experience (Eurostudent, 2018), findings that are echoed in Canada (Bristow &amp; Nestico-Semianiw, 2014).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Title 1"/>
          <p:cNvSpPr txBox="1"/>
          <p:nvPr>
            <p:ph type="title"/>
          </p:nvPr>
        </p:nvSpPr>
        <p:spPr>
          <a:xfrm>
            <a:off x="533400" y="473075"/>
            <a:ext cx="8229600" cy="1143000"/>
          </a:xfrm>
          <a:prstGeom prst="rect">
            <a:avLst/>
          </a:prstGeom>
        </p:spPr>
        <p:txBody>
          <a:bodyPr/>
          <a:lstStyle>
            <a:lvl1pPr>
              <a:defRPr b="1"/>
            </a:lvl1pPr>
          </a:lstStyle>
          <a:p>
            <a:pPr/>
            <a:r>
              <a:t>Literature highlights</a:t>
            </a:r>
          </a:p>
        </p:txBody>
      </p:sp>
      <p:sp>
        <p:nvSpPr>
          <p:cNvPr id="111" name="Content Placeholder 2"/>
          <p:cNvSpPr txBox="1"/>
          <p:nvPr>
            <p:ph type="body" idx="1"/>
          </p:nvPr>
        </p:nvSpPr>
        <p:spPr>
          <a:xfrm>
            <a:off x="533400" y="1676400"/>
            <a:ext cx="8077200" cy="4525963"/>
          </a:xfrm>
          <a:prstGeom prst="rect">
            <a:avLst/>
          </a:prstGeom>
        </p:spPr>
        <p:txBody>
          <a:bodyPr/>
          <a:lstStyle/>
          <a:p>
            <a:pPr marL="0" indent="0">
              <a:spcBef>
                <a:spcPts val="600"/>
              </a:spcBef>
              <a:buSzTx/>
              <a:buNone/>
              <a:defRPr sz="2800"/>
            </a:pPr>
            <a:r>
              <a:t>There has been growing pressure on universities to increase work-integrated learning (WIL) opportunities for students. </a:t>
            </a:r>
          </a:p>
          <a:p>
            <a:pPr marL="0" indent="0">
              <a:spcBef>
                <a:spcPts val="500"/>
              </a:spcBef>
              <a:buSzTx/>
              <a:buNone/>
              <a:defRPr sz="2400"/>
            </a:pPr>
            <a:r>
              <a:t>  </a:t>
            </a:r>
          </a:p>
          <a:p>
            <a:pPr marL="0" indent="0">
              <a:spcBef>
                <a:spcPts val="600"/>
              </a:spcBef>
              <a:buSzTx/>
              <a:buNone/>
              <a:defRPr sz="2800"/>
            </a:pPr>
            <a:r>
              <a:t>WIL is widely viewed as a way to enhance students’ learning outcomes and may also be used to differentiate undergraduates in a competitive graduate labour market (Jackson, 2015).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15" name="Content Placeholder 2"/>
          <p:cNvSpPr txBox="1"/>
          <p:nvPr>
            <p:ph type="body" idx="4294967295"/>
          </p:nvPr>
        </p:nvSpPr>
        <p:spPr>
          <a:xfrm>
            <a:off x="304800" y="457200"/>
            <a:ext cx="8077200" cy="5867400"/>
          </a:xfrm>
          <a:prstGeom prst="rect">
            <a:avLst/>
          </a:prstGeom>
        </p:spPr>
        <p:txBody>
          <a:bodyPr/>
          <a:lstStyle/>
          <a:p>
            <a:pPr marL="0" indent="0">
              <a:lnSpc>
                <a:spcPct val="80000"/>
              </a:lnSpc>
              <a:spcBef>
                <a:spcPts val="600"/>
              </a:spcBef>
              <a:buSzTx/>
              <a:buNone/>
              <a:defRPr sz="2700"/>
            </a:pPr>
            <a:r>
              <a:t>The relationship between students’ work and their other activities impacts their well-being and academic outcomes (Burston, 2017). </a:t>
            </a:r>
            <a:r>
              <a:rPr>
                <a:solidFill>
                  <a:srgbClr val="00C29D"/>
                </a:solidFill>
              </a:rPr>
              <a:t>“</a:t>
            </a:r>
            <a:r>
              <a:rPr b="1">
                <a:solidFill>
                  <a:srgbClr val="00C29D"/>
                </a:solidFill>
              </a:rPr>
              <a:t>Time poverty</a:t>
            </a:r>
            <a:r>
              <a:rPr>
                <a:solidFill>
                  <a:srgbClr val="00C29D"/>
                </a:solidFill>
              </a:rPr>
              <a:t>”</a:t>
            </a:r>
            <a:r>
              <a:t> results from the availability of free time and when it’s available (Chatzitheochari &amp; Arber, 2012). </a:t>
            </a:r>
          </a:p>
          <a:p>
            <a:pPr marL="0" indent="0">
              <a:lnSpc>
                <a:spcPct val="80000"/>
              </a:lnSpc>
              <a:spcBef>
                <a:spcPts val="600"/>
              </a:spcBef>
              <a:buSzTx/>
              <a:buNone/>
              <a:defRPr sz="2700"/>
            </a:pPr>
          </a:p>
          <a:p>
            <a:pPr marL="0" indent="0">
              <a:lnSpc>
                <a:spcPct val="80000"/>
              </a:lnSpc>
              <a:spcBef>
                <a:spcPts val="600"/>
              </a:spcBef>
              <a:buSzTx/>
              <a:buNone/>
              <a:defRPr b="1" sz="2700"/>
            </a:pPr>
            <a:r>
              <a:rPr>
                <a:solidFill>
                  <a:srgbClr val="00C29D"/>
                </a:solidFill>
              </a:rPr>
              <a:t>Butler’s (2007) job quality framework</a:t>
            </a:r>
            <a:r>
              <a:rPr b="0">
                <a:solidFill>
                  <a:srgbClr val="00C29D"/>
                </a:solidFill>
              </a:rPr>
              <a:t>: </a:t>
            </a:r>
            <a:r>
              <a:rPr b="0"/>
              <a:t>examines the mechanisms through which term-time work benefits or harms school performance. </a:t>
            </a:r>
          </a:p>
          <a:p>
            <a:pPr marL="0" indent="0">
              <a:lnSpc>
                <a:spcPct val="80000"/>
              </a:lnSpc>
              <a:spcBef>
                <a:spcPts val="600"/>
              </a:spcBef>
              <a:buSzTx/>
              <a:buNone/>
              <a:defRPr sz="2700"/>
            </a:pPr>
            <a:r>
              <a:rPr>
                <a:solidFill>
                  <a:srgbClr val="00C29D"/>
                </a:solidFill>
              </a:rPr>
              <a:t>“</a:t>
            </a:r>
            <a:r>
              <a:rPr b="1">
                <a:solidFill>
                  <a:srgbClr val="00C29D"/>
                </a:solidFill>
              </a:rPr>
              <a:t>Work-study conflict</a:t>
            </a:r>
            <a:r>
              <a:rPr>
                <a:solidFill>
                  <a:srgbClr val="00C29D"/>
                </a:solidFill>
              </a:rPr>
              <a:t>” </a:t>
            </a:r>
            <a:r>
              <a:t>occurs when the student’s work role demands and responsibilities interfere with their school role. But a role in one domain may offer resources in another. </a:t>
            </a:r>
          </a:p>
          <a:p>
            <a:pPr marL="0" indent="0">
              <a:lnSpc>
                <a:spcPct val="80000"/>
              </a:lnSpc>
              <a:spcBef>
                <a:spcPts val="600"/>
              </a:spcBef>
              <a:buSzTx/>
              <a:buNone/>
              <a:defRPr sz="2700"/>
            </a:pPr>
            <a:r>
              <a:rPr>
                <a:solidFill>
                  <a:srgbClr val="00C29D"/>
                </a:solidFill>
              </a:rPr>
              <a:t>“</a:t>
            </a:r>
            <a:r>
              <a:rPr b="1">
                <a:solidFill>
                  <a:srgbClr val="00C29D"/>
                </a:solidFill>
              </a:rPr>
              <a:t>Work-study facilitation</a:t>
            </a:r>
            <a:r>
              <a:rPr>
                <a:solidFill>
                  <a:srgbClr val="00C29D"/>
                </a:solidFill>
              </a:rPr>
              <a:t>”</a:t>
            </a:r>
            <a:r>
              <a:t> is thus defined as improvement in the quality of the school role that results from participation in work.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Rectangle 6"/>
          <p:cNvSpPr txBox="1"/>
          <p:nvPr/>
        </p:nvSpPr>
        <p:spPr>
          <a:xfrm>
            <a:off x="579119" y="914400"/>
            <a:ext cx="8214362" cy="5069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rgbClr val="00C29D"/>
                </a:solidFill>
              </a:defRPr>
            </a:pPr>
            <a:r>
              <a:t>Research Questions </a:t>
            </a:r>
          </a:p>
          <a:p>
            <a:pPr>
              <a:defRPr b="1">
                <a:solidFill>
                  <a:srgbClr val="002060"/>
                </a:solidFill>
              </a:defRPr>
            </a:pPr>
          </a:p>
          <a:p>
            <a:pPr marL="514350" indent="-514350">
              <a:buSzPct val="100000"/>
              <a:buAutoNum type="arabicPeriod" startAt="1"/>
              <a:defRPr sz="2800">
                <a:solidFill>
                  <a:srgbClr val="303030"/>
                </a:solidFill>
              </a:defRPr>
            </a:pPr>
            <a:r>
              <a:t>What are undergraduate students’ </a:t>
            </a:r>
            <a:r>
              <a:rPr b="1">
                <a:solidFill>
                  <a:srgbClr val="00C29D"/>
                </a:solidFill>
              </a:rPr>
              <a:t>term-time work patterns</a:t>
            </a:r>
            <a:r>
              <a:rPr b="1"/>
              <a:t> </a:t>
            </a:r>
            <a:r>
              <a:t>(including intensity and types of work) and how do they vary by </a:t>
            </a:r>
            <a:r>
              <a:rPr b="1">
                <a:solidFill>
                  <a:srgbClr val="00C29D"/>
                </a:solidFill>
              </a:rPr>
              <a:t>student demographics</a:t>
            </a:r>
            <a:r>
              <a:rPr b="1"/>
              <a:t> </a:t>
            </a:r>
            <a:r>
              <a:t>(e.g. international, first generation)?</a:t>
            </a:r>
            <a:br/>
          </a:p>
          <a:p>
            <a:pPr marL="514350" indent="-514350">
              <a:buSzPct val="100000"/>
              <a:buAutoNum type="arabicPeriod" startAt="1"/>
              <a:defRPr sz="2800">
                <a:solidFill>
                  <a:srgbClr val="303030"/>
                </a:solidFill>
              </a:defRPr>
            </a:pPr>
            <a:r>
              <a:t>How are students’ work experiences related to academic and other outcomes (e.g., grades, campus engagement, sense of well-being, aspirations)?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Rectangle 6"/>
          <p:cNvSpPr txBox="1"/>
          <p:nvPr/>
        </p:nvSpPr>
        <p:spPr>
          <a:xfrm>
            <a:off x="731519" y="538399"/>
            <a:ext cx="7833362" cy="557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rgbClr val="00C29D"/>
                </a:solidFill>
              </a:defRPr>
            </a:pPr>
            <a:r>
              <a:t>Methods and Data Sources</a:t>
            </a:r>
          </a:p>
          <a:p>
            <a:pPr algn="ctr">
              <a:defRPr sz="3600">
                <a:solidFill>
                  <a:srgbClr val="303030"/>
                </a:solidFill>
              </a:defRPr>
            </a:pPr>
          </a:p>
          <a:p>
            <a:pPr>
              <a:defRPr sz="2800">
                <a:solidFill>
                  <a:srgbClr val="303030"/>
                </a:solidFill>
              </a:defRPr>
            </a:pPr>
            <a:r>
              <a:t>This paper draws on preliminary quantitative findings from a mixed methods study of undergraduates at a large Canadian university. Our survey module was attached to an online institutional survey. </a:t>
            </a:r>
          </a:p>
          <a:p>
            <a:pPr>
              <a:defRPr sz="2800">
                <a:solidFill>
                  <a:srgbClr val="303030"/>
                </a:solidFill>
              </a:defRPr>
            </a:pPr>
          </a:p>
          <a:p>
            <a:pPr>
              <a:defRPr sz="2800">
                <a:solidFill>
                  <a:srgbClr val="303030"/>
                </a:solidFill>
              </a:defRPr>
            </a:pPr>
            <a:r>
              <a:t>Respondents to this institutional survey (7,080) were invited to participate in our survey module on their work and study experiences. </a:t>
            </a:r>
          </a:p>
          <a:p>
            <a:pPr>
              <a:defRPr sz="2800">
                <a:solidFill>
                  <a:srgbClr val="303030"/>
                </a:solidFill>
              </a:defRPr>
            </a:pPr>
            <a:r>
              <a:t>Our response rate was 1,733 (24%).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457200" y="396875"/>
            <a:ext cx="8229600" cy="1143000"/>
          </a:xfrm>
          <a:prstGeom prst="rect">
            <a:avLst/>
          </a:prstGeom>
        </p:spPr>
        <p:txBody>
          <a:bodyPr/>
          <a:lstStyle>
            <a:lvl1pPr>
              <a:defRPr b="1" sz="4000"/>
            </a:lvl1pPr>
          </a:lstStyle>
          <a:p>
            <a:pPr/>
            <a:r>
              <a:t>Representativeness of sample</a:t>
            </a:r>
          </a:p>
        </p:txBody>
      </p:sp>
      <p:graphicFrame>
        <p:nvGraphicFramePr>
          <p:cNvPr id="128" name="Table 4"/>
          <p:cNvGraphicFramePr/>
          <p:nvPr/>
        </p:nvGraphicFramePr>
        <p:xfrm>
          <a:off x="685800" y="1828800"/>
          <a:ext cx="7696200" cy="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783732"/>
                <a:gridCol w="2538108"/>
                <a:gridCol w="2374360"/>
              </a:tblGrid>
              <a:tr h="50800">
                <a:tc>
                  <a:txBody>
                    <a:bodyPr/>
                    <a:lstStyle/>
                    <a:p>
                      <a:pPr algn="just">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b="1" sz="2400">
                          <a:solidFill>
                            <a:srgbClr val="303030"/>
                          </a:solidFill>
                        </a:rPr>
                        <a:t>UBC - V Statistics 2017/18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b="1" sz="2400">
                          <a:solidFill>
                            <a:srgbClr val="303030"/>
                          </a:solidFill>
                        </a:rPr>
                        <a:t>HWS Survey  2018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l">
                        <a:defRPr sz="1800"/>
                      </a:pPr>
                      <a:r>
                        <a:rPr b="1" sz="2000">
                          <a:solidFill>
                            <a:srgbClr val="303030"/>
                          </a:solidFill>
                        </a:rPr>
                        <a:t>Number of undergraduate students</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r>
                        <a:t>44,400</a:t>
                      </a:r>
                      <a:endParaRPr sz="2400"/>
                    </a:p>
                    <a:p>
                      <a:pPr algn="ctr">
                        <a:defRPr sz="2000">
                          <a:solidFill>
                            <a:srgbClr val="303030"/>
                          </a:solidFill>
                        </a:defRPr>
                      </a:pPr>
                      <a:r>
                        <a:t>(Approximately)</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1733</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b="1"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sz="1800"/>
                      </a:pPr>
                      <a:r>
                        <a:rPr b="1" sz="2000">
                          <a:solidFill>
                            <a:srgbClr val="303030"/>
                          </a:solidFill>
                        </a:rPr>
                        <a:t>Full time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39,461 (89%)</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1,515 (89%)</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sz="1800"/>
                      </a:pPr>
                      <a:r>
                        <a:rPr b="1" sz="2000">
                          <a:solidFill>
                            <a:srgbClr val="303030"/>
                          </a:solidFill>
                        </a:rPr>
                        <a:t>Part time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  4939 (11%)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   181 (11%)</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b="1"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sz="1800"/>
                      </a:pPr>
                      <a:r>
                        <a:rPr b="1" sz="2000">
                          <a:solidFill>
                            <a:srgbClr val="303030"/>
                          </a:solidFill>
                        </a:rPr>
                        <a:t>Female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24,864 (56%)</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1,073 (62%)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sz="1800"/>
                      </a:pPr>
                      <a:r>
                        <a:rPr b="1" sz="2000">
                          <a:solidFill>
                            <a:srgbClr val="303030"/>
                          </a:solidFill>
                        </a:rPr>
                        <a:t>Male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19,536 (44%)</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   659 (38%)</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b="1"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2000">
                          <a:solidFill>
                            <a:srgbClr val="303030"/>
                          </a:solidFill>
                        </a:defRPr>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sz="1800"/>
                      </a:pPr>
                      <a:r>
                        <a:rPr b="1" sz="2000">
                          <a:solidFill>
                            <a:srgbClr val="303030"/>
                          </a:solidFill>
                        </a:rPr>
                        <a:t>Domestic</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33,169 (75%)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1,422 (82%)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50800">
                <a:tc>
                  <a:txBody>
                    <a:bodyPr/>
                    <a:lstStyle/>
                    <a:p>
                      <a:pPr algn="just">
                        <a:defRPr sz="1800"/>
                      </a:pPr>
                      <a:r>
                        <a:rPr b="1" sz="2000">
                          <a:solidFill>
                            <a:srgbClr val="303030"/>
                          </a:solidFill>
                        </a:rPr>
                        <a:t>International</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11,209 (25%)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2000">
                          <a:solidFill>
                            <a:srgbClr val="303030"/>
                          </a:solidFill>
                        </a:rPr>
                        <a:t>   285 (17%)</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Rectangle 6"/>
          <p:cNvSpPr txBox="1"/>
          <p:nvPr/>
        </p:nvSpPr>
        <p:spPr>
          <a:xfrm>
            <a:off x="502919" y="2133600"/>
            <a:ext cx="8061962" cy="92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5400">
                <a:solidFill>
                  <a:srgbClr val="00C29D"/>
                </a:solidFill>
              </a:defRPr>
            </a:lvl1pPr>
          </a:lstStyle>
          <a:p>
            <a:pPr/>
            <a:r>
              <a:t>Survey Results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2F2F2"/>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