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8" r:id="rId2"/>
    <p:sldId id="369" r:id="rId3"/>
    <p:sldId id="371" r:id="rId4"/>
    <p:sldId id="372" r:id="rId5"/>
    <p:sldId id="370" r:id="rId6"/>
    <p:sldId id="373" r:id="rId7"/>
    <p:sldId id="379" r:id="rId8"/>
    <p:sldId id="375" r:id="rId9"/>
    <p:sldId id="378" r:id="rId10"/>
    <p:sldId id="374" r:id="rId11"/>
    <p:sldId id="376" r:id="rId12"/>
    <p:sldId id="377" r:id="rId13"/>
    <p:sldId id="305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584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1440" userDrawn="1">
          <p15:clr>
            <a:srgbClr val="A4A3A4"/>
          </p15:clr>
        </p15:guide>
        <p15:guide id="6" orient="horz" pos="1872" userDrawn="1">
          <p15:clr>
            <a:srgbClr val="A4A3A4"/>
          </p15:clr>
        </p15:guide>
        <p15:guide id="7" orient="horz" pos="172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2304" userDrawn="1">
          <p15:clr>
            <a:srgbClr val="A4A3A4"/>
          </p15:clr>
        </p15:guide>
        <p15:guide id="11" pos="961" userDrawn="1">
          <p15:clr>
            <a:srgbClr val="A4A3A4"/>
          </p15:clr>
        </p15:guide>
        <p15:guide id="12" pos="1525" userDrawn="1">
          <p15:clr>
            <a:srgbClr val="A4A3A4"/>
          </p15:clr>
        </p15:guide>
        <p15:guide id="13" pos="4607" userDrawn="1">
          <p15:clr>
            <a:srgbClr val="A4A3A4"/>
          </p15:clr>
        </p15:guide>
        <p15:guide id="14" pos="6912" userDrawn="1">
          <p15:clr>
            <a:srgbClr val="A4A3A4"/>
          </p15:clr>
        </p15:guide>
        <p15:guide id="15" pos="3073" userDrawn="1">
          <p15:clr>
            <a:srgbClr val="A4A3A4"/>
          </p15:clr>
        </p15:guide>
        <p15:guide id="16" pos="5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FF0000"/>
    <a:srgbClr val="CC66FF"/>
    <a:srgbClr val="5B923C"/>
    <a:srgbClr val="0680FF"/>
    <a:srgbClr val="0C2344"/>
    <a:srgbClr val="001835"/>
    <a:srgbClr val="121A2C"/>
    <a:srgbClr val="0E1523"/>
    <a:srgbClr val="0B1934"/>
    <a:srgbClr val="25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9" autoAdjust="0"/>
    <p:restoredTop sz="94730" autoAdjust="0"/>
  </p:normalViewPr>
  <p:slideViewPr>
    <p:cSldViewPr snapToObjects="1">
      <p:cViewPr>
        <p:scale>
          <a:sx n="70" d="100"/>
          <a:sy n="70" d="100"/>
        </p:scale>
        <p:origin x="32" y="56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3840"/>
        <p:guide pos="2304"/>
        <p:guide pos="961"/>
        <p:guide pos="1525"/>
        <p:guide pos="4607"/>
        <p:guide pos="6912"/>
        <p:guide pos="3073"/>
        <p:guide pos="5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maat, John" userId="e4fdfda9-ae45-4a48-9689-377b3f03cceb" providerId="ADAL" clId="{BBDC1FB8-5316-4D66-B0B3-77B8506D3E51}"/>
    <pc:docChg chg="undo custSel addSld modSld">
      <pc:chgData name="Janmaat, John" userId="e4fdfda9-ae45-4a48-9689-377b3f03cceb" providerId="ADAL" clId="{BBDC1FB8-5316-4D66-B0B3-77B8506D3E51}" dt="2023-02-23T18:20:57.357" v="523"/>
      <pc:docMkLst>
        <pc:docMk/>
      </pc:docMkLst>
      <pc:sldChg chg="modSp">
        <pc:chgData name="Janmaat, John" userId="e4fdfda9-ae45-4a48-9689-377b3f03cceb" providerId="ADAL" clId="{BBDC1FB8-5316-4D66-B0B3-77B8506D3E51}" dt="2023-02-23T18:03:30.884" v="305" actId="20577"/>
        <pc:sldMkLst>
          <pc:docMk/>
          <pc:sldMk cId="2463410843" sldId="369"/>
        </pc:sldMkLst>
        <pc:spChg chg="mod">
          <ac:chgData name="Janmaat, John" userId="e4fdfda9-ae45-4a48-9689-377b3f03cceb" providerId="ADAL" clId="{BBDC1FB8-5316-4D66-B0B3-77B8506D3E51}" dt="2023-02-23T18:03:30.884" v="305" actId="20577"/>
          <ac:spMkLst>
            <pc:docMk/>
            <pc:sldMk cId="2463410843" sldId="369"/>
            <ac:spMk id="3" creationId="{00000000-0000-0000-0000-000000000000}"/>
          </ac:spMkLst>
        </pc:spChg>
      </pc:sldChg>
      <pc:sldChg chg="modTransition">
        <pc:chgData name="Janmaat, John" userId="e4fdfda9-ae45-4a48-9689-377b3f03cceb" providerId="ADAL" clId="{BBDC1FB8-5316-4D66-B0B3-77B8506D3E51}" dt="2023-02-23T04:06:08.680" v="226"/>
        <pc:sldMkLst>
          <pc:docMk/>
          <pc:sldMk cId="325079556" sldId="374"/>
        </pc:sldMkLst>
      </pc:sldChg>
      <pc:sldChg chg="modSp mod">
        <pc:chgData name="Janmaat, John" userId="e4fdfda9-ae45-4a48-9689-377b3f03cceb" providerId="ADAL" clId="{BBDC1FB8-5316-4D66-B0B3-77B8506D3E51}" dt="2023-02-21T21:58:09.938" v="175" actId="20577"/>
        <pc:sldMkLst>
          <pc:docMk/>
          <pc:sldMk cId="1437410569" sldId="376"/>
        </pc:sldMkLst>
        <pc:spChg chg="mod">
          <ac:chgData name="Janmaat, John" userId="e4fdfda9-ae45-4a48-9689-377b3f03cceb" providerId="ADAL" clId="{BBDC1FB8-5316-4D66-B0B3-77B8506D3E51}" dt="2023-02-21T21:58:09.938" v="175" actId="20577"/>
          <ac:spMkLst>
            <pc:docMk/>
            <pc:sldMk cId="1437410569" sldId="376"/>
            <ac:spMk id="9" creationId="{D01C17F8-41AC-47C9-B865-481155F39F8A}"/>
          </ac:spMkLst>
        </pc:spChg>
      </pc:sldChg>
      <pc:sldChg chg="addSp modSp add mod modTransition modAnim">
        <pc:chgData name="Janmaat, John" userId="e4fdfda9-ae45-4a48-9689-377b3f03cceb" providerId="ADAL" clId="{BBDC1FB8-5316-4D66-B0B3-77B8506D3E51}" dt="2023-02-23T04:09:45.926" v="248" actId="1076"/>
        <pc:sldMkLst>
          <pc:docMk/>
          <pc:sldMk cId="401416826" sldId="378"/>
        </pc:sldMkLst>
        <pc:graphicFrameChg chg="add mod">
          <ac:chgData name="Janmaat, John" userId="e4fdfda9-ae45-4a48-9689-377b3f03cceb" providerId="ADAL" clId="{BBDC1FB8-5316-4D66-B0B3-77B8506D3E51}" dt="2023-02-23T04:09:27.886" v="247" actId="20577"/>
          <ac:graphicFrameMkLst>
            <pc:docMk/>
            <pc:sldMk cId="401416826" sldId="378"/>
            <ac:graphicFrameMk id="26" creationId="{554172FD-A430-49E7-9AF4-C159D640B258}"/>
          </ac:graphicFrameMkLst>
        </pc:graphicFrameChg>
        <pc:graphicFrameChg chg="add mod">
          <ac:chgData name="Janmaat, John" userId="e4fdfda9-ae45-4a48-9689-377b3f03cceb" providerId="ADAL" clId="{BBDC1FB8-5316-4D66-B0B3-77B8506D3E51}" dt="2023-02-23T04:09:45.926" v="248" actId="1076"/>
          <ac:graphicFrameMkLst>
            <pc:docMk/>
            <pc:sldMk cId="401416826" sldId="378"/>
            <ac:graphicFrameMk id="29" creationId="{831B1316-CD6F-467F-BD15-73290FE5A961}"/>
          </ac:graphicFrameMkLst>
        </pc:graphicFrameChg>
        <pc:picChg chg="add mod">
          <ac:chgData name="Janmaat, John" userId="e4fdfda9-ae45-4a48-9689-377b3f03cceb" providerId="ADAL" clId="{BBDC1FB8-5316-4D66-B0B3-77B8506D3E51}" dt="2023-02-23T03:58:51.550" v="212" actId="1038"/>
          <ac:picMkLst>
            <pc:docMk/>
            <pc:sldMk cId="401416826" sldId="378"/>
            <ac:picMk id="24" creationId="{B0D2BA0C-860F-81DB-783D-BD5638719612}"/>
          </ac:picMkLst>
        </pc:picChg>
      </pc:sldChg>
      <pc:sldChg chg="addSp delSp modSp new mod modAnim">
        <pc:chgData name="Janmaat, John" userId="e4fdfda9-ae45-4a48-9689-377b3f03cceb" providerId="ADAL" clId="{BBDC1FB8-5316-4D66-B0B3-77B8506D3E51}" dt="2023-02-23T18:20:57.357" v="523"/>
        <pc:sldMkLst>
          <pc:docMk/>
          <pc:sldMk cId="3725582483" sldId="379"/>
        </pc:sldMkLst>
        <pc:spChg chg="mod">
          <ac:chgData name="Janmaat, John" userId="e4fdfda9-ae45-4a48-9689-377b3f03cceb" providerId="ADAL" clId="{BBDC1FB8-5316-4D66-B0B3-77B8506D3E51}" dt="2023-02-23T18:04:30.273" v="314" actId="20577"/>
          <ac:spMkLst>
            <pc:docMk/>
            <pc:sldMk cId="3725582483" sldId="379"/>
            <ac:spMk id="2" creationId="{24D4E20F-E1B2-48BC-8D69-BABB616DD482}"/>
          </ac:spMkLst>
        </pc:spChg>
        <pc:spChg chg="del mod">
          <ac:chgData name="Janmaat, John" userId="e4fdfda9-ae45-4a48-9689-377b3f03cceb" providerId="ADAL" clId="{BBDC1FB8-5316-4D66-B0B3-77B8506D3E51}" dt="2023-02-23T18:16:46.806" v="421" actId="478"/>
          <ac:spMkLst>
            <pc:docMk/>
            <pc:sldMk cId="3725582483" sldId="379"/>
            <ac:spMk id="3" creationId="{76489B3B-A5AE-4FEB-B3A3-2A8B9F819790}"/>
          </ac:spMkLst>
        </pc:spChg>
        <pc:spChg chg="add mod">
          <ac:chgData name="Janmaat, John" userId="e4fdfda9-ae45-4a48-9689-377b3f03cceb" providerId="ADAL" clId="{BBDC1FB8-5316-4D66-B0B3-77B8506D3E51}" dt="2023-02-23T18:13:10.183" v="362" actId="255"/>
          <ac:spMkLst>
            <pc:docMk/>
            <pc:sldMk cId="3725582483" sldId="379"/>
            <ac:spMk id="4" creationId="{EE7B3122-520B-4CBF-9E0D-836782BCCEB6}"/>
          </ac:spMkLst>
        </pc:spChg>
        <pc:spChg chg="add mod">
          <ac:chgData name="Janmaat, John" userId="e4fdfda9-ae45-4a48-9689-377b3f03cceb" providerId="ADAL" clId="{BBDC1FB8-5316-4D66-B0B3-77B8506D3E51}" dt="2023-02-23T18:11:43.157" v="349" actId="14100"/>
          <ac:spMkLst>
            <pc:docMk/>
            <pc:sldMk cId="3725582483" sldId="379"/>
            <ac:spMk id="5" creationId="{8BCEBC0D-BE63-4EA8-BACD-894D760BF549}"/>
          </ac:spMkLst>
        </pc:spChg>
        <pc:spChg chg="add mod">
          <ac:chgData name="Janmaat, John" userId="e4fdfda9-ae45-4a48-9689-377b3f03cceb" providerId="ADAL" clId="{BBDC1FB8-5316-4D66-B0B3-77B8506D3E51}" dt="2023-02-23T18:12:41.391" v="357" actId="14100"/>
          <ac:spMkLst>
            <pc:docMk/>
            <pc:sldMk cId="3725582483" sldId="379"/>
            <ac:spMk id="6" creationId="{00280FF0-014F-4E58-A0B0-B91DB177A78B}"/>
          </ac:spMkLst>
        </pc:spChg>
        <pc:spChg chg="add mod">
          <ac:chgData name="Janmaat, John" userId="e4fdfda9-ae45-4a48-9689-377b3f03cceb" providerId="ADAL" clId="{BBDC1FB8-5316-4D66-B0B3-77B8506D3E51}" dt="2023-02-23T18:14:09.582" v="377" actId="20577"/>
          <ac:spMkLst>
            <pc:docMk/>
            <pc:sldMk cId="3725582483" sldId="379"/>
            <ac:spMk id="7" creationId="{FB4130CE-8716-4153-9BE5-0455E97BA214}"/>
          </ac:spMkLst>
        </pc:spChg>
        <pc:spChg chg="add mod">
          <ac:chgData name="Janmaat, John" userId="e4fdfda9-ae45-4a48-9689-377b3f03cceb" providerId="ADAL" clId="{BBDC1FB8-5316-4D66-B0B3-77B8506D3E51}" dt="2023-02-23T18:14:27.537" v="388" actId="20577"/>
          <ac:spMkLst>
            <pc:docMk/>
            <pc:sldMk cId="3725582483" sldId="379"/>
            <ac:spMk id="8" creationId="{D7BE04DB-CCE3-4B80-AA9A-79613001AB18}"/>
          </ac:spMkLst>
        </pc:spChg>
        <pc:spChg chg="add mod">
          <ac:chgData name="Janmaat, John" userId="e4fdfda9-ae45-4a48-9689-377b3f03cceb" providerId="ADAL" clId="{BBDC1FB8-5316-4D66-B0B3-77B8506D3E51}" dt="2023-02-23T18:14:45.738" v="391" actId="1076"/>
          <ac:spMkLst>
            <pc:docMk/>
            <pc:sldMk cId="3725582483" sldId="379"/>
            <ac:spMk id="9" creationId="{59005924-A27B-4542-A8C2-B86E97BA58A7}"/>
          </ac:spMkLst>
        </pc:spChg>
        <pc:spChg chg="add mod">
          <ac:chgData name="Janmaat, John" userId="e4fdfda9-ae45-4a48-9689-377b3f03cceb" providerId="ADAL" clId="{BBDC1FB8-5316-4D66-B0B3-77B8506D3E51}" dt="2023-02-23T18:15:25.669" v="413" actId="20577"/>
          <ac:spMkLst>
            <pc:docMk/>
            <pc:sldMk cId="3725582483" sldId="379"/>
            <ac:spMk id="10" creationId="{E848CE85-63C2-41AF-8A3D-F3493BDBF57B}"/>
          </ac:spMkLst>
        </pc:spChg>
        <pc:spChg chg="add mod">
          <ac:chgData name="Janmaat, John" userId="e4fdfda9-ae45-4a48-9689-377b3f03cceb" providerId="ADAL" clId="{BBDC1FB8-5316-4D66-B0B3-77B8506D3E51}" dt="2023-02-23T18:15:39.169" v="414" actId="1076"/>
          <ac:spMkLst>
            <pc:docMk/>
            <pc:sldMk cId="3725582483" sldId="379"/>
            <ac:spMk id="11" creationId="{5004E8CE-C0D1-45D4-A44B-8EBC56520DF2}"/>
          </ac:spMkLst>
        </pc:spChg>
        <pc:spChg chg="add mod">
          <ac:chgData name="Janmaat, John" userId="e4fdfda9-ae45-4a48-9689-377b3f03cceb" providerId="ADAL" clId="{BBDC1FB8-5316-4D66-B0B3-77B8506D3E51}" dt="2023-02-23T18:16:18.265" v="420" actId="14100"/>
          <ac:spMkLst>
            <pc:docMk/>
            <pc:sldMk cId="3725582483" sldId="379"/>
            <ac:spMk id="12" creationId="{12CA3556-322D-416D-AD40-E99BE96C7BBB}"/>
          </ac:spMkLst>
        </pc:spChg>
        <pc:spChg chg="add mod">
          <ac:chgData name="Janmaat, John" userId="e4fdfda9-ae45-4a48-9689-377b3f03cceb" providerId="ADAL" clId="{BBDC1FB8-5316-4D66-B0B3-77B8506D3E51}" dt="2023-02-23T18:17:28.222" v="453" actId="6549"/>
          <ac:spMkLst>
            <pc:docMk/>
            <pc:sldMk cId="3725582483" sldId="379"/>
            <ac:spMk id="13" creationId="{16CE6B55-BB64-4234-8F1F-F9BA3F376939}"/>
          </ac:spMkLst>
        </pc:spChg>
        <pc:spChg chg="add mod">
          <ac:chgData name="Janmaat, John" userId="e4fdfda9-ae45-4a48-9689-377b3f03cceb" providerId="ADAL" clId="{BBDC1FB8-5316-4D66-B0B3-77B8506D3E51}" dt="2023-02-23T18:17:39.999" v="455" actId="14100"/>
          <ac:spMkLst>
            <pc:docMk/>
            <pc:sldMk cId="3725582483" sldId="379"/>
            <ac:spMk id="14" creationId="{037D5115-EFAC-444C-B9E3-35A287AE78D7}"/>
          </ac:spMkLst>
        </pc:spChg>
        <pc:spChg chg="add mod">
          <ac:chgData name="Janmaat, John" userId="e4fdfda9-ae45-4a48-9689-377b3f03cceb" providerId="ADAL" clId="{BBDC1FB8-5316-4D66-B0B3-77B8506D3E51}" dt="2023-02-23T18:17:45.897" v="456" actId="14100"/>
          <ac:spMkLst>
            <pc:docMk/>
            <pc:sldMk cId="3725582483" sldId="379"/>
            <ac:spMk id="15" creationId="{54EE0277-9390-4F9F-BE7D-6105E0F56395}"/>
          </ac:spMkLst>
        </pc:spChg>
        <pc:spChg chg="add mod">
          <ac:chgData name="Janmaat, John" userId="e4fdfda9-ae45-4a48-9689-377b3f03cceb" providerId="ADAL" clId="{BBDC1FB8-5316-4D66-B0B3-77B8506D3E51}" dt="2023-02-23T18:18:31.795" v="510" actId="1037"/>
          <ac:spMkLst>
            <pc:docMk/>
            <pc:sldMk cId="3725582483" sldId="379"/>
            <ac:spMk id="16" creationId="{2DAB91CD-006A-4C66-9C00-E7D2882F31B7}"/>
          </ac:spMkLst>
        </pc:spChg>
        <pc:spChg chg="add mod">
          <ac:chgData name="Janmaat, John" userId="e4fdfda9-ae45-4a48-9689-377b3f03cceb" providerId="ADAL" clId="{BBDC1FB8-5316-4D66-B0B3-77B8506D3E51}" dt="2023-02-23T18:18:53.684" v="512" actId="14100"/>
          <ac:spMkLst>
            <pc:docMk/>
            <pc:sldMk cId="3725582483" sldId="379"/>
            <ac:spMk id="17" creationId="{AB6F9E64-6E16-418F-9FF4-6C02FC95F644}"/>
          </ac:spMkLst>
        </pc:spChg>
        <pc:spChg chg="add mod">
          <ac:chgData name="Janmaat, John" userId="e4fdfda9-ae45-4a48-9689-377b3f03cceb" providerId="ADAL" clId="{BBDC1FB8-5316-4D66-B0B3-77B8506D3E51}" dt="2023-02-23T18:18:59.269" v="513" actId="14100"/>
          <ac:spMkLst>
            <pc:docMk/>
            <pc:sldMk cId="3725582483" sldId="379"/>
            <ac:spMk id="18" creationId="{9AA75FF7-9373-41D2-911D-47E7FE05C17F}"/>
          </ac:spMkLst>
        </pc:spChg>
        <pc:spChg chg="add mod">
          <ac:chgData name="Janmaat, John" userId="e4fdfda9-ae45-4a48-9689-377b3f03cceb" providerId="ADAL" clId="{BBDC1FB8-5316-4D66-B0B3-77B8506D3E51}" dt="2023-02-23T18:18:31.795" v="510" actId="1037"/>
          <ac:spMkLst>
            <pc:docMk/>
            <pc:sldMk cId="3725582483" sldId="379"/>
            <ac:spMk id="19" creationId="{EF50D25E-8851-4844-8981-652196B188E1}"/>
          </ac:spMkLst>
        </pc:spChg>
        <pc:spChg chg="add mod">
          <ac:chgData name="Janmaat, John" userId="e4fdfda9-ae45-4a48-9689-377b3f03cceb" providerId="ADAL" clId="{BBDC1FB8-5316-4D66-B0B3-77B8506D3E51}" dt="2023-02-23T18:19:06.081" v="514" actId="14100"/>
          <ac:spMkLst>
            <pc:docMk/>
            <pc:sldMk cId="3725582483" sldId="379"/>
            <ac:spMk id="20" creationId="{BF62121C-F5AA-4B9B-9F49-2D965B3E9FD7}"/>
          </ac:spMkLst>
        </pc:spChg>
        <pc:spChg chg="add mod">
          <ac:chgData name="Janmaat, John" userId="e4fdfda9-ae45-4a48-9689-377b3f03cceb" providerId="ADAL" clId="{BBDC1FB8-5316-4D66-B0B3-77B8506D3E51}" dt="2023-02-23T18:19:12.605" v="515" actId="14100"/>
          <ac:spMkLst>
            <pc:docMk/>
            <pc:sldMk cId="3725582483" sldId="379"/>
            <ac:spMk id="21" creationId="{962A617A-1A0D-4437-83DA-5194455198BF}"/>
          </ac:spMkLst>
        </pc:spChg>
        <pc:spChg chg="add mod">
          <ac:chgData name="Janmaat, John" userId="e4fdfda9-ae45-4a48-9689-377b3f03cceb" providerId="ADAL" clId="{BBDC1FB8-5316-4D66-B0B3-77B8506D3E51}" dt="2023-02-23T18:18:31.795" v="510" actId="1037"/>
          <ac:spMkLst>
            <pc:docMk/>
            <pc:sldMk cId="3725582483" sldId="379"/>
            <ac:spMk id="22" creationId="{F2FEC580-895C-40A8-BE61-10A7D1CAFACC}"/>
          </ac:spMkLst>
        </pc:spChg>
        <pc:spChg chg="add mod">
          <ac:chgData name="Janmaat, John" userId="e4fdfda9-ae45-4a48-9689-377b3f03cceb" providerId="ADAL" clId="{BBDC1FB8-5316-4D66-B0B3-77B8506D3E51}" dt="2023-02-23T18:19:19.930" v="516" actId="14100"/>
          <ac:spMkLst>
            <pc:docMk/>
            <pc:sldMk cId="3725582483" sldId="379"/>
            <ac:spMk id="23" creationId="{1DCC0490-B55B-40A4-A606-8AC37B716F8C}"/>
          </ac:spMkLst>
        </pc:spChg>
        <pc:spChg chg="add mod">
          <ac:chgData name="Janmaat, John" userId="e4fdfda9-ae45-4a48-9689-377b3f03cceb" providerId="ADAL" clId="{BBDC1FB8-5316-4D66-B0B3-77B8506D3E51}" dt="2023-02-23T18:19:23.526" v="517" actId="14100"/>
          <ac:spMkLst>
            <pc:docMk/>
            <pc:sldMk cId="3725582483" sldId="379"/>
            <ac:spMk id="24" creationId="{2DD0958C-3B70-43B7-9D8E-EA88CF22236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7664bb0fc17891/Desktop/Projekt/4_Agriculture/Working_Projekct_UBC/Literature%20Review/Literature_review_resu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8e7664bb0fc17891/Desktop/Projekt/4_Agriculture/Working_Projekct_UBC/Literature%20Review/Literature_review_resu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Drivers</a:t>
            </a:r>
            <a:endParaRPr lang="en-GB" baseline="0" dirty="0"/>
          </a:p>
          <a:p>
            <a:pPr>
              <a:defRPr/>
            </a:pPr>
            <a:r>
              <a:rPr lang="en-GB" sz="1100" baseline="0" dirty="0"/>
              <a:t>p&lt;0.05</a:t>
            </a:r>
            <a:endParaRPr lang="en-GB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[Literature_review_result.xlsx]Drivers!$B$16:$B$27</c:f>
              <c:strCache>
                <c:ptCount val="12"/>
                <c:pt idx="0">
                  <c:v>education</c:v>
                </c:pt>
                <c:pt idx="1">
                  <c:v>economic</c:v>
                </c:pt>
                <c:pt idx="2">
                  <c:v>Information</c:v>
                </c:pt>
                <c:pt idx="3">
                  <c:v>machinery</c:v>
                </c:pt>
                <c:pt idx="4">
                  <c:v>environment</c:v>
                </c:pt>
                <c:pt idx="5">
                  <c:v>Government</c:v>
                </c:pt>
                <c:pt idx="6">
                  <c:v>Age (younger)</c:v>
                </c:pt>
                <c:pt idx="7">
                  <c:v>Farm size</c:v>
                </c:pt>
                <c:pt idx="8">
                  <c:v>Family</c:v>
                </c:pt>
                <c:pt idx="9">
                  <c:v>Risk averse</c:v>
                </c:pt>
                <c:pt idx="10">
                  <c:v>Gender</c:v>
                </c:pt>
                <c:pt idx="11">
                  <c:v>norms</c:v>
                </c:pt>
              </c:strCache>
            </c:strRef>
          </c:cat>
          <c:val>
            <c:numRef>
              <c:f>[Literature_review_result.xlsx]Drivers!$C$16:$C$27</c:f>
              <c:numCache>
                <c:formatCode>General</c:formatCode>
                <c:ptCount val="12"/>
                <c:pt idx="0">
                  <c:v>0.4375</c:v>
                </c:pt>
                <c:pt idx="1">
                  <c:v>0.4375</c:v>
                </c:pt>
                <c:pt idx="2">
                  <c:v>0.5</c:v>
                </c:pt>
                <c:pt idx="3">
                  <c:v>0.15625</c:v>
                </c:pt>
                <c:pt idx="4">
                  <c:v>0.25</c:v>
                </c:pt>
                <c:pt idx="5">
                  <c:v>0.3125</c:v>
                </c:pt>
                <c:pt idx="6">
                  <c:v>0.1875</c:v>
                </c:pt>
                <c:pt idx="7">
                  <c:v>0.25</c:v>
                </c:pt>
                <c:pt idx="8">
                  <c:v>9.375E-2</c:v>
                </c:pt>
                <c:pt idx="9">
                  <c:v>0.125</c:v>
                </c:pt>
                <c:pt idx="10">
                  <c:v>9.375E-2</c:v>
                </c:pt>
                <c:pt idx="11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A-49CC-8006-E435E52AE5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67977008"/>
        <c:axId val="1967978256"/>
      </c:barChart>
      <c:catAx>
        <c:axId val="196797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978256"/>
        <c:crosses val="autoZero"/>
        <c:auto val="1"/>
        <c:lblAlgn val="ctr"/>
        <c:lblOffset val="100"/>
        <c:noMultiLvlLbl val="0"/>
      </c:catAx>
      <c:valAx>
        <c:axId val="1967978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9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Barriers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75000"/>
                    <a:lumOff val="25000"/>
                  </a:prstClr>
                </a:solidFill>
              </a:defRPr>
            </a:pPr>
            <a:r>
              <a:rPr lang="en-GB" sz="1100" b="1" i="0" baseline="0" dirty="0">
                <a:effectLst/>
              </a:rPr>
              <a:t>p&lt;0.05</a:t>
            </a:r>
            <a:endParaRPr lang="en-GB" sz="11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[Literature_review_result.xlsx]Barriers!$B$20:$B$25</c:f>
              <c:strCache>
                <c:ptCount val="6"/>
                <c:pt idx="0">
                  <c:v>Age</c:v>
                </c:pt>
                <c:pt idx="1">
                  <c:v>Economic</c:v>
                </c:pt>
                <c:pt idx="2">
                  <c:v>lack of Information</c:v>
                </c:pt>
                <c:pt idx="3">
                  <c:v>Government</c:v>
                </c:pt>
                <c:pt idx="4">
                  <c:v>Risk averse</c:v>
                </c:pt>
                <c:pt idx="5">
                  <c:v>no machnineries (in the farm)</c:v>
                </c:pt>
              </c:strCache>
            </c:strRef>
          </c:cat>
          <c:val>
            <c:numRef>
              <c:f>[Literature_review_result.xlsx]Barriers!$C$20:$C$25</c:f>
              <c:numCache>
                <c:formatCode>0.000</c:formatCode>
                <c:ptCount val="6"/>
                <c:pt idx="0">
                  <c:v>0.23076923076923078</c:v>
                </c:pt>
                <c:pt idx="1">
                  <c:v>0.53846153846153844</c:v>
                </c:pt>
                <c:pt idx="2">
                  <c:v>0.38461538461538464</c:v>
                </c:pt>
                <c:pt idx="3">
                  <c:v>0.11538461538461539</c:v>
                </c:pt>
                <c:pt idx="4">
                  <c:v>0.11538461538461539</c:v>
                </c:pt>
                <c:pt idx="5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4-48EE-9657-24816C07F7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51452335"/>
        <c:axId val="1651451503"/>
      </c:barChart>
      <c:catAx>
        <c:axId val="1651452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451503"/>
        <c:crosses val="autoZero"/>
        <c:auto val="1"/>
        <c:lblAlgn val="ctr"/>
        <c:lblOffset val="100"/>
        <c:noMultiLvlLbl val="0"/>
      </c:catAx>
      <c:valAx>
        <c:axId val="165145150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45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DD5FB0-9715-43C3-801B-7EE56407A386}" type="datetime1">
              <a:rPr lang="en-US" altLang="en-US"/>
              <a:pPr>
                <a:defRPr/>
              </a:pPr>
              <a:t>2/22/2023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FD7A0F-BFFA-4633-A792-7C5C9E385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5E8D25-26C2-4DF1-A907-3C66C1AC1E9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43933" y="1131888"/>
            <a:ext cx="8163984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332646"/>
            <a:ext cx="7240501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3003798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3507854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314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585" y="1419225"/>
            <a:ext cx="54398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E0C541E-D04A-48A1-9AF1-875A556B0238}" type="slidenum">
              <a:rPr lang="en-US" altLang="en-US" sz="900" smtClean="0">
                <a:solidFill>
                  <a:schemeClr val="bg1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chemeClr val="bg1"/>
              </a:solidFill>
              <a:latin typeface="Whitney Book" pitchFamily="1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A3FF892-F3DA-4A6A-B60E-9B92BB60DB48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pic>
        <p:nvPicPr>
          <p:cNvPr id="6" name="Picture 2" descr="http://www.naturallynorthidaho.com/wp-content/uploads/2014/05/Wildlfower-Arrowleaf-balsamroot-053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47" r="34319" b="12135"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9" name="Picture 3" descr="s4b282c201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all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20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20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2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0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0"/>
            <a:ext cx="12001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B1C217D-EC64-4255-9439-E5BD8C399787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41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A8AEA41-8841-4D30-B03D-E12DED9CBF23}" type="slidenum">
              <a:rPr lang="en-US" altLang="en-US" sz="900" smtClean="0"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latin typeface="Whitney Book" pitchFamily="1" charset="0"/>
            </a:endParaRPr>
          </a:p>
        </p:txBody>
      </p:sp>
      <p:pic>
        <p:nvPicPr>
          <p:cNvPr id="5" name="Picture 9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40481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37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2" descr="2014_logo_only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018" y="446089"/>
            <a:ext cx="336549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BA2E124-B3B0-42BE-B78B-567B8A958444}" type="slidenum">
              <a:rPr lang="en-US" altLang="en-US" sz="900" smtClean="0">
                <a:solidFill>
                  <a:schemeClr val="bg1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chemeClr val="bg1"/>
              </a:solidFill>
              <a:latin typeface="Whitney Book" pitchFamily="1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-69850" y="1131888"/>
            <a:ext cx="6288617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1439863"/>
            <a:ext cx="519641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7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69850" y="1131888"/>
            <a:ext cx="6288617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4" name="Picture 3" descr="UBC_2016_Signature_Wide_28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1439863"/>
            <a:ext cx="5196417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9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2015_Hover_Aerials_Okanagan_6389-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43933" y="1131888"/>
            <a:ext cx="8163984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332646"/>
            <a:ext cx="7240501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3003798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3507854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19468908073_a6d2e240c9_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43933" y="1131888"/>
            <a:ext cx="8163984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332646"/>
            <a:ext cx="7240501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3003798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3507854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12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OA Evening-04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43933" y="1131888"/>
            <a:ext cx="8163984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8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332646"/>
            <a:ext cx="7240501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3003798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3507854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711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SC_496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43933" y="1131888"/>
            <a:ext cx="8163984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11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332646"/>
            <a:ext cx="7240501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87681" y="3003798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Whitney Book"/>
                <a:cs typeface="Whitney Boo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87681" y="3507854"/>
            <a:ext cx="7240271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Whitney Bold"/>
                <a:cs typeface="Whitney Bold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0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131889"/>
            <a:ext cx="8020051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6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26E4688-42F8-4D75-AE03-842187A7056C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49" y="1275606"/>
            <a:ext cx="7432753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28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9467264904_bdb80a731c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9"/>
            <a:ext cx="8020051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6" name="Picture 4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074F7CE-5E2A-4A4B-8D64-6FA656F02D8A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50" y="1275606"/>
            <a:ext cx="7240501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4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SC_73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1131889"/>
            <a:ext cx="8020051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10991851" y="1131889"/>
            <a:ext cx="1200149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pic>
        <p:nvPicPr>
          <p:cNvPr id="6" name="Picture 9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5F5F7D4-966E-4B12-90F0-D170A6C8DEEF}" type="slidenum">
              <a:rPr lang="en-US" altLang="en-US" sz="900" smtClean="0">
                <a:solidFill>
                  <a:srgbClr val="FFFFFF"/>
                </a:solidFill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1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87449" y="1275606"/>
            <a:ext cx="7432753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000" b="0" i="0" kern="0" cap="all" spc="150" baseline="0">
                <a:solidFill>
                  <a:schemeClr val="tx1"/>
                </a:solidFill>
                <a:latin typeface="Whitney Bold"/>
                <a:cs typeface="Whitney Bold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9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4b282c20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1" y="1439863"/>
            <a:ext cx="48471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/>
          <p:cNvSpPr txBox="1">
            <a:spLocks/>
          </p:cNvSpPr>
          <p:nvPr userDrawn="1"/>
        </p:nvSpPr>
        <p:spPr>
          <a:xfrm flipH="1">
            <a:off x="11451167" y="6429375"/>
            <a:ext cx="406400" cy="192088"/>
          </a:xfrm>
          <a:prstGeom prst="rect">
            <a:avLst/>
          </a:prstGeom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4A5594D-6A90-44B7-950D-B638FD38B316}" type="slidenum">
              <a:rPr lang="en-US" altLang="en-US" sz="900" smtClean="0">
                <a:latin typeface="Whitney Book" pitchFamily="1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latin typeface="Whitney Book" pitchFamily="1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0" i="0" u="none" strike="noStrike" kern="1200" cap="all" spc="15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Whitney Bold"/>
                <a:cs typeface="Whitney Bold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5272" y="1131888"/>
            <a:ext cx="10215251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Whitney Medium"/>
                <a:cs typeface="Whitney Medium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Whitney Medium"/>
                <a:cs typeface="Whitney Medium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Whitney Book"/>
                <a:cs typeface="Whitney Book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3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  <p:sldLayoutId id="2147484905" r:id="rId12"/>
    <p:sldLayoutId id="2147484906" r:id="rId13"/>
    <p:sldLayoutId id="2147484907" r:id="rId14"/>
    <p:sldLayoutId id="2147484908" r:id="rId15"/>
    <p:sldLayoutId id="2147484909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623392" y="1331915"/>
            <a:ext cx="7200800" cy="1449014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r>
              <a:rPr lang="en-US" b="1" dirty="0"/>
              <a:t>Socio-economics</a:t>
            </a:r>
          </a:p>
          <a:p>
            <a:r>
              <a:rPr lang="en-US" b="1" dirty="0"/>
              <a:t>Designing the research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5400" y="2995613"/>
            <a:ext cx="5430838" cy="721419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John Janmaat</a:t>
            </a:r>
          </a:p>
          <a:p>
            <a:pPr>
              <a:buFont typeface="Arial" charset="0"/>
              <a:buNone/>
              <a:defRPr/>
            </a:pPr>
            <a:r>
              <a:rPr lang="en-US" sz="1200" dirty="0" err="1">
                <a:ea typeface="ＭＳ Ｐゴシック" charset="-128"/>
              </a:rPr>
              <a:t>i.k</a:t>
            </a:r>
            <a:r>
              <a:rPr lang="en-US" sz="1200" dirty="0">
                <a:ea typeface="ＭＳ Ｐゴシック" charset="-128"/>
              </a:rPr>
              <a:t>. barber school of arts and sciences</a:t>
            </a:r>
          </a:p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The University of British Columbia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E01FC-2EAF-4344-A087-D95E4538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</p:spPr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1C17F8-41AC-47C9-B865-481155F39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728" y="1131888"/>
            <a:ext cx="7152795" cy="2243082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Hypothesis</a:t>
            </a:r>
          </a:p>
          <a:p>
            <a:pPr marL="997200" lvl="2" indent="-457200"/>
            <a:r>
              <a:rPr lang="en-CA" dirty="0"/>
              <a:t>Features represented by all boxes will matter.</a:t>
            </a:r>
          </a:p>
          <a:p>
            <a:pPr marL="997200" lvl="2" indent="-457200"/>
            <a:r>
              <a:rPr lang="en-CA" dirty="0"/>
              <a:t>Role of features will differ by commodity.</a:t>
            </a:r>
          </a:p>
          <a:p>
            <a:pPr marL="997200" lvl="2" indent="-457200"/>
            <a:r>
              <a:rPr lang="en-CA" dirty="0"/>
              <a:t>Role of features will differ by individual.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39515-814C-4D1A-AC60-32D2942672CD}"/>
              </a:ext>
            </a:extLst>
          </p:cNvPr>
          <p:cNvGrpSpPr/>
          <p:nvPr/>
        </p:nvGrpSpPr>
        <p:grpSpPr>
          <a:xfrm>
            <a:off x="4239117" y="3861048"/>
            <a:ext cx="6576731" cy="2808312"/>
            <a:chOff x="47328" y="1124744"/>
            <a:chExt cx="10753195" cy="54173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9D7A80-3936-4E45-9D12-B3CA9E4FE83D}"/>
                </a:ext>
              </a:extLst>
            </p:cNvPr>
            <p:cNvSpPr/>
            <p:nvPr/>
          </p:nvSpPr>
          <p:spPr>
            <a:xfrm>
              <a:off x="9912424" y="3068960"/>
              <a:ext cx="888099" cy="151216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Pea and Wheat  Cover Crop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63ECA7-15CC-4728-A510-B15650CBD5CF}"/>
                </a:ext>
              </a:extLst>
            </p:cNvPr>
            <p:cNvSpPr/>
            <p:nvPr/>
          </p:nvSpPr>
          <p:spPr>
            <a:xfrm>
              <a:off x="6096000" y="3513378"/>
              <a:ext cx="1872208" cy="623331"/>
            </a:xfrm>
            <a:prstGeom prst="roundRect">
              <a:avLst/>
            </a:prstGeom>
            <a:solidFill>
              <a:srgbClr val="CC66FF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Intention to adopt BMP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736E2E-99D4-49B4-AAB8-E666D8434B68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 flipV="1">
              <a:off x="7968208" y="3825043"/>
              <a:ext cx="194421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2509B1-A311-4289-80A6-628A67C846AC}"/>
                </a:ext>
              </a:extLst>
            </p:cNvPr>
            <p:cNvSpPr/>
            <p:nvPr/>
          </p:nvSpPr>
          <p:spPr>
            <a:xfrm>
              <a:off x="7716180" y="4892791"/>
              <a:ext cx="2484276" cy="16493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Constraints: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Time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Cost of adoption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needs.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525AE8-BCD0-44AE-B129-1B2ADB025DE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958318" y="3832188"/>
              <a:ext cx="0" cy="1060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D667E-9D21-4171-8A4C-B8B95EDD4C2E}"/>
                </a:ext>
              </a:extLst>
            </p:cNvPr>
            <p:cNvSpPr/>
            <p:nvPr/>
          </p:nvSpPr>
          <p:spPr>
            <a:xfrm>
              <a:off x="7716180" y="1124744"/>
              <a:ext cx="2484276" cy="163255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Enablers: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Financial aid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Insurance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loans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974244-32A3-4D5E-8894-62BB7C662546}"/>
                </a:ext>
              </a:extLst>
            </p:cNvPr>
            <p:cNvCxnSpPr>
              <a:cxnSpLocks/>
            </p:cNvCxnSpPr>
            <p:nvPr/>
          </p:nvCxnSpPr>
          <p:spPr>
            <a:xfrm>
              <a:off x="8958318" y="2757294"/>
              <a:ext cx="0" cy="1067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B9235FD-B511-4896-A53C-EBE506448ECC}"/>
                </a:ext>
              </a:extLst>
            </p:cNvPr>
            <p:cNvSpPr/>
            <p:nvPr/>
          </p:nvSpPr>
          <p:spPr>
            <a:xfrm>
              <a:off x="2568665" y="1131888"/>
              <a:ext cx="2880318" cy="143301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Attitudes: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Does it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Are outcomes things I care about?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945206-5027-42F0-B030-BC82240C20DC}"/>
                </a:ext>
              </a:extLst>
            </p:cNvPr>
            <p:cNvSpPr/>
            <p:nvPr/>
          </p:nvSpPr>
          <p:spPr>
            <a:xfrm>
              <a:off x="2568665" y="3108716"/>
              <a:ext cx="2880318" cy="14330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Norms: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Views of my peers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Social 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Family and friends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06EB0E-065C-44B5-AB22-8E503E20AC6A}"/>
                </a:ext>
              </a:extLst>
            </p:cNvPr>
            <p:cNvSpPr/>
            <p:nvPr/>
          </p:nvSpPr>
          <p:spPr>
            <a:xfrm>
              <a:off x="2567608" y="5081524"/>
              <a:ext cx="2880318" cy="14330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Control: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 I know how?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If it doesn’t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Have time and $$$?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62E5103-41B0-4C32-9F7F-CB48A1CF4C12}"/>
                </a:ext>
              </a:extLst>
            </p:cNvPr>
            <p:cNvCxnSpPr>
              <a:stCxn id="18" idx="3"/>
              <a:endCxn id="5" idx="0"/>
            </p:cNvCxnSpPr>
            <p:nvPr/>
          </p:nvCxnSpPr>
          <p:spPr>
            <a:xfrm>
              <a:off x="5448983" y="1848396"/>
              <a:ext cx="1583121" cy="166498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9CE316BC-681D-43C5-A5F4-E3BDC4EB4BC7}"/>
                </a:ext>
              </a:extLst>
            </p:cNvPr>
            <p:cNvCxnSpPr>
              <a:stCxn id="21" idx="3"/>
              <a:endCxn id="5" idx="2"/>
            </p:cNvCxnSpPr>
            <p:nvPr/>
          </p:nvCxnSpPr>
          <p:spPr>
            <a:xfrm flipV="1">
              <a:off x="5447926" y="4136709"/>
              <a:ext cx="1584178" cy="166132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562E4F-E5BE-4C40-B9C6-9EDC2BF657D6}"/>
                </a:ext>
              </a:extLst>
            </p:cNvPr>
            <p:cNvCxnSpPr>
              <a:stCxn id="19" idx="3"/>
              <a:endCxn id="5" idx="1"/>
            </p:cNvCxnSpPr>
            <p:nvPr/>
          </p:nvCxnSpPr>
          <p:spPr>
            <a:xfrm flipV="1">
              <a:off x="5448983" y="3825044"/>
              <a:ext cx="647017" cy="1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7DD732-4982-4062-B696-659D0B01DDCD}"/>
                </a:ext>
              </a:extLst>
            </p:cNvPr>
            <p:cNvSpPr/>
            <p:nvPr/>
          </p:nvSpPr>
          <p:spPr>
            <a:xfrm>
              <a:off x="47328" y="2670073"/>
              <a:ext cx="1944216" cy="232423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Characteristics: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Education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Beliefs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Income (farm and other)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9A5762B0-0E89-4A1D-9C42-48CC1523CE41}"/>
                </a:ext>
              </a:extLst>
            </p:cNvPr>
            <p:cNvCxnSpPr>
              <a:stCxn id="28" idx="0"/>
              <a:endCxn id="18" idx="1"/>
            </p:cNvCxnSpPr>
            <p:nvPr/>
          </p:nvCxnSpPr>
          <p:spPr>
            <a:xfrm rot="5400000" flipH="1" flipV="1">
              <a:off x="1383212" y="1484621"/>
              <a:ext cx="821677" cy="1549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6218089E-C756-448E-806D-9BBEE6B20C8F}"/>
                </a:ext>
              </a:extLst>
            </p:cNvPr>
            <p:cNvCxnSpPr>
              <a:stCxn id="28" idx="2"/>
              <a:endCxn id="21" idx="1"/>
            </p:cNvCxnSpPr>
            <p:nvPr/>
          </p:nvCxnSpPr>
          <p:spPr>
            <a:xfrm rot="16200000" flipH="1">
              <a:off x="1391658" y="4622081"/>
              <a:ext cx="803729" cy="15481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AC0F2-C8BF-4628-8C52-FA77A778E73B}"/>
                </a:ext>
              </a:extLst>
            </p:cNvPr>
            <p:cNvCxnSpPr>
              <a:stCxn id="28" idx="3"/>
              <a:endCxn id="19" idx="1"/>
            </p:cNvCxnSpPr>
            <p:nvPr/>
          </p:nvCxnSpPr>
          <p:spPr>
            <a:xfrm flipV="1">
              <a:off x="1991544" y="3825224"/>
              <a:ext cx="577121" cy="69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Scientific Method Example &amp; Steps | What is the Scientific Method? - Video  &amp; Lesson Transcript | Study.com">
            <a:extLst>
              <a:ext uri="{FF2B5EF4-FFF2-40B4-BE49-F238E27FC236}">
                <a16:creationId xmlns:a16="http://schemas.microsoft.com/office/drawing/2014/main" id="{F0AA5211-1F03-46BF-A053-C84A9D50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31888"/>
            <a:ext cx="2592288" cy="5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79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E01FC-2EAF-4344-A087-D95E4538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</p:spPr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1C17F8-41AC-47C9-B865-481155F39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728" y="1131887"/>
            <a:ext cx="7152795" cy="249455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Experiment</a:t>
            </a:r>
          </a:p>
          <a:p>
            <a:pPr marL="997200" lvl="2" indent="-457200"/>
            <a:r>
              <a:rPr lang="en-CA" dirty="0"/>
              <a:t>Construct measures to capture aspects of each feature.</a:t>
            </a:r>
          </a:p>
          <a:p>
            <a:pPr marL="997200" lvl="2" indent="-457200"/>
            <a:r>
              <a:rPr lang="en-CA" dirty="0"/>
              <a:t>Use common measures across commodities to detect different influences.</a:t>
            </a:r>
          </a:p>
          <a:p>
            <a:pPr marL="997200" lvl="2" indent="-457200"/>
            <a:r>
              <a:rPr lang="en-CA" dirty="0"/>
              <a:t>Design measures so unique commodity factors captured.</a:t>
            </a:r>
          </a:p>
          <a:p>
            <a:pPr marL="997200" lvl="2" indent="-457200"/>
            <a:r>
              <a:rPr lang="en-CA" dirty="0"/>
              <a:t>Survey across diversity of producers.</a:t>
            </a:r>
          </a:p>
          <a:p>
            <a:pPr marL="457200" indent="-457200">
              <a:buFont typeface="+mj-lt"/>
              <a:buAutoNum type="arabicPeriod" startAt="4"/>
            </a:pPr>
            <a:endParaRPr lang="en-CA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39515-814C-4D1A-AC60-32D2942672CD}"/>
              </a:ext>
            </a:extLst>
          </p:cNvPr>
          <p:cNvGrpSpPr/>
          <p:nvPr/>
        </p:nvGrpSpPr>
        <p:grpSpPr>
          <a:xfrm>
            <a:off x="4239117" y="3861048"/>
            <a:ext cx="6576731" cy="2808312"/>
            <a:chOff x="47328" y="1124744"/>
            <a:chExt cx="10753195" cy="54173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9D7A80-3936-4E45-9D12-B3CA9E4FE83D}"/>
                </a:ext>
              </a:extLst>
            </p:cNvPr>
            <p:cNvSpPr/>
            <p:nvPr/>
          </p:nvSpPr>
          <p:spPr>
            <a:xfrm>
              <a:off x="9912424" y="3068960"/>
              <a:ext cx="888099" cy="151216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Pea and Wheat  Cover Crop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63ECA7-15CC-4728-A510-B15650CBD5CF}"/>
                </a:ext>
              </a:extLst>
            </p:cNvPr>
            <p:cNvSpPr/>
            <p:nvPr/>
          </p:nvSpPr>
          <p:spPr>
            <a:xfrm>
              <a:off x="6096000" y="3513378"/>
              <a:ext cx="1872208" cy="623331"/>
            </a:xfrm>
            <a:prstGeom prst="roundRect">
              <a:avLst/>
            </a:prstGeom>
            <a:solidFill>
              <a:srgbClr val="CC66FF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Intention to adopt BMP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736E2E-99D4-49B4-AAB8-E666D8434B68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 flipV="1">
              <a:off x="7968208" y="3825043"/>
              <a:ext cx="194421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2509B1-A311-4289-80A6-628A67C846AC}"/>
                </a:ext>
              </a:extLst>
            </p:cNvPr>
            <p:cNvSpPr/>
            <p:nvPr/>
          </p:nvSpPr>
          <p:spPr>
            <a:xfrm>
              <a:off x="7716180" y="4892791"/>
              <a:ext cx="2484276" cy="16493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Constraints: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Time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Cost of adoption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needs.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525AE8-BCD0-44AE-B129-1B2ADB025DE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958318" y="3832188"/>
              <a:ext cx="0" cy="1060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D667E-9D21-4171-8A4C-B8B95EDD4C2E}"/>
                </a:ext>
              </a:extLst>
            </p:cNvPr>
            <p:cNvSpPr/>
            <p:nvPr/>
          </p:nvSpPr>
          <p:spPr>
            <a:xfrm>
              <a:off x="7716180" y="1124744"/>
              <a:ext cx="2484276" cy="163255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Enablers: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Financial aid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Insurance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loans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974244-32A3-4D5E-8894-62BB7C662546}"/>
                </a:ext>
              </a:extLst>
            </p:cNvPr>
            <p:cNvCxnSpPr>
              <a:cxnSpLocks/>
            </p:cNvCxnSpPr>
            <p:nvPr/>
          </p:nvCxnSpPr>
          <p:spPr>
            <a:xfrm>
              <a:off x="8958318" y="2757294"/>
              <a:ext cx="0" cy="1067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B9235FD-B511-4896-A53C-EBE506448ECC}"/>
                </a:ext>
              </a:extLst>
            </p:cNvPr>
            <p:cNvSpPr/>
            <p:nvPr/>
          </p:nvSpPr>
          <p:spPr>
            <a:xfrm>
              <a:off x="2568665" y="1131888"/>
              <a:ext cx="2880318" cy="143301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Attitudes: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Does it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Are outcomes things I care about?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945206-5027-42F0-B030-BC82240C20DC}"/>
                </a:ext>
              </a:extLst>
            </p:cNvPr>
            <p:cNvSpPr/>
            <p:nvPr/>
          </p:nvSpPr>
          <p:spPr>
            <a:xfrm>
              <a:off x="2568665" y="3108716"/>
              <a:ext cx="2880318" cy="14330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Norms: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Views of my peers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Social 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Family and friends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06EB0E-065C-44B5-AB22-8E503E20AC6A}"/>
                </a:ext>
              </a:extLst>
            </p:cNvPr>
            <p:cNvSpPr/>
            <p:nvPr/>
          </p:nvSpPr>
          <p:spPr>
            <a:xfrm>
              <a:off x="2567608" y="5081524"/>
              <a:ext cx="2880318" cy="14330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Control: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 I know how?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If it doesn’t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Have time and $$$?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62E5103-41B0-4C32-9F7F-CB48A1CF4C12}"/>
                </a:ext>
              </a:extLst>
            </p:cNvPr>
            <p:cNvCxnSpPr>
              <a:stCxn id="18" idx="3"/>
              <a:endCxn id="5" idx="0"/>
            </p:cNvCxnSpPr>
            <p:nvPr/>
          </p:nvCxnSpPr>
          <p:spPr>
            <a:xfrm>
              <a:off x="5448983" y="1848396"/>
              <a:ext cx="1583121" cy="166498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9CE316BC-681D-43C5-A5F4-E3BDC4EB4BC7}"/>
                </a:ext>
              </a:extLst>
            </p:cNvPr>
            <p:cNvCxnSpPr>
              <a:stCxn id="21" idx="3"/>
              <a:endCxn id="5" idx="2"/>
            </p:cNvCxnSpPr>
            <p:nvPr/>
          </p:nvCxnSpPr>
          <p:spPr>
            <a:xfrm flipV="1">
              <a:off x="5447926" y="4136709"/>
              <a:ext cx="1584178" cy="166132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562E4F-E5BE-4C40-B9C6-9EDC2BF657D6}"/>
                </a:ext>
              </a:extLst>
            </p:cNvPr>
            <p:cNvCxnSpPr>
              <a:stCxn id="19" idx="3"/>
              <a:endCxn id="5" idx="1"/>
            </p:cNvCxnSpPr>
            <p:nvPr/>
          </p:nvCxnSpPr>
          <p:spPr>
            <a:xfrm flipV="1">
              <a:off x="5448983" y="3825044"/>
              <a:ext cx="647017" cy="1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7DD732-4982-4062-B696-659D0B01DDCD}"/>
                </a:ext>
              </a:extLst>
            </p:cNvPr>
            <p:cNvSpPr/>
            <p:nvPr/>
          </p:nvSpPr>
          <p:spPr>
            <a:xfrm>
              <a:off x="47328" y="2670073"/>
              <a:ext cx="1944216" cy="232423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Characteristics: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Education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Beliefs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Income (farm and other)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9A5762B0-0E89-4A1D-9C42-48CC1523CE41}"/>
                </a:ext>
              </a:extLst>
            </p:cNvPr>
            <p:cNvCxnSpPr>
              <a:stCxn id="28" idx="0"/>
              <a:endCxn id="18" idx="1"/>
            </p:cNvCxnSpPr>
            <p:nvPr/>
          </p:nvCxnSpPr>
          <p:spPr>
            <a:xfrm rot="5400000" flipH="1" flipV="1">
              <a:off x="1383212" y="1484621"/>
              <a:ext cx="821677" cy="1549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6218089E-C756-448E-806D-9BBEE6B20C8F}"/>
                </a:ext>
              </a:extLst>
            </p:cNvPr>
            <p:cNvCxnSpPr>
              <a:stCxn id="28" idx="2"/>
              <a:endCxn id="21" idx="1"/>
            </p:cNvCxnSpPr>
            <p:nvPr/>
          </p:nvCxnSpPr>
          <p:spPr>
            <a:xfrm rot="16200000" flipH="1">
              <a:off x="1391658" y="4622081"/>
              <a:ext cx="803729" cy="15481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AC0F2-C8BF-4628-8C52-FA77A778E73B}"/>
                </a:ext>
              </a:extLst>
            </p:cNvPr>
            <p:cNvCxnSpPr>
              <a:stCxn id="28" idx="3"/>
              <a:endCxn id="19" idx="1"/>
            </p:cNvCxnSpPr>
            <p:nvPr/>
          </p:nvCxnSpPr>
          <p:spPr>
            <a:xfrm flipV="1">
              <a:off x="1991544" y="3825224"/>
              <a:ext cx="577121" cy="69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Scientific Method Example &amp; Steps | What is the Scientific Method? - Video  &amp; Lesson Transcript | Study.com">
            <a:extLst>
              <a:ext uri="{FF2B5EF4-FFF2-40B4-BE49-F238E27FC236}">
                <a16:creationId xmlns:a16="http://schemas.microsoft.com/office/drawing/2014/main" id="{F0AA5211-1F03-46BF-A053-C84A9D50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31888"/>
            <a:ext cx="2592288" cy="5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1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BFFC4F-F918-4658-A471-231DFCFB7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RESPECT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FC340-9A49-4546-BEE2-6992C1298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producers (and other data contributors) may consider some of this information private.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Survey data must be securely stored.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involved in data collection and analysis must have committed to respecting confidentiality and privacy of people contributing data.</a:t>
            </a:r>
          </a:p>
          <a:p>
            <a:pPr marL="882900" lvl="2" indent="-342900"/>
            <a:r>
              <a:rPr lang="en-US" dirty="0"/>
              <a:t>Primary data not shared unless those shared </a:t>
            </a:r>
            <a:br>
              <a:rPr lang="en-US" dirty="0"/>
            </a:br>
            <a:r>
              <a:rPr lang="en-US" dirty="0"/>
              <a:t>with have made same commitment.</a:t>
            </a:r>
          </a:p>
          <a:p>
            <a:pPr marL="882900" lvl="2" indent="-342900"/>
            <a:r>
              <a:rPr lang="en-US" dirty="0"/>
              <a:t>Data </a:t>
            </a:r>
            <a:r>
              <a:rPr lang="en-US" b="1" u="sng" dirty="0"/>
              <a:t>CANNOT</a:t>
            </a:r>
            <a:r>
              <a:rPr lang="en-US" dirty="0"/>
              <a:t> be archived and made public.</a:t>
            </a:r>
          </a:p>
          <a:p>
            <a:pPr marL="342900" lvl="1" indent="-342900"/>
            <a:r>
              <a:rPr lang="en-US" dirty="0"/>
              <a:t>Following university research ethics process facilitates </a:t>
            </a:r>
            <a:br>
              <a:rPr lang="en-US" dirty="0"/>
            </a:br>
            <a:r>
              <a:rPr lang="en-US" dirty="0"/>
              <a:t>satisfaction of requirements.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D80DD-6995-435D-8582-3834D72A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2636912"/>
            <a:ext cx="4036223" cy="4221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FDD50-53FD-49FE-A2E3-E9124930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406349"/>
            <a:ext cx="2304256" cy="34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2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Scientific method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5720" y="1131888"/>
            <a:ext cx="7224803" cy="5393456"/>
          </a:xfrm>
          <a:effectLst/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</a:t>
            </a:r>
            <a:br>
              <a:rPr lang="en-CA" dirty="0"/>
            </a:br>
            <a:r>
              <a:rPr lang="en-CA" dirty="0"/>
              <a:t>How can the uptake of BMPs be increased?</a:t>
            </a:r>
            <a:br>
              <a:rPr lang="en-CA" dirty="0"/>
            </a:br>
            <a:r>
              <a:rPr lang="en-CA" dirty="0"/>
              <a:t>Has Living Lab program increased BMP uptake?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Background</a:t>
            </a:r>
            <a:br>
              <a:rPr lang="en-CA" dirty="0"/>
            </a:br>
            <a:r>
              <a:rPr lang="en-CA" dirty="0"/>
              <a:t>Previous work: Financial, knowledge, attitudes, norms, …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Hypothesis</a:t>
            </a:r>
            <a:br>
              <a:rPr lang="en-CA" dirty="0"/>
            </a:br>
            <a:r>
              <a:rPr lang="en-CA" dirty="0"/>
              <a:t>Uptake influenced by financials, awareness, attitudes, norms, …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Experiment</a:t>
            </a:r>
            <a:br>
              <a:rPr lang="en-CA" dirty="0"/>
            </a:br>
            <a:r>
              <a:rPr lang="en-CA" dirty="0"/>
              <a:t>Use survey to assess BMP uptake experience or intention, as influenced by financial, awareness, attitudes, norms, …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Analysis</a:t>
            </a:r>
            <a:br>
              <a:rPr lang="en-CA" dirty="0"/>
            </a:br>
            <a:r>
              <a:rPr lang="en-CA" dirty="0"/>
              <a:t>Use statistics to assess influence of financial, awareness, attitudes, norms on BMP uptake experience or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</a:t>
            </a:r>
          </a:p>
        </p:txBody>
      </p:sp>
      <p:pic>
        <p:nvPicPr>
          <p:cNvPr id="1026" name="Picture 2" descr="Scientific Method Example &amp; Steps | What is the Scientific Method? - Video  &amp; Lesson Transcript | Study.com">
            <a:extLst>
              <a:ext uri="{FF2B5EF4-FFF2-40B4-BE49-F238E27FC236}">
                <a16:creationId xmlns:a16="http://schemas.microsoft.com/office/drawing/2014/main" id="{90045410-73B6-4101-8B18-25DD32B0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31888"/>
            <a:ext cx="2592288" cy="5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B4CF54-EAF7-49F4-80AE-D5030E4C1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B53258-1D57-4A4C-B294-C84247F3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68680"/>
            <a:ext cx="7751454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0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9BDF6-5263-4E24-AC47-FF02A36E8B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0BFB88-E464-4697-8349-4A4F8D93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69018"/>
            <a:ext cx="7751018" cy="59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7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47D6B-0FFB-4485-9B1C-7B498A374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995D-38E5-4A02-8525-9A9CF7BBB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1990’s, trialed pea and winter wheat cover crop after silage corn on family farm near Chilliwack.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Promise:</a:t>
            </a:r>
          </a:p>
          <a:p>
            <a:pPr marL="882900" lvl="2" indent="-342900"/>
            <a:r>
              <a:rPr lang="en-US" dirty="0"/>
              <a:t>Green manure, easy to integrate before next crop, contributes nitrogen.</a:t>
            </a:r>
          </a:p>
          <a:p>
            <a:pPr marL="882900" lvl="2" indent="-342900"/>
            <a:r>
              <a:rPr lang="en-US" dirty="0"/>
              <a:t>Reduce erosion and capture nutrients with spring manure spreading.</a:t>
            </a:r>
          </a:p>
          <a:p>
            <a:pPr marL="882900" lvl="2" indent="-342900"/>
            <a:r>
              <a:rPr lang="en-US" dirty="0"/>
              <a:t>High quality silage crop harvested before corn planted.</a:t>
            </a:r>
          </a:p>
          <a:p>
            <a:pPr marL="882900" lvl="2" indent="-342900"/>
            <a:r>
              <a:rPr lang="en-US" dirty="0"/>
              <a:t>Increased soil carbon not part of conversation in 1990’s.</a:t>
            </a:r>
          </a:p>
          <a:p>
            <a:pPr marL="342900" lvl="1" indent="-342900"/>
            <a:r>
              <a:rPr lang="en-US" dirty="0"/>
              <a:t>Experience:</a:t>
            </a:r>
          </a:p>
          <a:p>
            <a:pPr marL="882900" lvl="2" indent="-342900"/>
            <a:r>
              <a:rPr lang="en-US" dirty="0"/>
              <a:t>Winter arctic blast when cover crop not dormant, serious winter kill.</a:t>
            </a:r>
          </a:p>
          <a:p>
            <a:pPr marL="882900" lvl="2" indent="-342900"/>
            <a:r>
              <a:rPr lang="en-US" dirty="0"/>
              <a:t>Information gathering time, cost of soil preparation, seeding seed not commonly used, …</a:t>
            </a:r>
          </a:p>
          <a:p>
            <a:pPr marL="342900" lvl="1" indent="-342900"/>
            <a:r>
              <a:rPr lang="en-US" dirty="0"/>
              <a:t>Result:</a:t>
            </a:r>
          </a:p>
          <a:p>
            <a:pPr marL="882900" lvl="2" indent="-342900"/>
            <a:r>
              <a:rPr lang="en-US" dirty="0"/>
              <a:t>Return to fall rye.</a:t>
            </a:r>
          </a:p>
          <a:p>
            <a:pPr marL="882900" lvl="2" indent="-342900"/>
            <a:r>
              <a:rPr lang="en-US" dirty="0"/>
              <a:t>Lower feed quality, harder to work in, but dependable in climate.</a:t>
            </a:r>
          </a:p>
        </p:txBody>
      </p:sp>
    </p:spTree>
    <p:extLst>
      <p:ext uri="{BB962C8B-B14F-4D97-AF65-F5344CB8AC3E}">
        <p14:creationId xmlns:p14="http://schemas.microsoft.com/office/powerpoint/2010/main" val="21593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E01FC-2EAF-4344-A087-D95E4538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9D7A80-3936-4E45-9D12-B3CA9E4FE83D}"/>
              </a:ext>
            </a:extLst>
          </p:cNvPr>
          <p:cNvSpPr/>
          <p:nvPr/>
        </p:nvSpPr>
        <p:spPr>
          <a:xfrm>
            <a:off x="9912424" y="3068960"/>
            <a:ext cx="888099" cy="15121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Pea and Wheat  Cover Crop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63ECA7-15CC-4728-A510-B15650CBD5CF}"/>
              </a:ext>
            </a:extLst>
          </p:cNvPr>
          <p:cNvSpPr/>
          <p:nvPr/>
        </p:nvSpPr>
        <p:spPr>
          <a:xfrm>
            <a:off x="6096000" y="3513378"/>
            <a:ext cx="1872208" cy="623331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 to adopt BMP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736E2E-99D4-49B4-AAB8-E666D8434B68}"/>
              </a:ext>
            </a:extLst>
          </p:cNvPr>
          <p:cNvCxnSpPr>
            <a:stCxn id="5" idx="3"/>
            <a:endCxn id="4" idx="1"/>
          </p:cNvCxnSpPr>
          <p:nvPr/>
        </p:nvCxnSpPr>
        <p:spPr>
          <a:xfrm flipV="1">
            <a:off x="7968208" y="3825043"/>
            <a:ext cx="194421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F2509B1-A311-4289-80A6-628A67C846AC}"/>
              </a:ext>
            </a:extLst>
          </p:cNvPr>
          <p:cNvSpPr/>
          <p:nvPr/>
        </p:nvSpPr>
        <p:spPr>
          <a:xfrm>
            <a:off x="7716180" y="4892791"/>
            <a:ext cx="2484276" cy="1649339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Constraints: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Cost of adoption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Equipment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25AE8-BCD0-44AE-B129-1B2ADB025DE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958318" y="3832188"/>
            <a:ext cx="0" cy="1060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D667E-9D21-4171-8A4C-B8B95EDD4C2E}"/>
              </a:ext>
            </a:extLst>
          </p:cNvPr>
          <p:cNvSpPr/>
          <p:nvPr/>
        </p:nvSpPr>
        <p:spPr>
          <a:xfrm>
            <a:off x="7716180" y="1124744"/>
            <a:ext cx="2484276" cy="163255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Enablers: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Financial 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Equipment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974244-32A3-4D5E-8894-62BB7C662546}"/>
              </a:ext>
            </a:extLst>
          </p:cNvPr>
          <p:cNvCxnSpPr>
            <a:cxnSpLocks/>
          </p:cNvCxnSpPr>
          <p:nvPr/>
        </p:nvCxnSpPr>
        <p:spPr>
          <a:xfrm>
            <a:off x="8958318" y="2757294"/>
            <a:ext cx="0" cy="1067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9235FD-B511-4896-A53C-EBE506448ECC}"/>
              </a:ext>
            </a:extLst>
          </p:cNvPr>
          <p:cNvSpPr/>
          <p:nvPr/>
        </p:nvSpPr>
        <p:spPr>
          <a:xfrm>
            <a:off x="2568665" y="1131888"/>
            <a:ext cx="2880318" cy="14330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Attitudes: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Does it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Are outcomes things I care about?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945206-5027-42F0-B030-BC82240C20DC}"/>
              </a:ext>
            </a:extLst>
          </p:cNvPr>
          <p:cNvSpPr/>
          <p:nvPr/>
        </p:nvSpPr>
        <p:spPr>
          <a:xfrm>
            <a:off x="2568665" y="3108716"/>
            <a:ext cx="2880318" cy="1433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Norms: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Views of my peers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Social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Family and 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06EB0E-065C-44B5-AB22-8E503E20AC6A}"/>
              </a:ext>
            </a:extLst>
          </p:cNvPr>
          <p:cNvSpPr/>
          <p:nvPr/>
        </p:nvSpPr>
        <p:spPr>
          <a:xfrm>
            <a:off x="2567608" y="5081524"/>
            <a:ext cx="2880318" cy="14330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Control: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Do I know 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If it doesn’t work?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Have time and $$$?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62E5103-41B0-4C32-9F7F-CB48A1CF4C12}"/>
              </a:ext>
            </a:extLst>
          </p:cNvPr>
          <p:cNvCxnSpPr>
            <a:stCxn id="18" idx="3"/>
            <a:endCxn id="5" idx="0"/>
          </p:cNvCxnSpPr>
          <p:nvPr/>
        </p:nvCxnSpPr>
        <p:spPr>
          <a:xfrm>
            <a:off x="5448983" y="1848396"/>
            <a:ext cx="1583121" cy="166498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CE316BC-681D-43C5-A5F4-E3BDC4EB4BC7}"/>
              </a:ext>
            </a:extLst>
          </p:cNvPr>
          <p:cNvCxnSpPr>
            <a:stCxn id="21" idx="3"/>
            <a:endCxn id="5" idx="2"/>
          </p:cNvCxnSpPr>
          <p:nvPr/>
        </p:nvCxnSpPr>
        <p:spPr>
          <a:xfrm flipV="1">
            <a:off x="5447926" y="4136709"/>
            <a:ext cx="1584178" cy="166132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562E4F-E5BE-4C40-B9C6-9EDC2BF657D6}"/>
              </a:ext>
            </a:extLst>
          </p:cNvPr>
          <p:cNvCxnSpPr>
            <a:stCxn id="19" idx="3"/>
            <a:endCxn id="5" idx="1"/>
          </p:cNvCxnSpPr>
          <p:nvPr/>
        </p:nvCxnSpPr>
        <p:spPr>
          <a:xfrm flipV="1">
            <a:off x="5448983" y="3825044"/>
            <a:ext cx="647017" cy="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C7DD732-4982-4062-B696-659D0B01DDCD}"/>
              </a:ext>
            </a:extLst>
          </p:cNvPr>
          <p:cNvSpPr/>
          <p:nvPr/>
        </p:nvSpPr>
        <p:spPr>
          <a:xfrm>
            <a:off x="47328" y="2670073"/>
            <a:ext cx="1944216" cy="232423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Beliefs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Income (farm and other)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A5762B0-0E89-4A1D-9C42-48CC1523CE41}"/>
              </a:ext>
            </a:extLst>
          </p:cNvPr>
          <p:cNvCxnSpPr>
            <a:stCxn id="28" idx="0"/>
            <a:endCxn id="18" idx="1"/>
          </p:cNvCxnSpPr>
          <p:nvPr/>
        </p:nvCxnSpPr>
        <p:spPr>
          <a:xfrm rot="5400000" flipH="1" flipV="1">
            <a:off x="1383212" y="1484621"/>
            <a:ext cx="821677" cy="154922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218089E-C756-448E-806D-9BBEE6B20C8F}"/>
              </a:ext>
            </a:extLst>
          </p:cNvPr>
          <p:cNvCxnSpPr>
            <a:stCxn id="28" idx="2"/>
            <a:endCxn id="21" idx="1"/>
          </p:cNvCxnSpPr>
          <p:nvPr/>
        </p:nvCxnSpPr>
        <p:spPr>
          <a:xfrm rot="16200000" flipH="1">
            <a:off x="1391658" y="4622081"/>
            <a:ext cx="803729" cy="154817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9AC0F2-C8BF-4628-8C52-FA77A778E73B}"/>
              </a:ext>
            </a:extLst>
          </p:cNvPr>
          <p:cNvCxnSpPr>
            <a:stCxn id="28" idx="3"/>
            <a:endCxn id="19" idx="1"/>
          </p:cNvCxnSpPr>
          <p:nvPr/>
        </p:nvCxnSpPr>
        <p:spPr>
          <a:xfrm flipV="1">
            <a:off x="1991544" y="3825224"/>
            <a:ext cx="577121" cy="6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8" grpId="0" animBg="1"/>
      <p:bldP spid="19" grpId="0" animBg="1"/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D4E20F-E1B2-48BC-8D69-BABB616DD4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7B3122-520B-4CBF-9E0D-836782BCCEB6}"/>
              </a:ext>
            </a:extLst>
          </p:cNvPr>
          <p:cNvSpPr/>
          <p:nvPr/>
        </p:nvSpPr>
        <p:spPr>
          <a:xfrm>
            <a:off x="911424" y="1131888"/>
            <a:ext cx="1872208" cy="51774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Producer Population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CEBC0D-BE63-4EA8-BACD-894D760BF549}"/>
              </a:ext>
            </a:extLst>
          </p:cNvPr>
          <p:cNvSpPr/>
          <p:nvPr/>
        </p:nvSpPr>
        <p:spPr>
          <a:xfrm>
            <a:off x="1055440" y="5157192"/>
            <a:ext cx="1512168" cy="1008112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 to adopt BMP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280FF0-014F-4E58-A0B0-B91DB177A78B}"/>
              </a:ext>
            </a:extLst>
          </p:cNvPr>
          <p:cNvSpPr/>
          <p:nvPr/>
        </p:nvSpPr>
        <p:spPr>
          <a:xfrm>
            <a:off x="2954897" y="5488608"/>
            <a:ext cx="692832" cy="5188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4130CE-8716-4153-9BE5-0455E97BA214}"/>
              </a:ext>
            </a:extLst>
          </p:cNvPr>
          <p:cNvSpPr/>
          <p:nvPr/>
        </p:nvSpPr>
        <p:spPr>
          <a:xfrm>
            <a:off x="4223792" y="1131888"/>
            <a:ext cx="1872208" cy="28011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Fringe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7BE04DB-CCE3-4B80-AA9A-79613001AB18}"/>
              </a:ext>
            </a:extLst>
          </p:cNvPr>
          <p:cNvSpPr/>
          <p:nvPr/>
        </p:nvSpPr>
        <p:spPr>
          <a:xfrm>
            <a:off x="4349045" y="3429000"/>
            <a:ext cx="1512168" cy="388460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005924-A27B-4542-A8C2-B86E97BA58A7}"/>
              </a:ext>
            </a:extLst>
          </p:cNvPr>
          <p:cNvSpPr/>
          <p:nvPr/>
        </p:nvSpPr>
        <p:spPr>
          <a:xfrm>
            <a:off x="6267265" y="3578763"/>
            <a:ext cx="692832" cy="1625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48CE85-63C2-41AF-8A3D-F3493BDBF57B}"/>
              </a:ext>
            </a:extLst>
          </p:cNvPr>
          <p:cNvSpPr/>
          <p:nvPr/>
        </p:nvSpPr>
        <p:spPr>
          <a:xfrm>
            <a:off x="4223792" y="4078850"/>
            <a:ext cx="1872208" cy="12223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Interested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04E8CE-C0D1-45D4-A44B-8EBC56520DF2}"/>
              </a:ext>
            </a:extLst>
          </p:cNvPr>
          <p:cNvSpPr/>
          <p:nvPr/>
        </p:nvSpPr>
        <p:spPr>
          <a:xfrm>
            <a:off x="4363852" y="5032229"/>
            <a:ext cx="1512168" cy="169514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CA3556-322D-416D-AD40-E99BE96C7BBB}"/>
              </a:ext>
            </a:extLst>
          </p:cNvPr>
          <p:cNvSpPr/>
          <p:nvPr/>
        </p:nvSpPr>
        <p:spPr>
          <a:xfrm>
            <a:off x="6267265" y="5085184"/>
            <a:ext cx="692832" cy="1187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CE6B55-BB64-4234-8F1F-F9BA3F376939}"/>
              </a:ext>
            </a:extLst>
          </p:cNvPr>
          <p:cNvSpPr/>
          <p:nvPr/>
        </p:nvSpPr>
        <p:spPr>
          <a:xfrm>
            <a:off x="4223791" y="5447002"/>
            <a:ext cx="1872208" cy="8623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Participants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7D5115-EFAC-444C-B9E3-35A287AE78D7}"/>
              </a:ext>
            </a:extLst>
          </p:cNvPr>
          <p:cNvSpPr/>
          <p:nvPr/>
        </p:nvSpPr>
        <p:spPr>
          <a:xfrm>
            <a:off x="4363851" y="5695950"/>
            <a:ext cx="1512168" cy="513905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EE0277-9390-4F9F-BE7D-6105E0F56395}"/>
              </a:ext>
            </a:extLst>
          </p:cNvPr>
          <p:cNvSpPr/>
          <p:nvPr/>
        </p:nvSpPr>
        <p:spPr>
          <a:xfrm>
            <a:off x="6267264" y="5695950"/>
            <a:ext cx="692832" cy="5161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DAB91CD-006A-4C66-9C00-E7D2882F31B7}"/>
              </a:ext>
            </a:extLst>
          </p:cNvPr>
          <p:cNvSpPr/>
          <p:nvPr/>
        </p:nvSpPr>
        <p:spPr>
          <a:xfrm>
            <a:off x="7680177" y="1124744"/>
            <a:ext cx="1872208" cy="28011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Fringe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6F9E64-6E16-418F-9FF4-6C02FC95F644}"/>
              </a:ext>
            </a:extLst>
          </p:cNvPr>
          <p:cNvSpPr/>
          <p:nvPr/>
        </p:nvSpPr>
        <p:spPr>
          <a:xfrm>
            <a:off x="7805430" y="2996952"/>
            <a:ext cx="1512168" cy="813364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A75FF7-9373-41D2-911D-47E7FE05C17F}"/>
              </a:ext>
            </a:extLst>
          </p:cNvPr>
          <p:cNvSpPr/>
          <p:nvPr/>
        </p:nvSpPr>
        <p:spPr>
          <a:xfrm>
            <a:off x="9723650" y="3212977"/>
            <a:ext cx="692832" cy="5211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50D25E-8851-4844-8981-652196B188E1}"/>
              </a:ext>
            </a:extLst>
          </p:cNvPr>
          <p:cNvSpPr/>
          <p:nvPr/>
        </p:nvSpPr>
        <p:spPr>
          <a:xfrm>
            <a:off x="7680177" y="4071706"/>
            <a:ext cx="1872208" cy="12223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Interested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F62121C-F5AA-4B9B-9F49-2D965B3E9FD7}"/>
              </a:ext>
            </a:extLst>
          </p:cNvPr>
          <p:cNvSpPr/>
          <p:nvPr/>
        </p:nvSpPr>
        <p:spPr>
          <a:xfrm>
            <a:off x="7820237" y="4653136"/>
            <a:ext cx="1512168" cy="541463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62A617A-1A0D-4437-83DA-5194455198BF}"/>
              </a:ext>
            </a:extLst>
          </p:cNvPr>
          <p:cNvSpPr/>
          <p:nvPr/>
        </p:nvSpPr>
        <p:spPr>
          <a:xfrm>
            <a:off x="9723650" y="4797152"/>
            <a:ext cx="692832" cy="3996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FEC580-895C-40A8-BE61-10A7D1CAFACC}"/>
              </a:ext>
            </a:extLst>
          </p:cNvPr>
          <p:cNvSpPr/>
          <p:nvPr/>
        </p:nvSpPr>
        <p:spPr>
          <a:xfrm>
            <a:off x="7680176" y="5439858"/>
            <a:ext cx="1872208" cy="8623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Participants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DCC0490-B55B-40A4-A606-8AC37B716F8C}"/>
              </a:ext>
            </a:extLst>
          </p:cNvPr>
          <p:cNvSpPr/>
          <p:nvPr/>
        </p:nvSpPr>
        <p:spPr>
          <a:xfrm>
            <a:off x="7820236" y="5589240"/>
            <a:ext cx="1512168" cy="613471"/>
          </a:xfrm>
          <a:prstGeom prst="roundRect">
            <a:avLst/>
          </a:prstGeom>
          <a:solidFill>
            <a:srgbClr val="CC66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Intention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DD0958C-3B70-43B7-9D8E-EA88CF222362}"/>
              </a:ext>
            </a:extLst>
          </p:cNvPr>
          <p:cNvSpPr/>
          <p:nvPr/>
        </p:nvSpPr>
        <p:spPr>
          <a:xfrm>
            <a:off x="9723649" y="5589240"/>
            <a:ext cx="692832" cy="6156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BMP</a:t>
            </a:r>
          </a:p>
        </p:txBody>
      </p:sp>
    </p:spTree>
    <p:extLst>
      <p:ext uri="{BB962C8B-B14F-4D97-AF65-F5344CB8AC3E}">
        <p14:creationId xmlns:p14="http://schemas.microsoft.com/office/powerpoint/2010/main" val="37255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E01FC-2EAF-4344-A087-D95E4538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</p:spPr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1C17F8-41AC-47C9-B865-481155F39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728" y="1131888"/>
            <a:ext cx="7152795" cy="224308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Background</a:t>
            </a:r>
            <a:br>
              <a:rPr lang="en-CA" dirty="0"/>
            </a:br>
            <a:r>
              <a:rPr lang="en-CA" dirty="0"/>
              <a:t>Previous work shows stuff in all boxes matters, but importance varies based on commodity, geography, local culture, …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39515-814C-4D1A-AC60-32D2942672CD}"/>
              </a:ext>
            </a:extLst>
          </p:cNvPr>
          <p:cNvGrpSpPr/>
          <p:nvPr/>
        </p:nvGrpSpPr>
        <p:grpSpPr>
          <a:xfrm>
            <a:off x="4239117" y="3861048"/>
            <a:ext cx="6576731" cy="2808312"/>
            <a:chOff x="47328" y="1124744"/>
            <a:chExt cx="10753195" cy="54173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9D7A80-3936-4E45-9D12-B3CA9E4FE83D}"/>
                </a:ext>
              </a:extLst>
            </p:cNvPr>
            <p:cNvSpPr/>
            <p:nvPr/>
          </p:nvSpPr>
          <p:spPr>
            <a:xfrm>
              <a:off x="9912424" y="3068960"/>
              <a:ext cx="888099" cy="151216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Pea and Wheat  Cover Crop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63ECA7-15CC-4728-A510-B15650CBD5CF}"/>
                </a:ext>
              </a:extLst>
            </p:cNvPr>
            <p:cNvSpPr/>
            <p:nvPr/>
          </p:nvSpPr>
          <p:spPr>
            <a:xfrm>
              <a:off x="6096000" y="3513378"/>
              <a:ext cx="1872208" cy="623331"/>
            </a:xfrm>
            <a:prstGeom prst="roundRect">
              <a:avLst/>
            </a:prstGeom>
            <a:solidFill>
              <a:srgbClr val="CC66FF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Intention to adopt BMP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736E2E-99D4-49B4-AAB8-E666D8434B68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 flipV="1">
              <a:off x="7968208" y="3825043"/>
              <a:ext cx="194421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2509B1-A311-4289-80A6-628A67C846AC}"/>
                </a:ext>
              </a:extLst>
            </p:cNvPr>
            <p:cNvSpPr/>
            <p:nvPr/>
          </p:nvSpPr>
          <p:spPr>
            <a:xfrm>
              <a:off x="7716180" y="4892791"/>
              <a:ext cx="2484276" cy="16493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Constraints: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Time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Cost of adoption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needs.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525AE8-BCD0-44AE-B129-1B2ADB025DE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958318" y="3832188"/>
              <a:ext cx="0" cy="1060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D667E-9D21-4171-8A4C-B8B95EDD4C2E}"/>
                </a:ext>
              </a:extLst>
            </p:cNvPr>
            <p:cNvSpPr/>
            <p:nvPr/>
          </p:nvSpPr>
          <p:spPr>
            <a:xfrm>
              <a:off x="7716180" y="1124744"/>
              <a:ext cx="2484276" cy="163255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Enablers: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Financial aid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Insurance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loans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974244-32A3-4D5E-8894-62BB7C662546}"/>
                </a:ext>
              </a:extLst>
            </p:cNvPr>
            <p:cNvCxnSpPr>
              <a:cxnSpLocks/>
            </p:cNvCxnSpPr>
            <p:nvPr/>
          </p:nvCxnSpPr>
          <p:spPr>
            <a:xfrm>
              <a:off x="8958318" y="2757294"/>
              <a:ext cx="0" cy="1067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B9235FD-B511-4896-A53C-EBE506448ECC}"/>
                </a:ext>
              </a:extLst>
            </p:cNvPr>
            <p:cNvSpPr/>
            <p:nvPr/>
          </p:nvSpPr>
          <p:spPr>
            <a:xfrm>
              <a:off x="2568665" y="1131888"/>
              <a:ext cx="2880318" cy="143301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Attitudes: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Does it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Are outcomes things I care about?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945206-5027-42F0-B030-BC82240C20DC}"/>
                </a:ext>
              </a:extLst>
            </p:cNvPr>
            <p:cNvSpPr/>
            <p:nvPr/>
          </p:nvSpPr>
          <p:spPr>
            <a:xfrm>
              <a:off x="2568665" y="3108716"/>
              <a:ext cx="2880318" cy="14330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Norms: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Views of my peers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Social 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Family and friends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06EB0E-065C-44B5-AB22-8E503E20AC6A}"/>
                </a:ext>
              </a:extLst>
            </p:cNvPr>
            <p:cNvSpPr/>
            <p:nvPr/>
          </p:nvSpPr>
          <p:spPr>
            <a:xfrm>
              <a:off x="2567608" y="5081524"/>
              <a:ext cx="2880318" cy="14330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Control: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 I know how?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If it doesn’t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Have time and $$$?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62E5103-41B0-4C32-9F7F-CB48A1CF4C12}"/>
                </a:ext>
              </a:extLst>
            </p:cNvPr>
            <p:cNvCxnSpPr>
              <a:stCxn id="18" idx="3"/>
              <a:endCxn id="5" idx="0"/>
            </p:cNvCxnSpPr>
            <p:nvPr/>
          </p:nvCxnSpPr>
          <p:spPr>
            <a:xfrm>
              <a:off x="5448983" y="1848396"/>
              <a:ext cx="1583121" cy="166498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9CE316BC-681D-43C5-A5F4-E3BDC4EB4BC7}"/>
                </a:ext>
              </a:extLst>
            </p:cNvPr>
            <p:cNvCxnSpPr>
              <a:stCxn id="21" idx="3"/>
              <a:endCxn id="5" idx="2"/>
            </p:cNvCxnSpPr>
            <p:nvPr/>
          </p:nvCxnSpPr>
          <p:spPr>
            <a:xfrm flipV="1">
              <a:off x="5447926" y="4136709"/>
              <a:ext cx="1584178" cy="166132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562E4F-E5BE-4C40-B9C6-9EDC2BF657D6}"/>
                </a:ext>
              </a:extLst>
            </p:cNvPr>
            <p:cNvCxnSpPr>
              <a:stCxn id="19" idx="3"/>
              <a:endCxn id="5" idx="1"/>
            </p:cNvCxnSpPr>
            <p:nvPr/>
          </p:nvCxnSpPr>
          <p:spPr>
            <a:xfrm flipV="1">
              <a:off x="5448983" y="3825044"/>
              <a:ext cx="647017" cy="1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7DD732-4982-4062-B696-659D0B01DDCD}"/>
                </a:ext>
              </a:extLst>
            </p:cNvPr>
            <p:cNvSpPr/>
            <p:nvPr/>
          </p:nvSpPr>
          <p:spPr>
            <a:xfrm>
              <a:off x="47328" y="2670073"/>
              <a:ext cx="1944216" cy="232423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Characteristics: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Education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Beliefs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Income (farm and other)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9A5762B0-0E89-4A1D-9C42-48CC1523CE41}"/>
                </a:ext>
              </a:extLst>
            </p:cNvPr>
            <p:cNvCxnSpPr>
              <a:stCxn id="28" idx="0"/>
              <a:endCxn id="18" idx="1"/>
            </p:cNvCxnSpPr>
            <p:nvPr/>
          </p:nvCxnSpPr>
          <p:spPr>
            <a:xfrm rot="5400000" flipH="1" flipV="1">
              <a:off x="1383212" y="1484621"/>
              <a:ext cx="821677" cy="1549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6218089E-C756-448E-806D-9BBEE6B20C8F}"/>
                </a:ext>
              </a:extLst>
            </p:cNvPr>
            <p:cNvCxnSpPr>
              <a:stCxn id="28" idx="2"/>
              <a:endCxn id="21" idx="1"/>
            </p:cNvCxnSpPr>
            <p:nvPr/>
          </p:nvCxnSpPr>
          <p:spPr>
            <a:xfrm rot="16200000" flipH="1">
              <a:off x="1391658" y="4622081"/>
              <a:ext cx="803729" cy="15481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AC0F2-C8BF-4628-8C52-FA77A778E73B}"/>
                </a:ext>
              </a:extLst>
            </p:cNvPr>
            <p:cNvCxnSpPr>
              <a:stCxn id="28" idx="3"/>
              <a:endCxn id="19" idx="1"/>
            </p:cNvCxnSpPr>
            <p:nvPr/>
          </p:nvCxnSpPr>
          <p:spPr>
            <a:xfrm flipV="1">
              <a:off x="1991544" y="3825224"/>
              <a:ext cx="577121" cy="69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Scientific Method Example &amp; Steps | What is the Scientific Method? - Video  &amp; Lesson Transcript | Study.com">
            <a:extLst>
              <a:ext uri="{FF2B5EF4-FFF2-40B4-BE49-F238E27FC236}">
                <a16:creationId xmlns:a16="http://schemas.microsoft.com/office/drawing/2014/main" id="{F0AA5211-1F03-46BF-A053-C84A9D50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31888"/>
            <a:ext cx="2592288" cy="5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7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9E01FC-2EAF-4344-A087-D95E4538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272" y="315869"/>
            <a:ext cx="10215251" cy="623331"/>
          </a:xfrm>
        </p:spPr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1C17F8-41AC-47C9-B865-481155F39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728" y="1131888"/>
            <a:ext cx="7152795" cy="224308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Background</a:t>
            </a:r>
            <a:br>
              <a:rPr lang="en-CA" dirty="0"/>
            </a:br>
            <a:r>
              <a:rPr lang="en-CA" dirty="0"/>
              <a:t>Previous work shows stuff in all boxes matters, but importance varies based on commodity, geography, local culture, …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39515-814C-4D1A-AC60-32D2942672CD}"/>
              </a:ext>
            </a:extLst>
          </p:cNvPr>
          <p:cNvGrpSpPr/>
          <p:nvPr/>
        </p:nvGrpSpPr>
        <p:grpSpPr>
          <a:xfrm>
            <a:off x="4239117" y="3861048"/>
            <a:ext cx="6576731" cy="2808312"/>
            <a:chOff x="47328" y="1124744"/>
            <a:chExt cx="10753195" cy="541738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9D7A80-3936-4E45-9D12-B3CA9E4FE83D}"/>
                </a:ext>
              </a:extLst>
            </p:cNvPr>
            <p:cNvSpPr/>
            <p:nvPr/>
          </p:nvSpPr>
          <p:spPr>
            <a:xfrm>
              <a:off x="9912424" y="3068960"/>
              <a:ext cx="888099" cy="1512168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Pea and Wheat  Cover Crop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63ECA7-15CC-4728-A510-B15650CBD5CF}"/>
                </a:ext>
              </a:extLst>
            </p:cNvPr>
            <p:cNvSpPr/>
            <p:nvPr/>
          </p:nvSpPr>
          <p:spPr>
            <a:xfrm>
              <a:off x="6096000" y="3513378"/>
              <a:ext cx="1872208" cy="623331"/>
            </a:xfrm>
            <a:prstGeom prst="roundRect">
              <a:avLst/>
            </a:prstGeom>
            <a:solidFill>
              <a:srgbClr val="CC66FF">
                <a:alpha val="69804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Intention to adopt BMP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4736E2E-99D4-49B4-AAB8-E666D8434B68}"/>
                </a:ext>
              </a:extLst>
            </p:cNvPr>
            <p:cNvCxnSpPr>
              <a:stCxn id="5" idx="3"/>
              <a:endCxn id="4" idx="1"/>
            </p:cNvCxnSpPr>
            <p:nvPr/>
          </p:nvCxnSpPr>
          <p:spPr>
            <a:xfrm flipV="1">
              <a:off x="7968208" y="3825043"/>
              <a:ext cx="194421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2509B1-A311-4289-80A6-628A67C846AC}"/>
                </a:ext>
              </a:extLst>
            </p:cNvPr>
            <p:cNvSpPr/>
            <p:nvPr/>
          </p:nvSpPr>
          <p:spPr>
            <a:xfrm>
              <a:off x="7716180" y="4892791"/>
              <a:ext cx="2484276" cy="1649339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Constraints: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Time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Cost of adoption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needs.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9525AE8-BCD0-44AE-B129-1B2ADB025DE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8958318" y="3832188"/>
              <a:ext cx="0" cy="10606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D667E-9D21-4171-8A4C-B8B95EDD4C2E}"/>
                </a:ext>
              </a:extLst>
            </p:cNvPr>
            <p:cNvSpPr/>
            <p:nvPr/>
          </p:nvSpPr>
          <p:spPr>
            <a:xfrm>
              <a:off x="7716180" y="1124744"/>
              <a:ext cx="2484276" cy="163255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Enablers: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Financial aid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Insurance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Equipment loans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974244-32A3-4D5E-8894-62BB7C662546}"/>
                </a:ext>
              </a:extLst>
            </p:cNvPr>
            <p:cNvCxnSpPr>
              <a:cxnSpLocks/>
            </p:cNvCxnSpPr>
            <p:nvPr/>
          </p:nvCxnSpPr>
          <p:spPr>
            <a:xfrm>
              <a:off x="8958318" y="2757294"/>
              <a:ext cx="0" cy="10677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B9235FD-B511-4896-A53C-EBE506448ECC}"/>
                </a:ext>
              </a:extLst>
            </p:cNvPr>
            <p:cNvSpPr/>
            <p:nvPr/>
          </p:nvSpPr>
          <p:spPr>
            <a:xfrm>
              <a:off x="2568665" y="1131888"/>
              <a:ext cx="2880318" cy="143301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Attitudes: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Does it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Are outcomes things I care about?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3945206-5027-42F0-B030-BC82240C20DC}"/>
                </a:ext>
              </a:extLst>
            </p:cNvPr>
            <p:cNvSpPr/>
            <p:nvPr/>
          </p:nvSpPr>
          <p:spPr>
            <a:xfrm>
              <a:off x="2568665" y="3108716"/>
              <a:ext cx="2880318" cy="1433016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Norms: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Views of my peers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Social 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Family and friends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06EB0E-065C-44B5-AB22-8E503E20AC6A}"/>
                </a:ext>
              </a:extLst>
            </p:cNvPr>
            <p:cNvSpPr/>
            <p:nvPr/>
          </p:nvSpPr>
          <p:spPr>
            <a:xfrm>
              <a:off x="2567608" y="5081524"/>
              <a:ext cx="2880318" cy="14330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Control: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Do I know how?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If it doesn’t work?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Have time and $$$?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362E5103-41B0-4C32-9F7F-CB48A1CF4C12}"/>
                </a:ext>
              </a:extLst>
            </p:cNvPr>
            <p:cNvCxnSpPr>
              <a:stCxn id="18" idx="3"/>
              <a:endCxn id="5" idx="0"/>
            </p:cNvCxnSpPr>
            <p:nvPr/>
          </p:nvCxnSpPr>
          <p:spPr>
            <a:xfrm>
              <a:off x="5448983" y="1848396"/>
              <a:ext cx="1583121" cy="1664982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9CE316BC-681D-43C5-A5F4-E3BDC4EB4BC7}"/>
                </a:ext>
              </a:extLst>
            </p:cNvPr>
            <p:cNvCxnSpPr>
              <a:stCxn id="21" idx="3"/>
              <a:endCxn id="5" idx="2"/>
            </p:cNvCxnSpPr>
            <p:nvPr/>
          </p:nvCxnSpPr>
          <p:spPr>
            <a:xfrm flipV="1">
              <a:off x="5447926" y="4136709"/>
              <a:ext cx="1584178" cy="1661323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562E4F-E5BE-4C40-B9C6-9EDC2BF657D6}"/>
                </a:ext>
              </a:extLst>
            </p:cNvPr>
            <p:cNvCxnSpPr>
              <a:stCxn id="19" idx="3"/>
              <a:endCxn id="5" idx="1"/>
            </p:cNvCxnSpPr>
            <p:nvPr/>
          </p:nvCxnSpPr>
          <p:spPr>
            <a:xfrm flipV="1">
              <a:off x="5448983" y="3825044"/>
              <a:ext cx="647017" cy="1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7DD732-4982-4062-B696-659D0B01DDCD}"/>
                </a:ext>
              </a:extLst>
            </p:cNvPr>
            <p:cNvSpPr/>
            <p:nvPr/>
          </p:nvSpPr>
          <p:spPr>
            <a:xfrm>
              <a:off x="47328" y="2670073"/>
              <a:ext cx="1944216" cy="232423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Characteristics: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Education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Values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Beliefs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Income (farm and other)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800" dirty="0"/>
                <a:t>…</a:t>
              </a:r>
            </a:p>
          </p:txBody>
        </p: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9A5762B0-0E89-4A1D-9C42-48CC1523CE41}"/>
                </a:ext>
              </a:extLst>
            </p:cNvPr>
            <p:cNvCxnSpPr>
              <a:stCxn id="28" idx="0"/>
              <a:endCxn id="18" idx="1"/>
            </p:cNvCxnSpPr>
            <p:nvPr/>
          </p:nvCxnSpPr>
          <p:spPr>
            <a:xfrm rot="5400000" flipH="1" flipV="1">
              <a:off x="1383212" y="1484621"/>
              <a:ext cx="821677" cy="154922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6218089E-C756-448E-806D-9BBEE6B20C8F}"/>
                </a:ext>
              </a:extLst>
            </p:cNvPr>
            <p:cNvCxnSpPr>
              <a:stCxn id="28" idx="2"/>
              <a:endCxn id="21" idx="1"/>
            </p:cNvCxnSpPr>
            <p:nvPr/>
          </p:nvCxnSpPr>
          <p:spPr>
            <a:xfrm rot="16200000" flipH="1">
              <a:off x="1391658" y="4622081"/>
              <a:ext cx="803729" cy="15481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B9AC0F2-C8BF-4628-8C52-FA77A778E73B}"/>
                </a:ext>
              </a:extLst>
            </p:cNvPr>
            <p:cNvCxnSpPr>
              <a:stCxn id="28" idx="3"/>
              <a:endCxn id="19" idx="1"/>
            </p:cNvCxnSpPr>
            <p:nvPr/>
          </p:nvCxnSpPr>
          <p:spPr>
            <a:xfrm flipV="1">
              <a:off x="1991544" y="3825224"/>
              <a:ext cx="577121" cy="69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" descr="Scientific Method Example &amp; Steps | What is the Scientific Method? - Video  &amp; Lesson Transcript | Study.com">
            <a:extLst>
              <a:ext uri="{FF2B5EF4-FFF2-40B4-BE49-F238E27FC236}">
                <a16:creationId xmlns:a16="http://schemas.microsoft.com/office/drawing/2014/main" id="{F0AA5211-1F03-46BF-A053-C84A9D50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131888"/>
            <a:ext cx="2592288" cy="55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iagram">
            <a:extLst>
              <a:ext uri="{FF2B5EF4-FFF2-40B4-BE49-F238E27FC236}">
                <a16:creationId xmlns:a16="http://schemas.microsoft.com/office/drawing/2014/main" id="{B0D2BA0C-860F-81DB-783D-BD5638719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34" y="315869"/>
            <a:ext cx="9022778" cy="4839829"/>
          </a:xfrm>
          <a:prstGeom prst="rect">
            <a:avLst/>
          </a:prstGeom>
        </p:spPr>
      </p:pic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554172FD-A430-49E7-9AF4-C159D640B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546774"/>
              </p:ext>
            </p:extLst>
          </p:nvPr>
        </p:nvGraphicFramePr>
        <p:xfrm>
          <a:off x="1678595" y="344375"/>
          <a:ext cx="9022778" cy="479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31B1316-CD6F-467F-BD15-73290FE5A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914291"/>
              </p:ext>
            </p:extLst>
          </p:nvPr>
        </p:nvGraphicFramePr>
        <p:xfrm>
          <a:off x="1685842" y="354546"/>
          <a:ext cx="9015531" cy="479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14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-0.07669 0.280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2461 0.1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67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Graphic spid="26" grpId="0">
        <p:bldAsOne/>
      </p:bldGraphic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LOWnGROW_201611.potm" id="{8B2CE76E-39D3-4BDC-B17F-375D45886C65}" vid="{386BA843-2220-43BD-B7E1-439155728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36966</TotalTime>
  <Words>874</Words>
  <Application>Microsoft Office PowerPoint</Application>
  <PresentationFormat>Widescreen</PresentationFormat>
  <Paragraphs>257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Whitney Bold</vt:lpstr>
      <vt:lpstr>Whitney Book</vt:lpstr>
      <vt:lpstr>Whitney Medium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Janmaat, John</cp:lastModifiedBy>
  <cp:revision>614</cp:revision>
  <cp:lastPrinted>2015-09-29T17:52:21Z</cp:lastPrinted>
  <dcterms:created xsi:type="dcterms:W3CDTF">2010-06-15T20:07:28Z</dcterms:created>
  <dcterms:modified xsi:type="dcterms:W3CDTF">2023-02-23T18:22:33Z</dcterms:modified>
</cp:coreProperties>
</file>