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5" r:id="rId6"/>
    <p:sldId id="270" r:id="rId7"/>
    <p:sldId id="276" r:id="rId8"/>
    <p:sldId id="262" r:id="rId9"/>
    <p:sldId id="272" r:id="rId10"/>
    <p:sldId id="260" r:id="rId11"/>
    <p:sldId id="263" r:id="rId12"/>
    <p:sldId id="264" r:id="rId13"/>
    <p:sldId id="268" r:id="rId14"/>
    <p:sldId id="269" r:id="rId15"/>
    <p:sldId id="265" r:id="rId16"/>
    <p:sldId id="261" r:id="rId17"/>
    <p:sldId id="266" r:id="rId18"/>
    <p:sldId id="267" r:id="rId19"/>
    <p:sldId id="273" r:id="rId20"/>
    <p:sldId id="27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44" autoAdjust="0"/>
  </p:normalViewPr>
  <p:slideViewPr>
    <p:cSldViewPr snapToGrid="0" snapToObjects="1">
      <p:cViewPr>
        <p:scale>
          <a:sx n="75" d="100"/>
          <a:sy n="75" d="100"/>
        </p:scale>
        <p:origin x="-87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D00F7-1B44-E84E-8000-E722B72E323D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0ED6-6781-A34E-BCD6-848089977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</a:t>
            </a:r>
            <a:r>
              <a:rPr lang="en-US" baseline="0" dirty="0" smtClean="0"/>
              <a:t> answer: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</a:t>
            </a:r>
            <a:r>
              <a:rPr lang="en-US" baseline="0" dirty="0" smtClean="0"/>
              <a:t> answer: 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5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</a:t>
            </a:r>
            <a:r>
              <a:rPr lang="en-US" baseline="0" dirty="0" smtClean="0"/>
              <a:t> answer: 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</a:t>
            </a:r>
            <a:r>
              <a:rPr lang="en-US" baseline="0" dirty="0" smtClean="0"/>
              <a:t> answer: 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</a:t>
            </a:r>
            <a:r>
              <a:rPr lang="en-US" baseline="0" dirty="0" smtClean="0"/>
              <a:t> answer: 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</a:t>
            </a:r>
            <a:r>
              <a:rPr lang="en-US" baseline="0" dirty="0" smtClean="0"/>
              <a:t> answer: 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3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Correct: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</a:t>
            </a:r>
            <a:r>
              <a:rPr lang="en-US" baseline="0" dirty="0" smtClean="0"/>
              <a:t> answer: 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it depicted using a triangle?</a:t>
            </a:r>
          </a:p>
          <a:p>
            <a:r>
              <a:rPr lang="en-US" dirty="0" smtClean="0"/>
              <a:t> less of</a:t>
            </a:r>
            <a:r>
              <a:rPr lang="en-US" baseline="0" dirty="0" smtClean="0"/>
              <a:t> top predators</a:t>
            </a:r>
          </a:p>
          <a:p>
            <a:r>
              <a:rPr lang="en-US" dirty="0" smtClean="0"/>
              <a:t>Less energy at each</a:t>
            </a:r>
            <a:r>
              <a:rPr lang="en-US" baseline="0" dirty="0" smtClean="0"/>
              <a:t> trophic level as you go up energy is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4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 of energy is lost at each trophic</a:t>
            </a:r>
            <a:r>
              <a:rPr lang="en-US" baseline="0" dirty="0" smtClean="0"/>
              <a:t>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</a:t>
            </a:r>
            <a:r>
              <a:rPr lang="en-US" baseline="0" dirty="0" smtClean="0"/>
              <a:t> answer: 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00ED6-6781-A34E-BCD6-848089977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3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planetbiomes.org/world_biomes.htm" TargetMode="External"/><Relationship Id="rId2" Type="http://schemas.openxmlformats.org/officeDocument/2006/relationships/hyperlink" Target="http://www.enchantedlearning.com/biom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Ecosystem: </a:t>
            </a:r>
            <a:br>
              <a:rPr lang="en-US" dirty="0" smtClean="0"/>
            </a:br>
            <a:r>
              <a:rPr lang="en-US" dirty="0" smtClean="0"/>
              <a:t>Conceptual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Elementary Grade 7: Life Sciences</a:t>
            </a:r>
          </a:p>
          <a:p>
            <a:r>
              <a:rPr lang="en-US" dirty="0" smtClean="0"/>
              <a:t>Created by Kshamta Hunter </a:t>
            </a:r>
          </a:p>
          <a:p>
            <a:r>
              <a:rPr lang="en-US" dirty="0" smtClean="0"/>
              <a:t>EDCP 349 Section 401 Winter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Which of the following statements about biotic and abiotic is true</a:t>
            </a:r>
            <a:r>
              <a:rPr lang="en-US" sz="3600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Biotic is the living part of an ecosystem</a:t>
            </a:r>
          </a:p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Biotic is the non-living part of an ecosystem</a:t>
            </a:r>
          </a:p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Abiotic is the living part of an ecosystem</a:t>
            </a:r>
          </a:p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Abiotic is the non-living part of an ecosystem</a:t>
            </a:r>
          </a:p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None of the statements are true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Only </a:t>
            </a:r>
            <a:r>
              <a:rPr lang="en-US" dirty="0">
                <a:effectLst/>
              </a:rPr>
              <a:t>I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Both I and IV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Both II and III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Only V</a:t>
            </a:r>
          </a:p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803900" y="4170081"/>
            <a:ext cx="2844800" cy="2235200"/>
          </a:xfrm>
          <a:prstGeom prst="wedgeEllipseCallout">
            <a:avLst>
              <a:gd name="adj1" fmla="val -89583"/>
              <a:gd name="adj2" fmla="val -51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Notice new vocabulary!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9468"/>
            <a:ext cx="8851900" cy="1417638"/>
          </a:xfrm>
        </p:spPr>
        <p:txBody>
          <a:bodyPr/>
          <a:lstStyle/>
          <a:p>
            <a:r>
              <a:rPr lang="en-US" dirty="0">
                <a:effectLst/>
              </a:rPr>
              <a:t>What is 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best description of a Food </a:t>
            </a:r>
            <a:r>
              <a:rPr lang="en-US" dirty="0" smtClean="0">
                <a:effectLst/>
              </a:rPr>
              <a:t>Chain?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It’s the transfer of food from one organism to the other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It’s the movement of food through the ecosystem </a:t>
            </a:r>
            <a:r>
              <a:rPr lang="en-US">
                <a:effectLst/>
              </a:rPr>
              <a:t>from </a:t>
            </a:r>
            <a:r>
              <a:rPr lang="en-US" smtClean="0">
                <a:effectLst/>
              </a:rPr>
              <a:t>one </a:t>
            </a:r>
            <a:r>
              <a:rPr lang="en-US" dirty="0">
                <a:effectLst/>
              </a:rPr>
              <a:t>trophic level to another trophic level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It’s a chain of </a:t>
            </a:r>
            <a:r>
              <a:rPr lang="en-US" dirty="0" smtClean="0">
                <a:effectLst/>
              </a:rPr>
              <a:t>interconnected but different food webs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It’s a connection between all organisms and their nutrition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is a trophic level</a:t>
            </a:r>
            <a:r>
              <a:rPr lang="en-US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Division of </a:t>
            </a:r>
            <a:r>
              <a:rPr lang="en-US" dirty="0" smtClean="0">
                <a:effectLst/>
              </a:rPr>
              <a:t>organisms </a:t>
            </a:r>
            <a:r>
              <a:rPr lang="en-US" dirty="0">
                <a:effectLst/>
              </a:rPr>
              <a:t>based on how they get their nutrition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Division of plants and </a:t>
            </a:r>
            <a:r>
              <a:rPr lang="en-US" dirty="0" smtClean="0">
                <a:effectLst/>
              </a:rPr>
              <a:t>animals based on how they get energy from the sun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Level of nutrition an organism </a:t>
            </a:r>
            <a:r>
              <a:rPr lang="en-US" dirty="0" smtClean="0">
                <a:effectLst/>
              </a:rPr>
              <a:t>gets compared to other organisms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66" y="1739899"/>
            <a:ext cx="4728633" cy="49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987332"/>
          </a:xfrm>
        </p:spPr>
        <p:txBody>
          <a:bodyPr/>
          <a:lstStyle/>
          <a:p>
            <a:r>
              <a:rPr lang="en-US" sz="4000" dirty="0" smtClean="0"/>
              <a:t>Energy at the trophic levels</a:t>
            </a:r>
            <a:endParaRPr lang="en-US" sz="4000" dirty="0"/>
          </a:p>
        </p:txBody>
      </p:sp>
      <p:pic>
        <p:nvPicPr>
          <p:cNvPr id="4" name="Picture 5" descr="foodweb_ener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68580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1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What is a difference between a producer and a consumer</a:t>
            </a:r>
            <a:r>
              <a:rPr lang="en-US" sz="3600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Producers cannot produce their own food but consumer </a:t>
            </a:r>
            <a:r>
              <a:rPr lang="en-US" dirty="0" smtClean="0">
                <a:effectLst/>
              </a:rPr>
              <a:t>can produce their own food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Producers can only use nutrients from the soil whereas consumers </a:t>
            </a:r>
            <a:r>
              <a:rPr lang="en-US" dirty="0" smtClean="0">
                <a:effectLst/>
              </a:rPr>
              <a:t>get </a:t>
            </a:r>
            <a:r>
              <a:rPr lang="en-US" dirty="0">
                <a:effectLst/>
              </a:rPr>
              <a:t>their nutrients from the soil, </a:t>
            </a:r>
            <a:r>
              <a:rPr lang="en-US" dirty="0" smtClean="0">
                <a:effectLst/>
              </a:rPr>
              <a:t>air, water </a:t>
            </a:r>
            <a:r>
              <a:rPr lang="en-US" dirty="0">
                <a:effectLst/>
              </a:rPr>
              <a:t>and the sun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Producers </a:t>
            </a:r>
            <a:r>
              <a:rPr lang="en-US" dirty="0" smtClean="0">
                <a:effectLst/>
              </a:rPr>
              <a:t>produce </a:t>
            </a:r>
            <a:r>
              <a:rPr lang="en-US" dirty="0">
                <a:effectLst/>
              </a:rPr>
              <a:t>their own food using sunlight, air, water, and </a:t>
            </a:r>
            <a:r>
              <a:rPr lang="en-US" dirty="0" smtClean="0">
                <a:effectLst/>
              </a:rPr>
              <a:t>nutrients </a:t>
            </a:r>
            <a:r>
              <a:rPr lang="en-US" dirty="0">
                <a:effectLst/>
              </a:rPr>
              <a:t>from the soil, whereas consumers cannot produce their own food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Producers can get their food from other organisms whereas consumers </a:t>
            </a:r>
            <a:r>
              <a:rPr lang="en-US" dirty="0" smtClean="0">
                <a:effectLst/>
              </a:rPr>
              <a:t>cannot get their food from other organisms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Find the most complete match for the following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Terms: Biotic, Abiotic, Producer, Consumer</a:t>
            </a:r>
          </a:p>
          <a:p>
            <a:pPr marL="857250" lvl="1" indent="-514350">
              <a:buFont typeface="+mj-lt"/>
              <a:buAutoNum type="romanUcPeriod"/>
            </a:pPr>
            <a:r>
              <a:rPr lang="en-US" dirty="0">
                <a:effectLst/>
              </a:rPr>
              <a:t>Plants, lichens, moss, trees</a:t>
            </a:r>
          </a:p>
          <a:p>
            <a:pPr marL="857250" lvl="1" indent="-514350">
              <a:buFont typeface="+mj-lt"/>
              <a:buAutoNum type="romanUcPeriod"/>
            </a:pPr>
            <a:r>
              <a:rPr lang="en-US" dirty="0">
                <a:effectLst/>
              </a:rPr>
              <a:t>Wolf, dogs, butterflies, insects</a:t>
            </a:r>
          </a:p>
          <a:p>
            <a:pPr marL="857250" lvl="1" indent="-514350">
              <a:buFont typeface="+mj-lt"/>
              <a:buAutoNum type="romanUcPeriod"/>
            </a:pPr>
            <a:r>
              <a:rPr lang="en-US" dirty="0">
                <a:effectLst/>
              </a:rPr>
              <a:t>Sunlight, soil, water, air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List I is both biotic and producers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List II is both biotic and consumers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effectLst/>
              </a:rPr>
              <a:t>Lists </a:t>
            </a:r>
            <a:r>
              <a:rPr lang="en-US" dirty="0">
                <a:effectLst/>
              </a:rPr>
              <a:t>I </a:t>
            </a:r>
            <a:r>
              <a:rPr lang="en-US" dirty="0" smtClean="0">
                <a:effectLst/>
              </a:rPr>
              <a:t>and III are biotic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lists I and II </a:t>
            </a:r>
            <a:r>
              <a:rPr lang="en-US" dirty="0">
                <a:effectLst/>
              </a:rPr>
              <a:t>is consumers, list III is </a:t>
            </a:r>
            <a:r>
              <a:rPr lang="en-US" dirty="0" smtClean="0">
                <a:effectLst/>
              </a:rPr>
              <a:t>abiotic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List I and II are biotic, list I is producers, list II is consumers, list III is abiotic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362700" y="2235200"/>
            <a:ext cx="2514600" cy="1562100"/>
          </a:xfrm>
          <a:prstGeom prst="wedgeEllipseCallout">
            <a:avLst>
              <a:gd name="adj1" fmla="val -120833"/>
              <a:gd name="adj2" fmla="val 22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Vocabulary!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What is the trophic level of each organism, from bottom up</a:t>
            </a:r>
            <a:r>
              <a:rPr lang="en-US" sz="3600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029751" cy="418203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Secondary consumer, tertiary consumer, quaternary consumer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Primary consumer, secondary consumer, tertiary consumer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Primary producer, primary consumer, tertiary consumer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Primary producer, secondary consumer, tertiary </a:t>
            </a:r>
            <a:r>
              <a:rPr lang="en-US" dirty="0" smtClean="0">
                <a:effectLst/>
              </a:rPr>
              <a:t>consumer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Primary producer, primary consumer, </a:t>
            </a:r>
            <a:r>
              <a:rPr lang="en-US" dirty="0" smtClean="0">
                <a:effectLst/>
              </a:rPr>
              <a:t>secondary consumer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effectLst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63210" y="2070845"/>
            <a:ext cx="2314027" cy="4182035"/>
            <a:chOff x="0" y="0"/>
            <a:chExt cx="1943100" cy="2971800"/>
          </a:xfrm>
        </p:grpSpPr>
        <p:sp>
          <p:nvSpPr>
            <p:cNvPr id="5" name="Process 4"/>
            <p:cNvSpPr/>
            <p:nvPr/>
          </p:nvSpPr>
          <p:spPr>
            <a:xfrm>
              <a:off x="0" y="0"/>
              <a:ext cx="19431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Gray </a:t>
              </a:r>
              <a:r>
                <a:rPr lang="en-US" sz="1600" b="1" dirty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Wolf</a:t>
              </a:r>
            </a:p>
          </p:txBody>
        </p:sp>
        <p:sp>
          <p:nvSpPr>
            <p:cNvPr id="6" name="Process 5"/>
            <p:cNvSpPr/>
            <p:nvPr/>
          </p:nvSpPr>
          <p:spPr>
            <a:xfrm>
              <a:off x="0" y="1257300"/>
              <a:ext cx="19431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Caribou</a:t>
              </a:r>
            </a:p>
          </p:txBody>
        </p:sp>
        <p:sp>
          <p:nvSpPr>
            <p:cNvPr id="7" name="Process 6"/>
            <p:cNvSpPr/>
            <p:nvPr/>
          </p:nvSpPr>
          <p:spPr>
            <a:xfrm>
              <a:off x="0" y="2514600"/>
              <a:ext cx="19431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Lichen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14400" y="1714500"/>
              <a:ext cx="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14400" y="457200"/>
              <a:ext cx="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0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If wetland forests were cleared for agricultural development, what kind of affect would it have on </a:t>
            </a:r>
            <a:r>
              <a:rPr lang="en-US" sz="2800" dirty="0" smtClean="0">
                <a:effectLst/>
              </a:rPr>
              <a:t>this food chain, </a:t>
            </a:r>
            <a:r>
              <a:rPr lang="en-US" sz="2800" dirty="0">
                <a:effectLst/>
              </a:rPr>
              <a:t>if any</a:t>
            </a:r>
            <a:r>
              <a:rPr lang="en-US" sz="2800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459005" cy="418203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Decrease in lichen will reduce caribou population, which will consequently decrease grey wolf population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effectLst/>
              </a:rPr>
              <a:t>Caribou </a:t>
            </a:r>
            <a:r>
              <a:rPr lang="en-US" dirty="0">
                <a:effectLst/>
              </a:rPr>
              <a:t>will thrive on the agricultural land, which will consequently increase grey wolf population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Increase in lichen available for caribou will also increase grey wolf population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effectLst/>
              </a:rPr>
              <a:t>It </a:t>
            </a:r>
            <a:r>
              <a:rPr lang="en-US" dirty="0">
                <a:effectLst/>
              </a:rPr>
              <a:t>will not have any significant affect on this food chain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81891" y="2070845"/>
            <a:ext cx="2314027" cy="4182035"/>
            <a:chOff x="0" y="0"/>
            <a:chExt cx="1943100" cy="2971800"/>
          </a:xfrm>
        </p:grpSpPr>
        <p:sp>
          <p:nvSpPr>
            <p:cNvPr id="5" name="Process 4"/>
            <p:cNvSpPr/>
            <p:nvPr/>
          </p:nvSpPr>
          <p:spPr>
            <a:xfrm>
              <a:off x="0" y="0"/>
              <a:ext cx="19431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Gray </a:t>
              </a:r>
              <a:r>
                <a:rPr lang="en-US" sz="1600" b="1" dirty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Wolf</a:t>
              </a:r>
            </a:p>
          </p:txBody>
        </p:sp>
        <p:sp>
          <p:nvSpPr>
            <p:cNvPr id="6" name="Process 5"/>
            <p:cNvSpPr/>
            <p:nvPr/>
          </p:nvSpPr>
          <p:spPr>
            <a:xfrm>
              <a:off x="0" y="1257300"/>
              <a:ext cx="19431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Caribou</a:t>
              </a:r>
            </a:p>
          </p:txBody>
        </p:sp>
        <p:sp>
          <p:nvSpPr>
            <p:cNvPr id="7" name="Process 6"/>
            <p:cNvSpPr/>
            <p:nvPr/>
          </p:nvSpPr>
          <p:spPr>
            <a:xfrm>
              <a:off x="0" y="2514600"/>
              <a:ext cx="19431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>
                  <a:solidFill>
                    <a:srgbClr val="0D0D0D"/>
                  </a:solidFill>
                  <a:effectLst/>
                  <a:ea typeface="ＭＳ 明朝"/>
                  <a:cs typeface="Times New Roman"/>
                </a:rPr>
                <a:t>Lichen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14400" y="1714500"/>
              <a:ext cx="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14400" y="457200"/>
              <a:ext cx="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4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Abiotic/biotic Outside</a:t>
            </a:r>
          </a:p>
          <a:p>
            <a:r>
              <a:rPr lang="en-US" dirty="0" smtClean="0"/>
              <a:t>Make a food chain or a food web and assign trophic levels</a:t>
            </a:r>
          </a:p>
          <a:p>
            <a:r>
              <a:rPr lang="en-US" dirty="0" smtClean="0"/>
              <a:t>Build a mini ecosystem</a:t>
            </a:r>
          </a:p>
          <a:p>
            <a:r>
              <a:rPr lang="en-US" dirty="0">
                <a:hlinkClick r:id="rId2"/>
              </a:rPr>
              <a:t>http://www.enchantedlearning.com/biomes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http://www.blueplanetbiomes.org/</a:t>
            </a:r>
            <a:r>
              <a:rPr lang="en-US" dirty="0" smtClean="0">
                <a:hlinkClick r:id="rId3"/>
              </a:rPr>
              <a:t>world_biomes.htm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 Vocab</a:t>
            </a:r>
          </a:p>
          <a:p>
            <a:r>
              <a:rPr lang="en-US" dirty="0" smtClean="0"/>
              <a:t>Parts of the ecosystem</a:t>
            </a:r>
          </a:p>
          <a:p>
            <a:r>
              <a:rPr lang="en-US" dirty="0" smtClean="0"/>
              <a:t>Abiotic/Biotic parts of the ecosystem</a:t>
            </a:r>
          </a:p>
          <a:p>
            <a:r>
              <a:rPr lang="en-US" dirty="0" smtClean="0"/>
              <a:t>Food chain and its affects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3750227"/>
            <a:ext cx="3860800" cy="28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ecosystem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667" y="1998133"/>
            <a:ext cx="8517465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Tundra ecosystem can be made using lichen, moss, and small alpine plants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Northern coniferous forest ecosystem can be shown with small plants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Decidious</a:t>
            </a:r>
            <a:r>
              <a:rPr lang="en-US" dirty="0">
                <a:solidFill>
                  <a:schemeClr val="bg1"/>
                </a:solidFill>
              </a:rPr>
              <a:t> forest ecosystem can incorporate violets, wintergreens, strawberries and small ferns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Grasslands ecosystems can be demonstrated with wildflowers and grasses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Desert ecosystems can be displayed with cacti or aloe </a:t>
            </a:r>
            <a:r>
              <a:rPr lang="en-US" dirty="0" err="1">
                <a:solidFill>
                  <a:schemeClr val="bg1"/>
                </a:solidFill>
              </a:rPr>
              <a:t>vera</a:t>
            </a:r>
            <a:r>
              <a:rPr lang="en-US" dirty="0">
                <a:solidFill>
                  <a:schemeClr val="bg1"/>
                </a:solidFill>
              </a:rPr>
              <a:t> plants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Tropical rain forest ecosystems can include African violet, creeping </a:t>
            </a:r>
            <a:r>
              <a:rPr lang="en-US" dirty="0" err="1">
                <a:solidFill>
                  <a:schemeClr val="bg1"/>
                </a:solidFill>
              </a:rPr>
              <a:t>charlies</a:t>
            </a:r>
            <a:r>
              <a:rPr lang="en-US" dirty="0">
                <a:solidFill>
                  <a:schemeClr val="bg1"/>
                </a:solidFill>
              </a:rPr>
              <a:t> or aluminum plants.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make a mini ecosystem you will need:</a:t>
            </a:r>
          </a:p>
          <a:p>
            <a:r>
              <a:rPr lang="en-US" dirty="0">
                <a:solidFill>
                  <a:schemeClr val="bg1"/>
                </a:solidFill>
              </a:rPr>
              <a:t>An aquarium</a:t>
            </a:r>
          </a:p>
          <a:p>
            <a:r>
              <a:rPr lang="en-US" dirty="0">
                <a:solidFill>
                  <a:schemeClr val="bg1"/>
                </a:solidFill>
              </a:rPr>
              <a:t>Potting soil</a:t>
            </a:r>
          </a:p>
          <a:p>
            <a:r>
              <a:rPr lang="en-US" dirty="0">
                <a:solidFill>
                  <a:schemeClr val="bg1"/>
                </a:solidFill>
              </a:rPr>
              <a:t>Sand</a:t>
            </a:r>
          </a:p>
          <a:p>
            <a:r>
              <a:rPr lang="en-US" dirty="0">
                <a:solidFill>
                  <a:schemeClr val="bg1"/>
                </a:solidFill>
              </a:rPr>
              <a:t>Charcoal</a:t>
            </a:r>
          </a:p>
          <a:p>
            <a:r>
              <a:rPr lang="en-US" dirty="0">
                <a:solidFill>
                  <a:schemeClr val="bg1"/>
                </a:solidFill>
              </a:rPr>
              <a:t>House </a:t>
            </a:r>
            <a:r>
              <a:rPr lang="en-US" dirty="0" smtClean="0">
                <a:solidFill>
                  <a:schemeClr val="bg1"/>
                </a:solidFill>
              </a:rPr>
              <a:t>plants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http://</a:t>
            </a:r>
            <a:r>
              <a:rPr lang="en-US" sz="900" dirty="0" err="1">
                <a:solidFill>
                  <a:schemeClr val="bg1"/>
                </a:solidFill>
              </a:rPr>
              <a:t>www.recyclingfactsguide.com</a:t>
            </a:r>
            <a:r>
              <a:rPr lang="en-US" sz="900" dirty="0">
                <a:solidFill>
                  <a:schemeClr val="bg1"/>
                </a:solidFill>
              </a:rPr>
              <a:t>/fun-ecosystem-activities/</a:t>
            </a:r>
          </a:p>
        </p:txBody>
      </p:sp>
    </p:spTree>
    <p:extLst>
      <p:ext uri="{BB962C8B-B14F-4D97-AF65-F5344CB8AC3E}">
        <p14:creationId xmlns:p14="http://schemas.microsoft.com/office/powerpoint/2010/main" val="1238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Pointers for making effective conceptual questions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811867"/>
            <a:ext cx="8246534" cy="47921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 with simple factual questions, but don’t use it too often</a:t>
            </a:r>
          </a:p>
          <a:p>
            <a:r>
              <a:rPr lang="en-US" dirty="0" smtClean="0"/>
              <a:t>Use ‘none of the above’, ‘all of the above’ or multiple answer (A and B)choices</a:t>
            </a:r>
          </a:p>
          <a:p>
            <a:r>
              <a:rPr lang="en-US" dirty="0"/>
              <a:t>Use </a:t>
            </a:r>
            <a:r>
              <a:rPr lang="en-US" dirty="0" smtClean="0"/>
              <a:t>plausible wrong answers that may </a:t>
            </a:r>
            <a:r>
              <a:rPr lang="en-US" dirty="0"/>
              <a:t>reveal student </a:t>
            </a:r>
            <a:r>
              <a:rPr lang="en-US" dirty="0" smtClean="0"/>
              <a:t>confusion</a:t>
            </a:r>
          </a:p>
          <a:p>
            <a:r>
              <a:rPr lang="en-US" dirty="0" smtClean="0"/>
              <a:t>Use about 4-5 choices for each question</a:t>
            </a:r>
          </a:p>
          <a:p>
            <a:r>
              <a:rPr lang="en-US" dirty="0" smtClean="0"/>
              <a:t>Use diagrams, charts, or graphs as answers</a:t>
            </a:r>
          </a:p>
          <a:p>
            <a:r>
              <a:rPr lang="en-US" dirty="0" smtClean="0"/>
              <a:t>Suggested approach to using clickers:</a:t>
            </a:r>
          </a:p>
          <a:p>
            <a:pPr lvl="1"/>
            <a:r>
              <a:rPr lang="en-US" dirty="0" smtClean="0"/>
              <a:t>Stage 1: Pose question</a:t>
            </a:r>
          </a:p>
          <a:p>
            <a:pPr lvl="1"/>
            <a:r>
              <a:rPr lang="en-US" dirty="0" smtClean="0"/>
              <a:t>Stage 2: Individual answers using clickers</a:t>
            </a:r>
          </a:p>
          <a:p>
            <a:pPr lvl="1"/>
            <a:r>
              <a:rPr lang="en-US" dirty="0" smtClean="0"/>
              <a:t>Stage 3: Peer discussion</a:t>
            </a:r>
          </a:p>
          <a:p>
            <a:pPr lvl="1"/>
            <a:r>
              <a:rPr lang="en-US" dirty="0" smtClean="0"/>
              <a:t>Stage 4: Vote again using clickers</a:t>
            </a:r>
          </a:p>
          <a:p>
            <a:pPr lvl="1"/>
            <a:r>
              <a:rPr lang="en-US" dirty="0" smtClean="0"/>
              <a:t>Stage 5: whole class discussion</a:t>
            </a:r>
            <a:endParaRPr lang="en-US" dirty="0"/>
          </a:p>
          <a:p>
            <a:r>
              <a:rPr lang="en-US" dirty="0" smtClean="0"/>
              <a:t>Listen to student discussions</a:t>
            </a:r>
          </a:p>
          <a:p>
            <a:pPr marL="0" indent="0">
              <a:buNone/>
            </a:pPr>
            <a:r>
              <a:rPr lang="en-US" sz="1300" dirty="0" smtClean="0"/>
              <a:t>CWSEI Clicker Resource Guide, 2009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is an ecosystem</a:t>
            </a:r>
            <a:r>
              <a:rPr lang="en-US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>
                <a:effectLst/>
              </a:rPr>
              <a:t>It </a:t>
            </a:r>
            <a:r>
              <a:rPr lang="en-US" dirty="0">
                <a:effectLst/>
              </a:rPr>
              <a:t>is both the living and the non-living part of the earth</a:t>
            </a:r>
          </a:p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It is both the living and the non-living part of a particular area</a:t>
            </a:r>
          </a:p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It is only the living part of a particular area</a:t>
            </a:r>
          </a:p>
          <a:p>
            <a:pPr marL="514350" lvl="0" indent="-514350">
              <a:buFont typeface="+mj-lt"/>
              <a:buAutoNum type="romanUcPeriod"/>
            </a:pPr>
            <a:r>
              <a:rPr lang="en-US" dirty="0">
                <a:effectLst/>
              </a:rPr>
              <a:t>It is the interaction of living and non-living parts with the </a:t>
            </a:r>
            <a:r>
              <a:rPr lang="en-US" dirty="0" smtClean="0">
                <a:effectLst/>
              </a:rPr>
              <a:t>environment</a:t>
            </a:r>
            <a:r>
              <a:rPr lang="en-US" dirty="0">
                <a:effectLst/>
              </a:rPr>
              <a:t> 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Only I 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Only II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Both II and IV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>
                <a:effectLst/>
              </a:rPr>
              <a:t>Both I and IV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/>
              </a:rPr>
              <a:t>How is a biome different from </a:t>
            </a:r>
            <a:r>
              <a:rPr lang="en-US" sz="4000" dirty="0">
                <a:effectLst/>
              </a:rPr>
              <a:t>an </a:t>
            </a:r>
            <a:r>
              <a:rPr lang="en-US" sz="4000" dirty="0" smtClean="0">
                <a:effectLst/>
              </a:rPr>
              <a:t>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There is no </a:t>
            </a:r>
            <a:r>
              <a:rPr lang="en-US" dirty="0" smtClean="0">
                <a:effectLst/>
              </a:rPr>
              <a:t>difference between a biome and an ecosystem</a:t>
            </a:r>
            <a:endParaRPr lang="en-US" dirty="0"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Biome is just a smaller version of an ecosystem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effectLst/>
              </a:rPr>
              <a:t>Biome is a group of several similar ecosystems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effectLst/>
              </a:rPr>
              <a:t>Biome can only include </a:t>
            </a:r>
            <a:r>
              <a:rPr lang="en-US" dirty="0">
                <a:effectLst/>
              </a:rPr>
              <a:t>plants and animals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4943959"/>
            <a:ext cx="3302000" cy="19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Which of the following is </a:t>
            </a:r>
            <a:r>
              <a:rPr lang="en-US" sz="3600" b="1" u="sng" dirty="0"/>
              <a:t>not</a:t>
            </a:r>
            <a:r>
              <a:rPr lang="en-US" sz="3600" dirty="0"/>
              <a:t> one of the four main biomes of Canada?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Tundra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Boreal Forest or Taiga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Temperate Deciduous Forest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Grassland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842000" y="1841500"/>
            <a:ext cx="2844800" cy="3479800"/>
          </a:xfrm>
          <a:prstGeom prst="wedgeEllipseCallout">
            <a:avLst>
              <a:gd name="adj1" fmla="val -95833"/>
              <a:gd name="adj2" fmla="val 190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How would you improve this question? What might be a problem in phrasing it?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the geographical locations of Canada’s Biomes:</a:t>
            </a:r>
          </a:p>
          <a:p>
            <a:pPr marL="342900" lvl="1" indent="0">
              <a:buNone/>
            </a:pPr>
            <a:r>
              <a:rPr lang="en-US" dirty="0" smtClean="0"/>
              <a:t>How do the four abiotic factors influence its biotic factors?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Sunlight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2" y="3979351"/>
            <a:ext cx="3386667" cy="27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Biomes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63500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9067" y="5469467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Boreal Forest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0667" y="335280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7867" y="528480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9067" y="621167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Temperate Deciduous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8667" y="4915469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Mountain 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Which of the following triangles is a </a:t>
            </a:r>
            <a:r>
              <a:rPr lang="en-US" sz="3600" dirty="0" smtClean="0">
                <a:effectLst/>
              </a:rPr>
              <a:t>best representation </a:t>
            </a:r>
            <a:r>
              <a:rPr lang="en-US" sz="3600" dirty="0">
                <a:effectLst/>
              </a:rPr>
              <a:t>of these parts.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85900" y="1341636"/>
            <a:ext cx="6544723" cy="5384436"/>
            <a:chOff x="0" y="0"/>
            <a:chExt cx="5943600" cy="64008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3200400"/>
              <a:ext cx="2628900" cy="3200400"/>
              <a:chOff x="0" y="0"/>
              <a:chExt cx="2628900" cy="3200400"/>
            </a:xfrm>
          </p:grpSpPr>
          <p:sp>
            <p:nvSpPr>
              <p:cNvPr id="28" name="Merge 27"/>
              <p:cNvSpPr/>
              <p:nvPr/>
            </p:nvSpPr>
            <p:spPr>
              <a:xfrm>
                <a:off x="0" y="12700"/>
                <a:ext cx="2628900" cy="2844800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  <p:sp>
            <p:nvSpPr>
              <p:cNvPr id="29" name="Text Box 16"/>
              <p:cNvSpPr txBox="1"/>
              <p:nvPr/>
            </p:nvSpPr>
            <p:spPr>
              <a:xfrm>
                <a:off x="635000" y="0"/>
                <a:ext cx="13716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ＭＳ 明朝"/>
                    <a:cs typeface="Times New Roman"/>
                  </a:rPr>
                  <a:t> </a:t>
                </a: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Biosphere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Biome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Ecosystem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Habitat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Community</a:t>
                </a:r>
                <a:r>
                  <a:rPr lang="en-US" sz="1400" b="1" dirty="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Population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0" y="14605"/>
              <a:ext cx="2628900" cy="3200400"/>
              <a:chOff x="0" y="0"/>
              <a:chExt cx="2628900" cy="3200400"/>
            </a:xfrm>
          </p:grpSpPr>
          <p:sp>
            <p:nvSpPr>
              <p:cNvPr id="26" name="Merge 25"/>
              <p:cNvSpPr/>
              <p:nvPr/>
            </p:nvSpPr>
            <p:spPr>
              <a:xfrm>
                <a:off x="0" y="12700"/>
                <a:ext cx="2628900" cy="2844800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solidFill>
                      <a:srgbClr val="FF0000"/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  <p:sp>
            <p:nvSpPr>
              <p:cNvPr id="27" name="Text Box 20"/>
              <p:cNvSpPr txBox="1"/>
              <p:nvPr/>
            </p:nvSpPr>
            <p:spPr>
              <a:xfrm>
                <a:off x="635000" y="0"/>
                <a:ext cx="13716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Biome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Biosphere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Ecosystem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Community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Population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ＭＳ 明朝"/>
                    <a:cs typeface="Times New Roman"/>
                  </a:rPr>
                  <a:t>Habitat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314700" y="3086100"/>
              <a:ext cx="2628900" cy="3200400"/>
              <a:chOff x="0" y="0"/>
              <a:chExt cx="2628900" cy="3200400"/>
            </a:xfrm>
          </p:grpSpPr>
          <p:sp>
            <p:nvSpPr>
              <p:cNvPr id="24" name="Merge 23"/>
              <p:cNvSpPr/>
              <p:nvPr/>
            </p:nvSpPr>
            <p:spPr>
              <a:xfrm>
                <a:off x="0" y="12700"/>
                <a:ext cx="2628900" cy="2844800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  <p:sp>
            <p:nvSpPr>
              <p:cNvPr id="25" name="Text Box 23"/>
              <p:cNvSpPr txBox="1"/>
              <p:nvPr/>
            </p:nvSpPr>
            <p:spPr>
              <a:xfrm>
                <a:off x="635000" y="0"/>
                <a:ext cx="13716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ＭＳ 明朝"/>
                    <a:cs typeface="Times New Roman"/>
                  </a:rPr>
                  <a:t> </a:t>
                </a: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Biome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Ecosystem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Community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Population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Biosphere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ea typeface="ＭＳ 明朝"/>
                    <a:cs typeface="Times New Roman"/>
                  </a:rPr>
                  <a:t>Habitat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314700" y="0"/>
              <a:ext cx="2628900" cy="3200400"/>
              <a:chOff x="0" y="0"/>
              <a:chExt cx="2628900" cy="3200400"/>
            </a:xfrm>
          </p:grpSpPr>
          <p:sp>
            <p:nvSpPr>
              <p:cNvPr id="22" name="Merge 21"/>
              <p:cNvSpPr/>
              <p:nvPr/>
            </p:nvSpPr>
            <p:spPr>
              <a:xfrm>
                <a:off x="0" y="12700"/>
                <a:ext cx="2628900" cy="2844800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  <p:sp>
            <p:nvSpPr>
              <p:cNvPr id="23" name="Text Box 26"/>
              <p:cNvSpPr txBox="1"/>
              <p:nvPr/>
            </p:nvSpPr>
            <p:spPr>
              <a:xfrm>
                <a:off x="635000" y="0"/>
                <a:ext cx="13716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ea typeface="ＭＳ 明朝"/>
                    <a:cs typeface="Times New Roman"/>
                  </a:rPr>
                  <a:t> </a:t>
                </a: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Habitat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Population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Community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Ecosystem</a:t>
                </a:r>
                <a:endParaRPr lang="en-US" sz="1400" b="1" dirty="0">
                  <a:effectLst/>
                  <a:ea typeface="ＭＳ 明朝"/>
                  <a:cs typeface="Times New Roman"/>
                </a:endParaRP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ea typeface="ＭＳ 明朝"/>
                    <a:cs typeface="Times New Roman"/>
                  </a:rPr>
                  <a:t>Biome</a:t>
                </a:r>
                <a:r>
                  <a:rPr lang="en-US" sz="1400" b="1" dirty="0">
                    <a:effectLst/>
                    <a:ea typeface="ＭＳ 明朝"/>
                    <a:cs typeface="Times New Roman"/>
                  </a:rPr>
                  <a:t> </a:t>
                </a:r>
              </a:p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ea typeface="ＭＳ 明朝"/>
                    <a:cs typeface="Times New Roman"/>
                  </a:rPr>
                  <a:t>Biosphere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986502" y="1497106"/>
            <a:ext cx="60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7758" y="1450003"/>
            <a:ext cx="60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4847" y="4059197"/>
            <a:ext cx="60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58475" y="4033854"/>
            <a:ext cx="60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29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99" y="1968499"/>
            <a:ext cx="4512733" cy="46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2754</TotalTime>
  <Words>1025</Words>
  <Application>Microsoft Office PowerPoint</Application>
  <PresentationFormat>On-screen Show (4:3)</PresentationFormat>
  <Paragraphs>266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Habitat</vt:lpstr>
      <vt:lpstr>Ecosystem:  Conceptual Questions</vt:lpstr>
      <vt:lpstr>In this lesson</vt:lpstr>
      <vt:lpstr>What is an ecosystem?</vt:lpstr>
      <vt:lpstr>How is a biome different from an ecosystem?</vt:lpstr>
      <vt:lpstr>Which of the following is not one of the four main biomes of Canada?</vt:lpstr>
      <vt:lpstr>Group Activity</vt:lpstr>
      <vt:lpstr>Canada’s Biomes</vt:lpstr>
      <vt:lpstr>Which of the following triangles is a best representation of these parts.</vt:lpstr>
      <vt:lpstr>Biosphere</vt:lpstr>
      <vt:lpstr>Which of the following statements about biotic and abiotic is true?</vt:lpstr>
      <vt:lpstr>What is the best description of a Food Chain?</vt:lpstr>
      <vt:lpstr>What is a trophic level?</vt:lpstr>
      <vt:lpstr>Trophic Levels</vt:lpstr>
      <vt:lpstr>Energy at the trophic levels</vt:lpstr>
      <vt:lpstr>What is a difference between a producer and a consumer?</vt:lpstr>
      <vt:lpstr>Find the most complete match for the following terms</vt:lpstr>
      <vt:lpstr>What is the trophic level of each organism, from bottom up?</vt:lpstr>
      <vt:lpstr>If wetland forests were cleared for agricultural development, what kind of affect would it have on this food chain, if any?</vt:lpstr>
      <vt:lpstr>Activities!</vt:lpstr>
      <vt:lpstr>Mini ecosystem</vt:lpstr>
      <vt:lpstr>Pointers for making effective conceptual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</dc:title>
  <dc:creator>Kshamta Hunter</dc:creator>
  <cp:lastModifiedBy>Marina Milner-Bolotin</cp:lastModifiedBy>
  <cp:revision>33</cp:revision>
  <dcterms:created xsi:type="dcterms:W3CDTF">2011-02-28T02:07:32Z</dcterms:created>
  <dcterms:modified xsi:type="dcterms:W3CDTF">2011-03-15T16:57:26Z</dcterms:modified>
</cp:coreProperties>
</file>