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2" r:id="rId3"/>
    <p:sldId id="297" r:id="rId4"/>
    <p:sldId id="322" r:id="rId5"/>
    <p:sldId id="300" r:id="rId6"/>
    <p:sldId id="298" r:id="rId7"/>
    <p:sldId id="308" r:id="rId8"/>
    <p:sldId id="289" r:id="rId9"/>
    <p:sldId id="301" r:id="rId10"/>
    <p:sldId id="302" r:id="rId11"/>
    <p:sldId id="321" r:id="rId12"/>
    <p:sldId id="310" r:id="rId13"/>
    <p:sldId id="312" r:id="rId14"/>
    <p:sldId id="311" r:id="rId15"/>
    <p:sldId id="313" r:id="rId16"/>
    <p:sldId id="315" r:id="rId17"/>
    <p:sldId id="316" r:id="rId18"/>
    <p:sldId id="317" r:id="rId19"/>
    <p:sldId id="318" r:id="rId20"/>
    <p:sldId id="319" r:id="rId21"/>
    <p:sldId id="320" r:id="rId22"/>
    <p:sldId id="303" r:id="rId23"/>
    <p:sldId id="304" r:id="rId24"/>
    <p:sldId id="325" r:id="rId25"/>
    <p:sldId id="324" r:id="rId26"/>
    <p:sldId id="305" r:id="rId27"/>
    <p:sldId id="307" r:id="rId28"/>
    <p:sldId id="258" r:id="rId29"/>
    <p:sldId id="326"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 id="1" name="Alex MacDonald" initials="A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66"/>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39" autoAdjust="0"/>
    <p:restoredTop sz="90365" autoAdjust="0"/>
  </p:normalViewPr>
  <p:slideViewPr>
    <p:cSldViewPr snapToGrid="0" snapToObjects="1">
      <p:cViewPr>
        <p:scale>
          <a:sx n="84" d="100"/>
          <a:sy n="84" d="100"/>
        </p:scale>
        <p:origin x="-648" y="-72"/>
      </p:cViewPr>
      <p:guideLst>
        <p:guide orient="horz" pos="2160"/>
        <p:guide pos="2880"/>
      </p:guideLst>
    </p:cSldViewPr>
  </p:slideViewPr>
  <p:notesTextViewPr>
    <p:cViewPr>
      <p:scale>
        <a:sx n="172" d="100"/>
        <a:sy n="172" d="100"/>
      </p:scale>
      <p:origin x="0" y="0"/>
    </p:cViewPr>
  </p:notesTextViewPr>
  <p:sorterViewPr>
    <p:cViewPr>
      <p:scale>
        <a:sx n="111" d="100"/>
        <a:sy n="111" d="100"/>
      </p:scale>
      <p:origin x="0" y="0"/>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53685;&#54633;%20&#47928;&#49436;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53685;&#54633;%20&#47928;&#49436;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less than 10</c:v>
                </c:pt>
              </c:strCache>
            </c:strRef>
          </c:tx>
          <c:invertIfNegative val="0"/>
          <c:dLbls>
            <c:dLbl>
              <c:idx val="0"/>
              <c:layout>
                <c:manualLayout>
                  <c:x val="1.8088467614533966E-2"/>
                  <c:y val="-5.4765166549303287E-2"/>
                </c:manualLayout>
              </c:layout>
              <c:tx>
                <c:rich>
                  <a:bodyPr/>
                  <a:lstStyle/>
                  <a:p>
                    <a:pPr>
                      <a:defRPr/>
                    </a:pPr>
                    <a:r>
                      <a:rPr lang="en-US" dirty="0" smtClean="0"/>
                      <a:t>&lt;10 years </a:t>
                    </a:r>
                    <a:r>
                      <a:rPr lang="en-US" dirty="0"/>
                      <a:t>54%</a:t>
                    </a:r>
                  </a:p>
                </c:rich>
              </c:tx>
              <c:spPr>
                <a:solidFill>
                  <a:schemeClr val="bg1"/>
                </a:solidFill>
              </c:spPr>
              <c:showLegendKey val="0"/>
              <c:showVal val="1"/>
              <c:showCatName val="0"/>
              <c:showSerName val="1"/>
              <c:showPercent val="0"/>
              <c:showBubbleSize val="0"/>
            </c:dLbl>
            <c:dLbl>
              <c:idx val="1"/>
              <c:layout>
                <c:manualLayout>
                  <c:x val="7.5776766055901779E-2"/>
                  <c:y val="-5.950771397477754E-2"/>
                </c:manualLayout>
              </c:layout>
              <c:tx>
                <c:rich>
                  <a:bodyPr/>
                  <a:lstStyle/>
                  <a:p>
                    <a:pPr>
                      <a:defRPr/>
                    </a:pPr>
                    <a:r>
                      <a:rPr lang="en-US" dirty="0" smtClean="0"/>
                      <a:t>&lt;</a:t>
                    </a:r>
                    <a:r>
                      <a:rPr lang="en-US" baseline="0" dirty="0" smtClean="0"/>
                      <a:t> 10 years </a:t>
                    </a:r>
                    <a:r>
                      <a:rPr lang="en-US" dirty="0" smtClean="0"/>
                      <a:t>44</a:t>
                    </a:r>
                    <a:r>
                      <a:rPr lang="en-US" dirty="0"/>
                      <a:t>%</a:t>
                    </a:r>
                  </a:p>
                </c:rich>
              </c:tx>
              <c:spPr>
                <a:solidFill>
                  <a:schemeClr val="bg1"/>
                </a:solidFill>
              </c:spPr>
              <c:showLegendKey val="0"/>
              <c:showVal val="1"/>
              <c:showCatName val="0"/>
              <c:showSerName val="1"/>
              <c:showPercent val="0"/>
              <c:showBubbleSize val="0"/>
            </c:dLbl>
            <c:showLegendKey val="0"/>
            <c:showVal val="1"/>
            <c:showCatName val="0"/>
            <c:showSerName val="1"/>
            <c:showPercent val="0"/>
            <c:showBubbleSize val="0"/>
            <c:showLeaderLines val="0"/>
          </c:dLbls>
          <c:cat>
            <c:strRef>
              <c:f>Sheet1!$B$1:$C$1</c:f>
              <c:strCache>
                <c:ptCount val="2"/>
                <c:pt idx="0">
                  <c:v>Canada</c:v>
                </c:pt>
                <c:pt idx="1">
                  <c:v>South Korea</c:v>
                </c:pt>
              </c:strCache>
            </c:strRef>
          </c:cat>
          <c:val>
            <c:numRef>
              <c:f>Sheet1!$B$2:$C$2</c:f>
              <c:numCache>
                <c:formatCode>0%</c:formatCode>
                <c:ptCount val="2"/>
                <c:pt idx="0">
                  <c:v>0.54</c:v>
                </c:pt>
                <c:pt idx="1">
                  <c:v>0.44</c:v>
                </c:pt>
              </c:numCache>
            </c:numRef>
          </c:val>
        </c:ser>
        <c:ser>
          <c:idx val="1"/>
          <c:order val="1"/>
          <c:tx>
            <c:strRef>
              <c:f>Sheet1!$A$3</c:f>
              <c:strCache>
                <c:ptCount val="1"/>
                <c:pt idx="0">
                  <c:v>11 and more</c:v>
                </c:pt>
              </c:strCache>
            </c:strRef>
          </c:tx>
          <c:invertIfNegative val="0"/>
          <c:dLbls>
            <c:dLbl>
              <c:idx val="0"/>
              <c:layout>
                <c:manualLayout>
                  <c:x val="5.6872037914691941E-2"/>
                  <c:y val="-4.1327913279132794E-2"/>
                </c:manualLayout>
              </c:layout>
              <c:tx>
                <c:rich>
                  <a:bodyPr/>
                  <a:lstStyle/>
                  <a:p>
                    <a:r>
                      <a:rPr lang="en-US" dirty="0" smtClean="0"/>
                      <a:t>11+ years </a:t>
                    </a:r>
                    <a:r>
                      <a:rPr lang="en-US" dirty="0"/>
                      <a:t>46%</a:t>
                    </a:r>
                  </a:p>
                </c:rich>
              </c:tx>
              <c:showLegendKey val="0"/>
              <c:showVal val="1"/>
              <c:showCatName val="0"/>
              <c:showSerName val="1"/>
              <c:showPercent val="0"/>
              <c:showBubbleSize val="0"/>
            </c:dLbl>
            <c:dLbl>
              <c:idx val="1"/>
              <c:layout>
                <c:manualLayout>
                  <c:x val="3.8888930352900197E-2"/>
                  <c:y val="-3.8617886178861791E-2"/>
                </c:manualLayout>
              </c:layout>
              <c:tx>
                <c:rich>
                  <a:bodyPr/>
                  <a:lstStyle/>
                  <a:p>
                    <a:r>
                      <a:rPr lang="en-US" dirty="0" smtClean="0"/>
                      <a:t>11 + years </a:t>
                    </a:r>
                    <a:r>
                      <a:rPr lang="en-US" dirty="0"/>
                      <a:t>56%</a:t>
                    </a:r>
                  </a:p>
                </c:rich>
              </c:tx>
              <c:showLegendKey val="0"/>
              <c:showVal val="1"/>
              <c:showCatName val="0"/>
              <c:showSerName val="1"/>
              <c:showPercent val="0"/>
              <c:showBubbleSize val="0"/>
            </c:dLbl>
            <c:spPr>
              <a:solidFill>
                <a:schemeClr val="bg1"/>
              </a:solidFill>
            </c:spPr>
            <c:showLegendKey val="0"/>
            <c:showVal val="1"/>
            <c:showCatName val="0"/>
            <c:showSerName val="1"/>
            <c:showPercent val="0"/>
            <c:showBubbleSize val="0"/>
            <c:showLeaderLines val="0"/>
          </c:dLbls>
          <c:cat>
            <c:strRef>
              <c:f>Sheet1!$B$1:$C$1</c:f>
              <c:strCache>
                <c:ptCount val="2"/>
                <c:pt idx="0">
                  <c:v>Canada</c:v>
                </c:pt>
                <c:pt idx="1">
                  <c:v>South Korea</c:v>
                </c:pt>
              </c:strCache>
            </c:strRef>
          </c:cat>
          <c:val>
            <c:numRef>
              <c:f>Sheet1!$B$3:$C$3</c:f>
              <c:numCache>
                <c:formatCode>0%</c:formatCode>
                <c:ptCount val="2"/>
                <c:pt idx="0">
                  <c:v>0.46</c:v>
                </c:pt>
                <c:pt idx="1">
                  <c:v>0.56000000000000005</c:v>
                </c:pt>
              </c:numCache>
            </c:numRef>
          </c:val>
        </c:ser>
        <c:dLbls>
          <c:showLegendKey val="0"/>
          <c:showVal val="0"/>
          <c:showCatName val="0"/>
          <c:showSerName val="0"/>
          <c:showPercent val="0"/>
          <c:showBubbleSize val="0"/>
        </c:dLbls>
        <c:gapWidth val="150"/>
        <c:overlap val="100"/>
        <c:axId val="46030208"/>
        <c:axId val="46032000"/>
      </c:barChart>
      <c:catAx>
        <c:axId val="46030208"/>
        <c:scaling>
          <c:orientation val="minMax"/>
        </c:scaling>
        <c:delete val="0"/>
        <c:axPos val="b"/>
        <c:majorTickMark val="out"/>
        <c:minorTickMark val="none"/>
        <c:tickLblPos val="nextTo"/>
        <c:crossAx val="46032000"/>
        <c:crosses val="autoZero"/>
        <c:auto val="1"/>
        <c:lblAlgn val="ctr"/>
        <c:lblOffset val="100"/>
        <c:noMultiLvlLbl val="0"/>
      </c:catAx>
      <c:valAx>
        <c:axId val="46032000"/>
        <c:scaling>
          <c:orientation val="minMax"/>
        </c:scaling>
        <c:delete val="0"/>
        <c:axPos val="l"/>
        <c:majorGridlines/>
        <c:numFmt formatCode="0%" sourceLinked="1"/>
        <c:majorTickMark val="out"/>
        <c:minorTickMark val="none"/>
        <c:tickLblPos val="nextTo"/>
        <c:crossAx val="46030208"/>
        <c:crosses val="autoZero"/>
        <c:crossBetween val="between"/>
      </c:valAx>
    </c:plotArea>
    <c:plotVisOnly val="1"/>
    <c:dispBlanksAs val="gap"/>
    <c:showDLblsOverMax val="0"/>
  </c:chart>
  <c:spPr>
    <a:ln>
      <a:noFill/>
    </a:ln>
  </c:spPr>
  <c:txPr>
    <a:bodyPr/>
    <a:lstStyle/>
    <a:p>
      <a:pPr>
        <a:defRPr sz="20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less than 10</c:v>
                </c:pt>
              </c:strCache>
            </c:strRef>
          </c:tx>
          <c:invertIfNegative val="0"/>
          <c:cat>
            <c:strRef>
              <c:f>Sheet1!$B$1:$C$1</c:f>
              <c:strCache>
                <c:ptCount val="2"/>
                <c:pt idx="0">
                  <c:v>Canada</c:v>
                </c:pt>
                <c:pt idx="1">
                  <c:v>South Korea</c:v>
                </c:pt>
              </c:strCache>
            </c:strRef>
          </c:cat>
          <c:val>
            <c:numRef>
              <c:f>Sheet1!$B$2:$C$2</c:f>
              <c:numCache>
                <c:formatCode>0%</c:formatCode>
                <c:ptCount val="2"/>
                <c:pt idx="0">
                  <c:v>0.54</c:v>
                </c:pt>
                <c:pt idx="1">
                  <c:v>0.44</c:v>
                </c:pt>
              </c:numCache>
            </c:numRef>
          </c:val>
        </c:ser>
        <c:ser>
          <c:idx val="1"/>
          <c:order val="1"/>
          <c:tx>
            <c:strRef>
              <c:f>Sheet1!$A$3</c:f>
              <c:strCache>
                <c:ptCount val="1"/>
                <c:pt idx="0">
                  <c:v>11 and more</c:v>
                </c:pt>
              </c:strCache>
            </c:strRef>
          </c:tx>
          <c:invertIfNegative val="0"/>
          <c:cat>
            <c:strRef>
              <c:f>Sheet1!$B$1:$C$1</c:f>
              <c:strCache>
                <c:ptCount val="2"/>
                <c:pt idx="0">
                  <c:v>Canada</c:v>
                </c:pt>
                <c:pt idx="1">
                  <c:v>South Korea</c:v>
                </c:pt>
              </c:strCache>
            </c:strRef>
          </c:cat>
          <c:val>
            <c:numRef>
              <c:f>Sheet1!$B$3:$C$3</c:f>
              <c:numCache>
                <c:formatCode>0%</c:formatCode>
                <c:ptCount val="2"/>
                <c:pt idx="0">
                  <c:v>0.46</c:v>
                </c:pt>
                <c:pt idx="1">
                  <c:v>0.56000000000000005</c:v>
                </c:pt>
              </c:numCache>
            </c:numRef>
          </c:val>
        </c:ser>
        <c:dLbls>
          <c:showLegendKey val="0"/>
          <c:showVal val="0"/>
          <c:showCatName val="0"/>
          <c:showSerName val="0"/>
          <c:showPercent val="0"/>
          <c:showBubbleSize val="0"/>
        </c:dLbls>
        <c:gapWidth val="150"/>
        <c:shape val="box"/>
        <c:axId val="46059904"/>
        <c:axId val="46061440"/>
        <c:axId val="0"/>
      </c:bar3DChart>
      <c:catAx>
        <c:axId val="46059904"/>
        <c:scaling>
          <c:orientation val="minMax"/>
        </c:scaling>
        <c:delete val="0"/>
        <c:axPos val="b"/>
        <c:majorTickMark val="out"/>
        <c:minorTickMark val="none"/>
        <c:tickLblPos val="nextTo"/>
        <c:crossAx val="46061440"/>
        <c:crosses val="autoZero"/>
        <c:auto val="1"/>
        <c:lblAlgn val="ctr"/>
        <c:lblOffset val="100"/>
        <c:noMultiLvlLbl val="0"/>
      </c:catAx>
      <c:valAx>
        <c:axId val="46061440"/>
        <c:scaling>
          <c:orientation val="minMax"/>
        </c:scaling>
        <c:delete val="0"/>
        <c:axPos val="l"/>
        <c:majorGridlines/>
        <c:numFmt formatCode="0%" sourceLinked="1"/>
        <c:majorTickMark val="out"/>
        <c:minorTickMark val="none"/>
        <c:tickLblPos val="nextTo"/>
        <c:crossAx val="46059904"/>
        <c:crosses val="autoZero"/>
        <c:crossBetween val="between"/>
      </c:valAx>
    </c:plotArea>
    <c:legend>
      <c:legendPos val="r"/>
      <c:overlay val="0"/>
    </c:legend>
    <c:plotVisOnly val="1"/>
    <c:dispBlanksAs val="gap"/>
    <c:showDLblsOverMax val="0"/>
  </c:chart>
  <c:spPr>
    <a:ln>
      <a:noFill/>
    </a:ln>
  </c:spPr>
  <c:txPr>
    <a:bodyPr/>
    <a:lstStyle/>
    <a:p>
      <a:pPr>
        <a:defRPr sz="20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F53F1-97AB-7142-A224-8D3B070CD058}" type="datetimeFigureOut">
              <a:rPr lang="en-US" smtClean="0"/>
              <a:t>7/14/2013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92C70-B4B6-954D-90B5-378102FACDE0}" type="slidenum">
              <a:rPr lang="en-US" smtClean="0"/>
              <a:t>‹#›</a:t>
            </a:fld>
            <a:endParaRPr lang="en-US"/>
          </a:p>
        </p:txBody>
      </p:sp>
    </p:spTree>
    <p:extLst>
      <p:ext uri="{BB962C8B-B14F-4D97-AF65-F5344CB8AC3E}">
        <p14:creationId xmlns:p14="http://schemas.microsoft.com/office/powerpoint/2010/main" val="1046251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Do we have a major question or theme to pose to the audience that summarizes our talk to engage them in the process? </a:t>
            </a:r>
          </a:p>
          <a:p>
            <a:endParaRPr lang="en-US" baseline="0" smtClean="0"/>
          </a:p>
          <a:p>
            <a:r>
              <a:rPr lang="en-US" baseline="0" smtClean="0"/>
              <a:t>2 pronged: </a:t>
            </a:r>
          </a:p>
          <a:p>
            <a:pPr marL="171450" indent="-171450">
              <a:buFontTx/>
              <a:buChar char="-"/>
            </a:pPr>
            <a:r>
              <a:rPr lang="en-US" baseline="0" smtClean="0"/>
              <a:t>To talk about the resource that we have developed </a:t>
            </a:r>
          </a:p>
          <a:p>
            <a:pPr marL="171450" indent="-171450">
              <a:buFontTx/>
              <a:buChar char="-"/>
            </a:pPr>
            <a:r>
              <a:rPr lang="en-US" baseline="0" smtClean="0"/>
              <a:t>To talk about how it is being used in classrooms at UBC </a:t>
            </a:r>
          </a:p>
          <a:p>
            <a:pPr marL="171450" indent="-171450">
              <a:buFontTx/>
              <a:buChar char="-"/>
            </a:pPr>
            <a:r>
              <a:rPr lang="en-US" baseline="0" smtClean="0"/>
              <a:t>Consider it in two capacities at all times (teacher and student) </a:t>
            </a:r>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1</a:t>
            </a:fld>
            <a:endParaRPr lang="en-US"/>
          </a:p>
        </p:txBody>
      </p:sp>
    </p:spTree>
    <p:extLst>
      <p:ext uri="{BB962C8B-B14F-4D97-AF65-F5344CB8AC3E}">
        <p14:creationId xmlns:p14="http://schemas.microsoft.com/office/powerpoint/2010/main" val="1211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10</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Study independent variables were divided into two groups: demographic and teaching background variables. The dependent variables were defined as Uses of educational technology and Attitudes about the educational technology use (Table 1).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Cronbach’s test for internal instrument consistency was used to evaluate the internal consistency of the survey with regard to teacher-educators’ attitudes about technology. The Cronbach’s alpha was calculated to be  (good internal consistency).</a:t>
            </a: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11</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12</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14</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15</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16</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18</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19</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Here we will say a few words about having people from different countries on the team and we will say a few words how Daniel and I came up with the idea of looking on the use of technology in South Korean and in Canadian teacher education….</a:t>
            </a:r>
          </a:p>
        </p:txBody>
      </p:sp>
      <p:sp>
        <p:nvSpPr>
          <p:cNvPr id="4" name="Slide Number Placeholder 3"/>
          <p:cNvSpPr>
            <a:spLocks noGrp="1"/>
          </p:cNvSpPr>
          <p:nvPr>
            <p:ph type="sldNum" sz="quarter" idx="10"/>
          </p:nvPr>
        </p:nvSpPr>
        <p:spPr/>
        <p:txBody>
          <a:bodyPr/>
          <a:lstStyle/>
          <a:p>
            <a:fld id="{6B092C70-B4B6-954D-90B5-378102FACDE0}" type="slidenum">
              <a:rPr lang="en-US" smtClean="0"/>
              <a:t>2</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20</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21</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22</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24</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25</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Relationship between the dependent variables was explored through correlation analysis. We investigated the correlation between the Uses of educational technology and Attitudes about its use variables using Pearson correlation test. We found a statistically significant positive correlation between these variables . In other words, M&amp;S teacher-educators who extensively use educational technology exhibit on average more positive attitudes about technology than their counterparts who use educational technology less frequently. One important interpretation of these findings is that extensive use of technology does not lead to teacher-educators’ disappointment with it. In this context it is important to emphasize that the existence of the correlation does not imply causation. This effect can be explained both ways: either teacher-educators who have more positive attitudes about technology are more open to try different technologies, using it more extensively, or teacher-educators who use technology more frequently and who see its effect on student learning, consequently develop more positive attitudes about it. While we cannot establish the causation from this study, it is clear that teacher-educators’ attitudes about technology and their openness to use it are correlated. Therefore, if we want to improve how technology is used in TEPs, it is worth constructing a deeper understanding of this relationship.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26</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rabicPeriod"/>
            </a:pPr>
            <a:r>
              <a:rPr lang="en-CA" sz="1200" kern="1200" dirty="0" smtClean="0">
                <a:solidFill>
                  <a:schemeClr val="tx1"/>
                </a:solidFill>
                <a:effectLst/>
                <a:latin typeface="+mn-lt"/>
                <a:ea typeface="+mn-ea"/>
                <a:cs typeface="+mn-cs"/>
              </a:rPr>
              <a:t> </a:t>
            </a:r>
            <a:r>
              <a:rPr lang="en-CA" dirty="0" smtClean="0"/>
              <a:t>The use of educational technology in M&amp;S TEPs should continue, but we have to focus on the use of technology within the subjects, rather than in general educational technology courses. </a:t>
            </a:r>
          </a:p>
          <a:p>
            <a:pPr marL="514350" lvl="0" indent="-514350">
              <a:buFont typeface="+mj-lt"/>
              <a:buAutoNum type="arabicPeriod"/>
            </a:pPr>
            <a:r>
              <a:rPr lang="en-CA" dirty="0" smtClean="0"/>
              <a:t>We need to examine more carefully the implications of technology use in M&amp;S methods courses and provide examples of successful technology integration that can be emulated by teacher-educators. </a:t>
            </a:r>
          </a:p>
          <a:p>
            <a:pPr marL="514350" lvl="0" indent="-514350">
              <a:buFont typeface="+mj-lt"/>
              <a:buAutoNum type="arabicPeriod"/>
            </a:pPr>
            <a:r>
              <a:rPr lang="en-CA" dirty="0" smtClean="0"/>
              <a:t>Teacher-educators’ attitudes about technologies are related to their use, thus we have to examine these factors.</a:t>
            </a:r>
          </a:p>
          <a:p>
            <a:pPr marL="514350" lvl="0" indent="-514350">
              <a:buFont typeface="+mj-lt"/>
              <a:buAutoNum type="arabicPeriod"/>
            </a:pPr>
            <a:r>
              <a:rPr lang="en-CA" dirty="0" smtClean="0"/>
              <a:t>As educational technologies are continuously evolving, it is important to support teacher-educators in their exploration. Therefore both teachers and teacher-educators should be provided with relevant ongoing professional support. </a:t>
            </a:r>
          </a:p>
          <a:p>
            <a:pPr marL="514350" lvl="0" indent="-514350">
              <a:buFont typeface="+mj-lt"/>
              <a:buAutoNum type="arabicPeriod"/>
            </a:pPr>
            <a:r>
              <a:rPr lang="en-CA" dirty="0" smtClean="0"/>
              <a:t>While technology should not drive teacher education, it is a powerful tool that can help teacher-candidates develop a deeper understanding of their subject and its pedagogies. Therefore, technology implementation in different subject areas should be explored in depth in 21</a:t>
            </a:r>
            <a:r>
              <a:rPr lang="en-CA" baseline="30000" dirty="0" smtClean="0"/>
              <a:t>st</a:t>
            </a:r>
            <a:r>
              <a:rPr lang="en-CA" dirty="0" smtClean="0"/>
              <a:t> century TEPs.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Relationship between the dependent variables was explored through correlation analysis. We investigated the correlation between the Uses of educational technology and Attitudes about its use variables using Pearson correlation test. We found a statistically significant positive correlation between these variables . In other words, M&amp;S teacher-educators who extensively use educational technology exhibit on average more positive attitudes about technology than their counterparts who use educational technology less frequently. One important interpretation of these findings is that extensive use of technology does not lead to teacher-educators’ disappointment with it. In this context it is important to emphasize that the existence of the correlation does not imply causation. This effect can be explained both ways: either teacher-educators who have more positive attitudes about technology are more open to try different technologies, using it more extensively, or teacher-educators who use technology more frequently and who see its effect on student learning, consequently develop more positive attitudes about it. While we cannot establish the causation from this study, it is clear that teacher-educators’ attitudes about technology and their openness to use it are correlated. Therefore, if we want to improve how technology is used in TEPs, it is worth constructing a deeper understanding of this relationship. </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29</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30</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Sir. Ken Robinson here talks about the importance of technology in schools – we cannot ignore it, and it is a great Segway to why we have to prepare teachers to use technology effectively… It is especially relevant in teacher education as teachers will be ALWAYS BEHIND THEIR STUDENTS in terms of technology… The kids are born into technology that we as adults have to learn – but we invented it…</a:t>
            </a:r>
          </a:p>
        </p:txBody>
      </p:sp>
      <p:sp>
        <p:nvSpPr>
          <p:cNvPr id="4" name="Slide Number Placeholder 3"/>
          <p:cNvSpPr>
            <a:spLocks noGrp="1"/>
          </p:cNvSpPr>
          <p:nvPr>
            <p:ph type="sldNum" sz="quarter" idx="10"/>
          </p:nvPr>
        </p:nvSpPr>
        <p:spPr/>
        <p:txBody>
          <a:bodyPr/>
          <a:lstStyle/>
          <a:p>
            <a:fld id="{6B092C70-B4B6-954D-90B5-378102FACDE0}" type="slidenum">
              <a:rPr lang="en-US" smtClean="0"/>
              <a:t>3</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4</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5</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6</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7</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8</a:t>
            </a:fld>
            <a:endParaRPr lang="en-US"/>
          </a:p>
        </p:txBody>
      </p:sp>
    </p:spTree>
    <p:extLst>
      <p:ext uri="{BB962C8B-B14F-4D97-AF65-F5344CB8AC3E}">
        <p14:creationId xmlns:p14="http://schemas.microsoft.com/office/powerpoint/2010/main" val="263179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9</a:t>
            </a:fld>
            <a:endParaRPr lang="en-US"/>
          </a:p>
        </p:txBody>
      </p:sp>
    </p:spTree>
    <p:extLst>
      <p:ext uri="{BB962C8B-B14F-4D97-AF65-F5344CB8AC3E}">
        <p14:creationId xmlns:p14="http://schemas.microsoft.com/office/powerpoint/2010/main" val="263179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32384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06404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85843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67284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6B07E5A-6EA0-4D4B-9D83-6DFA951FFAA4}"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0470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6B07E5A-6EA0-4D4B-9D83-6DFA951FFAA4}"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81428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6B07E5A-6EA0-4D4B-9D83-6DFA951FFAA4}" type="datetimeFigureOut">
              <a:rPr lang="en-US" smtClean="0"/>
              <a:t>7/14/2013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43709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6B07E5A-6EA0-4D4B-9D83-6DFA951FFAA4}" type="datetimeFigureOut">
              <a:rPr lang="en-US" smtClean="0"/>
              <a:t>7/14/2013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102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07E5A-6EA0-4D4B-9D83-6DFA951FFAA4}" type="datetimeFigureOut">
              <a:rPr lang="en-US" smtClean="0"/>
              <a:t>7/14/2013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4401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6B07E5A-6EA0-4D4B-9D83-6DFA951FFAA4}"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4514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6B07E5A-6EA0-4D4B-9D83-6DFA951FFAA4}"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1092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07E5A-6EA0-4D4B-9D83-6DFA951FFAA4}" type="datetimeFigureOut">
              <a:rPr lang="en-US" smtClean="0"/>
              <a:t>7/14/2013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99E6-6449-2844-830E-66B21F0A1D6B}" type="slidenum">
              <a:rPr lang="en-US" smtClean="0"/>
              <a:t>‹#›</a:t>
            </a:fld>
            <a:endParaRPr lang="en-US"/>
          </a:p>
        </p:txBody>
      </p:sp>
    </p:spTree>
    <p:extLst>
      <p:ext uri="{BB962C8B-B14F-4D97-AF65-F5344CB8AC3E}">
        <p14:creationId xmlns:p14="http://schemas.microsoft.com/office/powerpoint/2010/main" val="271696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UYk91jzv1j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600" y="4884820"/>
            <a:ext cx="8150726" cy="1274680"/>
          </a:xfrm>
        </p:spPr>
        <p:txBody>
          <a:bodyPr>
            <a:noAutofit/>
          </a:bodyPr>
          <a:lstStyle/>
          <a:p>
            <a:r>
              <a:rPr lang="en-US" sz="2400" b="1" dirty="0" smtClean="0">
                <a:solidFill>
                  <a:schemeClr val="tx1"/>
                </a:solidFill>
                <a:latin typeface="Arial"/>
                <a:cs typeface="Arial"/>
              </a:rPr>
              <a:t>Marina Milner-Bolotin, Jeongho Daniel Cha, Svetlana Bolotin-</a:t>
            </a:r>
            <a:r>
              <a:rPr lang="en-US" sz="2400" b="1" dirty="0" err="1" smtClean="0">
                <a:solidFill>
                  <a:schemeClr val="tx1"/>
                </a:solidFill>
                <a:latin typeface="Arial"/>
                <a:cs typeface="Arial"/>
              </a:rPr>
              <a:t>Chachashvili</a:t>
            </a:r>
            <a:r>
              <a:rPr lang="en-US" sz="2400" b="1" dirty="0" smtClean="0">
                <a:solidFill>
                  <a:schemeClr val="tx1"/>
                </a:solidFill>
                <a:latin typeface="Arial"/>
                <a:cs typeface="Arial"/>
              </a:rPr>
              <a:t>, </a:t>
            </a:r>
            <a:r>
              <a:rPr lang="en-US" sz="2400" b="1" dirty="0" err="1" smtClean="0">
                <a:solidFill>
                  <a:schemeClr val="tx1"/>
                </a:solidFill>
                <a:latin typeface="Arial"/>
                <a:cs typeface="Arial"/>
              </a:rPr>
              <a:t>Latika</a:t>
            </a:r>
            <a:r>
              <a:rPr lang="en-US" sz="2400" b="1" dirty="0" smtClean="0">
                <a:solidFill>
                  <a:schemeClr val="tx1"/>
                </a:solidFill>
                <a:latin typeface="Arial"/>
                <a:cs typeface="Arial"/>
              </a:rPr>
              <a:t> </a:t>
            </a:r>
            <a:r>
              <a:rPr lang="en-US" sz="2400" b="1" dirty="0" err="1" smtClean="0">
                <a:solidFill>
                  <a:schemeClr val="tx1"/>
                </a:solidFill>
                <a:latin typeface="Arial"/>
                <a:cs typeface="Arial"/>
              </a:rPr>
              <a:t>Raisinghani</a:t>
            </a:r>
            <a:endParaRPr lang="en-US" sz="2400" b="1" dirty="0" smtClean="0">
              <a:solidFill>
                <a:schemeClr val="tx1"/>
              </a:solidFill>
              <a:latin typeface="Arial"/>
              <a:cs typeface="Arial"/>
            </a:endParaRPr>
          </a:p>
          <a:p>
            <a:endParaRPr lang="en-US" sz="1400" dirty="0" smtClean="0">
              <a:solidFill>
                <a:schemeClr val="tx1"/>
              </a:solidFill>
              <a:latin typeface="Arial"/>
              <a:cs typeface="Arial"/>
            </a:endParaRPr>
          </a:p>
          <a:p>
            <a:endParaRPr lang="en-US" sz="1400" dirty="0" smtClean="0">
              <a:solidFill>
                <a:schemeClr val="tx1"/>
              </a:solidFill>
              <a:latin typeface="Arial"/>
              <a:cs typeface="Arial"/>
            </a:endParaRPr>
          </a:p>
          <a:p>
            <a:r>
              <a:rPr lang="en-US" sz="1800" dirty="0" smtClean="0">
                <a:solidFill>
                  <a:schemeClr val="tx1"/>
                </a:solidFill>
                <a:latin typeface="Arial"/>
                <a:cs typeface="Arial"/>
              </a:rPr>
              <a:t>Friday, July 12, 2013</a:t>
            </a:r>
          </a:p>
          <a:p>
            <a:r>
              <a:rPr lang="en-US" sz="1800" dirty="0" smtClean="0">
                <a:solidFill>
                  <a:schemeClr val="tx1"/>
                </a:solidFill>
                <a:latin typeface="Arial"/>
                <a:cs typeface="Arial"/>
              </a:rPr>
              <a:t>IPTEL 2013, UBC</a:t>
            </a:r>
            <a:endParaRPr lang="en-US" sz="1800" dirty="0">
              <a:solidFill>
                <a:schemeClr val="tx1"/>
              </a:solidFill>
              <a:latin typeface="Arial"/>
              <a:cs typeface="Arial"/>
            </a:endParaRPr>
          </a:p>
        </p:txBody>
      </p:sp>
      <p:grpSp>
        <p:nvGrpSpPr>
          <p:cNvPr id="5" name="Group 4"/>
          <p:cNvGrpSpPr/>
          <p:nvPr/>
        </p:nvGrpSpPr>
        <p:grpSpPr>
          <a:xfrm>
            <a:off x="0" y="0"/>
            <a:ext cx="9144000" cy="4701329"/>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739817" y="223838"/>
              <a:ext cx="714750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An International Study of Technology Use in Mathematics and Science Teacher Education</a:t>
              </a:r>
              <a:endParaRPr lang="en-US" sz="2400" b="1" dirty="0">
                <a:solidFill>
                  <a:schemeClr val="bg1"/>
                </a:solidFill>
                <a:latin typeface="Arial" pitchFamily="34" charset="0"/>
                <a:cs typeface="Arial" pitchFamily="34" charset="0"/>
              </a:endParaRPr>
            </a:p>
          </p:txBody>
        </p:sp>
      </p:grpSp>
      <p:grpSp>
        <p:nvGrpSpPr>
          <p:cNvPr id="10" name="Group 9"/>
          <p:cNvGrpSpPr/>
          <p:nvPr/>
        </p:nvGrpSpPr>
        <p:grpSpPr>
          <a:xfrm>
            <a:off x="38076694" y="891329"/>
            <a:ext cx="3657600" cy="3657600"/>
            <a:chOff x="38076694" y="891329"/>
            <a:chExt cx="3657600" cy="3657600"/>
          </a:xfrm>
        </p:grpSpPr>
        <p:sp>
          <p:nvSpPr>
            <p:cNvPr id="11" name="Oval 10"/>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grpSp>
        <p:nvGrpSpPr>
          <p:cNvPr id="13" name="Group 12"/>
          <p:cNvGrpSpPr/>
          <p:nvPr/>
        </p:nvGrpSpPr>
        <p:grpSpPr>
          <a:xfrm>
            <a:off x="38229094" y="1043729"/>
            <a:ext cx="3657600" cy="3657600"/>
            <a:chOff x="38076694" y="891329"/>
            <a:chExt cx="3657600" cy="3657600"/>
          </a:xfrm>
        </p:grpSpPr>
        <p:sp>
          <p:nvSpPr>
            <p:cNvPr id="14" name="Oval 13"/>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817" y="81836"/>
            <a:ext cx="7007726" cy="80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1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Methods</a:t>
              </a:r>
              <a:endParaRPr lang="en-US" sz="3600" b="1" dirty="0">
                <a:solidFill>
                  <a:schemeClr val="bg1"/>
                </a:solidFill>
                <a:latin typeface="Arial" pitchFamily="34" charset="0"/>
                <a:cs typeface="Arial" pitchFamily="34" charset="0"/>
              </a:endParaRPr>
            </a:p>
          </p:txBody>
        </p:sp>
      </p:grpSp>
      <p:sp>
        <p:nvSpPr>
          <p:cNvPr id="3" name="Content Placeholder 2"/>
          <p:cNvSpPr>
            <a:spLocks noGrp="1"/>
          </p:cNvSpPr>
          <p:nvPr>
            <p:ph idx="1"/>
          </p:nvPr>
        </p:nvSpPr>
        <p:spPr>
          <a:xfrm>
            <a:off x="279399" y="1600200"/>
            <a:ext cx="8661399" cy="4525963"/>
          </a:xfrm>
        </p:spPr>
        <p:txBody>
          <a:bodyPr/>
          <a:lstStyle/>
          <a:p>
            <a:r>
              <a:rPr lang="en-CA" dirty="0" smtClean="0"/>
              <a:t>Countries: Canada and South Korea</a:t>
            </a:r>
          </a:p>
          <a:p>
            <a:r>
              <a:rPr lang="en-CA" dirty="0" smtClean="0"/>
              <a:t>Online survey to math &amp; science TEP instructors</a:t>
            </a:r>
          </a:p>
          <a:p>
            <a:r>
              <a:rPr lang="en-CA" dirty="0" smtClean="0"/>
              <a:t>Instructors were contacted via e-mail</a:t>
            </a:r>
          </a:p>
          <a:p>
            <a:pPr marL="0" indent="0">
              <a:buNone/>
            </a:pPr>
            <a:endParaRPr lang="en-CA" dirty="0" smtClean="0"/>
          </a:p>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249727238"/>
              </p:ext>
            </p:extLst>
          </p:nvPr>
        </p:nvGraphicFramePr>
        <p:xfrm>
          <a:off x="485423" y="3855403"/>
          <a:ext cx="7617177" cy="2103120"/>
        </p:xfrm>
        <a:graphic>
          <a:graphicData uri="http://schemas.openxmlformats.org/drawingml/2006/table">
            <a:tbl>
              <a:tblPr firstRow="1" bandRow="1">
                <a:tableStyleId>{5C22544A-7EE6-4342-B048-85BDC9FD1C3A}</a:tableStyleId>
              </a:tblPr>
              <a:tblGrid>
                <a:gridCol w="2539059"/>
                <a:gridCol w="2539059"/>
                <a:gridCol w="2539059"/>
              </a:tblGrid>
              <a:tr h="370840">
                <a:tc>
                  <a:txBody>
                    <a:bodyPr/>
                    <a:lstStyle/>
                    <a:p>
                      <a:endParaRPr lang="en-CA" sz="2400" dirty="0"/>
                    </a:p>
                  </a:txBody>
                  <a:tcPr/>
                </a:tc>
                <a:tc>
                  <a:txBody>
                    <a:bodyPr/>
                    <a:lstStyle/>
                    <a:p>
                      <a:r>
                        <a:rPr lang="en-CA" sz="2400" dirty="0" smtClean="0"/>
                        <a:t>Canada</a:t>
                      </a:r>
                      <a:endParaRPr lang="en-CA" sz="2400" dirty="0"/>
                    </a:p>
                  </a:txBody>
                  <a:tcPr/>
                </a:tc>
                <a:tc>
                  <a:txBody>
                    <a:bodyPr/>
                    <a:lstStyle/>
                    <a:p>
                      <a:r>
                        <a:rPr lang="en-CA" sz="2400" dirty="0" smtClean="0"/>
                        <a:t>South Korea</a:t>
                      </a:r>
                      <a:endParaRPr lang="en-CA" sz="2400" dirty="0"/>
                    </a:p>
                  </a:txBody>
                  <a:tcPr/>
                </a:tc>
              </a:tr>
              <a:tr h="370840">
                <a:tc>
                  <a:txBody>
                    <a:bodyPr/>
                    <a:lstStyle/>
                    <a:p>
                      <a:r>
                        <a:rPr lang="en-CA" sz="2400" dirty="0" smtClean="0"/>
                        <a:t>Participants</a:t>
                      </a:r>
                      <a:endParaRPr lang="en-CA" sz="2400" dirty="0"/>
                    </a:p>
                  </a:txBody>
                  <a:tcPr/>
                </a:tc>
                <a:tc>
                  <a:txBody>
                    <a:bodyPr/>
                    <a:lstStyle/>
                    <a:p>
                      <a:pPr algn="ctr"/>
                      <a:r>
                        <a:rPr lang="en-CA" sz="2400" dirty="0" smtClean="0"/>
                        <a:t>N </a:t>
                      </a:r>
                      <a:r>
                        <a:rPr lang="en-CA" sz="2400" baseline="-25000" dirty="0" smtClean="0"/>
                        <a:t>Canada</a:t>
                      </a:r>
                      <a:r>
                        <a:rPr lang="en-CA" sz="2400" dirty="0" smtClean="0"/>
                        <a:t>= 28 </a:t>
                      </a:r>
                      <a:endParaRPr lang="en-CA"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2400" dirty="0" smtClean="0"/>
                        <a:t>N </a:t>
                      </a:r>
                      <a:r>
                        <a:rPr lang="en-CA" sz="2400" baseline="-25000" dirty="0" smtClean="0"/>
                        <a:t>S. Korea</a:t>
                      </a:r>
                      <a:r>
                        <a:rPr lang="en-CA" sz="2400" dirty="0" smtClean="0"/>
                        <a:t>= 27</a:t>
                      </a:r>
                    </a:p>
                    <a:p>
                      <a:pPr algn="ctr"/>
                      <a:endParaRPr lang="en-CA" sz="2400" dirty="0"/>
                    </a:p>
                  </a:txBody>
                  <a:tcPr/>
                </a:tc>
              </a:tr>
              <a:tr h="370840">
                <a:tc>
                  <a:txBody>
                    <a:bodyPr/>
                    <a:lstStyle/>
                    <a:p>
                      <a:r>
                        <a:rPr lang="en-CA" sz="2400" dirty="0" smtClean="0"/>
                        <a:t>Estimated % of total population</a:t>
                      </a:r>
                      <a:endParaRPr lang="en-CA" sz="2400" dirty="0"/>
                    </a:p>
                  </a:txBody>
                  <a:tcPr/>
                </a:tc>
                <a:tc>
                  <a:txBody>
                    <a:bodyPr/>
                    <a:lstStyle/>
                    <a:p>
                      <a:pPr algn="ctr"/>
                      <a:r>
                        <a:rPr lang="en-CA" sz="2400" dirty="0" smtClean="0"/>
                        <a:t>22%</a:t>
                      </a:r>
                      <a:endParaRPr lang="en-CA" sz="2400" dirty="0"/>
                    </a:p>
                  </a:txBody>
                  <a:tcPr/>
                </a:tc>
                <a:tc>
                  <a:txBody>
                    <a:bodyPr/>
                    <a:lstStyle/>
                    <a:p>
                      <a:pPr algn="ctr"/>
                      <a:r>
                        <a:rPr lang="en-CA" sz="2400" dirty="0" smtClean="0"/>
                        <a:t>21%</a:t>
                      </a:r>
                      <a:endParaRPr lang="en-CA" sz="2400" dirty="0"/>
                    </a:p>
                  </a:txBody>
                  <a:tcPr/>
                </a:tc>
              </a:tr>
            </a:tbl>
          </a:graphicData>
        </a:graphic>
      </p:graphicFrame>
    </p:spTree>
    <p:extLst>
      <p:ext uri="{BB962C8B-B14F-4D97-AF65-F5344CB8AC3E}">
        <p14:creationId xmlns:p14="http://schemas.microsoft.com/office/powerpoint/2010/main" val="3238556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Development</a:t>
              </a:r>
              <a:endParaRPr lang="en-US" sz="3600" b="1" dirty="0">
                <a:solidFill>
                  <a:schemeClr val="bg1"/>
                </a:solidFill>
                <a:latin typeface="Arial" pitchFamily="34" charset="0"/>
                <a:cs typeface="Arial" pitchFamily="34" charset="0"/>
              </a:endParaRPr>
            </a:p>
          </p:txBody>
        </p:sp>
      </p:grpSp>
      <p:sp>
        <p:nvSpPr>
          <p:cNvPr id="8" name="Content Placeholder 2"/>
          <p:cNvSpPr>
            <a:spLocks noGrp="1"/>
          </p:cNvSpPr>
          <p:nvPr>
            <p:ph idx="1"/>
          </p:nvPr>
        </p:nvSpPr>
        <p:spPr>
          <a:xfrm>
            <a:off x="279399" y="1600200"/>
            <a:ext cx="8661399" cy="4525963"/>
          </a:xfrm>
        </p:spPr>
        <p:txBody>
          <a:bodyPr/>
          <a:lstStyle/>
          <a:p>
            <a:r>
              <a:rPr lang="en-CA" dirty="0" smtClean="0"/>
              <a:t>Validated  by a team of experts</a:t>
            </a:r>
          </a:p>
          <a:p>
            <a:r>
              <a:rPr lang="en-CA" dirty="0" smtClean="0"/>
              <a:t>Internal consistency checked (Cronbach's alpha = 0.88)</a:t>
            </a:r>
          </a:p>
          <a:p>
            <a:r>
              <a:rPr lang="en-CA" dirty="0" smtClean="0"/>
              <a:t>Reliability checked  - pilot </a:t>
            </a:r>
          </a:p>
          <a:p>
            <a:r>
              <a:rPr lang="en-CA" dirty="0" smtClean="0"/>
              <a:t>Online survey: Survey </a:t>
            </a:r>
            <a:r>
              <a:rPr lang="en-CA" dirty="0" err="1" smtClean="0"/>
              <a:t>Qualtrics</a:t>
            </a:r>
            <a:r>
              <a:rPr lang="en-CA" dirty="0" smtClean="0"/>
              <a:t> software used</a:t>
            </a:r>
          </a:p>
          <a:p>
            <a:r>
              <a:rPr lang="en-CA" dirty="0" smtClean="0"/>
              <a:t>SPSS used to analyze data</a:t>
            </a:r>
          </a:p>
          <a:p>
            <a:pPr marL="0" indent="0">
              <a:buNone/>
            </a:pPr>
            <a:endParaRPr lang="en-CA" dirty="0" smtClean="0"/>
          </a:p>
          <a:p>
            <a:endParaRPr lang="en-CA" dirty="0"/>
          </a:p>
        </p:txBody>
      </p:sp>
      <p:pic>
        <p:nvPicPr>
          <p:cNvPr id="26626" name="Picture 2" descr="https://encrypted-tbn1.gstatic.com/images?q=tbn:ANd9GcSTcxQzeiajycrRgDQEfSJXqYQxppKt8AL1gVv6VBa9LueCTz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297" y="5533231"/>
            <a:ext cx="2342078" cy="11858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g8QEBUQDxEREBAUFhIUEBAPEBAQFg4QFBUXFRcUEhIXGyceGBslHBISHzIgIycpLC0tFR4xNTAqNSYrLCkBCQoKDgwOGQ8PGjUlHyUsLDUsLCwpLykqNSk1LDQtNSwpLy01LCkqNjAsKSkqNSowLSwqLCosLCwpKSkpLywsKf/AABEIAOEA4QMBIgACEQEDEQH/xAAcAAEAAgMBAQEAAAAAAAAAAAAABQYDBAcIAQL/xABFEAACAQIDBQMIBAoLAQAAAAAAAQIDEQQSIQUGMUFRImFxEyMycoGRscEHQqGyFCQzQ1JigpKi0RZTY2Rzo7PC4fDxFf/EABoBAQADAQEBAAAAAAAAAAAAAAACAwQBBQb/xAAuEQEAAgIABAIJBAMAAAAAAAAAAQIDEQQSITEFURMUIjJBYXGh8IGxwfEjM5H/2gAMAwEAAhEDEQA/AO4gAAAAAAAAAAAAAAAAAAAAAAAAAAAAAAAAAAAAAAAAAAAAAAAAAAAAAAAAAAAAAAAAAAAAAAAAAAAAAAAAAAAAAAAAi96cXUpYHE1aTy1KdCtOErJ5ZxpyknZ96OIYP6XMatK/nV1U5QfxA9BNmKWMprjOC8ZROVbu79YfG1FStOnUab7aclp3q/VFqyUl+cb9Wm/m0BZZbWoL85H2XfwMU9vUFwcn4RfzK9mor+sl+5H+Y8vT5U2/WqP5JATct46fKE345V8zFLeXpT98/wDgifwtcqdNeKnL4yPn4dPlkj4U6a+2wEk94qr9GMP4n8z5/wDSxcuCf7NJ/NMjXjqv9ZP2Sa+BilUb4tvxbYEnPEYp+lNx8ZU4fyME5TfpV17aspfduaIA2skOLq6/qxm/jYzU9oZeFWs+60UvtkyPFwLDs3bMp1FTabvftScbqyb4KK6E0VTYP5ePhL4MtYAAAAAAAAAAAAAAAAAAARO9sb4DFLrh8R/pSPLB6t3hhfB4hdaNZe+nI8ox4AWPcB/j9Pwl8jsBxzcR/j9L9r4HYgPprY7aVGgs1apGmuWZ6vwXF+w2GzkWNxdTGYnNKSTqSUYZ5WjTi3aKvySudiHo8BwXrVp5p1WO7pWC3nwlaShTrRcnooyUoOT6LMlciq30iYVaRhWl+zCK+2RWK25WMjO1OKqLRqpTmlG/jJrVEbsjBKtiKdKd7TmoycXrr0bO6h6+Lw3g5i14vzREb79Y+v5C5UfpHpOdp0Zwh+kpKTXe42X2Gvt7f6Sm4YTK4rR1ZLNmf6i4W72RO+GwqGElTjRlJuSk5RnJSata0tErXu/3SGwGLVKpGo4QqKLvkqK8ZaW1Xtv7BpoweH8JkrGfHWZjU6ifjP6/0sezfpBrxl59KrCz9GKhJO2lraNX7iLxO1sbi5SknVkleThRz5acfCPxZsV9oYGup3w/kK8/QqRqN04z04x0UU7WvZ2vcjsJtDE4SclCUqU+E4tLW36UZLvfvC/FgxxNrY8UVv5T2/TW/snd1d6a8M1Oeasst4Zm24STV+1q7Wb07lwudBpTbim1ZtJtPk2uBTt09751aqoVowTknknTjk7SV7SitOCfCxcjkvnPFImubrTln5Tvf7JPd78uvVkWoq27n5f9mXxRaTjywAAAAAAAAAAAAAAAAAAau1IXoVV1p1F74s8lQ4LwR67rxvCS6pr7DyLFaLwQE7uS7Y6l4y+6zspxfc52x1H1n92R2cD6c22/ubXp1JSoQdWk23HJrKCf1XHjp1R0arFuLSeVtNKX6La4nL623sfQr+dqzc6ctYTbyy8Yqyaaf23Ow9rwiM3PacUx26xPx/P5RtHE16EuzKpSmuScoP2x/mYqEZymlTUnNvsqF7tvpYkdq7Wr4+rC8FmtkhCmnrd356s/e7GFn+F0WoSaVSOZqLaVnza0JPp5ycmKb3iItrrDNhN0cVK9SvGVKnFOU5Ss5uMVdqEL3b052RIfh+ysTKNOVKdFKOWNZyULKKslK178OLL9YpO1fo9cpuWGnGMXr5OpmWTujJJ3RF8/i8QrxFp9Pbk17s13ER+f8VTa2Ho060oUKjq01a03z01V+evMm8JvhGVNwxlCOIsoqn2YqyStZt68lqtSc2HuLCjJVK8lVkuEEuwn1d/S+w2Km4mCc82WcVxyRnaPwul7Tu4aM3iHB31jvu2u1u07+yrbkbPlUxcaiVoU7yk+SbTUY363fuTOmGvg8FTowUKUFCK5R69W+b72ZzkvE47i/WsvPrUdo+iX3ZXnn6j+MSzlZ3Y/Ky9R/eiWY4wgAAAAAAAAAAAAAAAAAA+M8iTVm10bR68Z5HxkbVZrpOa90mgJHdR2xtH1n92R2pnEt2X+OUfX+TO2ADUx2yaFe3lqcKluDktV4SWptgJVtNZ3WdS1MDsnD0PyNKEOrS1fjJ6m3c+XITaW9dClnjB56kL5o8LO17d/gjkzEd04rfNbzlOAoK3pxlZpwbUXxVOk2o9prV2b4Ln1Mf8ASDGQtJyqSjd2ck3da6Ssr8bL/qKvTR5Nk+HXjpNo39XQj4VDZ2+k5StOGaN7J+g4pJ3bXsvbTxLThcVCrBTg7xfDl7GuTJ1vFuzLm4fJh96Ga4B8uTUJvdZecn6vzLKVvdVdufqx+LLIAAAAAAAAAAAAAAAAAAAA8m7YhbE1l0rVl7qkkesjynvLC2NxK6YjEL/NmB83ef43R9dHbrnD9hP8Zo/4kPidvTA+n4rVcsXLom9Wlw14vgfq5T98duPMqFKzcXHPeOZSm+EfZp7+5kbW5YXYcNs1uWEbtXbdXEz8jRlPLzvUWWeuibtGPBS0b166Iz4PY87QlJZ0texJRg9Nelr2fdr75HZ2xYRj5yEJTabllbabtqrPl0RJU6byqL7K5KEnpZWteyt/4IjzTyZYj2cfSH38G7Ho6tWUXNuMNLcFx0vyuRmJpuPG2j5Lh4dOhLSrW7MYyaVldNWWml23e9mupE7YpU9ZyV+5t6vmrcP/AAkzIvFUVJvMoqNl2ujXHlw48e8wbL2s6FTOpOavZrlUT19+r8LLqbFOcnGV1pplT0srta+5mtjp+au4pOGsJdmVlKSj2W9M1mvs7iF6b6x3a+Hz8vsX61l0OlVUoqS4NJrwZ+yl7qbxynF0aNKU8jzWby2hJyjpx+tFO743fAnaFTHTaco0qSzQvG+ZuHZc9ddfSXBceOmvazuNqMuP0d5quu6i1qeEP9xYivbp/nP2P9xYSSsAAAAAAAAAAAAAAAAAAA8tb4xttHFr+84n/VkepWeXt+o22njF/eKz98m/mBHbHdsRS/xIfeR3GPA4Zst+fpf4lP7yO5Q4LwQGht7aCoUJzd7pPLbNZz+qm01ztz6lD3fjKU5V5ZZW4Oo2s03q5Xv38+pK/SFjfQpxhd3vOeV8rpRu1Zatsi8BjKdCMU5OVRcYU0rKTV7u7te3N3XgV63f6N8T6Lhtx3tP2/P3WjA1aPGGRT1zZG5tXeicrXZsRxMX6GtuNlxvyT4PgVyljsTWXlI04wvfycq9Vxvf9SOVP3dLpkrRrNXzpSkvSak3JeMeCTt3eBawM9TEStxVr282/KOL101t0fIisZUm1rCWa6u4vKmkrXlbRvRaLoZamMop6z8m+Hpwkou6taKbTfXT4EftOLlJOnQdRpK9SSer4aOekdF3CBrxfaknOSScW5TeluKUYt975o2aM1OKSlezbSlU148kl39TFg6tSc7Tiqckk+y81svBu7UXq/s0JKpQyuSbc3FL0LJyvxVuC1T9x2RHbt4SXlnDzjj24rtZU9FK1kpNLTW/Hv1R0OEbJLokuvA59sHD1KmMd7wjaXpt3fZS1cWr8uf/ABcI7VpwahnVSWaMXkslBSTy8OXZfUqp8Wrio9qs+cQum6fCp4x+DLAQO6a7E/WXwJ4mygAAAAAAAAAAAAAAAAAAHmP6RIW2ri1/bN++MX8z04eavpPhba+L9eD99Km/mBXsA/PU/Xp/eR3Km+yvBfA4XhH5yHrw+8judF9leC+AFK36tOtCErtZYJ9p29KWjS9b7ST2dhIU4xUaUVH9OTi9NNeN+S9y14EPvs8uKi+sKbXdabv8DentWiopNTqSitYq6ipQ0d1e3G6vZ8PAqpPtWehxVYjDimPKf4bVWLbzRqXirrLGyTVk7N9L/PiaWLmtbO7bt2JJwSaV25WWvv8AAkcUqa0fpcIwTk9eWi4ctWRlSopN5VmdmrqKi332Tb4PhYueexU6ajf0otSevYippaelZaWT93A/ap2d55Gm9U5ZpJau0eHXj8TIsFTjFOdO0n9XWLs+/R8et+DsKKkrJSSS4U86tFrXVqKd7JrWx3YjYQhKpwm45pXeaettF6PH22M1HAzv5pypwa7SjJQ6LVrteinz+0xUaTTu82aWqi1fK2rO93a2vtN7GVHSovKouUk1GytfRXdr8l8CNpiI2njpN7RWPijt3dg+VrVJ1ats2vm73lKTkk3pa6ai01p2EXLC7DhCblJ5leLpQ1SpKLlLTXV5qkn7jHuzg/J0FJxySqPPJXvx4X9ln7SWuQp2W8TMTknXaOi0bprzc/X/ANqJwhN1F5mXrv7sSbJs4AAAAAAAAAAAAAAAAAAB5w+lmNtsYnvdF++hTPR550+l+Ntr1++NB/5UF8gKhQfbj60fijudB9iPgvgcKpvVeKO6YZ9iPqr4AVvfnDpxhU4Zbp2g5NptNa8tVIw7D2lUnSSioRSSzyk72aXF6rnZ+0ndr0pzhKF5WlFqKp01KSklo3Juy14FD2fi54Ou6dRSjFSWZOabVuavolZ8uPIqnVbb83oU3nw+jjvXt9Fzkr2km5vmuEb9WrX5f94mFYZqzSyvW7UopvThFO6S/kZ8LiVKN4tTbXpQjLI+ds3vR+akoO0alr8oxzTb4q+iu+D7i157V/8AmuTTUsr4O/nOeiTl0txsfMThMkXZzen9Z6TS5xvq736IlJJR4JLTglw8F7CO2jUhkc23Z8XJyS46W9y4AiN9ka5qybsmvq3TbWvQ/GyqcsXXTStRhfMnraN9dV6MpWXTTrYjFhK1eoqVFPK3d2j5NWT9K/6Oq1vfTrYvmyNlww9NQio3+vKKSzvlfwWhXPtz8m6ser15p96e3yjzbyQB9o05TdqcZTf6kXO3i1w9pYwrXur+Rfry+ESZIzd7Czp0bVI5ZOUnZtNpacbNrkSYAAAAAAAAAAAAAAAAAAADz19M0LbWn30qD/ha+R6FOP8A0w7jYytiPw7Dw8tT8nCNSFO7qU8jl2sn1o2kuF2rcLagciR3PBvzcfVXwOFs7js9+ah6qAzyimrPVPiiK2xu5Srx0Sp1F6MorL32du/ny1JY/MpJcWl0u7X8DkxExqU6XtjtzVnq53Xp43BylJtwu3bTPTlfnpov/D8T3rxCac6acdW5J2z8l2bdUdRobKr1PRoza6zWRfx2v7LmzS+jyE3mqxw8X+pSVSX7zSt7mQik17S2W4nHkj/JTr5w5D/STGVH2XN6ejTp/V77LvWtyTwG7uKxM4upnhHRqM7zm7pXtSTvd66u3yOx4HczB0uFPN61kv3YJRftRMUcPCCywjGC6Rior3I5OPm96SOLjH/qpEfPvKhbH3Rqwgo06TirWc60lFyt+lxlzemWxOYfdB/navspRS/ile/uRZQWxGmG1ptO5RuH3dw0Pzam+tRup9ktF7ESMYpKyVlyS5H0BwAAAAAAAAAAAAAAAAAAAAAAABSd9Porwm0M1WnbDYp3flYR7NV/2sOfrKz8eB+tm7n4lQjCpKlDKrNpyqXtzSsviXQAQeH3Sor8pKdR9L+TXsUbP3tkphdn0aX5OnCHVxik34vizYAAAAAAAAAAAAAAAAAAAAAAAAAAAAAAAAAAAAAAAAAAAAAAAAAAAAAAAAAAAAAAAAAAAAAAAAAAAAAAAAAAAAAAAAAAAAAAAAAAAAAAAAAAAAAAAAAAAAAAAAAAAA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6" descr="data:image/jpeg;base64,/9j/4AAQSkZJRgABAQAAAQABAAD/2wCEAAkGBg8QEBUQDxEREBAUFhIUEBAPEBAQFg4QFBUXFRcUEhIXGyceGBslHBISHzIgIycpLC0tFR4xNTAqNSYrLCkBCQoKDgwOGQ8PGjUlHyUsLDUsLCwpLykqNSk1LDQtNSwpLy01LCkqNjAsKSkqNSowLSwqLCosLCwpKSkpLywsKf/AABEIAOEA4QMBIgACEQEDEQH/xAAcAAEAAgMBAQEAAAAAAAAAAAAABQYDBAcIAQL/xABFEAACAQIDBQMIBAoLAQAAAAAAAQIDEQQSIQUGMUFRImFxEyMycoGRscEHQqGyFCQzQ1JigpKi0RZTY2Rzo7PC4fDxFf/EABoBAQADAQEBAAAAAAAAAAAAAAACAwQBBQb/xAAuEQEAAgIABAIJBAMAAAAAAAAAAQIDEQQSITEFURMUIjJBYXGh8IGxwfEjM5H/2gAMAwEAAhEDEQA/AO4gAAAAAAAAAAAAAAAAAAAAAAAAAAAAAAAAAAAAAAAAAAAAAAAAAAAAAAAAAAAAAAAAAAAAAAAAAAAAAAAAAAAAAAAAi96cXUpYHE1aTy1KdCtOErJ5ZxpyknZ96OIYP6XMatK/nV1U5QfxA9BNmKWMprjOC8ZROVbu79YfG1FStOnUab7aclp3q/VFqyUl+cb9Wm/m0BZZbWoL85H2XfwMU9vUFwcn4RfzK9mor+sl+5H+Y8vT5U2/WqP5JATct46fKE345V8zFLeXpT98/wDgifwtcqdNeKnL4yPn4dPlkj4U6a+2wEk94qr9GMP4n8z5/wDSxcuCf7NJ/NMjXjqv9ZP2Sa+BilUb4tvxbYEnPEYp+lNx8ZU4fyME5TfpV17aspfduaIA2skOLq6/qxm/jYzU9oZeFWs+60UvtkyPFwLDs3bMp1FTabvftScbqyb4KK6E0VTYP5ePhL4MtYAAAAAAAAAAAAAAAAAAARO9sb4DFLrh8R/pSPLB6t3hhfB4hdaNZe+nI8ox4AWPcB/j9Pwl8jsBxzcR/j9L9r4HYgPprY7aVGgs1apGmuWZ6vwXF+w2GzkWNxdTGYnNKSTqSUYZ5WjTi3aKvySudiHo8BwXrVp5p1WO7pWC3nwlaShTrRcnooyUoOT6LMlciq30iYVaRhWl+zCK+2RWK25WMjO1OKqLRqpTmlG/jJrVEbsjBKtiKdKd7TmoycXrr0bO6h6+Lw3g5i14vzREb79Y+v5C5UfpHpOdp0Zwh+kpKTXe42X2Gvt7f6Sm4YTK4rR1ZLNmf6i4W72RO+GwqGElTjRlJuSk5RnJSata0tErXu/3SGwGLVKpGo4QqKLvkqK8ZaW1Xtv7BpoweH8JkrGfHWZjU6ifjP6/0sezfpBrxl59KrCz9GKhJO2lraNX7iLxO1sbi5SknVkleThRz5acfCPxZsV9oYGup3w/kK8/QqRqN04z04x0UU7WvZ2vcjsJtDE4SclCUqU+E4tLW36UZLvfvC/FgxxNrY8UVv5T2/TW/snd1d6a8M1Oeasst4Zm24STV+1q7Wb07lwudBpTbim1ZtJtPk2uBTt09751aqoVowTknknTjk7SV7SitOCfCxcjkvnPFImubrTln5Tvf7JPd78uvVkWoq27n5f9mXxRaTjywAAAAAAAAAAAAAAAAAAau1IXoVV1p1F74s8lQ4LwR67rxvCS6pr7DyLFaLwQE7uS7Y6l4y+6zspxfc52x1H1n92R2cD6c22/ubXp1JSoQdWk23HJrKCf1XHjp1R0arFuLSeVtNKX6La4nL623sfQr+dqzc6ctYTbyy8Yqyaaf23Ow9rwiM3PacUx26xPx/P5RtHE16EuzKpSmuScoP2x/mYqEZymlTUnNvsqF7tvpYkdq7Wr4+rC8FmtkhCmnrd356s/e7GFn+F0WoSaVSOZqLaVnza0JPp5ycmKb3iItrrDNhN0cVK9SvGVKnFOU5Ss5uMVdqEL3b052RIfh+ysTKNOVKdFKOWNZyULKKslK178OLL9YpO1fo9cpuWGnGMXr5OpmWTujJJ3RF8/i8QrxFp9Pbk17s13ER+f8VTa2Ho060oUKjq01a03z01V+evMm8JvhGVNwxlCOIsoqn2YqyStZt68lqtSc2HuLCjJVK8lVkuEEuwn1d/S+w2Km4mCc82WcVxyRnaPwul7Tu4aM3iHB31jvu2u1u07+yrbkbPlUxcaiVoU7yk+SbTUY363fuTOmGvg8FTowUKUFCK5R69W+b72ZzkvE47i/WsvPrUdo+iX3ZXnn6j+MSzlZ3Y/Ky9R/eiWY4wgAAAAAAAAAAAAAAAAAA+M8iTVm10bR68Z5HxkbVZrpOa90mgJHdR2xtH1n92R2pnEt2X+OUfX+TO2ADUx2yaFe3lqcKluDktV4SWptgJVtNZ3WdS1MDsnD0PyNKEOrS1fjJ6m3c+XITaW9dClnjB56kL5o8LO17d/gjkzEd04rfNbzlOAoK3pxlZpwbUXxVOk2o9prV2b4Ln1Mf8ASDGQtJyqSjd2ck3da6Ssr8bL/qKvTR5Nk+HXjpNo39XQj4VDZ2+k5StOGaN7J+g4pJ3bXsvbTxLThcVCrBTg7xfDl7GuTJ1vFuzLm4fJh96Ga4B8uTUJvdZecn6vzLKVvdVdufqx+LLIAAAAAAAAAAAAAAAAAAAA8m7YhbE1l0rVl7qkkesjynvLC2NxK6YjEL/NmB83ef43R9dHbrnD9hP8Zo/4kPidvTA+n4rVcsXLom9Wlw14vgfq5T98duPMqFKzcXHPeOZSm+EfZp7+5kbW5YXYcNs1uWEbtXbdXEz8jRlPLzvUWWeuibtGPBS0b166Iz4PY87QlJZ0texJRg9Nelr2fdr75HZ2xYRj5yEJTabllbabtqrPl0RJU6byqL7K5KEnpZWteyt/4IjzTyZYj2cfSH38G7Ho6tWUXNuMNLcFx0vyuRmJpuPG2j5Lh4dOhLSrW7MYyaVldNWWml23e9mupE7YpU9ZyV+5t6vmrcP/AAkzIvFUVJvMoqNl2ujXHlw48e8wbL2s6FTOpOavZrlUT19+r8LLqbFOcnGV1pplT0srta+5mtjp+au4pOGsJdmVlKSj2W9M1mvs7iF6b6x3a+Hz8vsX61l0OlVUoqS4NJrwZ+yl7qbxynF0aNKU8jzWby2hJyjpx+tFO743fAnaFTHTaco0qSzQvG+ZuHZc9ddfSXBceOmvazuNqMuP0d5quu6i1qeEP9xYivbp/nP2P9xYSSsAAAAAAAAAAAAAAAAAAA8tb4xttHFr+84n/VkepWeXt+o22njF/eKz98m/mBHbHdsRS/xIfeR3GPA4Zst+fpf4lP7yO5Q4LwQGht7aCoUJzd7pPLbNZz+qm01ztz6lD3fjKU5V5ZZW4Oo2s03q5Xv38+pK/SFjfQpxhd3vOeV8rpRu1Zatsi8BjKdCMU5OVRcYU0rKTV7u7te3N3XgV63f6N8T6Lhtx3tP2/P3WjA1aPGGRT1zZG5tXeicrXZsRxMX6GtuNlxvyT4PgVyljsTWXlI04wvfycq9Vxvf9SOVP3dLpkrRrNXzpSkvSak3JeMeCTt3eBawM9TEStxVr282/KOL101t0fIisZUm1rCWa6u4vKmkrXlbRvRaLoZamMop6z8m+Hpwkou6taKbTfXT4EftOLlJOnQdRpK9SSer4aOekdF3CBrxfaknOSScW5TeluKUYt975o2aM1OKSlezbSlU148kl39TFg6tSc7Tiqckk+y81svBu7UXq/s0JKpQyuSbc3FL0LJyvxVuC1T9x2RHbt4SXlnDzjj24rtZU9FK1kpNLTW/Hv1R0OEbJLokuvA59sHD1KmMd7wjaXpt3fZS1cWr8uf/ABcI7VpwahnVSWaMXkslBSTy8OXZfUqp8Wrio9qs+cQum6fCp4x+DLAQO6a7E/WXwJ4mygAAAAAAAAAAAAAAAAAAHmP6RIW2ri1/bN++MX8z04eavpPhba+L9eD99Km/mBXsA/PU/Xp/eR3Km+yvBfA4XhH5yHrw+8judF9leC+AFK36tOtCErtZYJ9p29KWjS9b7ST2dhIU4xUaUVH9OTi9NNeN+S9y14EPvs8uKi+sKbXdabv8DentWiopNTqSitYq6ipQ0d1e3G6vZ8PAqpPtWehxVYjDimPKf4bVWLbzRqXirrLGyTVk7N9L/PiaWLmtbO7bt2JJwSaV25WWvv8AAkcUqa0fpcIwTk9eWi4ctWRlSopN5VmdmrqKi332Tb4PhYueexU6ajf0otSevYippaelZaWT93A/ap2d55Gm9U5ZpJau0eHXj8TIsFTjFOdO0n9XWLs+/R8et+DsKKkrJSSS4U86tFrXVqKd7JrWx3YjYQhKpwm45pXeaettF6PH22M1HAzv5pypwa7SjJQ6LVrteinz+0xUaTTu82aWqi1fK2rO93a2vtN7GVHSovKouUk1GytfRXdr8l8CNpiI2njpN7RWPijt3dg+VrVJ1ats2vm73lKTkk3pa6ai01p2EXLC7DhCblJ5leLpQ1SpKLlLTXV5qkn7jHuzg/J0FJxySqPPJXvx4X9ln7SWuQp2W8TMTknXaOi0bprzc/X/ANqJwhN1F5mXrv7sSbJs4AAAAAAAAAAAAAAAAAAB5w+lmNtsYnvdF++hTPR550+l+Ntr1++NB/5UF8gKhQfbj60fijudB9iPgvgcKpvVeKO6YZ9iPqr4AVvfnDpxhU4Zbp2g5NptNa8tVIw7D2lUnSSioRSSzyk72aXF6rnZ+0ndr0pzhKF5WlFqKp01KSklo3Juy14FD2fi54Ou6dRSjFSWZOabVuavolZ8uPIqnVbb83oU3nw+jjvXt9Fzkr2km5vmuEb9WrX5f94mFYZqzSyvW7UopvThFO6S/kZ8LiVKN4tTbXpQjLI+ds3vR+akoO0alr8oxzTb4q+iu+D7i157V/8AmuTTUsr4O/nOeiTl0txsfMThMkXZzen9Z6TS5xvq736IlJJR4JLTglw8F7CO2jUhkc23Z8XJyS46W9y4AiN9ka5qybsmvq3TbWvQ/GyqcsXXTStRhfMnraN9dV6MpWXTTrYjFhK1eoqVFPK3d2j5NWT9K/6Oq1vfTrYvmyNlww9NQio3+vKKSzvlfwWhXPtz8m6ser15p96e3yjzbyQB9o05TdqcZTf6kXO3i1w9pYwrXur+Rfry+ESZIzd7Czp0bVI5ZOUnZtNpacbNrkSYAAAAAAAAAAAAAAAAAAADz19M0LbWn30qD/ha+R6FOP8A0w7jYytiPw7Dw8tT8nCNSFO7qU8jl2sn1o2kuF2rcLagciR3PBvzcfVXwOFs7js9+ah6qAzyimrPVPiiK2xu5Srx0Sp1F6MorL32du/ny1JY/MpJcWl0u7X8DkxExqU6XtjtzVnq53Xp43BylJtwu3bTPTlfnpov/D8T3rxCac6acdW5J2z8l2bdUdRobKr1PRoza6zWRfx2v7LmzS+jyE3mqxw8X+pSVSX7zSt7mQik17S2W4nHkj/JTr5w5D/STGVH2XN6ejTp/V77LvWtyTwG7uKxM4upnhHRqM7zm7pXtSTvd66u3yOx4HczB0uFPN61kv3YJRftRMUcPCCywjGC6Rior3I5OPm96SOLjH/qpEfPvKhbH3Rqwgo06TirWc60lFyt+lxlzemWxOYfdB/navspRS/ile/uRZQWxGmG1ptO5RuH3dw0Pzam+tRup9ktF7ESMYpKyVlyS5H0BwAAAAAAAAAAAAAAAAAAAAAAABSd9Porwm0M1WnbDYp3flYR7NV/2sOfrKz8eB+tm7n4lQjCpKlDKrNpyqXtzSsviXQAQeH3Sor8pKdR9L+TXsUbP3tkphdn0aX5OnCHVxik34vizYAAAAAAAAAAAAAAAAAAAAAAAAAAAAAAAAAAAAAAAAAAAAAAAAAAAAAAAAAAAAAAAAAAAAAAAAAAAAAAAAAAAAAAAAAAAAAAAAAAAAAAAAAAAAAAAAAAAAAAAAAAAAA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6632" name="Picture 8" descr="http://down.cd/images/apps/IBM-SPSS-Statistics-20-for-Mac-5158.png"/>
          <p:cNvPicPr>
            <a:picLocks noChangeAspect="1" noChangeArrowheads="1"/>
          </p:cNvPicPr>
          <p:nvPr/>
        </p:nvPicPr>
        <p:blipFill rotWithShape="1">
          <a:blip r:embed="rId4">
            <a:extLst>
              <a:ext uri="{28A0092B-C50C-407E-A947-70E740481C1C}">
                <a14:useLocalDpi xmlns:a14="http://schemas.microsoft.com/office/drawing/2010/main" val="0"/>
              </a:ext>
            </a:extLst>
          </a:blip>
          <a:srcRect l="21223" t="13851" r="20693" b="18458"/>
          <a:stretch/>
        </p:blipFill>
        <p:spPr bwMode="auto">
          <a:xfrm>
            <a:off x="6832600" y="4693774"/>
            <a:ext cx="1752600" cy="204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7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I</a:t>
              </a:r>
              <a:endParaRPr lang="en-US" sz="3600" b="1" dirty="0">
                <a:solidFill>
                  <a:schemeClr val="bg1"/>
                </a:solidFill>
                <a:latin typeface="Arial" pitchFamily="34" charset="0"/>
                <a:cs typeface="Arial" pitchFamily="34" charset="0"/>
              </a:endParaRPr>
            </a:p>
          </p:txBody>
        </p:sp>
      </p:gr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07" y="1603375"/>
            <a:ext cx="7389217"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509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II</a:t>
              </a:r>
              <a:endParaRPr lang="en-US" sz="3600" b="1" dirty="0">
                <a:solidFill>
                  <a:schemeClr val="bg1"/>
                </a:solidFill>
                <a:latin typeface="Arial" pitchFamily="34" charset="0"/>
                <a:cs typeface="Arial" pitchFamily="34" charset="0"/>
              </a:endParaRPr>
            </a:p>
          </p:txBody>
        </p:sp>
      </p:gr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37066"/>
            <a:ext cx="7586578" cy="500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94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III</a:t>
              </a:r>
              <a:endParaRPr lang="en-US" sz="3600" b="1" dirty="0">
                <a:solidFill>
                  <a:schemeClr val="bg1"/>
                </a:solidFill>
                <a:latin typeface="Arial" pitchFamily="34" charset="0"/>
                <a:cs typeface="Arial" pitchFamily="34" charset="0"/>
              </a:endParaRPr>
            </a:p>
          </p:txBody>
        </p:sp>
      </p:gr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31569"/>
            <a:ext cx="7200900" cy="502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94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IV</a:t>
              </a:r>
              <a:endParaRPr lang="en-US" sz="3600" b="1" dirty="0">
                <a:solidFill>
                  <a:schemeClr val="bg1"/>
                </a:solidFill>
                <a:latin typeface="Arial" pitchFamily="34" charset="0"/>
                <a:cs typeface="Arial" pitchFamily="34" charset="0"/>
              </a:endParaRPr>
            </a:p>
          </p:txBody>
        </p:sp>
      </p:gr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36213"/>
            <a:ext cx="7505700" cy="516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9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V</a:t>
              </a:r>
              <a:endParaRPr lang="en-US" sz="3600" b="1" dirty="0">
                <a:solidFill>
                  <a:schemeClr val="bg1"/>
                </a:solidFill>
                <a:latin typeface="Arial" pitchFamily="34" charset="0"/>
                <a:cs typeface="Arial" pitchFamily="34" charset="0"/>
              </a:endParaRPr>
            </a:p>
          </p:txBody>
        </p:sp>
      </p:gr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636952"/>
            <a:ext cx="7317473" cy="508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91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VI</a:t>
              </a:r>
              <a:endParaRPr lang="en-US" sz="3600" b="1" dirty="0">
                <a:solidFill>
                  <a:schemeClr val="bg1"/>
                </a:solidFill>
                <a:latin typeface="Arial" pitchFamily="34" charset="0"/>
                <a:cs typeface="Arial" pitchFamily="34" charset="0"/>
              </a:endParaRPr>
            </a:p>
          </p:txBody>
        </p:sp>
      </p:gr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922463"/>
            <a:ext cx="85248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181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VII</a:t>
              </a:r>
              <a:endParaRPr lang="en-US" sz="3600" b="1" dirty="0">
                <a:solidFill>
                  <a:schemeClr val="bg1"/>
                </a:solidFill>
                <a:latin typeface="Arial" pitchFamily="34" charset="0"/>
                <a:cs typeface="Arial" pitchFamily="34" charset="0"/>
              </a:endParaRPr>
            </a:p>
          </p:txBody>
        </p:sp>
      </p:gr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527175"/>
            <a:ext cx="75819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8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VIII</a:t>
              </a:r>
              <a:endParaRPr lang="en-US" sz="3600" b="1" dirty="0">
                <a:solidFill>
                  <a:schemeClr val="bg1"/>
                </a:solidFill>
                <a:latin typeface="Arial" pitchFamily="34" charset="0"/>
                <a:cs typeface="Arial" pitchFamily="34" charset="0"/>
              </a:endParaRPr>
            </a:p>
          </p:txBody>
        </p:sp>
      </p:gr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603374"/>
            <a:ext cx="8147426" cy="510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8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Research Team</a:t>
              </a:r>
              <a:endParaRPr lang="en-US" sz="3600" b="1" dirty="0">
                <a:solidFill>
                  <a:schemeClr val="bg1"/>
                </a:solidFill>
                <a:latin typeface="Arial" pitchFamily="34" charset="0"/>
                <a:cs typeface="Arial" pitchFamily="34" charset="0"/>
              </a:endParaRPr>
            </a:p>
          </p:txBody>
        </p:sp>
      </p:gr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670885"/>
            <a:ext cx="8743950" cy="4895850"/>
          </a:xfrm>
          <a:prstGeom prst="rect">
            <a:avLst/>
          </a:prstGeom>
          <a:solidFill>
            <a:schemeClr val="bg1"/>
          </a:solidFill>
          <a:ln>
            <a:noFill/>
          </a:ln>
        </p:spPr>
      </p:pic>
      <p:sp>
        <p:nvSpPr>
          <p:cNvPr id="2" name="5-Point Star 1"/>
          <p:cNvSpPr/>
          <p:nvPr/>
        </p:nvSpPr>
        <p:spPr>
          <a:xfrm>
            <a:off x="1917700" y="2901950"/>
            <a:ext cx="152400" cy="114300"/>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5-Point Star 12"/>
          <p:cNvSpPr/>
          <p:nvPr/>
        </p:nvSpPr>
        <p:spPr>
          <a:xfrm>
            <a:off x="5035550" y="3416300"/>
            <a:ext cx="152400" cy="114300"/>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5-Point Star 13"/>
          <p:cNvSpPr/>
          <p:nvPr/>
        </p:nvSpPr>
        <p:spPr>
          <a:xfrm>
            <a:off x="7053262" y="3246437"/>
            <a:ext cx="152400" cy="114300"/>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AutoShape 4"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xQSEhQUEhQVFRQWGBoYFhQVFhgbFxYYGxgaFhYWFRwYHyggGBwmGxcXITEhJSkrLi4uFx8zODMuNygtLisBCgoKDg0OGhAQGTQkHyQ0LiwvNywsLCssLC0sLDcsLCwsLCwsNywuLy0sNyw3Mi4sLCwvLDQsLC0sLCwrLC0sLP/AABEIAOEA4QMBIgACEQEDEQH/xAAcAAEAAgMBAQEAAAAAAAAAAAAABQYCAwQHAQj/xABLEAACAQMBBQUEBgcFBgQHAAABAgMABBEFBhITITEiQVFhcRQygZEHI0JSYqEzQ3KCscHRJFNjkqIVNHPD0uElRIPCFlRkk5Sjsv/EABoBAQACAwEAAAAAAAAAAAAAAAACBQMEBgH/xAAwEQEAAgIBAgMGBQQDAAAAAAAAAQIDEQQhMQUSQSJRcaGx0TJhkeHwE1KBwRRCQ//aAAwDAQACEQMRAD8A9lpSvoGami+UrPhGnCNNjClZ8I04RpsYUrPhGnCNNjClZ8I04RpsYUrPhGuLUNTggGZ5ooh/iSKv8TTY6qVXG280/OFukkPhEHk//hTXwbb2p6LdH0s7o/8ALps0slKrQ27s/tNLGPGS2uEH+qOuqy2wsJSBHeW5Y9FMqq3ybBps0m6V9jG8MqQQehBBH5VlwjTYwpWfCNOEabGFKz4RpwjTYwpWfCNOEabGFKz4Ro0ZFBhSlKBSlKBWcXUVhWcXUUkdNKUqCRSlKBStN3dJEjSSsqIgyzsQFUDqST0qlajtRNcRtJbutlZD3tQuAMuOn9mjbrnud+R7gaC0a3r9vaKDcSqmfdXmXc+EaLlnPkAahhrN/df7pai3jPSe9yGI8VgQ73+dl9KruhwPIxfTLdt5/f1bUd5nf8UCN2mHgOwnlWWxWsXNtqlzp99M8xccaGZ8AMAoyFA5ICoPZHIGN/GgsI2PeXne3tzP4xxtwIfgsWGI9XNd+m7H2MHOK0gU/e4alvizZJ+dTSOCAQQQeYI6EdxFZUFM+lTX5tOsONa7iuJFXtKCu6QxIx8BWnVDqVvZXVxLeRSblrK6CO2CMsgTeRsl2Bxg8sV1/Sjs1LqNiYICgk31cb5IUgAgjIBwe14d1Q211xqf+z7pZbe0SIW8gdluJGYIIzvbi8MAtjpk4oKzZ7eXEj6NGl3vPJJu3igRljmdFVZBu9nKFumK9jvNNhmGJYo5AeodFb+IrwiJQDs0QACZDkgdf7VF18a/QNBVpNgLIEtAj2r/AH7SRoufdlVO6fiDWB0/U7b9Bcx3iD9XdJuSn0miGM+qVbKqX0o62tpp8jNGZOKRCqbzLksCTlkIYYVWPIgnGO+g2222kasI72KSykPIccDgsemEmXMZ9CQfKrOrAjI5g9CK8PuV1LT3sBeS+2Jc5iNizjBzugRO0oIdsyLhj3gDODmrJpsqxz8HS5WgnEYlfS7veMQBG8VVhvG3cAqcKSBvDs86D02lQGg7Ux3DmCRGt7tBl7aXG9j78ZHKVPxL8cVP0ClKUCsJulZ1hN0pA5qUpU0SlKUCs4uorCs4uopI6aUpUEiozaDXYrOLiSk8zuxxoC0krnpHEo5sxptDrcdnCZZMnmFSNebyyMcJHGO9mPKorZzQpGk9tvsNdsCI4wcx2kZ/VxeLEY3n6k8ulBosdAlvHW41MABTvQ2IOYofBpj0ml/0r3Dvq1T26Ou66qy5B3WAIyDkHB8CAfhW2lBVNT24jDNFZRvfTr1SD9Gh/wAWU9hPTJPlVQ2U06PX2N5fvloWaL2SMGNUXO8BK2d+TIPiB7wx1Fep2dlHCu5EiRr13UUKMnqcCvNNMVLbU7yTTN67aYYeCMBbaGTIZmmnPZB3t47qgkcRuXSg9NtrdY0VI1CIgCqqjAVQMAADoAK4tV2gtbb/AHi4hi8nkVSfQE5NQi7O3dzzvrxlU/8AlrLMUY8ml/Sv81HlUppWytnbc4beNW++V3pD5s75YnzJoI87e2pOIluZ/wDg2lw4+DbmD8DXFtBrvtVtPb+xagomjePf9m5rvKVzhmHjU1fbSxQymNlY7uMsuMAkZxjNSNjqUUw+rcN4joR6g86x1y0tPlieqMXrM6iXlC6ZCh00yR6iosMkZsZGEhLrJljGW3AGUeNX+227sHIU3KRseizhoW+UwU1Y60XVpHKN2REdT1DqGHyNZEmyKVWAKkMD0IOQfiKqf0j6bNcwcNIFnhPORUk3LhWBBjkty3YJXn2W65x67pdhbdTvWjS2UnjbSFU/eiOYm/y1qN/qFn/vEYvoR+utl3LhR4vCey/qjZ/DQUqwiikla+u7ya7ubJC8Vi9vwZkZRlQ0eSXO8Ad5RjIBJ5cu76ItMu+I9/NHGwvQzNKXIlQBiVCpjBRzjHMclXyrHay1bWrqxNlum2jYma5Rgs0TZG9Gw5SRsFBAGPebn0r1VFAAA6DlQRm0GgQ3iBZQQynejlQ7ssT9zxOOan8j35qGsNcms5UtdRIIchbe+Awkx7o5gOUU3+lu7nyq3Vzalp8dxE8UyLJG4wyMORH8j50HTSqdpV9JYTJZ3TmSCQ7tndN1PhbTn+8A91vtAeI53GgVhN0rOsJulIHNSlKmiUpSgVnF1FYVnF1FJHTWq6uFjRpJGCogLMzHAVQMkk+GK21S9ppBe3PsWT7NbgT3xGTvjG9DbcuZ3vfYD7KgfaqCSB1LXlTc1S+WZY3YxWEapk28bjBu3B5CVhzAPPdwACSagND23n02VkaY6jYAqTcIGLRcTLKGY8lbkcxse8YI92rVsLrMOrS3cssgZWHCjsWPZS3HMSOnuu7EnmM7uAM1V9V0WbT76ZNI3p4liEl3Zv24wrEBYiD75K5YD3wB1IOKD2DRdYhu4lmt5FkjbvHUHvVgeasO8HnWerapFbRNNO4jjXqx/IAdSSeQA5mvGdkjAsh1GwuDZwREe32cuW3VOcCL+8DEFVzgg9Om7Xoei6VJeSre3ylQOdpZt0gHdLKOjTEeoQHA55NBrWzudU7Vzv2tkfdtQSs86+Nyw5xof7sc/E91Wyxso4UWOFFjjUYVEACgeQFb6UCtF7ciKNnbooz6+A+J5Vvqm7aanvMIVPJeb+vcvw6/LwrDnyxipNmPJfyV2rU0pdmZurEk+pOTXxHKkEEgjoQcEelY0rn9+qsWzRNquiXHoJP+sfzq2qwIyOYPQivJqndndeMBCOSYj808x5eVWPG5sx7OT9fu2sXI10svtKxjcMAQcgjII6EeIrKrVuq9rmyqTPx4HNtdgdm4jHveCzr0mTyPPwIrVom0j8UWl8iw3WOwVzwbkDq0DHv7zGe0PMc6s1R2u6LFdxGKZcjIKsCQ8bjmrxsOasD0IoJGsJZAoLMQqgZJJwAB1JJ6Cqro2oyq7adfOeMUbgXKnd9pixgspHuToCN4DyYcunmm1L3PFNlql7wrS2QMCo+tvUJIjKj9Y/2WycKRnB60Hom3N0AY0ulR9NuQInkUdq3mZswzF88kJIAYAbpAOedduyeqSK72N229cwjeSXp7TB0SYfiHuuO4jPeKqOz21sB06Vb22MGnBBFah3LyXEe6VKAE7zMMA7w7I3uR7Oa59kzdXlgs0ccgmsnLWNxLjNxBzBt5MHtZQbhbGCd0gkg0HrtYTdK49C1VLu3jnjzuyKDg9VPRkbwZTkEeINdk3SkDmpSlTRKUpQKzi6isKzi6ikjn2h1ZbS2lnfmI1JCjqzdEQebMQo8zXFsXpLW9sDNzuJmM1w3jLJzK+ijCDyQVwbSf2m+s7Pqkf9snHisZ3bdT6y9r/wBI1bagkom2H0cR3MourR/ZLxW3hKg7LHxcDGGx9odehBqw7KaALOHdLmWZ2Mk87DDSytzZj4DuA7gBU1VZ24vZNyO0tyVnu2MSsOsUYG9PN+6nIfiZaCL0uxj1C8e4CILOGXMYVQBd3S9lrmTHvqmAqHvIY9wq9VzabYpBFHDEu7HGoVVHcAMCumgUpXDq2pJbpvN16Kvex8P+9eWtFY3LyZiI3Li2r15bSEt1cjsjw7t4/OvLTr8ZJJ38nmSR1PeetdO1l60iO7nLMQPIDOQB5DFU+tbFipy6ze+9b1Ci5nLt59R2WtNYhP2seoIrrinVvdZW9CDVJoDXl/CqT+G0x82tHMt6wvVKqdtq0qfa3h4Nz/PrU7p+qJLy91vunv8AQ99V+fg5cUb7x+TZx56X6eq47K63w2EUh7DHsk/YJ/kfyq8V5LVz2U1zfAhkPbHuMftDwPmPzFZ+Fyf/ADt/j7LLj5f+srPSlKtG4iNptDW8h3M7kikPBMPehlXmki+h6jvBI76qOo2H+17QrIkaalZSYZHGU4q4bdYH3oJV3T8R3rXotVHalfY7mLUF5Id2C8A6GJmxFKfOORhz+67UEJs/sFBdut9ee0yM2cWtzyWAgkGLBALopBA+yQAcGvSFUAAAYA5ADoB5V9FKCoaYPYtRkt+kF6GuIfBJ1x7TGP2gVkHnv1bJulVz6QbRjameIZmtGFzHjqeHzdB+1Hvrj8VTkF0ssSSIco6q6nxDAEfkaQMaUpU0SlKUCs4uorCtdzciJHkPRFZj+6pP8qSITY/665v7s/am9njP+HbjcOPWVpar/wBM2mahOtv7HxWiUtxUhYht47u4xwQWUDeHkT8RaPo7tTHptoG99oxI+epeT61yfPLGrHUEkLsZBcR2Vul2SZwgDknebPcGb7TAYBPiKjdnx7Tf3d2eaQ/2ODwwuHuGHmZML/6VWDWb4W9vNM3SKN5D+6pb+VRuwlgYLC3VvfZOJJ5ySkyyH/M5oJ6lK4dX1NbdN5uZ6Kvex/p515a0VjcvJmIjcvmr6olum83Mn3VHVj/Iedee6hfPM5dzk9w7lHgK+X148zl3OSfkB3AeArnqj5PJnLOo7K/Llm8/khtpn7CDxYn5D/vVeqY2lky6r4Ln5n/tUPV3wK+XBVS8md5JKUpW4wFAaUoLPouocQFW99e/7w8fWpRSQcjkRzBHcap2mTbkqHzAPoeRq4VznPwRiybr2nqs+Pkm9evou+z20YkxHKQJOgY9H/o38asdeTocEeoq5WerOnI9pfPqPQ/1rynitcUxXN6+v3XXFm2Ss/ks1c+o2STxSRSDKSKyMPEMMH+Nc8GsRN1O6fBh/PpXYk6t0ZT6EVaY+TiyfgtE/wCWaazHdX9gbx3tRFKczWrtbSk9WMR3Vc/tJuN+9VB+k3RdWl1FXtOMYsJwWjkKpGw97iDIA7WSSRzGBz6VeNPHA1e5Tot1BHOo/wASJjDKfirQ/KrVWZ41ohKgPgnGG8Ccc/hVW2BO5bS2pPOznkgH/DyJIf8A9ciD4VbaqVl9Xqt5H0E8EE482Vmgc/JY6QLDSlKmiUpSgVX/AKQptzTL0jrwJFHqw3P/AHVYKrf0jDOnXA8Qg+cqCkiYutatbJYo7i4ihO4AgkdVyFABxvH0rWm2OnnpfWn/AORF/wBVVDbrSbe81ixt7rPDa3mKgMV3n3lIAK4OcKTjyrfd/RLpaIzssqqqlieO+AAMknJqCSW29vo5tMk4TpIk7RQho2DKeJOkTYKnB5M3yq2ouAB4cq8l0Mf+BaXn7V5a5+N4DXrdBovbpYkZ3OFUfPwA8zXm+qag08hdvRV7lHgKlNrdU4knDU9iM8/Nu8/Dp86gKpuZyPPbyR2hoZ8vmnyx2KUr4xwMnurRa6p61JvTP5cvkP65rirKR94knvJPz51jXXY6eSkV90Ka87tMlKUqaJSlKDO3HaX9ofxq71UtGg35V8F7R+HT88Vbao/FbRN6190fVYcSPZmWSDJHqKsVQVimZF9c/LnU7XL863tRDoPDq+zaSurSo96ZPXPyGa5amdnYObP4dkfxP8qj4fh/q8mlfz3+nVv3nVZcW0Y3NR0yX7xuID578QlGfjB+dT8WpRNLJCrZkiCtIuD2Q+SuT05gGoDbX9Pph7/bR+cEwP5GoPavU5dMvZrlreSezuokWQxAb8UkYZeeeWCpHUgcuvce8aTYn0wWBn4X1gj3t32ndHCznAPXeC9+9jpz6VLasN3VrNx0ktrmM+eGhkX+DV5ppO0xuLBtKsbB5C6NCsrhVAVsjjTBchXGck72MjI8K9H1W34d3pCE5KCdCfHFsefzGaCyUpSpolKUoFVv6SR/4ZeEfZj3/wDKyv8AyqyVH7RWXHtLmL+8hkT5oQKSIzb7Y+LU44/reDPH2oZRzIzgkEZBIyFOQQQQD601/ox1OfEVzqRaDPMb8r5H7LEAn1JxVxtdDtdVsrKa5j3zwUZGDujIWRd8AowPUD5V5rHdQWNvLxdQv4rqKeaIQQzb2+Ec7jFJQVVd3d7RI+PSoJPRdsdNS102BIQRHbT2ZUdTupcxAknvPMkn1qya9f8ABgZx7x7K/tHp8uZ+FefbNjULzRr1b3fLujm2eRVVmAjDJyUA4315EjJzV80ySO9tIJGUMskaSAHuJUHl3g8yKheLTWYr3eWiddHndKut7shGecTFD4HtL+fP86reo6JNDzdcr99ea/HvHxFUeTjZMfeOitvhvXvCOrj1iXdhc+IwPjy/hmuyoPaabkifvH+A/ia94mPz5qx/OnVrZreWkygaUpXUKkpSlAoBnkOtdNpYPJ7q8vvHkPnVh07Sli5ntP4+HpWpyOZjwx33PuZseC1/g+6PY8JOfvN18vAV30ros7UufBe8/wAhXN583mmcl5WuLFM6pSHXpMPIse/kP51I18RQBgdBX0DNUGXJOS82dDhxxjpFWcUZYhRzJ5CrbaW4jQKO78z3muPSNP4Y3m98/wCkeHrUlXV+EcCcFP6l49qflDFlvudQq213au9LT/6l5D6Jby8/my/OtdltK76peW5KC2tYI3dsdoSON/m2cbu5nljurO5+t1mEd1rayOfJp3VE/wBML1Da3sXG892YtSe3kvBiaEmFgw3d0KFIDDlyBBzz61csTisfpdV7hA1nKlpK4jjujvAMSd0NgoFx5BiQPlVl1872p6ev3UupPhuJH/zK2bUbOtNawWkCoIllg388tyGJ1Y7gxzbCAAcuprTJ9ZrB8LeyHwaeb/phoLDSlKmiUpSgVnF1FYVnF1FJFJ0KK4Gm3lnaMEubWaWCInHJS4liPaGAOFIBmo3SNkbDS8XWqXEctySW3pmyA3X6tGy0j/iOT4AVZCPZ9WZTyjv4OWOX18GQ3PxMTD/7dUDZj6Oobq4v47yad7iCQoAX6o43oJmY9tyQemccu+oJLfof0p2t5epaRI+64bdlfCgsBvBQh58wG5nHTpzqS2BbhLc2R62k7BPOGU8aEjyCuV/cqDh2Xml0m3WOBLa+tnjkTkFUyxPulyV+y6gnP4ulS+0DG0vLa+OBHKBa3eOi7xzBKT4LJlM+EtBcKUpQQGr7MRy5aPEb+Q7J9R3eo/OvMNodn7gTNvqF6BcnqB3jlz55r26ua/sUmXdkXI7vEHxB7jWCcPltN8eot8mpyOJTLHueEDQZfFPmf6VsTZ9+91Hpk/0q86xoEkByAXQ9GHUeTDuNRnAb7rfI1X5PEc9LeW0xEq7/AIMR3iUDFs8v2nJ9AB/Wu6DS4k6ICfFuf8akRbP91vlWxLBz3Y9SK1MnPvb8WT56+jJTif20+TmoKko9L+83wH/eu2G2VOg+PfVffmY69urex8HJb8XRHWunE835Dw7z/SpVEAGByFfa+gZ5Dn5VX5c18s9VnhwUxR7IikkADJPQCrFpemCPtNzf8l9PPzrLStOEYy3Nz+XkKka6XwzwqMWsuWPa9I937/RDJk30gpSq3t3qDpAIID/abthBD+EsCZJfRIw7fAeNXrCgLa8k9k1bUoQTJLxBbnGfqrdWiiYeILCSQftVRLvRNFnt7YwTO93LJCki8QtNI0jqsrSK4OCN5n3sYO7jPOvQ9o9rbfRVtLXgvJEI8NuYJijTdjRmDcjvEnqRndNb9jrDR5pParCOEy8ycZDRk9fq2P1Z59QB1oOP6O1ubS6udNuJTPHFGk0EpzvcN2Zd05JxzXkM8sHHLAEnsn9bNqNz1ElxwYz+C3RYzjy4nFr7qUI06PUL9nMs0gyuQBgKpW3gQDr2269SWqR2X0r2WyhhPNlQb5+9Ix35G+LsxpA76UpU0SlKUCs4uorCs4uopIhdu7B5LbiwDNxbOtxCO9mj5tH++m+n71akltFR9ZXe7dqCxDHDRr9YMr0Lj3cnmOnjVoqgrpojku9Lk7NtepLJaN3IXGbiAeYduIo8GPhUElQ0uDV9dLT+0tZ22SECM4HI9FCFTJjoXYgZBx3gWTThcQSf7L1aQXVvdo6wXJBBZgO1DJnOGwcqSSez1PdX9K21vLKODS4bIvewHckB5oyBiQ0eD0ZfttgDOedehba3dnFBDPfjHCkWWKPPbMwVt1VCntkbx5ZxyyeQoGxuoyDfsrps3NsAN4/r4TyiuB6gbreDKfEVZ6oFpctq9rFf2qNb3kDNwuJ7kgz24mbHbicYGfsnmOYq07N66l3GWAKSIdyaF/fhkHVGH5g9CMEUEtSlKDF0BBBGQeoqt6pppjOV5of9Pkf61Zq+MuRg8x4Vpc7g05VNT0mO0/z0TpeaypVKlNU0oplk5r3jvX+oqLri+Rx8mC/kyRqfr8G3W0TG4KUpWB6VOaFY/rGHP7Pp41F2NvxHC93f6DrVtUYGBV94Jw4yXnNeOkdvj+387MOa+ukPtKUrqmswmlCqWYhVUEsxOAABkknuGKqWzAN5O2pS8oyDFZK3LEJI3pjno0rAY/CF8a1ahKdVmNvET7BC2LqUdLh1OfZoz3oCO2w6+6O+sdt7iC7sJUtLmHjQ7ssQjlTlJAwdVwD+HGPTwoLhJZxsWZkQsy7jEqCWUZIVj3rknl05mqDtB9FEDvxtPkaxnHNTHnh/BQQU/dOPI1c9m9WW7tYLhOksatj7pI7S/A5HwrZreqR2sEk8pwka5OOpPRVUd5JIAHiRQVvVozcXlpY7xkS2C3N05xlmTs2yvjllnDSEf4fnVvm6VAbE6ZJHE81wMXV03GmH3Mj6uEeUaYX1BPfU/N0pA5qUpU0SlKUCs4uorCs4uopI6ahtqtE9rg3VbhzIwkgmHWKVfdbzHUEd4JFTNKgkgNldYW6RnaMR3Uf1VzHgb6OvPdz1KHJZT0Ib1rzbZbZ6TXLqW91BibeORo47fJx2SDw/woOW93sevIV6BtNpMqSrfWYzcIN2aHOBdQjnuHwkXmUbx5Hkarf/AMOyXQe60a+a0juSWuISgIEvRyAe1FJkEMBg576Du2v27W1dLLT4luLskKIUHYiHg270OO7lujmcDrL6zoMrsl5alYL5UAdScxTLjJgnxjeAPR8ZX8q+bEbEQaah3cyTv+knf3m78D7q57up6kk107b7Spp9o87YLe7Eh+3IQd1fTkSfJTQZ7O7Spclo3UwXUf6W2k99fxJ/eRnudeR8qnKo2h2barYQXF9GILgAtDPCxSRF+zKpPub3XcOQRjPXA6Y9WvLID2pDeW+Ozd2ygyBe4zwjry+1HkeQoLhSuDR9at7pN+3lSVe/dPMeTDqp8iBXfQKidQ0cN2o8A/d7j/SpalYORxsfIp5ckb/18Eq2mvZTJYipwwIPgawq5TwK4wwBHnUZNoSn3WK+R5j+tc1yPA81J3inzR+k/Znrmj1YbOQ8mf8AdH8T/EfKpquXT7bhJukg8ySelQl/tnCHMNqr3lwOsdvgqp/xZT9XGPU58q6DgYJw8elJjU+vxnqwXndplYp5lRSzsFVQSzMQAAOZJJ5AVTZb2XVSY7YvDYZxJdDKyXIHVLbvWM9DL38wvjXPq1j2PatcnQQoQVs4yfZw3VQ/LfuZOXTG74LXXr2nXOoNHFDKsOmtGrvLC3104PSFOX1aYwSR1Bx4itxFqsNainlGn2FvxLONWjuJ0cxxRDGBHEy/pHz1wfj4cl59DemP7qyx+G7KSB6CTeqsaHfy7PXxtLli1jOd6KXuTmBxPLGQHHkGHn7QjAgEEEHmCOhHiKDy7ZHZzUtLvlt4mE+nyFmLOcCMDrgfYk5jkOy3M8u6fjP+07wMOdjZv2fu3N0v2h96OInr3uPw1s2gv5LyVrCzcqByvLlf1KH9TGf75hn9gc+uKs+nWMcESRRKEjjUKqjoAKDorCbpWdYTdKQOalKVNEpSlArOLqKwrOLqKSOmlKVBIqqa1o01vK15p4BkbncWpO6lyB9pT0SYDo3Q9D41a6UEZoGuw3ke/CTlTuyRuN2SJ+9JUPNWHnXmu2Fk2o69DZTHFtDGJdzniRcbzkeJJwnkFar5r2zPFkFzbSG3u1GBKoysgHSO4TpIv5juIqt6qYbt4odUR7G+Qn2e5icqjHxt5uhz14b8/I9aB9K2uuqRaZZ87m7wmF5cOI9k5x7oYAjPcque6oHaXaltCFlY2pVxEm/cb4J3gxzgc8pntsMdBujGKuOzuxEGnyS3ks01zPusTNMQWVcZbdAHXA68+QwMV5/JozXul6nqcqniXD8SMEHKwwPgDn07KsPMIKD0XavTNNwlxc4heRlRLmJmimLN7oDxYY+PPIr6uj38Jxb6gsqj9XeQh2HlxImRuniDVC2TvG1e602NstDp8CSzZ6NcDsJnPX3FIP7ddn0en2zXdRu+e4m8g8CciFD/AJIW/wA1Bc/9p6onJ7G3lH3obsqf8ssQ+Wa+naS8HXSrn92a2I/OQfwqrfRdqc0eoahYXE0knDOYuK7OwVHIOCxJ5o8Rqxadq891qV0kL7tpapwjhVPEuWG8TkgkBAcEcudBvOv37fo9LYH/ABrqFB/o36wkbVZBljY2i97fWXDAfHhqD86on0f3t5qUUsl1qs8BjcKVQQJkFQ2c7gxzyPhUx9MGik6PGVkeU27I3FcgtIrAxlnIwG99W/doOuG2sLiYQ3mqe2yscCDjokJP3eFCQrH8LFjWrXtoGivY9J0829kNzeed0XdTK7wSGPkrPjB5nx8Ko2tXVhdSaUlpGlq5ZDNKYzFGvOMlA2AJGDZwwyAcc+derbX/AEf2eosJJw6yBd3iRsASvUBgwKnGTgkd9BuudnFutPazuLg3DFT9eQu8HyWSTC8gVOMelU/6INceCSXSbvlLCzcHPeB2mQZ7sHfX8LHwqs3WzK6fqllFpVzJNKzgyplSY0DqG4pjAXcKF8gjlu+Yr0XbPQrFLqDUbmZoGhwAEODMwP1YwAWYjJGF5kHHSgnNsNmYtRtmgl5HrHIBlonxydfHzGeYyKrGmO5iXTdMldo4RuT6g53hF3tHB3PLzwAOzGMeAFd7QXep/pBJZWJ/V53bq5XwkI/QRkfZHbOeoq12FlHBGsUKLHGgwqKMADyoNGi6RFaRLDCu6o5knmzsebO56sxPMk130pQKwm6VnWE3SkDmpSlTRKUpQKzi6isKyQ4NB1UrXxhTjCoaSbKVr4wpxhTQ2VzahYRTxmOaNJI26o6hlPwNbeMKcYU0KqNn7uz56fPxIh/5O7LMo8oZubx+jBh6VhNtbBuPBqEMlkXUo3GGYG3gQdydfqz178Hyq28YVjIysCGGQeoIyD6g00Kfsdsqmn2dz7FILmSUM0cmVG9hMQoWBxgHPPl7xOK0fQ9s1LZWsvtCFJpZSzAkE7qgKvNSQckM371SdxsVZFi8KPbSHmXtZGhyfEqh3G+KmsBpF9F+h1IuO4XdvHJ/qi4ZPxpo2of0jTS6brKXsEZfiwEYAPOTdaLBwP8Agtjvxjzr0rYbQjZWccTHMpzJM/e0rnfkJ8eZx6AVw+06svVLCb0eeI/Iq/8AGsl1bVO+ytfheN/OGmh5JsZcaZDd6gmpJE+7KVhDxGU9mSUOFVQe7c7q9eimt9T0+eK3VliKNAoaJo8dgbu4rAdkZXBHh5Vzpeanz3bKxjJ6k3Lnn3k7sIzWzhaq/vXFnCP8KCWRvnI4H5U0bV7ZnYd7nRxZ6jHw5EZzC2VZ4t7tKwwT0LMCveBiu6x9n060ay1C+W631KCIrmXcIwY0RWaRh4eHdjkBInZMy/73fXlwD1QOsEfpuwBT82qX0fRLS0GLeCOLPUqo3j5sx7TfE00bVTQbKZU4el2MenwsBm5ukzMw7iIQd5j/AMRh6VYtG2ShhfjSs9zc/wDzE5DOviIh7sQ8lAqc4wpxhTQ2UrXxhTjCmhspWvjCnGFNDZWE3SvnGFYySAivdPGmlKVJ4UpSgUpSgUpSgUpSgUpSgUpSgUpSgUpSgUpSgUpSgUpSgUpSgUpSgUpSgUpSgUpSgUpSgUpSgUpSgUpSgUpSgUpSgUpSgUpSgUpSgUpSgUpSgUpSgUpSgUpSgUpS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3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94684"/>
            <a:ext cx="1146175" cy="111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1" descr="data:image/jpeg;base64,/9j/4AAQSkZJRgABAQAAAQABAAD/2wCEAAkGBxQTEhQUExQWFhUXGRwXFhgYGBgeHhocHBkdGhsaGR0cHCggGR0lHBUdITEiJSksLi4uHSAzODMsNygtLisBCgoKDg0OGxAQGy8mICYsLDQ0NDQsLCwsNCwsLzQsLCwsNCwsLCwsLCwsLCwsLCwsLCwsLCwsLCwsLCwsLCwsLP/AABEIAQYAwAMBEQACEQEDEQH/xAAcAAACAgMBAQAAAAAAAAAAAAAABgUHAwQIAgH/xABREAACAAQBBgcJDQYEBgMBAAABAgADBBEFBgcSITFBEyJRYXGBkTJCRFKDobHBwxQXIzNUYnKCkpOi0dM0NXN0srMIU9LwJENjo8LxJeHiFf/EABsBAAIDAQEBAAAAAAAAAAAAAAAEAgMFAQYH/8QANREAAgECAgUKBgMBAQEAAAAAAAECAwQRMQUSIUFRExQyQmFxgaHB4SJikbHR8AYzUiPxcv/aAAwDAQACEQMRAD8AgMgsiTiXDWniVwWhtl6elp6Xz1tbQ88bFevyWGzHEzqNLlMRt95Jvlq/cH9WF+f/AC+fsX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PeSb5av3B/Vg5/8vn7BzVcQ95Jvlq/cH9WDn/y+fsHNVxD3km+Wr9wf1YOf/L5+wc1XEUsvciThvA3nibwunsl6GjoaPz2vfT80MUK/K47MMCitS5PAccwHhvkfawvfdXx9C603lvRnjgQAEABAAQAEABAAQAEABAAQAEABAAQAEABAAQAfGYAXJsOeADWOJSf82X9tfzjuq+BzFGwjgi4II5o4dPUABABUOf/AMC8t7ONCw63gJ3e4MwHhvkfawX3V8fQLTeW9GeOFCZ4qyYuJMFmOo4OXqVmA2HcDGpaRTp7VvEbiTU9gs5OV801lKDNmEGfJBBdtfwi6jri+pCOpLZuf2K6c5OS2nUMYhpBAAQAVvnznslHIKMynhwLqSP+VM1aocsknN48Be4bUdhDZiKl3m1em7NZJdtJibcZ9lzFl7FJRwXEhbNvHE2M+9ZMlmi4OY6X4a+gzLe3BWvY69p7Y5ZRT1sVwO3MmksCqTjFR/nzvvX/ADh7k48F9BTXlxHuXm9xgqGE/URcf8TM3i/JCvOKHDyQzyNXiK+O0+IUbhKhqiWT3JM1yrfRYMQei9xqvF8HSmsYpfQpnykMz1g2W9dTMDLqHYb0msXU81mNx9UgwTt6c80cjWnHeXfkHlvKxFCLcHPQAzJd76tmmh3rfVyg7doJzK9B0n2D1Kqpoa4oLTQxvGJNJKM6e4RBq17SdyqNrMbbBEoQlN4RIykorFlM5T526mcStIPc8vcxAaYem91ToFzzxpU7OK2z2/YTnct9EVKDDa3EpllE2oYbWdiVS/Kzmy9G07hF8pU6S4FcVUqMb6fMvVFbvOkKeQabdp0RC7voY7Ey1W0uJC4vkPiOHAzlvoDW02mduKBva2i4A5bWHLFkLilV2PzISpVIbcRmzW5aV8+rl00yYJsoqzOXUaaqqmxDC1+NojjX2xTdUKcYayWDLKFWcpYMuWM4cKhz/wDgXlvZxoWHW8BO73BmA8N8j7WC+6vj6Baby3ozxw59z0fvN/4cv0GNaz/q8TPuemK+TX7ZSfzEn+6sX1OhLuf2K6XTR1VGEagQAEAFZ5+f2OR/MD+1Mh2x6b7he56BC5gvjav6Ev8AqeLL/KPiV2m8z/4gNtD5f2McsOt4HbvJFQvsMaAmszrah+Ll/RX0CMB5mssiMyxweXVUc6VMA7gsh8V1BKsOSx7Rcb4nSm4TTRGpFSjgzl0GNwyhozZVDJidKUvxmKMBvVlIN+UDb1CKLlJ0niXUH8aOjMQrUkynmzG0URSzHkAFz09EY6TbwRot4LE5pyyynm19QZr3CC4lS76kX/UbAk7zzAAbVGkqccEZlWo5yxPOR2Tj19SkhLhe6mPbuEG09JuABykbrwVqqpx1gpU9eWB0ng2EyqWUsmQgRF2AbzvLHazHeTGNObm8ZGnGKSwRuxE6EAC3g2RkilrJ1VJGjwqaPBgAKpLAsV5AdEat1jy2F060pwUXuK401GTkhkiksKhz/wDgXlvZxoWHW8BO73BmA8N8j7WC+6vj6Baby3ozxw59z0fvN/4cv0GNaz/q8TPuemK+TX7ZSfzEn+6sX1OhLuf2K6XTR1VGEagQAEAFZ5+f2OR/MD+1Mh2x6b7he56BC5gvjav6Ev8AqeLL/KPiV2m8z/4gNtD5f2McsOt4HbvJFQvsMaAmszrah+Ll/RX0CMB5msshMzqZXS6WmeQjA1E5SgUHWisLM7eLqJA5TzA2ZtaLnLW3Ipr1FGOG8oGRJZ2CIpZmNlVQSSeQAazGq2ltZnpN5F1Zrc3z0zirqgBNsRKl7eD0hYsx8cgkWGwE7zqzbm5U1qRyHqFFx2s9Z9cVKUsmnBtwzlm50l2Nvtsh6oLKGM3Lh6nbmWEcCj40zPL5zJ4QJVCZ5HHnuTf5iEoo6Lhj9aMq8njPV4GhbxwhjxLDhQYCAAgAIACACoc//gXlvZxoWHW8BO73BmA8N8j7WC+6vj6Baby3ozxw59z0fvN/4cv0GNaz/q8TPuemK+TX7ZSfzEn+6sX1OhLuf2K6XTR1VGEagQAEAFZ5+f2OR/MD+1Mh2x6b7he56BC5gvjav6Ev+p4sv8o+JXabzP8A4gNtD5f2McsOt4HbvJFRExoCRZkrIPGioIqTYgED3VN2W5IS5xQ/z5IcVKrxE/HcnqqhmA1UnuiSGY6STDtPGU6zvsSDDEKkKiwiyicJQeMhgyXzkGkNhRUoU90ZSmW5HOxLaXXFVW11+syyFxq7i4slMrqavQmQxDr3cttTrzkbCOcEjrjOq0ZU3hIchUjNbCtc/jHh6UbuDe3SWW/oEO2OUvAWutxVcPCZ01m8AGGUdv8AJXt3+e8Ylf8Asl3mrT6CGKKiYQAEABAAQAVDn/8AAvLezjQsOt4Cd3uDMB4b5H2sF91fH0C03lvRnjhz7no/eb/w5foMa1n/AFeJn3PTFfJr9spf5iT/AHVi+p0Jdz+xXS6aOqowjUCAAgArPPz+xyP5gf2pkO2PTfcL3PQIXMEPhaz6Er+p/wAosv8AKPiV2u8z/wCIDbQ+X9jHLDreB27yRUL7DGgJrM62ofi5f0V9AjAeZrLI1cocHl1dPMkTBdXWwPit3rDnBsYlTm4SUkclFSWDOV50oozK2plJVhzg2PnEbieO1GU1g8DdwDF3pKiXUISDLYE275e+U8xW4iM4KcXFkqcnGWKLVz9UBaVSzxsVnlt9cBlv92e2EbGW1xG7pYxTKajRES/sy+Kibh4lX48h2Qj5rEup6OMR9Uxk3kMKmPE0beWMMOA/QqXhAAQAEABABUOf/wAC8t7ONCw63gJ3e4MwHhvkfawX3V8fQLTeW9GeOFEZ8KBkrkmkcSbKAU/OQkMOoFT1xqWUk4NdojdL4sSvZUwqwZTZlIKnkINwe2HGsdjFk8HidRZK49LraaXPlkcYWdfEcd0h6D2ix3xhVKbhJxZqQkpLFEvECYQAUTnkyqSpnJTyWDS5BJdhsaYdVhyhQLX3ljyRqWdJxWs94jc1MXqoeczuT7U1GZkwaMyoIexGsIBaWD2lvrWhW7qKc8Fki+3hqx2i7/iA20Pl/YxdYdbwK7vJFQvsMaAmszrah+Ll/RX0CMB5mssjxilelPJmTphsktSzHmG4cpOwDeTBGLk8EDeCxZylVTzMd3O12LHpY3PpjeSwWBkyeLxNvJ/CmqqmTTqCTMcKeZdrt0BQT1RGpNQi5EqcXKSSOmMpcFSspZtO+oOtgfFYa1bqYA88YtObhJSRpzjrRwOY8XwybTTnkzl0ZiGxG48jKd6naDG3CamtZGXOLi8GS+QmVDYfVCbraUw0Jyjet9o+cp1jrGq94rr0eVjhvJ0ampI6SoayXOlrNlOHRxdWU6iP97oxmmngzSTx2ozxw6EAGlMxaSs5aczU4ZgWWXfjEAXJtuFgdvJEtSWrrYbDmsscDdiJ0qHP/wCBeW9nGhYdbwE7vcGYDw3yPtYL7q+PoFpvLejPHCLyjwGTWyTJnrdTrBGplYbGU7iL9B1g3BidOpKnLWiRnBSWDKRynzX1lMS0lfdMraDLHHA+dL2k/Rv1Rp07uEtj2MSnbSWQu4FlBU4fNYyXMttQmS2GpuQOh6duoi5sdcXVKcKq2lcJSpvEeJWemoC8amkluUM4HZr9MK8xjuZcrp8CCxfLzEcQPApcBv8AlU6Ndh86xLkcusDlEWwt6VL4n5kJVak9iG3IDNYVZZ9eBqsUkXB1jWDNI1fVF+fkhevd4/DD6ltK3w2yLchAbKiz/ISaGwJ+P2D+DGhYvpeApdZIqMyW8U9hh/FCaTLXk55Jiqq+4NgAvwzbhb/JhDmS/wBeXuOK57BRywy1q8QskwcHKBuJSBrE7i5Otz2DmhijQhT2rMpqVZT2GlguRlbVMBKp5gB7+YCiDn0mGv6tzzROdenDNkY0Zy3F3ZA5CysPUsSJlQ4s8y2oDboINy3AudpIHIAMyvcOrsyQ9SpKCG+Fy0XcscjpGIIBNBWYvxc1baS8x8ZeY9Vjri6jWlSeKK6lNTW0pPKPN1XUpJ4Iz5e6ZJBb7SDjL2Ec8aVO5pz34CU7eUciPyZyuqqBmEl7LfjynF1J51uCrc4IPLE6tGFVbSMKk6Y+Sc9rW49GpPKs4gHqMs27TCrsFul5e5fzrsIjGM69bU/BU6LJ0t0u7zDzAkehQeeLIWdOO2Tx8kRlXnLZFDBmfyWqZc+bV1UuYhZNFDN7tixu7EE6QNlAu1r6Rim7qxcVCLLKEJJuUi2YQGioc/8A4F5b2caFh1vATu9wZgPDfI+1gvur4+gWm8t6M8cCAAgA1MSkyGX4dZRX/qBSPxao6m9xx4bxcNJgl9aYbf6NNti/Wr8ZeZD4Mtgw4YJAW1PwQXklaFvw6ooljj8RNYbjdjh0IACAAgA0anGaeWbTJ8lDyNMQekxJQk8kRcks2eZGOUzmyVEljyLNQnzGBwks0ClF7yQBiJIIACAAgAxz6hEF3ZVHKxAHngSxDHAhqvFMOm/GTqN/pvJb0mLFCosk/Mg5QebR7pcFoH1y6eka29Jco+cCBzqZNvzBQhwRK09MksWRFQciqB6Ig22SwMscOhABUOf/AMC8t7ONCw63gJ3e4MwHhvkfawX3V8fQLTeW9GeOCFlnnKWgqGke52mMFVr6YUcYfRJhqjaupHWxKKldQeGBX2OZ2K2ddZWhTr8waTfbb1AGG4WdOOe0XlcyeQj1dS81tOa7TG8Z2LHtYkw0klkLuTeZhjpw9yZhRgyEqw2MpII6CNYge3YzqbQ54FnQr6eys4qEG6bct1OLNfna8LVLSnLLYXwuJLPaNsjPWluPSMD82aCPOohd2L3SLldLgamI56phBEilVTuaY5b8Khf6olGxXWZGV1wQh45ldWVd+GnuVPeKdFOjRWwPXcw1CjThkheVWUs2QYEWlYEQAS2CZS1VIR7nnugHe3un2GuvmiudKE+kiyNWUcmPuF56JygCfTJMPjS3KfhIYecQrKxXVZfG64okZueuXbi0jk/OmKB2hTEOYv8A0Td0uAr47nWrp91lladf+mLt1u3/AIgRfCzpxz2lM7mTy2CRVT3mMXmMzsdrOxYnrOuGUktiKHJvMxR04e5E1kYMjFWGxlJBHQRrEDSeZ1SayHPA86FfT2VnE9Bumi7dTghr87XhadpTllsL4XElntH3JPOr7rqZVO1LoNMJGkJukBZS17FAe9hSraakXLEYp3Gu8MCyYTGCoc//AIF5b2caFh1vATu9wZgPDfI+1gvur4+gWm8t6M8cOfc9H7zf+HL9BjWsv6vEz7npivg2A1NWbU8l5nOBxR0ubKOsxfOpCHSZVGnKWSH3DMzNQwBnz5crmRWmHrN1APReFJX0V0UMRtXvZLjMpL+Vv92v+qIc+f8AknzVcSNxHMtOAJkVMtzuV0ZPOC3oiUb5dZEHa8GImO5LVdJf3RIdVHfgaSfbW6joNjDcK0J9FlEqU45ohrxYVnqWpYhVBLHUANZJ5ABrMGR1JvIccCzZV9RZjLEhDvnEqepAC1+kCFp3VOPaXRt5sbabMmLfCVhv82VbzlzeF3fPdEuVquJ9n5k1txKxgfnSgR5nECvnviDtVxFfG81dfIBZFWoUf5R41udGsT0LpRfC7pyz2FUraSyEmfJZGKOrIw2qwII6QdYhpbViihxazPF4DhKYLk7VVZtTyHmDxgLIOl2so6LxCdSEOk8CyNOUskPmG5mKhgDPqJcv5qKzntJUA9sKSvo9VF6tXvZLe8pL+Vv92v8AqiHPn/knzVcSLxHMvPUEyKmXMPiurJ5wW9Aicb6PWRB2vBiJjmTNVSH/AIiQ6Dx7XT7a3XqveGoVYT6LKJUpRzRK5qj/APK0nTM/svELr+p/u8nb/wBiOkIxjRKhz/8AgXlvZxoWHW8BO73BmA8N8j7WC+6vj6Baby3ozxw0Z+D07vwjyJLTNQ02loW1bOMRfVElOSWGJzVT2hiWK09KmlOmy5S7BpMBfmUbSeYQRhKb+FYg5KOYkYlniokNpSTp3zgoRfxkN+GGo2VR54IodzBZESc9i3/Yzb+ML9nB+uJ8xf8AohzpcCRw/PLSMQJsmdK+cNF1HTYhuxYjKymsmmTVzB5jvg2UFNVrennJM5QDxh9JTxl6xCs6codJYF0ZxlkFTk7STDeZS07nlaTLJ86wKpNZN/UNWPA2aPDpMn4qVLljfoIq+gCOOTebOpJC9jecSgpiVacJji/ElDTOraCRxVPMSIthbVJ5IrlWhHeYMj84EvEJsyXLkzEWWmmWcrygAWUnlJ27oK9B0Y6zYU6qqPBH3LDL5MPeSsyS7rNQuGRhqsbEWO3aN8ct6LrQ1kztWoqbwYYLnMw+oIHCmSx72cNH8Vyn4olO1qR3Y9xyNaEt40VNJKnKOESXNU7NJVYW5rgiKE3HIswTNSVk3RqbrSU6nbcSZYN+W4WJOrN5yf1OakeBlxTGKelQNPmy5S7tIgX5lG1ugCORhKb+FYg5KOYj4lnio0NpUudO+dYIp+0dL8MNRspvPBFLuYIi/fsW/wCxm38YX7OD9cT5i/8AXkQ50sciSw/PJSMbTZU6Vz2V1HYdL8MQlZTWTTJq5g8x1wfH6WrW9POlzNWtQeMPpIeMvWIWnTlDpLAujOMsmZkwanEwTRIkiYNYcS0DAkEGzWuNRI6zHNeWGGOw7gszeiJ0qHP/AOBeW9nGhYdbwE7vcGYDw3yPtYL7q+PoFpvLejPHCkM7eUVVKr2lSqibLl8Gh0UcqLka9ljujStKUJU8Wt4lcTkpYJlbT5zOxZ2Z2O1mJJPSTrMOpJLBCrbeZjjpwLwAEAHpHIIYEgjWCDYjoI2QZ7DqeBfOZvEplRQTRNmO7JNZAzOxbRKIw4xJOosbdEZN3FRqbDQoScobSoMp62sE6bT1NROmcG5Qh5jFTY6m0SbWIseuNGlGGClFITqSmm02QcWlRaOZFbLiEzxZSAHp4Un+keaMnS89Wg3wUvsaFhHGa70es9Uu8nDZnzHUnntKI9DRHQsta3j/APMfsS0isJvvZVkbBmktk7V1Qmy5NLPmy2mOqKEdwLsbXIBsRruYrqKGDlJY4FlOUsUky6c7WIPS4aglzZiu0yXKDqzBzZWYksDfWJevlvGbaQU6m1DtduMNhQc6azsWdizHazEknpJ1mNZLDYjPbbzPEBwLwAEAHpGIIIJBGsEaiDyg7oDqbQ+ZsMfqnxGmlPUznlsXBRpjsptKcjUSd4BhS5pwVNtJYjFCcnPBsv6MofKhz/8AgXlvZxoWHW8BO73BmA8N8j7WC+6vj6Baby3ozxwqDOTkPW1le02RKBllEGmXQC4GsWLaXmh+2uIQp4Se8UrUpTlijFgeZhyQaueFHiSdZ+2wsPsmJTvl1F9TkbX/AEx9wzN/h0kWWllueWaOEPTx7gdQEKSuKst4xGlCOSJkYLTWt7nk25ODT8or15cSequBF4jkNh84HTpJQJ75F0D03SxiyNepHKRGVOLzQi47mYBu1JPt8ycL9jqLgdKnphmF9/tC8rVdVktm4ybq6CTWJPVRfRmSmVwwZgraXONi7QNsKaSrKdNyp5pPy2ovtKbjLVlliaeW+byZiFWlTTvLRJsteFL3vpDUCABxjoaIsSO5i6zvocinnjtXcyFxbNzw4EhgWaOjk2M8vUP84lUvzKpv9omOzvKksthyNvBZ7RlqsLkUtNOEiTLlBls2girpbhpWGvbvjJ0nVk7abk933HrSK5WKXEMPw6TU0soT5UuaoBsJiK1iCRcXBsdUR0TUfNYOL3fZnbyC5aWJAY3mooZ1zKDU78ss3XrRri3Mto14XdSOe0RlbwZE5HZt3oKz3TOmS5kqUjFCoYNpEWuynULKW3nWRBdXseSbezj3I5Rtmpm9nGwGqr6akSQgY6RmzCzKoW66hrNz3Z2A7OiKNGV0qanPNr77S28pNycY7n9iCwPMwxsaueAN6SRc/bYavs9cOzvv8IWja/6Y+YbkDh0kALSy2PLMHCHp497dUKyuKks36DCpQW4l/wD+NT2twEm3JwaflFetLiT1URWI5CYfOBDUkpSd8teDPTdLX64sjcVI5SIOnB5oQ8dzMbWpJ/1Jw9DqPSvXDUL7/a+hRK1XVZq5DZAV1LiNPNmyl4JC+k6zEIF5bqNVwx1sN0dr3NOdNpPacpUZRniy6YzhwqHP/wCBeW9nGhYdbwE7vcGYDw3yPtYL7q+PoFpvLejPHCBxrLGipHKVE8I4AJXRdjY7DZVMWwozntiiEqkY5sTcbzySEuKWS81tzPxE7NbHoIEMQspPpPAplcxWQh4lnMxGaT8OJQ8WUiqO03bzw1G0pLdiLu4myMk5ZVyur+66htFg2iZr2NjexF7WNrWix0KbWGCIqtPHM6HxGsmTabSpHUTXlibILAFX2NY8xBAuNmkDGJGUY1dSf7x+hptNw1kIGCZ5FvoVtOyMNTNK1gEbdJGOktjuBYw9OyecGKxuVlId8Eywoq1jLp52m+iSVKOpsNRPGUcohWrbziviWwYhUi3sZhwLE+Dpp11ZzIDNoLbSYAFrLcgE3BHZGFoOq503Rk9sX5P3xH7+GE9db0VnjeeKpmXFNLSSu5m479OvijosemPWQsorpPExZXT3DVknik+owl5tRMMx3nEAkAWAKiwAAAF1J2b4wP5Gowt5RisOj98TT0W3Kom+37BlRiU6RhHCyJjS3lzV4y22M1iDe4I44iP8cUZ0Ixfb+TulG41G12Chgud+slECesueu820H7VGj+Hrj0U7KD6Owyo3UlmWfi+McLRynCshqFVtBraQUgNY236x2x5TTtbkqXJJ7ZPDwWZt6Phrz13kjZxjKujodGXUTgjaAIXRdiV1qDZVOq6EdUbNC3nKCUVlsEKlWKeLYmY5nkkrxaSS81tgZ+KvUou7dHFhyFlJ9J4FErlZRHvBqqashTWFeG0DNmhRZZY26O0nULi5JuVaEZyhyupD9/8ARlJ6msznmtyzrXmO61VQgd2YKJrgKCSQoANgADbqjaVCCSTSMyVWeOZu4fnHxGUQfdBceLMVWB6TbS7DEZWtJ7iSuJoeMDzzobCrkFT48k3HSVYggdBaFp2L6jLo3S6w54Nl7QVUxJUmfeY9wqGXMUmwLHWVA2KTthedvUgsWthfGrCTwTGWKCwqHP8A+BeW9nGhYdbwE7vcGYDw3yPtYL7q+PoFpvLejPHDn3PR+83/AIcv0GNaz/q8TPuemIt4aFxgw3Imvni8ulm25WAlg9HCFbjnEVSr045v1LVRm9xMDNRiVr8HL6OFW/5eeKueUyfNplnZP01TT4dTiemjOpmK20lOlL0iq61JFtAqOqPPaZnqLnFLqtPwexo1rGOP/Oe9e6K9zvZPBJqVskfA1Pd272ba5vyaQBPSrcsbejrmNaksH3d3sZt3RcJbSNzR1OhikgeOJiH7tmHnURfdrGkyq3fxlrYfP4KtYHuWdkPQTq89o+d2tbm+kZJ5NtfV7D1NWHK2yfBJ/kp7KbJOdLxCfTSJMyYA2kgRCbI/GS9hqAB0bnxTH0anWi6alJnlalJ67SRaGD4dMpsIppM5SkzTcspIJF3mMNhI2EGPI/yaqpU/hycl5I3NEwalt3L1PuJYbMqsJqpEpdOYWVkW4FyGRrXJA2Kd8R/jFRRg8f8AT80juloNy2cPUq7BMjah62RTT5E2WHfjlkYDQUaT2bYeKCLg7SI9hOvFQcoswoUZayTRcOKzhNq1QdyrLLA6Dr89+yPnF9W5xfxjuTS89p6u3hydu3xTZV2eSp08UmD/AC0lp+HT9pH0SzWFI8tcv4zYzR5OidParnD4Cm4wvsaZa6jn0RxunQiu/uY0abxe7b3E7Si5y2FlY3KqKjD6oyE051R8Gq6SraWSEbWxA1KX6T0xgaGnyjdxU6z8lsSNS9jqpU47l5sq4ZqMStfg5fRwq3/Lzx6PnlMyObTIvEcg8Qkgl6WYQN6aMzrtLJNuqLI3FOWTIuhNbhcI1kbxqI5CNoMXFTWGY15qv3rSdMz+y8L3X9T/AHeW2/8AYjpCMc0ioc//AIF5b2caFh1vATu9wZgPDfI+1gvur4+gWm8t6M8cFPKHN7SVk/h5xm6RAUhXAWy7O9v54vp3E6cdWJVKlGTxZIYHkhRUhBkU6Kw783Z+pmJI6jEZ1pz6TJRpxjkiciomEAGKrkB0ZD3wI7RFVamqlOUHvTRKEtWSlwE7CZUqfLeiqUDy31hSSNYNyAQQQbi4I3g8sYOgr2VKboSeD3d+9fvaaOkKCnHlF4nvDc2dFIqJc+VwytLbSUcJdeu4JI18serldVJR1WY6oxTxRq5SJo1MznsR1qPXHgNLRcLyT7n5Ho7N40EOWFVXCykfeRr6RqPnEeus66r0Y1OK895jVqfJ1HEhMtX4socpY9gH5xj/AMgl8EI9r8v/AEd0avik+4+ZEv8AGj6J/q/KI/x+WypHu9Tuklti+8nsTquClO/INXTsHnMbV3XVCjKpwXnuEKNPlJqIlZPrpVMu+vWSeoE+qPIaMTneQb4t+TZtXfw0GbmL5tKOpqJlRNM4vMILAOAuoBQBZbgWA3x9AhdVIR1UeclRjJ4sxYpIk0spKOmXRlrxmFySSTcAkkkm5vr5o8rp++lUlyCeL3+i9foa+jrdRXKPw9WOFBT8HLRPFUDr3+eNy3pclSjDghCpPXm5cTPFxAIAIfG8l6Sr/aJCOdmlazjodbMO2LIVZw6LIyhGWaIfBs29HS1CVEnhQ6ElQXuutSpvcXOpjviydzUnHVZCNGMXihwhctKhz/8AgXlvZxoWHW8BO73HrMYNGdiCbLGXq6Gmg9kF7tjB/u4lbLBstyM8aCAAgAjK2t4GYpf4qZqv4jD1EegmEK9zzaqnPoS38H+GvtiMU6XKwer0l5okwYfFwgAQ8elGVUsV1aw6np1/1XjxOkoSt7xyjs24rx9zdtZKpQSfcOOFVonS1cbdjDkI2j/e60ess7mNxSVRePfvMetSdKbixXyxl2ng8qDzEj8o83p6GFwnxj6s1NHv/m12m1kZV93KP019B9XnhnQFx0qL719n6FWkaeU13fgx5aPx5Y5FJ7T/APmIfyCXxwj2P98iWjV8Mn2nnIt/hJg5Vv2H/wC4j/H5YVZx7Ps/c7pJfBF9psZZ1epJQ+k3oHr7Iv0/cYKNFd79CvR1Pa5+Bo5IpeffkQnzgeuEtBRxuceCf4L9IPClh2jZiVYJUtnO7YOU7hHqLu4jb0nUlu++4yaVN1JqKErB0M6pUtru2mx6NfpsI8hYRlc3kZS27cX4bTauWqVBpdw/R7cwQgAjKSu4aadD4uXtPjsdluYbeyM+hdc5rPk+hHfxf4XnsGKlLkoLWzfkvyScaAuEABABUOfZdKdh6bb8KLDnaUB640LLZGT7vUVuVjgj7mnfQxTEpXO/4J5X/wA45dL/AJQf7kFF/HJFuwgNBAAQAaeL0fCymTfa69I2fl1wpe2/OKEqe/d37i6hV5OopC/k3jWiRKmnVsUnvfmnm9HowtE6ScHyFbLc+HY/3YP3lrrf9IeP5GyPUGULGWlP8XM6VPpHrjzf8go7IVV3eq9TT0dPbKPiR+TGI8HM0WPFfV0HcfV/6hHQ95yNXUl0Zffd+Bi+o68NZZr7G9lqnxTfSHoI9cO/yGP9cu/0KNGvpLuILC6rgpqPuB19B1HzGMSyr8hXjU7dvdvH69PlKbiSOV73njmQekn1xoadljcL/wCV6i2j1hSfefMkntP6UYeg+qOaClhc+D9A0gsaXijQxar4Wa77ibDoGoeiEr645evKe7d3LIYt6fJ01Emsik401uQKO0k+qNf+Px+Kcu71EtJPZFd5q5U4jwkzQU8VPO2/s2dsLaZvOVq8nHKP33/TItsaOpDXeb+xt5F0+uZM6FHpPoENfx+jtnVfd6v0KdIz6MfEao9MZYq5S41e8qWdWx2G/wCaPX2R5nS2ktbGhSfe/Rev0NSztcP+k/D8k3glFwUlV77a3Sfy2dUbOj7bm9CMN+b73+4CVxV5So5fTuN+HSgIACACos7L6eKYbK55f454X/wjQtVhSm/3IVrPGcUY8n2EjKaoTZwpmD7aLP8ASsE/itU/3gEXhWaLhjPGjVqa9Zbqr8UN3LHZcbjyQtVuoUpxjPZjk92PDsLIUpTi3HbgbUMlYQAI+VFFwc4sO5fjDp77z6+uPGaZtuSuNZZS2+O/8+Jt2NXXp4PNfqJHJrG72lTDr2Ix3/NPPydkaGidJ44UKr7n6P0Fry1w/wCkPH8ktlBT6chxvA0h9XX6LxqaSo8rbTXZj9Noraz1KsX+7RAjwp6AnMQreGpUJ7uW4DdBBseu3aDG3c3PObGLfSjJJ/R4Px+4hRpclcNLJrYQcYY+ZaieXIJ3KF7BYeiLq1aVVpy3JL6EIQUMUuIU88oSV22K9oI9cFGtKlJyjwa+qwCpBTWDMUVEycwut4GmmMO7d9FepRc9Wl22jbsrnm1lOa6Tlgvpn4YiFelyteK3JbSDjEHx9ycp9CnTlbjHr2ea0e40VR5K1jxe36+2BgXc9aq+zYR2UuN6N5Us8bY7DdzDn9HTsQ0tpPUxo0nt3vh2d/2GLO11vjnluInJqi4ScCe5TjH1Dt9BjK0RbctcJvKO38fvYN3tXUp4LNj1HtTDCADUp69XdkTjaI4zDYDuHOdsLU7qFWo4Q24Zvdjw7S2VKUYqUt5twyVFO5QEVGU1Om3gjLH2EM/0mNGn8Nq3x/8ABWW2slwMecVvcmOUtTsVuCdjzKxlzP8At27YLf46Eo95yr8NRSLmjOGzQxyh4aSy98OMvSPz2dcJaQtucUHDfmu/92F9tV5Oopbt4sYNjzSrK92TZzr0c3NHm7DS07fCFTbHzXd+DTuLONT4o7GONLUrMUMhBB/3r5DHrKNaFaCnB4ox5wlB6slgzQyjouFkm3dLxl6to7PVCWlbbl7d4Zrav3uL7SrydRcHsEOPEZG+N+TuNcIOCmHj7AT3w5Dz+mPWaL0kqy5Gr0vv7/cxru11Hrwy+wrVsjg5jp4rEdW7zR5m5pclVlDg2atKevBS4mNXIBG47fTFSnJJpZMm0m8TzEToQAEABAB6LkgC+obOvbE3OTSi8kcSSeJ7pZOm6oO+IHaYnQpOrUjBb2RqT1IuXAbMfxgSl4KX3drE+IPztHqNJ6RVvHkaXS+y/JkWlq6r155fcTiY8k3ibQ9ZM0XByQSOM/GPRuHZ6THtdE23IW6xzltfp5GDeVeUqPDJbCRqKhUUs5Cgbz/vWY0KtWFKLnN4IXhCU3hFbRPxnKBpt1S6p526eQc0eUv9LzrYwp7I+b/HcbFtZRh8Utr8hkwCh4KSoPdHjN0nd1DVHoNG23N7dReb2vv9sjNuqvKVG9xIw+LlMZum9145VVO1V4V1PMzCXL/7d40bj4KEY9wpS+Kq2S2fnDNOmkTwPi3KN9GYNp+sgHXELGeEnHiSuV8OI65E4r7qoaede7MgD/TXiP8AiUwrWhqTaLqctaKZORWTEbKah4OaSBxX4w6e+Hbr648Zpi05GvrRylt8d/5Nuyra9PB5o0aCveS2khtyjcekQla3dW2lrU3+GMVaMKqwkOmE4yk8W7l96n0jlEewstI0rpYLZLh+OJi17adJ9nEUsdouCnMo7k8Zeg7uo3EeV0na83uGlk9q8fwa1rV5SmnvNBTbWNR3Qgm08UMNY7GZqypMxtJu6sAx5SNV+wCL7iu68teWeG3tw3/QhSp8mtVZGCFywIACAAgAIACADPRVJltpjugDo8xItfnteGLau6M9dZrLv4ldWnykdV5GFmJJJNydZJimUnJ4vMmkksEbuDUfCzlXdtboG3t2dcOaPtuXrxi8s33L9wKLmrydNveOOK4ukga9b7lHr5BHrb3SFK1jt2y3L9yRj0LadZ7MuIl4hiDzmu56ANg6BHj7q8q3Mtab8NyNqjQhSWETayboeFnC/cpxj6h2+gw1oi15eum8o7X6FV5W5Ongs2Pce1MIhMtsV9y0NROBsyyyE+m3ET8TCLKMNeaiQnLVi2JOYbDNCmnzyLcI4RfoyxtH1nI6oavp4yUSm2Xw4jzlfhHuuiqJG90Ohfx14yfiUQrSnqTUi+cdaLRXmYnGtU+jc2IPDSwdtjZZgtusdE2+cYcvobVNC9tLOJbcZ40R+O0HDSio7ocZekbuvZCOkbXnNBxWa2rv9xi2rclUT3byvyI8I1hsZ6A+qxBBBsRsIjsZOLxTwZxpNYMkK3EzOlqJg46HUw3g7Q3PsN4fuL7nNJRqL4o5Pit+IvTt+Sm3DJ7iOjOGQgAIACAAgAIACAAgAIACACQoMS4FG0B8I21j3oG4c97+aNC2vebU5Kn0pb+C7O0Wq0OVktbJGi7kkkkknaTvhGUnJ60nixhJJYI8xw6P2T9BwMoAjjNxm9Q6h649zoy05vQSeb2v8eBgXVblamKy3ElGgLFSZ98a4sikXWSeGmAbbC6yxbfc6Rt80Q/Y085sVuZZRRYeR+Ee5KKRI1aSINO3jtxn/ExhSrPXm5DEI6sUiYiskUTlfKbCcZWpQHg5jcMAN6sbTkHPckgbBpLGpR/7UdV5/uAlUXJ1NYvKmqFmIrowZHAZWGwgi4I5iDGY1g8GOJ4mSOHRMyqw3QfhFHFc6+Zt/bt7Y8jpqy5KpyscpZ9j9zZsa+tHUea+3sQUYY+EABAAQAEABAAQAEABAAQAEABAAQAEAE3kvhvCTNNhxEPa24dW3sja0NZctV5SXRj9/bMRvq+pHVWb+w6x7AxTHUz1lozuQqIpZmOwAC5J5gBHUsXggbwKNySlNi2MtUuDwUtuGIO5VNpKHde4BI2HRaNOrhRo6iz/AHESp/8ASprF7RljoQAKOc7Jr3bRsEF50r4SVymw4yfWHnCwxbVeTntyKq0NeOAs5k8qdOWaKY3Hl3eTfel7snSpNxzH5sXXlLB66KrepitVlqQiNGGsplmIyMNRH/oiKq9GNam6c8mThNwkpIr7EKNpTlG2jYeUbiI8HdW07eq6cv8A1cT0NKqqsdZGtCxYEABAAQAEABAAQAEABAAQAEABABnoaRprhF2nzDeTzQxbW87ioqcN/wC4ldWrGnFykWFQ0qykVF2DzneTHu7ehGhTVOOSPPVKjqScmZ4vIFWZ7MqNCWKKW3HmANOI3JfUvSxGvmHzoes6WL13uFbipgtVDLmyya9xUahxadN+Em8oJHFT6o1dJaKLiryk9mSLaMNSI3RQWhAAQAUhnOyfmYfWJX0t1R307jZLm7SCPFfWbbNbDeBGnbVFUhyc/wBQlWg4S10WpkflJLr6ZZyWDdzMS+tHA1r0bwd4IhCrSdOWqxqE1OOJNxWTI7GsLE9LbHHcn1HmMIX9jG6p4b1k/wB3DFvXdGWO7eIlRJZGKsLMNREeIq0pUpuE1g0b0JqcdaORjiskEABAAQAEABAAQAEABAAQAe5MoswVRcnUAIsp05VJKMVi2RlJRWLHvA8KEhNetz3R9Q5o9to+wja08Os836dxg3Nw60uzcSUaAuQmV+UcugpmnPrPcy0vrdzsUc2q5O4AxZSpupLVRCc1COJVebLAJmIVj4hVcZEfSudkybuAHipq7FG4w9c1FThycf1e4rRg5y15F3xmjoQAEABABq4ph8uolPJmrpS3Giw9Y5CDrB3ECJRk4vFHGk1gyix7pyfxDe8l+ydLB7BMW/UeZten8NzT7f3yEdtGfYXjg2KyqqSk6SwZHFweTlBG5gdRG6MyUHB6sh5NNYo3YidI3GcIWeORx3Leo8ojPvtH07qO3ZJZP89gxb3EqL2ZCRWUjym0XFj5jzg7xHjLi2qUJ6lRYP8Acjcp1Y1I60WYIoLAgAIACAAgAIACAAgAzUlK0xgqC5Pm5zyCL6FvUrz1ILFkKlSNOOtId8FwdZAv3Tna3qXkHpj2Vho6FrHHOTzfouz7mHcXMqz7CTjRFjTxfFJVNJedOcJLQXJPmAG8k6gBtMShByeCONpLFlGu1TlBiAAvLkJ1iTLvt5DMa3WeZbjT+G2p9v39hLbWn2F6YXh8unlJJlKFloNFR6zyknWTvJMZcpOTxY6kksEbUcOhAAQAEABABE5TZPya6Q0mcNR1qw7pG3Mp5dfWLgxOnUlTlrIjOCksGUvRVlZgFWZcwaclzcgdxNUatOX4swDUQeg3GiY05RhcwxWf75CacqMsHkXbgONyauSs6Q4ZDt5VO9WHesOTr2EGMycJQeEhyMlJYokYgSNetokmroutxu5Rzg7oor29OvHVqLFE6dSVN4xYo4pk7Ml3KcdObuh0jf0iPLXmhqtH4qfxR8/3uNehfQnslsfkQsYw8EcAIACAAgAI6BM4Xk9MmWL8ROcaz0D1nzxr2eh6tb4p/DHz+glXvYQ2R2vyG6hoUlLooLDed55yd8eqt7anbw1aaw/d5kVKsqjxkzZhgrNDHMZk0klp09wiDtY7lUbWY8giUISm8IkZSUViyka+urMfqxLlgpIQ3AOtZS7OEmEd1MIvYdIGrSaNOMYW0MXmJtyrSwWRc+TOT8mhkLJkjUNbMe6dt7Md51dQsBGbUqSqSxkOQgorBEtECQQAEABAAQAEABABH47gsmrlGTPQOh1jlU7mU96wvtiUJyg8YkZRUlgylcTwWuwKfw8hi8gm2na6sNyT1Gw69Tc+ogm0acalO4jqyz/chNxlReKyLNyLy+p68BQeCn240pjt5TLbY4843gQjWt5U9u4Zp1YzG2KC0IAI7EcGlTtbLZvGXUevl64QutHULjbJYPis/cYpXNSlk9guV2TM1NaWcc2o9h9Rjz9xoOtT20/iX0Zo0r+nLZLZ9iGmymU2YFTyEEHzxjzpypvVksH2jsZKSxi8T5LlljZQSeQAk+aCFOU3hFNvs2nZSUVi2TNDkzNfW9pY59Z7B6zGxb6Drz21PhX1YlUv6cejtGPDsElStYXSbxm1nq3DqjftdGULfbFYvi8/Yzat1UqZvYSUaAuEACplnl5T0AKk8JPtxZKnXzFz3g853AxfRt5VO4qqVYwKxw7B6/HZ4nz2KSASNOxCKL61kqe6blbm1k2Ah2U6dutWOf7mLKMqzxeRdGA4JJo5KyZCaKjad7HezHeT/vVGdOcpvGQ5GKisESMQJBAAQAEABAAQAEABAAQAeZksMCGAIIsQRcEHaCN4gAq3K/NMrEzsPYSnB0uCJIW973lttlnkGzZbRh6leYbKm1C07fbjEi8EzkVlC4p8SlO4HfEWmgctzxZw57/WMTnbQqLWpv8AHsQjWlDZNFqYDlFTViaVPNV7d0uxl+kp4y9YhGdOUHhJDUZqWRKRAkEAGOdIVxZlDDkIvEKlKFRYTSa7SUZOLxi8AkSFQWRQo5ALRynShTWEEkuwJTlJ4yeJkiwiEAEZjuUFPRpp1E1ZY3A62b6KjjN1CJwpym8IojKSjmVZjecmrrnNPhkl1vq0gLzSNl/Fkrzk6uUQ9C1hTWtUf76i0q0pvCBJZIZplUidiDcK5OlwQJK323mNtmHlGzbfSiFa8xWrT2HadvhtkWlLlhQFUAACwAFgANgAGwQiNHqAAgAIACAAgAIACAAgAIACAAgAIANHF8HkVScHUSlmLuDDYeVTtU84IMSjOUHjFnJRUtjK0xvNI8t+Gw6oZGGtUdiCPoTF19RHSYdheJrCosRaVvhtgzSp8vsTw4iXiNOZi7A7AK3VMW8uZq3beUxJ29Kptpv9+5zlZw2TQ7YHnKoKmw4XgXPezuJ+K+gftXhadrUhux7i6NaEt43I4IBBBB2EawYXLT67gAkkADaTAApY5nJw+muOG4Zx3snj9WlfQB5i0MQtakt2BVKtCO8SajOBieIEy8Opii7C4AZuuYwEuX0HXyGGVbUqe2o/37lLqzn0EbWC5pHmPw2I1DOx1siMWJ+nNbX1AdcRneJLVpo7G3x2zZZmD4PIpU4OnlLLXkUazzsdrHnJJhKc5TeMmMRiorBG9ESQQAEABAAQAEABAAQAEABAAQAEABAAQAEABAB4mygwKsAynUQQCD0g7YAE3G811BPuVlmQx3yTYfYIK9gEMwu6kd+PeUzoQkI+L5DV2Fo8+lrbSkuxALoeXuBpI+zfaGY3FOq9WUdpTKlKCxiwwjIiuxREn1Nb8E4DAEu5+wdFF6jBO4p0nqxjtCNOVRYtjvgma6gkWLSzPYb5xuPsCy9oMLTu6kt+HcXRoQiOcmUqqFUBVGoAAADoA2QsXHuAAgAIACAAgAIACAAgAIA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Rectangle 17"/>
          <p:cNvSpPr/>
          <p:nvPr/>
        </p:nvSpPr>
        <p:spPr>
          <a:xfrm>
            <a:off x="307975" y="1670885"/>
            <a:ext cx="1216025" cy="831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p:cNvSpPr/>
          <p:nvPr/>
        </p:nvSpPr>
        <p:spPr>
          <a:xfrm>
            <a:off x="1462087" y="1670885"/>
            <a:ext cx="1216025" cy="488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349" name="Picture 13" descr="http://www.ubcsororities.com/wp-content/uploads/2011/07/UBC-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31" y="1670885"/>
            <a:ext cx="729143" cy="9921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817" y="1563646"/>
            <a:ext cx="2399165" cy="6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5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IX</a:t>
              </a:r>
              <a:endParaRPr lang="en-US" sz="3600" b="1" dirty="0">
                <a:solidFill>
                  <a:schemeClr val="bg1"/>
                </a:solidFill>
                <a:latin typeface="Arial" pitchFamily="34" charset="0"/>
                <a:cs typeface="Arial" pitchFamily="34" charset="0"/>
              </a:endParaRPr>
            </a:p>
          </p:txBody>
        </p:sp>
      </p:gr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709424"/>
            <a:ext cx="5102225" cy="475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86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Survey - VI</a:t>
              </a:r>
              <a:endParaRPr lang="en-US" sz="3600" b="1" dirty="0">
                <a:solidFill>
                  <a:schemeClr val="bg1"/>
                </a:solidFill>
                <a:latin typeface="Arial" pitchFamily="34" charset="0"/>
                <a:cs typeface="Arial" pitchFamily="34" charset="0"/>
              </a:endParaRPr>
            </a:p>
          </p:txBody>
        </p:sp>
      </p:gr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922463"/>
            <a:ext cx="85248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86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Study Variables</a:t>
              </a:r>
              <a:endParaRPr lang="en-US" sz="3600" b="1" dirty="0">
                <a:solidFill>
                  <a:schemeClr val="bg1"/>
                </a:solidFill>
                <a:latin typeface="Arial" pitchFamily="34" charset="0"/>
                <a:cs typeface="Arial" pitchFamily="34" charset="0"/>
              </a:endParaRPr>
            </a:p>
          </p:txBody>
        </p:sp>
      </p:grpSp>
      <p:sp>
        <p:nvSpPr>
          <p:cNvPr id="3" name="Content Placeholder 2"/>
          <p:cNvSpPr>
            <a:spLocks noGrp="1"/>
          </p:cNvSpPr>
          <p:nvPr>
            <p:ph idx="1"/>
          </p:nvPr>
        </p:nvSpPr>
        <p:spPr>
          <a:xfrm>
            <a:off x="279399" y="1600200"/>
            <a:ext cx="8661399" cy="4525963"/>
          </a:xfrm>
        </p:spPr>
        <p:txBody>
          <a:bodyPr/>
          <a:lstStyle/>
          <a:p>
            <a:r>
              <a:rPr lang="en-CA" dirty="0" smtClean="0"/>
              <a:t>Independent variables:</a:t>
            </a:r>
          </a:p>
          <a:p>
            <a:pPr lvl="1"/>
            <a:r>
              <a:rPr lang="en-CA" dirty="0" smtClean="0"/>
              <a:t>Demographic variables</a:t>
            </a:r>
          </a:p>
          <a:p>
            <a:pPr lvl="1"/>
            <a:r>
              <a:rPr lang="en-CA" dirty="0" smtClean="0"/>
              <a:t>Teaching background variables</a:t>
            </a:r>
          </a:p>
          <a:p>
            <a:r>
              <a:rPr lang="en-CA" dirty="0" smtClean="0"/>
              <a:t>Dependent variables:</a:t>
            </a:r>
          </a:p>
          <a:p>
            <a:pPr lvl="1"/>
            <a:r>
              <a:rPr lang="en-CA" dirty="0" smtClean="0"/>
              <a:t>Uses of educational technologies</a:t>
            </a:r>
          </a:p>
          <a:p>
            <a:pPr lvl="1"/>
            <a:r>
              <a:rPr lang="en-CA" dirty="0" smtClean="0"/>
              <a:t>Attitudes about educational technologies</a:t>
            </a:r>
          </a:p>
          <a:p>
            <a:pPr marL="0" indent="0">
              <a:buNone/>
            </a:pPr>
            <a:endParaRPr lang="en-CA" dirty="0" smtClean="0"/>
          </a:p>
          <a:p>
            <a:endParaRPr lang="en-CA" dirty="0"/>
          </a:p>
        </p:txBody>
      </p:sp>
    </p:spTree>
    <p:extLst>
      <p:ext uri="{BB962C8B-B14F-4D97-AF65-F5344CB8AC3E}">
        <p14:creationId xmlns:p14="http://schemas.microsoft.com/office/powerpoint/2010/main" val="3431488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Results and Discussion</a:t>
              </a:r>
              <a:endParaRPr lang="en-US" sz="3600" b="1" dirty="0">
                <a:solidFill>
                  <a:schemeClr val="bg1"/>
                </a:solidFill>
                <a:latin typeface="Arial" pitchFamily="34" charset="0"/>
                <a:cs typeface="Arial" pitchFamily="34" charset="0"/>
              </a:endParaRPr>
            </a:p>
          </p:txBody>
        </p:sp>
      </p:gr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22425"/>
            <a:ext cx="7924800" cy="43243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3090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Teaching Experience</a:t>
              </a:r>
              <a:endParaRPr lang="en-US" sz="3600" b="1" dirty="0">
                <a:solidFill>
                  <a:schemeClr val="bg1"/>
                </a:solidFill>
                <a:latin typeface="Arial" pitchFamily="34" charset="0"/>
                <a:cs typeface="Arial" pitchFamily="34" charset="0"/>
              </a:endParaRPr>
            </a:p>
          </p:txBody>
        </p:sp>
      </p:grpSp>
      <p:graphicFrame>
        <p:nvGraphicFramePr>
          <p:cNvPr id="7" name="차트 6"/>
          <p:cNvGraphicFramePr>
            <a:graphicFrameLocks/>
          </p:cNvGraphicFramePr>
          <p:nvPr>
            <p:extLst>
              <p:ext uri="{D42A27DB-BD31-4B8C-83A1-F6EECF244321}">
                <p14:modId xmlns:p14="http://schemas.microsoft.com/office/powerpoint/2010/main" val="2039256230"/>
              </p:ext>
            </p:extLst>
          </p:nvPr>
        </p:nvGraphicFramePr>
        <p:xfrm>
          <a:off x="704850" y="1714500"/>
          <a:ext cx="8039100" cy="46863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Daniel\AppData\Local\Microsoft\Windows\Temporary Internet Files\Content.IE5\MFZA7DCI\MP9003626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6038850"/>
            <a:ext cx="14478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AppData\Local\Microsoft\Windows\Temporary Internet Files\Content.IE5\RU4S37UQ\MC90000100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242" y="5915329"/>
            <a:ext cx="1541058" cy="97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46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Results and Discussion</a:t>
              </a:r>
              <a:endParaRPr lang="en-US" sz="3600" b="1" dirty="0">
                <a:solidFill>
                  <a:schemeClr val="bg1"/>
                </a:solidFill>
                <a:latin typeface="Arial" pitchFamily="34" charset="0"/>
                <a:cs typeface="Arial" pitchFamily="34" charset="0"/>
              </a:endParaRPr>
            </a:p>
          </p:txBody>
        </p:sp>
      </p:gr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22425"/>
            <a:ext cx="7924800" cy="43243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3382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Main Findings</a:t>
              </a:r>
              <a:endParaRPr lang="en-US" sz="3600" b="1" dirty="0">
                <a:solidFill>
                  <a:schemeClr val="bg1"/>
                </a:solidFill>
                <a:latin typeface="Arial" pitchFamily="34" charset="0"/>
                <a:cs typeface="Arial" pitchFamily="34" charset="0"/>
              </a:endParaRPr>
            </a:p>
          </p:txBody>
        </p:sp>
      </p:grpSp>
      <p:sp>
        <p:nvSpPr>
          <p:cNvPr id="3" name="Content Placeholder 2"/>
          <p:cNvSpPr>
            <a:spLocks noGrp="1"/>
          </p:cNvSpPr>
          <p:nvPr>
            <p:ph idx="1"/>
          </p:nvPr>
        </p:nvSpPr>
        <p:spPr/>
        <p:txBody>
          <a:bodyPr>
            <a:normAutofit fontScale="92500" lnSpcReduction="10000"/>
          </a:bodyPr>
          <a:lstStyle/>
          <a:p>
            <a:r>
              <a:rPr lang="en-CA" b="1" dirty="0" smtClean="0">
                <a:solidFill>
                  <a:srgbClr val="FF0000"/>
                </a:solidFill>
              </a:rPr>
              <a:t>No significant differences were found between the countries</a:t>
            </a:r>
          </a:p>
          <a:p>
            <a:r>
              <a:rPr lang="en-CA" dirty="0" smtClean="0"/>
              <a:t>Teacher educators are interested in using technology and exhibit positive attitudes about it</a:t>
            </a:r>
          </a:p>
          <a:p>
            <a:r>
              <a:rPr lang="en-CA" dirty="0" smtClean="0"/>
              <a:t>They are interested in Pro-D opportunities</a:t>
            </a:r>
          </a:p>
          <a:p>
            <a:r>
              <a:rPr lang="en-CA" dirty="0" smtClean="0"/>
              <a:t>Positive correlation between attitudes towards technology and its use (r=0.355, p=0.008)</a:t>
            </a:r>
          </a:p>
          <a:p>
            <a:r>
              <a:rPr lang="en-CA" b="1" dirty="0" smtClean="0">
                <a:solidFill>
                  <a:srgbClr val="FF0000"/>
                </a:solidFill>
              </a:rPr>
              <a:t>Extensive use of technology doesn’t lead to the disappointment with it…</a:t>
            </a:r>
          </a:p>
          <a:p>
            <a:endParaRPr lang="en-CA" dirty="0"/>
          </a:p>
        </p:txBody>
      </p:sp>
    </p:spTree>
    <p:extLst>
      <p:ext uri="{BB962C8B-B14F-4D97-AF65-F5344CB8AC3E}">
        <p14:creationId xmlns:p14="http://schemas.microsoft.com/office/powerpoint/2010/main" val="3939873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Conclusions </a:t>
              </a:r>
              <a:endParaRPr lang="en-US" sz="3600" b="1" dirty="0">
                <a:solidFill>
                  <a:schemeClr val="bg1"/>
                </a:solidFill>
                <a:latin typeface="Arial" pitchFamily="34" charset="0"/>
                <a:cs typeface="Arial" pitchFamily="34" charset="0"/>
              </a:endParaRPr>
            </a:p>
          </p:txBody>
        </p:sp>
      </p:gr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CA" dirty="0" smtClean="0"/>
              <a:t>Focus </a:t>
            </a:r>
            <a:r>
              <a:rPr lang="en-CA" dirty="0"/>
              <a:t>on the use of technology within the </a:t>
            </a:r>
            <a:r>
              <a:rPr lang="en-CA" dirty="0" smtClean="0"/>
              <a:t>subjects</a:t>
            </a:r>
          </a:p>
          <a:p>
            <a:pPr marL="514350" lvl="0" indent="-514350">
              <a:buFont typeface="+mj-lt"/>
              <a:buAutoNum type="arabicPeriod"/>
            </a:pPr>
            <a:r>
              <a:rPr lang="en-CA" dirty="0" smtClean="0"/>
              <a:t>Examine the </a:t>
            </a:r>
            <a:r>
              <a:rPr lang="en-CA" dirty="0"/>
              <a:t>implications of technology use in </a:t>
            </a:r>
            <a:r>
              <a:rPr lang="en-CA" dirty="0" smtClean="0"/>
              <a:t>Math and Science </a:t>
            </a:r>
            <a:endParaRPr lang="en-CA" dirty="0"/>
          </a:p>
          <a:p>
            <a:pPr marL="514350" lvl="0" indent="-514350">
              <a:buFont typeface="+mj-lt"/>
              <a:buAutoNum type="arabicPeriod"/>
            </a:pPr>
            <a:r>
              <a:rPr lang="en-CA" dirty="0"/>
              <a:t>Teacher-educators’ attitudes </a:t>
            </a:r>
            <a:r>
              <a:rPr lang="en-CA" dirty="0" smtClean="0"/>
              <a:t>should be taken seriously</a:t>
            </a:r>
            <a:endParaRPr lang="en-CA" dirty="0"/>
          </a:p>
          <a:p>
            <a:pPr marL="514350" lvl="0" indent="-514350">
              <a:buFont typeface="+mj-lt"/>
              <a:buAutoNum type="arabicPeriod"/>
            </a:pPr>
            <a:r>
              <a:rPr lang="en-CA" dirty="0" smtClean="0"/>
              <a:t>Support for teacher-educators is crucial </a:t>
            </a:r>
            <a:endParaRPr lang="en-CA" dirty="0"/>
          </a:p>
          <a:p>
            <a:pPr marL="514350" lvl="0" indent="-514350">
              <a:buFont typeface="+mj-lt"/>
              <a:buAutoNum type="arabicPeriod"/>
            </a:pPr>
            <a:r>
              <a:rPr lang="en-CA" dirty="0" smtClean="0"/>
              <a:t>Technology implementation across different </a:t>
            </a:r>
            <a:r>
              <a:rPr lang="en-CA" dirty="0"/>
              <a:t>subject areas should be </a:t>
            </a:r>
            <a:r>
              <a:rPr lang="en-CA" dirty="0" smtClean="0"/>
              <a:t>explored</a:t>
            </a:r>
            <a:endParaRPr lang="en-CA" dirty="0"/>
          </a:p>
        </p:txBody>
      </p:sp>
    </p:spTree>
    <p:extLst>
      <p:ext uri="{BB962C8B-B14F-4D97-AF65-F5344CB8AC3E}">
        <p14:creationId xmlns:p14="http://schemas.microsoft.com/office/powerpoint/2010/main" val="3763822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9110"/>
            <a:ext cx="8229600" cy="5101850"/>
          </a:xfrm>
        </p:spPr>
        <p:txBody>
          <a:bodyPr>
            <a:normAutofit/>
          </a:bodyPr>
          <a:lstStyle/>
          <a:p>
            <a:endParaRPr lang="en-US" dirty="0" smtClean="0">
              <a:effectLst/>
              <a:latin typeface="Arial"/>
              <a:cs typeface="Arial"/>
            </a:endParaRPr>
          </a:p>
          <a:p>
            <a:r>
              <a:rPr lang="en-US" sz="2000" dirty="0" smtClean="0">
                <a:effectLst/>
                <a:latin typeface="Arial"/>
                <a:cs typeface="Arial"/>
              </a:rPr>
              <a:t>Mishra, P., &amp; Koehler, M. J. (2007). Technological pedagogical content knowledge (TPCK): Confronting the wicked problems of teaching with technology. In </a:t>
            </a:r>
            <a:r>
              <a:rPr lang="en-US" sz="2000" i="1" dirty="0" smtClean="0">
                <a:effectLst/>
                <a:latin typeface="Arial"/>
                <a:cs typeface="Arial"/>
              </a:rPr>
              <a:t>Society for Information Technology &amp; Teacher Education International Conference</a:t>
            </a:r>
            <a:r>
              <a:rPr lang="en-US" sz="2000" dirty="0" smtClean="0">
                <a:effectLst/>
                <a:latin typeface="Arial"/>
                <a:cs typeface="Arial"/>
              </a:rPr>
              <a:t> (Vol. 2007, pp. 2214–2226). Retrieved from http://</a:t>
            </a:r>
            <a:r>
              <a:rPr lang="en-US" sz="2000" dirty="0" err="1" smtClean="0">
                <a:effectLst/>
                <a:latin typeface="Arial"/>
                <a:cs typeface="Arial"/>
              </a:rPr>
              <a:t>www.editlib.org</a:t>
            </a:r>
            <a:r>
              <a:rPr lang="en-US" sz="2000" dirty="0" smtClean="0">
                <a:effectLst/>
                <a:latin typeface="Arial"/>
                <a:cs typeface="Arial"/>
              </a:rPr>
              <a:t>/p/24919/</a:t>
            </a:r>
            <a:endParaRPr lang="en-CA" sz="2000" dirty="0" smtClean="0">
              <a:latin typeface="Arial"/>
              <a:cs typeface="Arial"/>
            </a:endParaRPr>
          </a:p>
        </p:txBody>
      </p:sp>
      <p:grpSp>
        <p:nvGrpSpPr>
          <p:cNvPr id="8" name="Group 7"/>
          <p:cNvGrpSpPr/>
          <p:nvPr/>
        </p:nvGrpSpPr>
        <p:grpSpPr>
          <a:xfrm>
            <a:off x="0" y="0"/>
            <a:ext cx="9144000" cy="1527175"/>
            <a:chOff x="0" y="0"/>
            <a:chExt cx="914400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Resources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16290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3175"/>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Results and Discussion</a:t>
              </a:r>
              <a:endParaRPr lang="en-US" sz="3600" b="1" dirty="0">
                <a:solidFill>
                  <a:schemeClr val="bg1"/>
                </a:solidFill>
                <a:latin typeface="Arial" pitchFamily="34" charset="0"/>
                <a:cs typeface="Arial" pitchFamily="34" charset="0"/>
              </a:endParaRPr>
            </a:p>
          </p:txBody>
        </p:sp>
      </p:grpSp>
      <p:pic>
        <p:nvPicPr>
          <p:cNvPr id="1026" name="Picture 2" descr="C:\Users\Daniel\AppData\Local\Microsoft\Windows\Temporary Internet Files\Content.IE5\MFZA7DCI\MP9003626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5915329"/>
            <a:ext cx="14478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AppData\Local\Microsoft\Windows\Temporary Internet Files\Content.IE5\RU4S37UQ\MC90000100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242" y="5791808"/>
            <a:ext cx="1407708" cy="970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619250"/>
            <a:ext cx="2767745" cy="461665"/>
          </a:xfrm>
          <a:prstGeom prst="rect">
            <a:avLst/>
          </a:prstGeom>
          <a:noFill/>
        </p:spPr>
        <p:txBody>
          <a:bodyPr wrap="none" rtlCol="0">
            <a:spAutoFit/>
          </a:bodyPr>
          <a:lstStyle/>
          <a:p>
            <a:r>
              <a:rPr lang="en-US" altLang="ko-KR" sz="2400" b="1" dirty="0" smtClean="0"/>
              <a:t>Teaching Experience</a:t>
            </a:r>
            <a:endParaRPr lang="ko-KR" altLang="en-US" sz="2400" b="1" dirty="0"/>
          </a:p>
        </p:txBody>
      </p:sp>
      <p:graphicFrame>
        <p:nvGraphicFramePr>
          <p:cNvPr id="13" name="차트 12"/>
          <p:cNvGraphicFramePr>
            <a:graphicFrameLocks/>
          </p:cNvGraphicFramePr>
          <p:nvPr>
            <p:extLst>
              <p:ext uri="{D42A27DB-BD31-4B8C-83A1-F6EECF244321}">
                <p14:modId xmlns:p14="http://schemas.microsoft.com/office/powerpoint/2010/main" val="2091418891"/>
              </p:ext>
            </p:extLst>
          </p:nvPr>
        </p:nvGraphicFramePr>
        <p:xfrm>
          <a:off x="400049" y="1995494"/>
          <a:ext cx="8540749" cy="398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613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Why We and Why Now?</a:t>
              </a:r>
              <a:endParaRPr lang="en-US" sz="3600" b="1" dirty="0">
                <a:solidFill>
                  <a:schemeClr val="bg1"/>
                </a:solidFill>
                <a:latin typeface="Arial" pitchFamily="34" charset="0"/>
                <a:cs typeface="Arial" pitchFamily="34" charset="0"/>
              </a:endParaRPr>
            </a:p>
          </p:txBody>
        </p:sp>
      </p:grpSp>
      <p:pic>
        <p:nvPicPr>
          <p:cNvPr id="1536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20850"/>
            <a:ext cx="62198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338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The Generation Gap: Teachers &amp; Students</a:t>
              </a:r>
              <a:endParaRPr lang="en-US" sz="2800" b="1" dirty="0">
                <a:solidFill>
                  <a:schemeClr val="bg1"/>
                </a:solidFill>
                <a:latin typeface="Arial" pitchFamily="34" charset="0"/>
                <a:cs typeface="Arial" pitchFamily="34" charset="0"/>
              </a:endParaRPr>
            </a:p>
          </p:txBody>
        </p:sp>
      </p:grpSp>
      <p:pic>
        <p:nvPicPr>
          <p:cNvPr id="7" name="Picture 2" descr="G:\Pictures-ALL\Marina Photos\StunningSeniorMoment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741488"/>
            <a:ext cx="8272462" cy="471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5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Teacher Education in Canada and S. Korea</a:t>
              </a:r>
              <a:endParaRPr lang="en-US" sz="3600" b="1" dirty="0">
                <a:solidFill>
                  <a:schemeClr val="bg1"/>
                </a:solidFill>
                <a:latin typeface="Arial" pitchFamily="34" charset="0"/>
                <a:cs typeface="Arial"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3197671941"/>
              </p:ext>
            </p:extLst>
          </p:nvPr>
        </p:nvGraphicFramePr>
        <p:xfrm>
          <a:off x="266700" y="1663700"/>
          <a:ext cx="8648700" cy="5120640"/>
        </p:xfrm>
        <a:graphic>
          <a:graphicData uri="http://schemas.openxmlformats.org/drawingml/2006/table">
            <a:tbl>
              <a:tblPr firstRow="1" bandRow="1">
                <a:tableStyleId>{5C22544A-7EE6-4342-B048-85BDC9FD1C3A}</a:tableStyleId>
              </a:tblPr>
              <a:tblGrid>
                <a:gridCol w="1750786"/>
                <a:gridCol w="3744685"/>
                <a:gridCol w="3153229"/>
              </a:tblGrid>
              <a:tr h="370840">
                <a:tc>
                  <a:txBody>
                    <a:bodyPr/>
                    <a:lstStyle/>
                    <a:p>
                      <a:endParaRPr lang="en-CA" sz="2800" dirty="0"/>
                    </a:p>
                  </a:txBody>
                  <a:tcPr/>
                </a:tc>
                <a:tc>
                  <a:txBody>
                    <a:bodyPr/>
                    <a:lstStyle/>
                    <a:p>
                      <a:r>
                        <a:rPr lang="en-CA" sz="2800" dirty="0" smtClean="0"/>
                        <a:t>Canada </a:t>
                      </a:r>
                      <a:endParaRPr lang="en-CA" sz="2800" dirty="0"/>
                    </a:p>
                  </a:txBody>
                  <a:tcPr/>
                </a:tc>
                <a:tc>
                  <a:txBody>
                    <a:bodyPr/>
                    <a:lstStyle/>
                    <a:p>
                      <a:r>
                        <a:rPr lang="en-CA" sz="2800" dirty="0" smtClean="0"/>
                        <a:t>South Korea</a:t>
                      </a:r>
                      <a:endParaRPr lang="en-CA" sz="2800" dirty="0"/>
                    </a:p>
                  </a:txBody>
                  <a:tcPr/>
                </a:tc>
              </a:tr>
              <a:tr h="370840">
                <a:tc>
                  <a:txBody>
                    <a:bodyPr/>
                    <a:lstStyle/>
                    <a:p>
                      <a:r>
                        <a:rPr lang="en-CA" sz="2000" dirty="0" smtClean="0"/>
                        <a:t>Level</a:t>
                      </a:r>
                      <a:endParaRPr lang="en-CA" sz="2000" dirty="0"/>
                    </a:p>
                  </a:txBody>
                  <a:tcPr/>
                </a:tc>
                <a:tc>
                  <a:txBody>
                    <a:bodyPr/>
                    <a:lstStyle/>
                    <a:p>
                      <a:r>
                        <a:rPr lang="en-CA" sz="2000" dirty="0" smtClean="0"/>
                        <a:t>Post-Graduate</a:t>
                      </a:r>
                    </a:p>
                    <a:p>
                      <a:r>
                        <a:rPr lang="en-CA" sz="2000" dirty="0" smtClean="0"/>
                        <a:t>Concurrent (B.</a:t>
                      </a:r>
                      <a:r>
                        <a:rPr lang="en-CA" sz="2000" dirty="0" err="1" smtClean="0"/>
                        <a:t>Sc</a:t>
                      </a:r>
                      <a:r>
                        <a:rPr lang="en-CA" sz="2000" dirty="0" smtClean="0"/>
                        <a:t>.+B.Ed.)</a:t>
                      </a:r>
                      <a:endParaRPr lang="en-CA" sz="2000" dirty="0"/>
                    </a:p>
                  </a:txBody>
                  <a:tcPr/>
                </a:tc>
                <a:tc>
                  <a:txBody>
                    <a:bodyPr/>
                    <a:lstStyle/>
                    <a:p>
                      <a:r>
                        <a:rPr lang="en-CA" sz="2000" dirty="0" smtClean="0">
                          <a:solidFill>
                            <a:schemeClr val="tx1"/>
                          </a:solidFill>
                        </a:rPr>
                        <a:t>B.Ed. (elem.</a:t>
                      </a:r>
                      <a:r>
                        <a:rPr lang="en-CA" sz="2000" baseline="0" dirty="0" smtClean="0">
                          <a:solidFill>
                            <a:schemeClr val="tx1"/>
                          </a:solidFill>
                        </a:rPr>
                        <a:t> and sec.)</a:t>
                      </a:r>
                      <a:endParaRPr lang="en-CA" sz="2000" dirty="0" smtClean="0">
                        <a:solidFill>
                          <a:schemeClr val="tx1"/>
                        </a:solidFill>
                      </a:endParaRPr>
                    </a:p>
                    <a:p>
                      <a:r>
                        <a:rPr lang="en-CA" altLang="ko-KR" sz="2000" dirty="0" smtClean="0">
                          <a:solidFill>
                            <a:schemeClr val="tx1"/>
                          </a:solidFill>
                        </a:rPr>
                        <a:t>M.Ed.  (only</a:t>
                      </a:r>
                      <a:r>
                        <a:rPr lang="en-CA" altLang="ko-KR" sz="2000" baseline="0" dirty="0" smtClean="0">
                          <a:solidFill>
                            <a:schemeClr val="tx1"/>
                          </a:solidFill>
                        </a:rPr>
                        <a:t> for secondary)</a:t>
                      </a:r>
                      <a:endParaRPr lang="en-CA" sz="2000" dirty="0">
                        <a:solidFill>
                          <a:schemeClr val="tx1"/>
                        </a:solidFill>
                      </a:endParaRPr>
                    </a:p>
                  </a:txBody>
                  <a:tcPr/>
                </a:tc>
              </a:tr>
              <a:tr h="370840">
                <a:tc>
                  <a:txBody>
                    <a:bodyPr/>
                    <a:lstStyle/>
                    <a:p>
                      <a:r>
                        <a:rPr lang="en-CA" sz="2000" dirty="0" smtClean="0"/>
                        <a:t>Length</a:t>
                      </a:r>
                      <a:endParaRPr lang="en-CA" sz="2000" dirty="0"/>
                    </a:p>
                  </a:txBody>
                  <a:tcPr/>
                </a:tc>
                <a:tc>
                  <a:txBody>
                    <a:bodyPr/>
                    <a:lstStyle/>
                    <a:p>
                      <a:r>
                        <a:rPr lang="en-CA" sz="2000" dirty="0" smtClean="0"/>
                        <a:t>4-5  years (B.Sc.) + (8 months to 2 years)</a:t>
                      </a:r>
                      <a:endParaRPr lang="en-CA" sz="2000" dirty="0"/>
                    </a:p>
                  </a:txBody>
                  <a:tcPr/>
                </a:tc>
                <a:tc>
                  <a:txBody>
                    <a:bodyPr/>
                    <a:lstStyle/>
                    <a:p>
                      <a:r>
                        <a:rPr lang="en-CA" sz="2000" dirty="0" smtClean="0">
                          <a:solidFill>
                            <a:schemeClr val="tx1"/>
                          </a:solidFill>
                        </a:rPr>
                        <a:t>4 years</a:t>
                      </a:r>
                      <a:r>
                        <a:rPr lang="en-CA" sz="2000" baseline="0" dirty="0" smtClean="0">
                          <a:solidFill>
                            <a:schemeClr val="tx1"/>
                          </a:solidFill>
                        </a:rPr>
                        <a:t> (B.Ed.)</a:t>
                      </a:r>
                    </a:p>
                    <a:p>
                      <a:r>
                        <a:rPr lang="en-CA" sz="2000" baseline="0" dirty="0" smtClean="0">
                          <a:solidFill>
                            <a:schemeClr val="tx1"/>
                          </a:solidFill>
                        </a:rPr>
                        <a:t>2-3 years (M.Ed.) </a:t>
                      </a:r>
                      <a:endParaRPr lang="en-CA" sz="2000" dirty="0">
                        <a:solidFill>
                          <a:schemeClr val="tx1"/>
                        </a:solidFill>
                      </a:endParaRPr>
                    </a:p>
                  </a:txBody>
                  <a:tcPr/>
                </a:tc>
              </a:tr>
              <a:tr h="370840">
                <a:tc>
                  <a:txBody>
                    <a:bodyPr/>
                    <a:lstStyle/>
                    <a:p>
                      <a:r>
                        <a:rPr lang="en-CA" sz="2000" dirty="0" smtClean="0"/>
                        <a:t>Certification</a:t>
                      </a:r>
                      <a:endParaRPr lang="en-CA" sz="2000" dirty="0"/>
                    </a:p>
                  </a:txBody>
                  <a:tcPr/>
                </a:tc>
                <a:tc>
                  <a:txBody>
                    <a:bodyPr/>
                    <a:lstStyle/>
                    <a:p>
                      <a:r>
                        <a:rPr lang="en-CA" sz="2000" dirty="0" smtClean="0"/>
                        <a:t>Provincial</a:t>
                      </a:r>
                      <a:endParaRPr lang="en-CA" sz="2000" dirty="0"/>
                    </a:p>
                  </a:txBody>
                  <a:tcPr/>
                </a:tc>
                <a:tc>
                  <a:txBody>
                    <a:bodyPr/>
                    <a:lstStyle/>
                    <a:p>
                      <a:r>
                        <a:rPr lang="en-CA" sz="2000" dirty="0" smtClean="0">
                          <a:solidFill>
                            <a:schemeClr val="tx1"/>
                          </a:solidFill>
                        </a:rPr>
                        <a:t>National</a:t>
                      </a:r>
                      <a:endParaRPr lang="en-CA" sz="2000" dirty="0">
                        <a:solidFill>
                          <a:schemeClr val="tx1"/>
                        </a:solidFill>
                      </a:endParaRPr>
                    </a:p>
                  </a:txBody>
                  <a:tcPr/>
                </a:tc>
              </a:tr>
              <a:tr h="370840">
                <a:tc>
                  <a:txBody>
                    <a:bodyPr/>
                    <a:lstStyle/>
                    <a:p>
                      <a:r>
                        <a:rPr lang="en-CA" sz="2000" dirty="0" smtClean="0"/>
                        <a:t>Math &amp; Sci.</a:t>
                      </a:r>
                      <a:endParaRPr lang="en-CA" sz="2000" dirty="0"/>
                    </a:p>
                  </a:txBody>
                  <a:tcPr/>
                </a:tc>
                <a:tc>
                  <a:txBody>
                    <a:bodyPr/>
                    <a:lstStyle/>
                    <a:p>
                      <a:r>
                        <a:rPr lang="en-CA" sz="2000" dirty="0" smtClean="0"/>
                        <a:t>Secondary (2 subjects)</a:t>
                      </a:r>
                      <a:endParaRPr lang="en-CA" sz="2000" dirty="0"/>
                    </a:p>
                  </a:txBody>
                  <a:tcPr/>
                </a:tc>
                <a:tc>
                  <a:txBody>
                    <a:bodyPr/>
                    <a:lstStyle/>
                    <a:p>
                      <a:r>
                        <a:rPr lang="en-CA" sz="2000" dirty="0" smtClean="0">
                          <a:solidFill>
                            <a:schemeClr val="tx1"/>
                          </a:solidFill>
                        </a:rPr>
                        <a:t>Elementary &amp; Secondary (2 subjects)</a:t>
                      </a:r>
                      <a:endParaRPr lang="en-CA" sz="2000" dirty="0">
                        <a:solidFill>
                          <a:schemeClr val="tx1"/>
                        </a:solidFill>
                      </a:endParaRPr>
                    </a:p>
                  </a:txBody>
                  <a:tcPr/>
                </a:tc>
              </a:tr>
              <a:tr h="370840">
                <a:tc>
                  <a:txBody>
                    <a:bodyPr/>
                    <a:lstStyle/>
                    <a:p>
                      <a:r>
                        <a:rPr lang="en-CA" sz="2000" dirty="0" smtClean="0"/>
                        <a:t>Admission requirements</a:t>
                      </a:r>
                      <a:endParaRPr lang="en-CA" sz="2000" dirty="0"/>
                    </a:p>
                  </a:txBody>
                  <a:tcPr/>
                </a:tc>
                <a:tc>
                  <a:txBody>
                    <a:bodyPr/>
                    <a:lstStyle/>
                    <a:p>
                      <a:r>
                        <a:rPr lang="en-CA" sz="2000" dirty="0" smtClean="0"/>
                        <a:t>Depends on the province (65% GPA UBC)</a:t>
                      </a:r>
                      <a:endParaRPr lang="en-CA" sz="2000" dirty="0"/>
                    </a:p>
                  </a:txBody>
                  <a:tcPr/>
                </a:tc>
                <a:tc>
                  <a:txBody>
                    <a:bodyPr/>
                    <a:lstStyle/>
                    <a:p>
                      <a:r>
                        <a:rPr lang="en-CA" sz="2000" dirty="0" smtClean="0">
                          <a:solidFill>
                            <a:schemeClr val="tx1"/>
                          </a:solidFill>
                        </a:rPr>
                        <a:t>University Entrance Exam &amp;</a:t>
                      </a:r>
                    </a:p>
                    <a:p>
                      <a:r>
                        <a:rPr lang="en-CA" sz="2000" dirty="0" smtClean="0">
                          <a:solidFill>
                            <a:schemeClr val="tx1"/>
                          </a:solidFill>
                        </a:rPr>
                        <a:t>Graduation</a:t>
                      </a:r>
                      <a:r>
                        <a:rPr lang="en-CA" sz="2000" baseline="0" dirty="0" smtClean="0">
                          <a:solidFill>
                            <a:schemeClr val="tx1"/>
                          </a:solidFill>
                        </a:rPr>
                        <a:t> req. </a:t>
                      </a:r>
                      <a:r>
                        <a:rPr lang="en-CA" sz="2000" dirty="0" smtClean="0">
                          <a:solidFill>
                            <a:schemeClr val="tx1"/>
                          </a:solidFill>
                        </a:rPr>
                        <a:t>75% GPA</a:t>
                      </a:r>
                      <a:endParaRPr lang="en-CA" sz="2000" dirty="0">
                        <a:solidFill>
                          <a:schemeClr val="tx1"/>
                        </a:solidFill>
                      </a:endParaRPr>
                    </a:p>
                  </a:txBody>
                  <a:tcPr/>
                </a:tc>
              </a:tr>
              <a:tr h="370840">
                <a:tc>
                  <a:txBody>
                    <a:bodyPr/>
                    <a:lstStyle/>
                    <a:p>
                      <a:r>
                        <a:rPr lang="en-CA" sz="2000" dirty="0" smtClean="0"/>
                        <a:t>Bar</a:t>
                      </a:r>
                      <a:r>
                        <a:rPr lang="en-CA" sz="2000" baseline="0" dirty="0" smtClean="0"/>
                        <a:t> exams</a:t>
                      </a:r>
                      <a:endParaRPr lang="en-CA" sz="2000" dirty="0"/>
                    </a:p>
                  </a:txBody>
                  <a:tcPr/>
                </a:tc>
                <a:tc>
                  <a:txBody>
                    <a:bodyPr/>
                    <a:lstStyle/>
                    <a:p>
                      <a:r>
                        <a:rPr lang="en-CA" sz="2000" dirty="0" smtClean="0"/>
                        <a:t>Do</a:t>
                      </a:r>
                      <a:r>
                        <a:rPr lang="en-CA" sz="2000" baseline="0" dirty="0" smtClean="0"/>
                        <a:t> not exist</a:t>
                      </a:r>
                      <a:endParaRPr lang="en-CA" sz="2000" dirty="0"/>
                    </a:p>
                  </a:txBody>
                  <a:tcPr/>
                </a:tc>
                <a:tc>
                  <a:txBody>
                    <a:bodyPr/>
                    <a:lstStyle/>
                    <a:p>
                      <a:r>
                        <a:rPr lang="en-CA" sz="2000" dirty="0" smtClean="0">
                          <a:solidFill>
                            <a:schemeClr val="tx1"/>
                          </a:solidFill>
                        </a:rPr>
                        <a:t>Teacher Selection Test (529</a:t>
                      </a:r>
                      <a:r>
                        <a:rPr lang="en-CA" sz="2000" baseline="0" dirty="0" smtClean="0">
                          <a:solidFill>
                            <a:schemeClr val="tx1"/>
                          </a:solidFill>
                        </a:rPr>
                        <a:t> for math, 461 for science) </a:t>
                      </a:r>
                      <a:endParaRPr lang="en-CA" sz="2000" dirty="0">
                        <a:solidFill>
                          <a:schemeClr val="tx1"/>
                        </a:solidFill>
                      </a:endParaRPr>
                    </a:p>
                  </a:txBody>
                  <a:tcPr/>
                </a:tc>
              </a:tr>
              <a:tr h="370840">
                <a:tc>
                  <a:txBody>
                    <a:bodyPr/>
                    <a:lstStyle/>
                    <a:p>
                      <a:r>
                        <a:rPr lang="en-CA" sz="2000" dirty="0" smtClean="0"/>
                        <a:t>Jo</a:t>
                      </a:r>
                      <a:r>
                        <a:rPr lang="en-CA" sz="2000" baseline="0" dirty="0" smtClean="0"/>
                        <a:t>b guarantee</a:t>
                      </a:r>
                      <a:endParaRPr lang="en-CA" sz="2000" dirty="0"/>
                    </a:p>
                  </a:txBody>
                  <a:tcPr/>
                </a:tc>
                <a:tc>
                  <a:txBody>
                    <a:bodyPr/>
                    <a:lstStyle/>
                    <a:p>
                      <a:r>
                        <a:rPr lang="en-CA" sz="2000" dirty="0" smtClean="0"/>
                        <a:t>Depends</a:t>
                      </a:r>
                      <a:r>
                        <a:rPr lang="en-CA" sz="2000" baseline="0" dirty="0" smtClean="0"/>
                        <a:t> on the province</a:t>
                      </a:r>
                      <a:endParaRPr lang="en-CA" sz="2000" dirty="0"/>
                    </a:p>
                  </a:txBody>
                  <a:tcPr/>
                </a:tc>
                <a:tc>
                  <a:txBody>
                    <a:bodyPr/>
                    <a:lstStyle/>
                    <a:p>
                      <a:r>
                        <a:rPr lang="en-CA" sz="2000" dirty="0" smtClean="0">
                          <a:solidFill>
                            <a:schemeClr val="tx1"/>
                          </a:solidFill>
                        </a:rPr>
                        <a:t>National exam for</a:t>
                      </a:r>
                      <a:r>
                        <a:rPr lang="en-CA" sz="2000" baseline="0" dirty="0" smtClean="0">
                          <a:solidFill>
                            <a:schemeClr val="tx1"/>
                          </a:solidFill>
                        </a:rPr>
                        <a:t> public school</a:t>
                      </a:r>
                      <a:endParaRPr lang="en-CA" sz="2000" dirty="0">
                        <a:solidFill>
                          <a:schemeClr val="tx1"/>
                        </a:solidFill>
                      </a:endParaRPr>
                    </a:p>
                  </a:txBody>
                  <a:tcPr/>
                </a:tc>
              </a:tr>
            </a:tbl>
          </a:graphicData>
        </a:graphic>
      </p:graphicFrame>
    </p:spTree>
    <p:extLst>
      <p:ext uri="{BB962C8B-B14F-4D97-AF65-F5344CB8AC3E}">
        <p14:creationId xmlns:p14="http://schemas.microsoft.com/office/powerpoint/2010/main" val="309474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2800" b="1" dirty="0">
                <a:solidFill>
                  <a:schemeClr val="bg1"/>
                </a:solidFill>
                <a:latin typeface="Arial" pitchFamily="34" charset="0"/>
                <a:cs typeface="Arial" pitchFamily="34" charset="0"/>
              </a:endParaRPr>
            </a:p>
          </p:txBody>
        </p:sp>
      </p:grpSp>
      <p:sp>
        <p:nvSpPr>
          <p:cNvPr id="3" name="Title 2"/>
          <p:cNvSpPr>
            <a:spLocks noGrp="1"/>
          </p:cNvSpPr>
          <p:nvPr>
            <p:ph type="title"/>
          </p:nvPr>
        </p:nvSpPr>
        <p:spPr>
          <a:xfrm>
            <a:off x="1800224" y="274638"/>
            <a:ext cx="6886576" cy="1143000"/>
          </a:xfrm>
        </p:spPr>
        <p:txBody>
          <a:bodyPr>
            <a:noAutofit/>
          </a:bodyPr>
          <a:lstStyle/>
          <a:p>
            <a:r>
              <a:rPr lang="en-US" b="1" dirty="0">
                <a:solidFill>
                  <a:schemeClr val="bg1"/>
                </a:solidFill>
                <a:latin typeface="Arial" pitchFamily="34" charset="0"/>
                <a:ea typeface="+mn-ea"/>
                <a:cs typeface="Arial" pitchFamily="34" charset="0"/>
              </a:rPr>
              <a:t>Technology </a:t>
            </a:r>
            <a:r>
              <a:rPr lang="en-US" b="1" dirty="0" smtClean="0">
                <a:solidFill>
                  <a:schemeClr val="bg1"/>
                </a:solidFill>
                <a:latin typeface="Arial" pitchFamily="34" charset="0"/>
                <a:ea typeface="+mn-ea"/>
                <a:cs typeface="Arial" pitchFamily="34" charset="0"/>
              </a:rPr>
              <a:t>&amp; </a:t>
            </a:r>
            <a:r>
              <a:rPr lang="en-US" b="1" dirty="0">
                <a:solidFill>
                  <a:schemeClr val="bg1"/>
                </a:solidFill>
                <a:latin typeface="Arial" pitchFamily="34" charset="0"/>
                <a:ea typeface="+mn-ea"/>
                <a:cs typeface="Arial" pitchFamily="34" charset="0"/>
              </a:rPr>
              <a:t>Teacher Education</a:t>
            </a:r>
            <a:endParaRPr lang="en-CA" b="1" dirty="0">
              <a:solidFill>
                <a:schemeClr val="bg1"/>
              </a:solidFill>
              <a:latin typeface="Arial" pitchFamily="34" charset="0"/>
              <a:ea typeface="+mn-ea"/>
              <a:cs typeface="Arial" pitchFamily="34" charset="0"/>
            </a:endParaRPr>
          </a:p>
        </p:txBody>
      </p:sp>
      <p:sp>
        <p:nvSpPr>
          <p:cNvPr id="4" name="Content Placeholder 3"/>
          <p:cNvSpPr>
            <a:spLocks noGrp="1"/>
          </p:cNvSpPr>
          <p:nvPr>
            <p:ph idx="1"/>
          </p:nvPr>
        </p:nvSpPr>
        <p:spPr/>
        <p:txBody>
          <a:bodyPr/>
          <a:lstStyle/>
          <a:p>
            <a:r>
              <a:rPr lang="en-CA" dirty="0" smtClean="0"/>
              <a:t>Teacher-candidates will teach 30+ years</a:t>
            </a:r>
          </a:p>
          <a:p>
            <a:r>
              <a:rPr lang="en-CA" dirty="0" smtClean="0"/>
              <a:t>Technology change is exponential</a:t>
            </a:r>
          </a:p>
          <a:p>
            <a:r>
              <a:rPr lang="en-CA" dirty="0" smtClean="0"/>
              <a:t>Availability of technology is not enough</a:t>
            </a:r>
          </a:p>
          <a:p>
            <a:r>
              <a:rPr lang="en-CA" dirty="0" smtClean="0"/>
              <a:t>Kids struggle with math and science</a:t>
            </a:r>
          </a:p>
          <a:p>
            <a:r>
              <a:rPr lang="en-CA" dirty="0" smtClean="0"/>
              <a:t>Technology is changing the world, should it change our schools?</a:t>
            </a:r>
          </a:p>
          <a:p>
            <a:r>
              <a:rPr lang="en-CA" dirty="0" smtClean="0"/>
              <a:t>Should we prepare teacher-candidates for it?</a:t>
            </a:r>
          </a:p>
          <a:p>
            <a:endParaRPr lang="en-CA" dirty="0" smtClean="0"/>
          </a:p>
          <a:p>
            <a:endParaRPr lang="en-CA" dirty="0"/>
          </a:p>
        </p:txBody>
      </p:sp>
    </p:spTree>
    <p:extLst>
      <p:ext uri="{BB962C8B-B14F-4D97-AF65-F5344CB8AC3E}">
        <p14:creationId xmlns:p14="http://schemas.microsoft.com/office/powerpoint/2010/main" val="1510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Paradox of 21</a:t>
              </a:r>
              <a:r>
                <a:rPr lang="en-US" sz="4400" b="1" baseline="30000" dirty="0" smtClean="0">
                  <a:solidFill>
                    <a:schemeClr val="bg1"/>
                  </a:solidFill>
                  <a:latin typeface="Arial" pitchFamily="34" charset="0"/>
                  <a:cs typeface="Arial" pitchFamily="34" charset="0"/>
                </a:rPr>
                <a:t>st</a:t>
              </a:r>
              <a:r>
                <a:rPr lang="en-US" sz="4400" b="1" dirty="0" smtClean="0">
                  <a:solidFill>
                    <a:schemeClr val="bg1"/>
                  </a:solidFill>
                  <a:latin typeface="Arial" pitchFamily="34" charset="0"/>
                  <a:cs typeface="Arial" pitchFamily="34" charset="0"/>
                </a:rPr>
                <a:t> Century Teacher Education</a:t>
              </a:r>
              <a:endParaRPr lang="en-US" sz="3600" b="1" dirty="0">
                <a:solidFill>
                  <a:schemeClr val="bg1"/>
                </a:solidFill>
                <a:latin typeface="Arial" pitchFamily="34" charset="0"/>
                <a:cs typeface="Arial" pitchFamily="34" charset="0"/>
              </a:endParaRPr>
            </a:p>
          </p:txBody>
        </p:sp>
      </p:grpSp>
      <p:sp>
        <p:nvSpPr>
          <p:cNvPr id="3" name="TextBox 2"/>
          <p:cNvSpPr txBox="1"/>
          <p:nvPr/>
        </p:nvSpPr>
        <p:spPr>
          <a:xfrm>
            <a:off x="409708" y="2019645"/>
            <a:ext cx="8463358" cy="3539430"/>
          </a:xfrm>
          <a:prstGeom prst="rect">
            <a:avLst/>
          </a:prstGeom>
          <a:noFill/>
        </p:spPr>
        <p:txBody>
          <a:bodyPr wrap="square" rtlCol="0">
            <a:spAutoFit/>
          </a:bodyPr>
          <a:lstStyle/>
          <a:p>
            <a:r>
              <a:rPr lang="en-CA" sz="3200" dirty="0" smtClean="0"/>
              <a:t>Teacher educators many of whom were born </a:t>
            </a:r>
            <a:r>
              <a:rPr lang="en-CA" sz="3200" b="1" dirty="0" smtClean="0">
                <a:solidFill>
                  <a:srgbClr val="FF0000"/>
                </a:solidFill>
              </a:rPr>
              <a:t>BC (Before </a:t>
            </a:r>
            <a:r>
              <a:rPr lang="en-CA" sz="3200" b="1" dirty="0">
                <a:solidFill>
                  <a:srgbClr val="FF0000"/>
                </a:solidFill>
              </a:rPr>
              <a:t>C</a:t>
            </a:r>
            <a:r>
              <a:rPr lang="en-CA" sz="3200" b="1" dirty="0" smtClean="0">
                <a:solidFill>
                  <a:srgbClr val="FF0000"/>
                </a:solidFill>
              </a:rPr>
              <a:t>omputers) </a:t>
            </a:r>
            <a:r>
              <a:rPr lang="en-CA" sz="3200" dirty="0" smtClean="0"/>
              <a:t>prepare future teachers…</a:t>
            </a:r>
          </a:p>
          <a:p>
            <a:endParaRPr lang="en-CA" sz="3200" dirty="0">
              <a:latin typeface="Arial" pitchFamily="34" charset="0"/>
              <a:cs typeface="Arial" pitchFamily="34" charset="0"/>
            </a:endParaRPr>
          </a:p>
          <a:p>
            <a:r>
              <a:rPr lang="en-CA" sz="3200" dirty="0" smtClean="0">
                <a:latin typeface="Arial" pitchFamily="34" charset="0"/>
                <a:cs typeface="Arial" pitchFamily="34" charset="0"/>
              </a:rPr>
              <a:t>It is a big challenge to keep up with the technological developments. It is also impossible to envision the technologies of the future, </a:t>
            </a:r>
            <a:r>
              <a:rPr lang="en-CA" sz="3200" b="1" dirty="0" smtClean="0">
                <a:solidFill>
                  <a:srgbClr val="FF0000"/>
                </a:solidFill>
                <a:latin typeface="Arial" pitchFamily="34" charset="0"/>
                <a:cs typeface="Arial" pitchFamily="34" charset="0"/>
              </a:rPr>
              <a:t>so how do we prepare teachers?</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5408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Goals of the Study</a:t>
              </a:r>
              <a:endParaRPr lang="en-US" sz="3600" b="1" dirty="0">
                <a:solidFill>
                  <a:schemeClr val="bg1"/>
                </a:solidFill>
                <a:latin typeface="Arial" pitchFamily="34" charset="0"/>
                <a:cs typeface="Arial" pitchFamily="34" charset="0"/>
              </a:endParaRPr>
            </a:p>
          </p:txBody>
        </p:sp>
      </p:grpSp>
      <p:sp>
        <p:nvSpPr>
          <p:cNvPr id="3" name="TextBox 2"/>
          <p:cNvSpPr txBox="1"/>
          <p:nvPr/>
        </p:nvSpPr>
        <p:spPr>
          <a:xfrm>
            <a:off x="488731" y="2019645"/>
            <a:ext cx="8174006" cy="3539430"/>
          </a:xfrm>
          <a:prstGeom prst="rect">
            <a:avLst/>
          </a:prstGeom>
          <a:noFill/>
        </p:spPr>
        <p:txBody>
          <a:bodyPr wrap="square" rtlCol="0">
            <a:spAutoFit/>
          </a:bodyPr>
          <a:lstStyle/>
          <a:p>
            <a:pPr marL="514350" indent="-514350">
              <a:buAutoNum type="alphaLcParenBoth"/>
            </a:pPr>
            <a:r>
              <a:rPr lang="en-CA" sz="3200" dirty="0" smtClean="0"/>
              <a:t>To </a:t>
            </a:r>
            <a:r>
              <a:rPr lang="en-CA" sz="3200" dirty="0"/>
              <a:t>investigate the extent of technology integration in relevant methods courses in TEPs in Canada and South </a:t>
            </a:r>
            <a:r>
              <a:rPr lang="en-CA" sz="3200" dirty="0" smtClean="0"/>
              <a:t>Korea</a:t>
            </a:r>
          </a:p>
          <a:p>
            <a:pPr marL="514350" indent="-514350">
              <a:buAutoNum type="alphaLcParenBoth"/>
            </a:pPr>
            <a:r>
              <a:rPr lang="en-CA" sz="3200" dirty="0" smtClean="0"/>
              <a:t>To </a:t>
            </a:r>
            <a:r>
              <a:rPr lang="en-CA" sz="3200" dirty="0"/>
              <a:t>examine </a:t>
            </a:r>
            <a:r>
              <a:rPr lang="en-CA" sz="3200" dirty="0" smtClean="0"/>
              <a:t>Math and Science teacher-educators</a:t>
            </a:r>
            <a:r>
              <a:rPr lang="en-CA" sz="3200" dirty="0"/>
              <a:t>’ attitudes about technology integration and their relationship to teacher-educators’ use of technology.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84574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Theoretical Framework</a:t>
              </a:r>
              <a:endParaRPr lang="en-US" sz="3600" b="1" dirty="0">
                <a:solidFill>
                  <a:schemeClr val="bg1"/>
                </a:solidFill>
                <a:latin typeface="Arial" pitchFamily="34" charset="0"/>
                <a:cs typeface="Arial" pitchFamily="34" charset="0"/>
              </a:endParaRPr>
            </a:p>
          </p:txBody>
        </p:sp>
      </p:grpSp>
      <p:pic>
        <p:nvPicPr>
          <p:cNvPr id="6" name="Picture 5" descr="Screen Shot 2013-06-03 at 11.39.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67" y="1527174"/>
            <a:ext cx="7915255" cy="5121107"/>
          </a:xfrm>
          <a:prstGeom prst="rect">
            <a:avLst/>
          </a:prstGeom>
        </p:spPr>
      </p:pic>
      <p:sp>
        <p:nvSpPr>
          <p:cNvPr id="5" name="TextBox 4"/>
          <p:cNvSpPr txBox="1"/>
          <p:nvPr/>
        </p:nvSpPr>
        <p:spPr>
          <a:xfrm>
            <a:off x="6267063" y="6462930"/>
            <a:ext cx="3008143" cy="369332"/>
          </a:xfrm>
          <a:prstGeom prst="rect">
            <a:avLst/>
          </a:prstGeom>
          <a:noFill/>
        </p:spPr>
        <p:txBody>
          <a:bodyPr wrap="square" rtlCol="0">
            <a:spAutoFit/>
          </a:bodyPr>
          <a:lstStyle/>
          <a:p>
            <a:r>
              <a:rPr lang="en-US" dirty="0" smtClean="0">
                <a:latin typeface="Arial"/>
                <a:cs typeface="Arial"/>
              </a:rPr>
              <a:t>Mishra &amp; Koehler, 2007</a:t>
            </a:r>
            <a:endParaRPr lang="en-US" dirty="0">
              <a:latin typeface="Arial"/>
              <a:cs typeface="Arial"/>
            </a:endParaRPr>
          </a:p>
        </p:txBody>
      </p:sp>
    </p:spTree>
    <p:extLst>
      <p:ext uri="{BB962C8B-B14F-4D97-AF65-F5344CB8AC3E}">
        <p14:creationId xmlns:p14="http://schemas.microsoft.com/office/powerpoint/2010/main" val="672161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14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Theoretical Framework</a:t>
              </a:r>
              <a:endParaRPr lang="en-US" sz="3600" b="1" dirty="0">
                <a:solidFill>
                  <a:schemeClr val="bg1"/>
                </a:solidFill>
                <a:latin typeface="Arial" pitchFamily="34" charset="0"/>
                <a:cs typeface="Arial" pitchFamily="34" charset="0"/>
              </a:endParaRPr>
            </a:p>
          </p:txBody>
        </p:sp>
      </p:grpSp>
      <p:sp>
        <p:nvSpPr>
          <p:cNvPr id="5" name="TextBox 4"/>
          <p:cNvSpPr txBox="1"/>
          <p:nvPr/>
        </p:nvSpPr>
        <p:spPr>
          <a:xfrm>
            <a:off x="139701" y="5941049"/>
            <a:ext cx="8801098" cy="830997"/>
          </a:xfrm>
          <a:prstGeom prst="rect">
            <a:avLst/>
          </a:prstGeom>
          <a:noFill/>
        </p:spPr>
        <p:txBody>
          <a:bodyPr wrap="square" rtlCol="0">
            <a:spAutoFit/>
          </a:bodyPr>
          <a:lstStyle/>
          <a:p>
            <a:pPr algn="ctr"/>
            <a:r>
              <a:rPr lang="en-US" sz="2400" dirty="0" smtClean="0">
                <a:latin typeface="Arial"/>
                <a:cs typeface="Arial"/>
              </a:rPr>
              <a:t>Modified Technological-Pedagogical Content Knowledge Framework</a:t>
            </a:r>
            <a:endParaRPr lang="en-US" sz="2400" dirty="0">
              <a:latin typeface="Arial"/>
              <a:cs typeface="Aria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4" y="1527175"/>
            <a:ext cx="5412101"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29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6114</TotalTime>
  <Words>903</Words>
  <Application>Microsoft Office PowerPoint</Application>
  <PresentationFormat>On-screen Show (4:3)</PresentationFormat>
  <Paragraphs>166</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Technology &amp; Teacher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McMaster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MSTLTT</dc:title>
  <dc:creator>Heather Fisher</dc:creator>
  <cp:lastModifiedBy>Marina Milner-Bolotin</cp:lastModifiedBy>
  <cp:revision>114</cp:revision>
  <dcterms:created xsi:type="dcterms:W3CDTF">2013-02-27T16:28:44Z</dcterms:created>
  <dcterms:modified xsi:type="dcterms:W3CDTF">2013-07-14T17:22:26Z</dcterms:modified>
</cp:coreProperties>
</file>