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9" r:id="rId2"/>
    <p:sldId id="296" r:id="rId3"/>
    <p:sldId id="311" r:id="rId4"/>
    <p:sldId id="298" r:id="rId5"/>
    <p:sldId id="299" r:id="rId6"/>
    <p:sldId id="297" r:id="rId7"/>
    <p:sldId id="304" r:id="rId8"/>
    <p:sldId id="283" r:id="rId9"/>
    <p:sldId id="305" r:id="rId10"/>
    <p:sldId id="303" r:id="rId11"/>
    <p:sldId id="313" r:id="rId12"/>
    <p:sldId id="294" r:id="rId13"/>
    <p:sldId id="300" r:id="rId14"/>
    <p:sldId id="271" r:id="rId15"/>
    <p:sldId id="286" r:id="rId16"/>
    <p:sldId id="287" r:id="rId17"/>
    <p:sldId id="288" r:id="rId18"/>
    <p:sldId id="290" r:id="rId19"/>
    <p:sldId id="291" r:id="rId20"/>
    <p:sldId id="292" r:id="rId21"/>
    <p:sldId id="314" r:id="rId22"/>
    <p:sldId id="306" r:id="rId23"/>
    <p:sldId id="272" r:id="rId24"/>
    <p:sldId id="307" r:id="rId25"/>
    <p:sldId id="273" r:id="rId26"/>
    <p:sldId id="274" r:id="rId27"/>
    <p:sldId id="275" r:id="rId28"/>
    <p:sldId id="276" r:id="rId29"/>
    <p:sldId id="277" r:id="rId30"/>
    <p:sldId id="278" r:id="rId31"/>
    <p:sldId id="279" r:id="rId32"/>
    <p:sldId id="308" r:id="rId33"/>
    <p:sldId id="295" r:id="rId34"/>
    <p:sldId id="312" r:id="rId35"/>
    <p:sldId id="310" r:id="rId3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56645" autoAdjust="0"/>
  </p:normalViewPr>
  <p:slideViewPr>
    <p:cSldViewPr>
      <p:cViewPr varScale="1">
        <p:scale>
          <a:sx n="39" d="100"/>
          <a:sy n="39" d="100"/>
        </p:scale>
        <p:origin x="-2196" y="-102"/>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50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A83FFCB4-59CE-4A2D-9784-FCF142A2E91F}" type="datetimeFigureOut">
              <a:rPr lang="en-CA" smtClean="0"/>
              <a:t>06/02/2014</a:t>
            </a:fld>
            <a:endParaRPr lang="en-CA"/>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CA"/>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DA0F12CA-A452-4251-B7D2-FC6C4450F214}" type="slidenum">
              <a:rPr lang="en-CA" smtClean="0"/>
              <a:t>‹#›</a:t>
            </a:fld>
            <a:endParaRPr lang="en-CA"/>
          </a:p>
        </p:txBody>
      </p:sp>
    </p:spTree>
    <p:extLst>
      <p:ext uri="{BB962C8B-B14F-4D97-AF65-F5344CB8AC3E}">
        <p14:creationId xmlns:p14="http://schemas.microsoft.com/office/powerpoint/2010/main" val="123635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marina.milner-bolotin@ubc.ca"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blogs.ubc.ca/mmilner/"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ienceres-edcp-educ.sites.olt.ubc.c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Invited</a:t>
            </a:r>
            <a:r>
              <a:rPr lang="en-US" baseline="0" dirty="0" smtClean="0"/>
              <a:t> Speech #9</a:t>
            </a:r>
          </a:p>
          <a:p>
            <a:r>
              <a:rPr lang="en-US" baseline="0" dirty="0" smtClean="0"/>
              <a:t>Friday, February 14, 2014</a:t>
            </a:r>
          </a:p>
          <a:p>
            <a:r>
              <a:rPr lang="en-US" baseline="0" dirty="0" smtClean="0"/>
              <a:t>16:50 – 17:30</a:t>
            </a:r>
          </a:p>
          <a:p>
            <a:endParaRPr lang="en-US" baseline="0" dirty="0" smtClean="0"/>
          </a:p>
          <a:p>
            <a:r>
              <a:rPr lang="en-CA" dirty="0" smtClean="0"/>
              <a:t>Dr. Marina Milner-Bolotin</a:t>
            </a:r>
          </a:p>
          <a:p>
            <a:r>
              <a:rPr lang="en-CA" dirty="0" smtClean="0"/>
              <a:t>Assistant Professor in Science Education,  the University of British Columbia, Vancouver, Canada</a:t>
            </a:r>
          </a:p>
          <a:p>
            <a:r>
              <a:rPr lang="en-CA" dirty="0" smtClean="0"/>
              <a:t>Department of Curriculum and Pedagogy</a:t>
            </a:r>
            <a:endParaRPr lang="en-CA" dirty="0" smtClean="0">
              <a:hlinkClick r:id="rId3"/>
            </a:endParaRPr>
          </a:p>
          <a:p>
            <a:r>
              <a:rPr lang="en-CA" b="1" dirty="0" smtClean="0"/>
              <a:t>e-mail: </a:t>
            </a:r>
            <a:r>
              <a:rPr lang="en-CA" dirty="0" smtClean="0">
                <a:hlinkClick r:id="rId3"/>
              </a:rPr>
              <a:t>marina.milner-bolotin@ubc.ca</a:t>
            </a:r>
            <a:endParaRPr lang="en-CA" dirty="0" smtClean="0"/>
          </a:p>
          <a:p>
            <a:r>
              <a:rPr lang="en-CA" b="1" dirty="0" smtClean="0"/>
              <a:t>Web site: </a:t>
            </a:r>
            <a:r>
              <a:rPr lang="en-CA" dirty="0" smtClean="0">
                <a:hlinkClick r:id="rId4"/>
              </a:rPr>
              <a:t>http://blogs.ubc.ca/mmilner/</a:t>
            </a:r>
            <a:endParaRPr lang="en-CA" dirty="0" smtClean="0"/>
          </a:p>
          <a:p>
            <a:r>
              <a:rPr lang="en-CA" dirty="0"/>
              <a:t>http://scienceres-edcp-educ.sites.olt.ubc.ca/ </a:t>
            </a:r>
            <a:endParaRPr lang="en-US" dirty="0"/>
          </a:p>
        </p:txBody>
      </p:sp>
      <p:sp>
        <p:nvSpPr>
          <p:cNvPr id="4" name="Slide Number Placeholder 3"/>
          <p:cNvSpPr>
            <a:spLocks noGrp="1"/>
          </p:cNvSpPr>
          <p:nvPr>
            <p:ph type="sldNum" sz="quarter" idx="10"/>
          </p:nvPr>
        </p:nvSpPr>
        <p:spPr/>
        <p:txBody>
          <a:bodyPr/>
          <a:lstStyle/>
          <a:p>
            <a:fld id="{6B092C70-B4B6-954D-90B5-378102FACDE0}" type="slidenum">
              <a:rPr lang="en-US" smtClean="0"/>
              <a:t>1</a:t>
            </a:fld>
            <a:endParaRPr lang="en-US"/>
          </a:p>
        </p:txBody>
      </p:sp>
    </p:spTree>
    <p:extLst>
      <p:ext uri="{BB962C8B-B14F-4D97-AF65-F5344CB8AC3E}">
        <p14:creationId xmlns:p14="http://schemas.microsoft.com/office/powerpoint/2010/main" val="121100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second major technological component in our research is a PeerWise online system. It is developed by our colleagues in New Zealand (Paul Denny, et al.) allows to take PI one step further. It allows teacher-candidate to collaborate online on creating education resources at the same time playing roles of students and teachers.</a:t>
            </a:r>
          </a:p>
        </p:txBody>
      </p:sp>
      <p:sp>
        <p:nvSpPr>
          <p:cNvPr id="4" name="Slide Number Placeholder 3"/>
          <p:cNvSpPr>
            <a:spLocks noGrp="1"/>
          </p:cNvSpPr>
          <p:nvPr>
            <p:ph type="sldNum" sz="quarter" idx="10"/>
          </p:nvPr>
        </p:nvSpPr>
        <p:spPr/>
        <p:txBody>
          <a:bodyPr/>
          <a:lstStyle/>
          <a:p>
            <a:fld id="{6B092C70-B4B6-954D-90B5-378102FACDE0}" type="slidenum">
              <a:rPr lang="en-US" smtClean="0"/>
              <a:t>10</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is an example of a question designed by a student in PeerWise. The question has five possible answers and you can see student statistics. You can comment on the question, rank it, edit it and suggest alternative explanations.</a:t>
            </a:r>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11</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did we decide to integrate modeling Peer Instruction with using PeerWise for out-of-class</a:t>
            </a:r>
            <a:r>
              <a:rPr lang="en-US" baseline="0" dirty="0" smtClean="0"/>
              <a:t> teacher-candidates’ interactions</a:t>
            </a:r>
            <a:r>
              <a:rPr lang="en-US" dirty="0" smtClean="0"/>
              <a:t>?</a:t>
            </a:r>
            <a:r>
              <a:rPr lang="en-US" baseline="0" dirty="0" smtClean="0"/>
              <a:t> </a:t>
            </a:r>
          </a:p>
          <a:p>
            <a:endParaRPr lang="en-US" baseline="0" dirty="0" smtClean="0"/>
          </a:p>
          <a:p>
            <a:pPr marL="173336" indent="-173336" defTabSz="462229">
              <a:buFontTx/>
              <a:buChar char="-"/>
              <a:defRPr/>
            </a:pPr>
            <a:r>
              <a:rPr lang="en-US" baseline="0" dirty="0" smtClean="0"/>
              <a:t>Modeling is a case of practicing what you preach. </a:t>
            </a:r>
          </a:p>
          <a:p>
            <a:pPr marL="173336" indent="-173336" defTabSz="462229">
              <a:buFontTx/>
              <a:buChar char="-"/>
              <a:defRPr/>
            </a:pPr>
            <a:r>
              <a:rPr lang="en-US" baseline="0" dirty="0" smtClean="0"/>
              <a:t>The idea behind modeling is help students learn through the observation of experts. </a:t>
            </a:r>
          </a:p>
          <a:p>
            <a:pPr marL="173336" indent="-173336" defTabSz="462229">
              <a:buFontTx/>
              <a:buChar char="-"/>
              <a:defRPr/>
            </a:pPr>
            <a:r>
              <a:rPr lang="en-US" baseline="0" dirty="0" smtClean="0"/>
              <a:t>For many teacher candidates, the Teacher Education program is the first opportunity to intentionally reflect on the pedagogies they have experienced as learners over the last 16 years or so. </a:t>
            </a:r>
          </a:p>
          <a:p>
            <a:pPr lvl="1"/>
            <a:endParaRPr lang="en-US" dirty="0"/>
          </a:p>
          <a:p>
            <a:pPr lvl="1"/>
            <a:r>
              <a:rPr lang="en-US" dirty="0"/>
              <a:t>So we need to model good, research-based pedagogy for them, to ensure they have had a good experience with it </a:t>
            </a:r>
          </a:p>
          <a:p>
            <a:pPr lvl="1"/>
            <a:r>
              <a:rPr lang="en-US" dirty="0"/>
              <a:t>However, if we are going to expect them to take this behaviour into their own classrooms, they need good resources/materials to use</a:t>
            </a:r>
          </a:p>
          <a:p>
            <a:r>
              <a:rPr lang="en-US" dirty="0"/>
              <a:t>This is the meat of what we wanted to explore in this project. </a:t>
            </a:r>
            <a:endParaRPr lang="en-US" baseline="0" dirty="0" smtClean="0"/>
          </a:p>
          <a:p>
            <a:pPr defTabSz="462229">
              <a:defRPr/>
            </a:pPr>
            <a:endParaRPr lang="en-US" baseline="0" dirty="0" smtClean="0"/>
          </a:p>
          <a:p>
            <a:pPr defTabSz="462229">
              <a:defRPr/>
            </a:pPr>
            <a:r>
              <a:rPr lang="en-US" baseline="0" dirty="0" smtClean="0"/>
              <a:t>As instructors we choose to model a variety of pedagogies. We are intentional in our choice of pedagogy. We also want teacher-candidates to understand why we are making certain choices, so they can make their own informed choices in their future classrooms.</a:t>
            </a:r>
          </a:p>
        </p:txBody>
      </p:sp>
      <p:sp>
        <p:nvSpPr>
          <p:cNvPr id="4" name="Slide Number Placeholder 3"/>
          <p:cNvSpPr>
            <a:spLocks noGrp="1"/>
          </p:cNvSpPr>
          <p:nvPr>
            <p:ph type="sldNum" sz="quarter" idx="10"/>
          </p:nvPr>
        </p:nvSpPr>
        <p:spPr/>
        <p:txBody>
          <a:bodyPr/>
          <a:lstStyle/>
          <a:p>
            <a:fld id="{6B092C70-B4B6-954D-90B5-378102FACDE0}" type="slidenum">
              <a:rPr lang="en-US" smtClean="0"/>
              <a:t>12</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the research-based</a:t>
            </a:r>
            <a:r>
              <a:rPr lang="en-US" baseline="0" dirty="0" smtClean="0"/>
              <a:t> objectives of our studies are to investigate the effects of Active Engagement technology enhanced pedagogies on teacher-candidates. We wanted to see if engaging them in tech-enhanced learning environment will have the effect on their view of science teaching, if it will affect their views on the nature of science and on the nature of science learning, and if it will affect their epistemologies. We wanted to understand if modeling PI and PeerWise-enhanced pedagogies makes any effect on teacher-candidates. And if there is an effect, then we want to know what it is.</a:t>
            </a:r>
          </a:p>
          <a:p>
            <a:endParaRPr lang="en-US" baseline="0" dirty="0" smtClean="0"/>
          </a:p>
          <a:p>
            <a:r>
              <a:rPr lang="en-US" baseline="0" dirty="0" smtClean="0"/>
              <a:t>I have to acknowledge that we were very fortunate to receive significant support from the University of British Columbia Teaching and Learning Enhancement Fund (TLEF) and as a result of this effort we were able to have a group of science educators and graduate students working on the project. In addition, it is important to emphasize that in Canada, unlike South Korea and many other countries, most of teacher-candidates in our programs have already earned a Bachelor Degree in the subject they will be teaching. It means that they have been exposed to about 18 years of formal education prior to coming to us: thirteen years of school (K-12) and 4-5 years of university. Most of them, however, have experience passive learning environments and have not been exposed to the pedagogies we would like them to master. Thus modeling this pedagogy in teacher education courses is extremely important.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13</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did we integrate teaching</a:t>
            </a:r>
            <a:r>
              <a:rPr lang="en-US" baseline="0" dirty="0" smtClean="0"/>
              <a:t> and learning with technology</a:t>
            </a:r>
            <a:r>
              <a:rPr lang="en-US" dirty="0" smtClean="0"/>
              <a:t> </a:t>
            </a:r>
            <a:r>
              <a:rPr lang="en-US" baseline="0" dirty="0" smtClean="0"/>
              <a:t>into the physics methods course?</a:t>
            </a:r>
          </a:p>
          <a:p>
            <a:endParaRPr lang="en-US" baseline="0" dirty="0" smtClean="0"/>
          </a:p>
          <a:p>
            <a:r>
              <a:rPr lang="en-US" baseline="0" dirty="0" smtClean="0"/>
              <a:t>First of all we used Peer Instruction pedagogy in most of the classes, thus teacher-candidates had a chance to experience this pedagogy as students and as future teachers. We also invited students to use the Mathematics and Science Teaching and Learning through Technology Resource we developed. This resource is a database of conceptual mathematics and science questions based on British Columbia K-12 curriculum:</a:t>
            </a:r>
          </a:p>
          <a:p>
            <a:r>
              <a:rPr lang="en-CA" dirty="0" smtClean="0">
                <a:hlinkClick r:id="rId3"/>
              </a:rPr>
              <a:t>http://scienceres-edcp-educ.sites.olt.ubc.ca/</a:t>
            </a:r>
            <a:r>
              <a:rPr lang="en-CA" dirty="0" smtClean="0"/>
              <a:t>. Lastly, as part of the course</a:t>
            </a:r>
            <a:r>
              <a:rPr lang="en-CA" baseline="0" dirty="0" smtClean="0"/>
              <a:t> assignments, teacher-candidates were asked to develop 5 conceptual multiple-choice questions every week, answer and comment on 10 conceptual questions designed by their peers and use their feedback to improve their questions.</a:t>
            </a:r>
            <a:endParaRPr lang="en-US" baseline="0" dirty="0" smtClean="0"/>
          </a:p>
          <a:p>
            <a:endParaRPr lang="en-US" b="1" baseline="0" dirty="0" smtClean="0"/>
          </a:p>
          <a:p>
            <a:r>
              <a:rPr lang="en-US" b="1" baseline="0" dirty="0" smtClean="0"/>
              <a:t>Thus teacher-candidates were asked to use Active Engagement technology-enhanced pedagogies as students and as teachers.</a:t>
            </a:r>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14</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a:t>
            </a:r>
            <a:r>
              <a:rPr lang="en-US" baseline="0" dirty="0" smtClean="0"/>
              <a:t>slide </a:t>
            </a:r>
            <a:r>
              <a:rPr lang="en-US" baseline="0" dirty="0" smtClean="0"/>
              <a:t>shows how our resource looks like. It is divided into primary and secondary, by subject area, and then by specific topics within each subject. These topics are determined largely by the British Columbia Ministry of Education and question sets in the database are developed to meet the Prescribed Learning Outcomes outlined in the Ministry documents. </a:t>
            </a:r>
          </a:p>
        </p:txBody>
      </p:sp>
      <p:sp>
        <p:nvSpPr>
          <p:cNvPr id="4" name="Slide Number Placeholder 3"/>
          <p:cNvSpPr>
            <a:spLocks noGrp="1"/>
          </p:cNvSpPr>
          <p:nvPr>
            <p:ph type="sldNum" sz="quarter" idx="10"/>
          </p:nvPr>
        </p:nvSpPr>
        <p:spPr/>
        <p:txBody>
          <a:bodyPr/>
          <a:lstStyle/>
          <a:p>
            <a:fld id="{6B092C70-B4B6-954D-90B5-378102FACDE0}" type="slidenum">
              <a:rPr lang="en-US" smtClean="0"/>
              <a:t>15</a:t>
            </a:fld>
            <a:endParaRPr lang="en-US"/>
          </a:p>
        </p:txBody>
      </p:sp>
    </p:spTree>
    <p:extLst>
      <p:ext uri="{BB962C8B-B14F-4D97-AF65-F5344CB8AC3E}">
        <p14:creationId xmlns:p14="http://schemas.microsoft.com/office/powerpoint/2010/main" val="2800151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here, u</a:t>
            </a:r>
            <a:r>
              <a:rPr lang="en-US" baseline="0" dirty="0" smtClean="0"/>
              <a:t>nder a given category (here, Physics &gt; Dynamics &gt; Forces) there are a variety of </a:t>
            </a:r>
            <a:r>
              <a:rPr lang="en-US" baseline="0" dirty="0" smtClean="0"/>
              <a:t>questions (all the questions are included into a question set – a sequence of 5-15 questions), </a:t>
            </a:r>
            <a:r>
              <a:rPr lang="en-US" baseline="0" dirty="0" smtClean="0"/>
              <a:t>each with a brief summary and a list of tags describing the topics covered in that set. The image provides a glimpse into the situation/topic that question set will be covering. On the right, a user of the resource can navigate to the various areas of the resource quickly and conveniently. The resource is free and is open to anybody, teachers, students, teacher-candidates. Moreover, the users can rate the quality of the questions and leave their comments</a:t>
            </a:r>
            <a:r>
              <a:rPr lang="en-US" baseline="0" dirty="0" smtClean="0"/>
              <a:t>. Every question set is a PowerPoint slide, so teachers can download and edit them as they wish.</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B092C70-B4B6-954D-90B5-378102FACDE0}" type="slidenum">
              <a:rPr lang="en-US" smtClean="0"/>
              <a:t>16</a:t>
            </a:fld>
            <a:endParaRPr lang="en-US"/>
          </a:p>
        </p:txBody>
      </p:sp>
    </p:spTree>
    <p:extLst>
      <p:ext uri="{BB962C8B-B14F-4D97-AF65-F5344CB8AC3E}">
        <p14:creationId xmlns:p14="http://schemas.microsoft.com/office/powerpoint/2010/main" val="233539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also possible to search</a:t>
            </a:r>
            <a:r>
              <a:rPr lang="en-US" baseline="0" dirty="0" smtClean="0"/>
              <a:t> the resource for a particular topic using the tags, listed on the right hand side of the page. For example, choosing acceleration will bring up a list of all question sets, from all areas, that touch on acceleration. This allows teachers and students to approach topics from different angles. </a:t>
            </a:r>
            <a:endParaRPr lang="en-US" dirty="0"/>
          </a:p>
        </p:txBody>
      </p:sp>
      <p:sp>
        <p:nvSpPr>
          <p:cNvPr id="4" name="Slide Number Placeholder 3"/>
          <p:cNvSpPr>
            <a:spLocks noGrp="1"/>
          </p:cNvSpPr>
          <p:nvPr>
            <p:ph type="sldNum" sz="quarter" idx="10"/>
          </p:nvPr>
        </p:nvSpPr>
        <p:spPr/>
        <p:txBody>
          <a:bodyPr/>
          <a:lstStyle/>
          <a:p>
            <a:fld id="{6B092C70-B4B6-954D-90B5-378102FACDE0}" type="slidenum">
              <a:rPr lang="en-US" smtClean="0"/>
              <a:t>17</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122" indent="-288893" eaLnBrk="0" hangingPunct="0">
              <a:defRPr>
                <a:solidFill>
                  <a:schemeClr val="tx1"/>
                </a:solidFill>
                <a:latin typeface="Arial" charset="0"/>
                <a:cs typeface="Arial" charset="0"/>
              </a:defRPr>
            </a:lvl2pPr>
            <a:lvl3pPr marL="1155573" indent="-231115" eaLnBrk="0" hangingPunct="0">
              <a:defRPr>
                <a:solidFill>
                  <a:schemeClr val="tx1"/>
                </a:solidFill>
                <a:latin typeface="Arial" charset="0"/>
                <a:cs typeface="Arial" charset="0"/>
              </a:defRPr>
            </a:lvl3pPr>
            <a:lvl4pPr marL="1617802" indent="-231115" eaLnBrk="0" hangingPunct="0">
              <a:defRPr>
                <a:solidFill>
                  <a:schemeClr val="tx1"/>
                </a:solidFill>
                <a:latin typeface="Arial" charset="0"/>
                <a:cs typeface="Arial" charset="0"/>
              </a:defRPr>
            </a:lvl4pPr>
            <a:lvl5pPr marL="2080031" indent="-231115" eaLnBrk="0" hangingPunct="0">
              <a:defRPr>
                <a:solidFill>
                  <a:schemeClr val="tx1"/>
                </a:solidFill>
                <a:latin typeface="Arial" charset="0"/>
                <a:cs typeface="Arial" charset="0"/>
              </a:defRPr>
            </a:lvl5pPr>
            <a:lvl6pPr marL="2542261" indent="-231115" eaLnBrk="0" fontAlgn="base" hangingPunct="0">
              <a:spcBef>
                <a:spcPct val="0"/>
              </a:spcBef>
              <a:spcAft>
                <a:spcPct val="0"/>
              </a:spcAft>
              <a:defRPr>
                <a:solidFill>
                  <a:schemeClr val="tx1"/>
                </a:solidFill>
                <a:latin typeface="Arial" charset="0"/>
                <a:cs typeface="Arial" charset="0"/>
              </a:defRPr>
            </a:lvl6pPr>
            <a:lvl7pPr marL="3004490" indent="-231115" eaLnBrk="0" fontAlgn="base" hangingPunct="0">
              <a:spcBef>
                <a:spcPct val="0"/>
              </a:spcBef>
              <a:spcAft>
                <a:spcPct val="0"/>
              </a:spcAft>
              <a:defRPr>
                <a:solidFill>
                  <a:schemeClr val="tx1"/>
                </a:solidFill>
                <a:latin typeface="Arial" charset="0"/>
                <a:cs typeface="Arial" charset="0"/>
              </a:defRPr>
            </a:lvl7pPr>
            <a:lvl8pPr marL="3466719" indent="-231115" eaLnBrk="0" fontAlgn="base" hangingPunct="0">
              <a:spcBef>
                <a:spcPct val="0"/>
              </a:spcBef>
              <a:spcAft>
                <a:spcPct val="0"/>
              </a:spcAft>
              <a:defRPr>
                <a:solidFill>
                  <a:schemeClr val="tx1"/>
                </a:solidFill>
                <a:latin typeface="Arial" charset="0"/>
                <a:cs typeface="Arial" charset="0"/>
              </a:defRPr>
            </a:lvl8pPr>
            <a:lvl9pPr marL="3928948" indent="-231115" eaLnBrk="0" fontAlgn="base" hangingPunct="0">
              <a:spcBef>
                <a:spcPct val="0"/>
              </a:spcBef>
              <a:spcAft>
                <a:spcPct val="0"/>
              </a:spcAft>
              <a:defRPr>
                <a:solidFill>
                  <a:schemeClr val="tx1"/>
                </a:solidFill>
                <a:latin typeface="Arial" charset="0"/>
                <a:cs typeface="Arial" charset="0"/>
              </a:defRPr>
            </a:lvl9pPr>
          </a:lstStyle>
          <a:p>
            <a:pPr eaLnBrk="1" hangingPunct="1"/>
            <a:fld id="{DE8D3B98-7280-4C6E-98E6-A4C9B4403CD5}" type="slidenum">
              <a:rPr lang="en-CA"/>
              <a:pPr eaLnBrk="1" hangingPunct="1"/>
              <a:t>18</a:t>
            </a:fld>
            <a:endParaRPr lang="en-CA"/>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spcBef>
                <a:spcPct val="0"/>
              </a:spcBef>
            </a:pPr>
            <a:r>
              <a:rPr lang="en-CA" b="0" dirty="0" smtClean="0"/>
              <a:t>This is an overall </a:t>
            </a:r>
            <a:r>
              <a:rPr lang="en-CA" b="0" baseline="0" dirty="0" smtClean="0"/>
              <a:t>structure of how we approach the design of the question sets in our resource and how we model it in the classroom. </a:t>
            </a:r>
          </a:p>
          <a:p>
            <a:pPr eaLnBrk="1" hangingPunct="1">
              <a:spcBef>
                <a:spcPct val="0"/>
              </a:spcBef>
            </a:pPr>
            <a:endParaRPr lang="en-CA" b="0" baseline="0" dirty="0" smtClean="0"/>
          </a:p>
          <a:p>
            <a:pPr eaLnBrk="1" hangingPunct="1">
              <a:spcBef>
                <a:spcPct val="0"/>
              </a:spcBef>
            </a:pPr>
            <a:r>
              <a:rPr lang="en-CA" b="0" baseline="0" dirty="0" smtClean="0"/>
              <a:t>Each question has a few components in it and we follow the same process to model AE pedagogy in the classroom for TCs to engage in. </a:t>
            </a:r>
          </a:p>
          <a:p>
            <a:pPr eaLnBrk="1" hangingPunct="1">
              <a:spcBef>
                <a:spcPct val="0"/>
              </a:spcBef>
            </a:pPr>
            <a:endParaRPr lang="en-CA" b="0" baseline="0" dirty="0" smtClean="0"/>
          </a:p>
          <a:p>
            <a:pPr eaLnBrk="1" hangingPunct="1">
              <a:spcBef>
                <a:spcPct val="0"/>
              </a:spcBef>
            </a:pPr>
            <a:r>
              <a:rPr lang="en-CA" b="0" baseline="0" dirty="0" smtClean="0"/>
              <a:t>Pedagogy </a:t>
            </a:r>
            <a:endParaRPr lang="en-CA" b="0" dirty="0" smtClean="0"/>
          </a:p>
          <a:p>
            <a:pPr eaLnBrk="1" hangingPunct="1">
              <a:spcBef>
                <a:spcPct val="0"/>
              </a:spcBef>
            </a:pPr>
            <a:endParaRPr lang="en-CA" b="1" dirty="0" smtClean="0"/>
          </a:p>
          <a:p>
            <a:pPr eaLnBrk="1" hangingPunct="1">
              <a:spcBef>
                <a:spcPct val="0"/>
              </a:spcBef>
            </a:pPr>
            <a:r>
              <a:rPr lang="en-CA" b="1" dirty="0" smtClean="0"/>
              <a:t>Tags</a:t>
            </a:r>
            <a:r>
              <a:rPr lang="en-CA" dirty="0" smtClean="0"/>
              <a:t>: physics, dynamics, mechanics, weight, gravity, acceleration, constant, velocity, weight, tension, friction</a:t>
            </a:r>
          </a:p>
          <a:p>
            <a:pPr eaLnBrk="1" hangingPunct="1">
              <a:spcBef>
                <a:spcPct val="0"/>
              </a:spcBef>
            </a:pPr>
            <a:endParaRPr lang="en-CA" dirty="0" smtClean="0"/>
          </a:p>
          <a:p>
            <a:pPr eaLnBrk="1" hangingPunct="1">
              <a:spcBef>
                <a:spcPct val="0"/>
              </a:spcBef>
            </a:pPr>
            <a:r>
              <a:rPr lang="en-CA" b="1" dirty="0" smtClean="0"/>
              <a:t>Subject</a:t>
            </a:r>
            <a:r>
              <a:rPr lang="en-CA" dirty="0" smtClean="0"/>
              <a:t>: Physics</a:t>
            </a:r>
          </a:p>
          <a:p>
            <a:pPr eaLnBrk="1" hangingPunct="1">
              <a:spcBef>
                <a:spcPct val="0"/>
              </a:spcBef>
            </a:pPr>
            <a:r>
              <a:rPr lang="en-CA" b="1" dirty="0" smtClean="0"/>
              <a:t>Topic</a:t>
            </a:r>
            <a:r>
              <a:rPr lang="en-CA" dirty="0" smtClean="0"/>
              <a:t>: Dynamics – Newton’s second</a:t>
            </a:r>
            <a:r>
              <a:rPr lang="en-CA" baseline="0" dirty="0" smtClean="0"/>
              <a:t> law</a:t>
            </a:r>
            <a:endParaRPr lang="en-CA" dirty="0" smtClean="0"/>
          </a:p>
          <a:p>
            <a:pPr eaLnBrk="1" hangingPunct="1">
              <a:spcBef>
                <a:spcPct val="0"/>
              </a:spcBef>
            </a:pPr>
            <a:r>
              <a:rPr lang="en-CA" b="1" dirty="0" smtClean="0"/>
              <a:t>Grade Level</a:t>
            </a:r>
            <a:r>
              <a:rPr lang="en-CA" dirty="0" smtClean="0"/>
              <a:t>: Senior High School</a:t>
            </a:r>
          </a:p>
          <a:p>
            <a:pPr eaLnBrk="1" hangingPunct="1">
              <a:spcBef>
                <a:spcPct val="0"/>
              </a:spcBef>
            </a:pPr>
            <a:r>
              <a:rPr lang="en-CA" b="1" dirty="0" smtClean="0"/>
              <a:t>Difficulty Level</a:t>
            </a:r>
            <a:r>
              <a:rPr lang="en-CA" dirty="0" smtClean="0"/>
              <a:t>: Medium - Hard</a:t>
            </a:r>
          </a:p>
          <a:p>
            <a:pPr eaLnBrk="1" hangingPunct="1">
              <a:spcBef>
                <a:spcPct val="0"/>
              </a:spcBef>
            </a:pPr>
            <a:r>
              <a:rPr lang="en-CA" b="1" dirty="0" smtClean="0"/>
              <a:t>Required Mathematics</a:t>
            </a:r>
            <a:r>
              <a:rPr lang="en-CA" dirty="0" smtClean="0"/>
              <a:t>: Conceptual and algebra</a:t>
            </a:r>
          </a:p>
          <a:p>
            <a:pPr eaLnBrk="1" hangingPunct="1">
              <a:spcBef>
                <a:spcPct val="0"/>
              </a:spcBef>
            </a:pPr>
            <a:endParaRPr lang="en-CA" dirty="0" smtClean="0"/>
          </a:p>
          <a:p>
            <a:pPr eaLnBrk="1" hangingPunct="1">
              <a:spcBef>
                <a:spcPct val="0"/>
              </a:spcBef>
            </a:pPr>
            <a:r>
              <a:rPr lang="en-CA" b="1" dirty="0" smtClean="0"/>
              <a:t>Other comments: </a:t>
            </a:r>
            <a:r>
              <a:rPr lang="en-CA" dirty="0" smtClean="0"/>
              <a:t>Students must understand net forces, how</a:t>
            </a:r>
            <a:r>
              <a:rPr lang="en-CA" baseline="0" dirty="0" smtClean="0"/>
              <a:t> pulleys work</a:t>
            </a:r>
            <a:endParaRPr lang="en-CA" b="1" dirty="0" smtClean="0"/>
          </a:p>
          <a:p>
            <a:pPr eaLnBrk="1" hangingPunct="1">
              <a:spcBef>
                <a:spcPct val="0"/>
              </a:spcBef>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122" indent="-288893" eaLnBrk="0" hangingPunct="0">
              <a:defRPr>
                <a:solidFill>
                  <a:schemeClr val="tx1"/>
                </a:solidFill>
                <a:latin typeface="Arial" charset="0"/>
                <a:cs typeface="Arial" charset="0"/>
              </a:defRPr>
            </a:lvl2pPr>
            <a:lvl3pPr marL="1155573" indent="-231115" eaLnBrk="0" hangingPunct="0">
              <a:defRPr>
                <a:solidFill>
                  <a:schemeClr val="tx1"/>
                </a:solidFill>
                <a:latin typeface="Arial" charset="0"/>
                <a:cs typeface="Arial" charset="0"/>
              </a:defRPr>
            </a:lvl3pPr>
            <a:lvl4pPr marL="1617802" indent="-231115" eaLnBrk="0" hangingPunct="0">
              <a:defRPr>
                <a:solidFill>
                  <a:schemeClr val="tx1"/>
                </a:solidFill>
                <a:latin typeface="Arial" charset="0"/>
                <a:cs typeface="Arial" charset="0"/>
              </a:defRPr>
            </a:lvl4pPr>
            <a:lvl5pPr marL="2080031" indent="-231115" eaLnBrk="0" hangingPunct="0">
              <a:defRPr>
                <a:solidFill>
                  <a:schemeClr val="tx1"/>
                </a:solidFill>
                <a:latin typeface="Arial" charset="0"/>
                <a:cs typeface="Arial" charset="0"/>
              </a:defRPr>
            </a:lvl5pPr>
            <a:lvl6pPr marL="2542261" indent="-231115" eaLnBrk="0" fontAlgn="base" hangingPunct="0">
              <a:spcBef>
                <a:spcPct val="0"/>
              </a:spcBef>
              <a:spcAft>
                <a:spcPct val="0"/>
              </a:spcAft>
              <a:defRPr>
                <a:solidFill>
                  <a:schemeClr val="tx1"/>
                </a:solidFill>
                <a:latin typeface="Arial" charset="0"/>
                <a:cs typeface="Arial" charset="0"/>
              </a:defRPr>
            </a:lvl6pPr>
            <a:lvl7pPr marL="3004490" indent="-231115" eaLnBrk="0" fontAlgn="base" hangingPunct="0">
              <a:spcBef>
                <a:spcPct val="0"/>
              </a:spcBef>
              <a:spcAft>
                <a:spcPct val="0"/>
              </a:spcAft>
              <a:defRPr>
                <a:solidFill>
                  <a:schemeClr val="tx1"/>
                </a:solidFill>
                <a:latin typeface="Arial" charset="0"/>
                <a:cs typeface="Arial" charset="0"/>
              </a:defRPr>
            </a:lvl7pPr>
            <a:lvl8pPr marL="3466719" indent="-231115" eaLnBrk="0" fontAlgn="base" hangingPunct="0">
              <a:spcBef>
                <a:spcPct val="0"/>
              </a:spcBef>
              <a:spcAft>
                <a:spcPct val="0"/>
              </a:spcAft>
              <a:defRPr>
                <a:solidFill>
                  <a:schemeClr val="tx1"/>
                </a:solidFill>
                <a:latin typeface="Arial" charset="0"/>
                <a:cs typeface="Arial" charset="0"/>
              </a:defRPr>
            </a:lvl8pPr>
            <a:lvl9pPr marL="3928948" indent="-231115" eaLnBrk="0" fontAlgn="base" hangingPunct="0">
              <a:spcBef>
                <a:spcPct val="0"/>
              </a:spcBef>
              <a:spcAft>
                <a:spcPct val="0"/>
              </a:spcAft>
              <a:defRPr>
                <a:solidFill>
                  <a:schemeClr val="tx1"/>
                </a:solidFill>
                <a:latin typeface="Arial" charset="0"/>
                <a:cs typeface="Arial" charset="0"/>
              </a:defRPr>
            </a:lvl9pPr>
          </a:lstStyle>
          <a:p>
            <a:pPr eaLnBrk="1" hangingPunct="1"/>
            <a:fld id="{C13B570E-B95B-4DA6-B0DB-B1248EA90811}" type="slidenum">
              <a:rPr lang="en-CA"/>
              <a:pPr eaLnBrk="1" hangingPunct="1"/>
              <a:t>19</a:t>
            </a:fld>
            <a:endParaRPr lang="en-CA"/>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defTabSz="462229">
              <a:defRPr/>
            </a:pPr>
            <a:r>
              <a:rPr lang="en-CA" b="0" baseline="0" dirty="0" smtClean="0"/>
              <a:t>Question, high level conceptual questions with both visual and written representations. </a:t>
            </a:r>
          </a:p>
          <a:p>
            <a:pPr defTabSz="462229">
              <a:defRPr/>
            </a:pPr>
            <a:endParaRPr lang="en-CA" b="0" baseline="0" dirty="0" smtClean="0"/>
          </a:p>
          <a:p>
            <a:pPr defTabSz="462229">
              <a:defRPr/>
            </a:pPr>
            <a:r>
              <a:rPr lang="en-CA" b="0" baseline="0" dirty="0" smtClean="0"/>
              <a:t>There are many ways to approach the questions, so we will only discuss one possible iteration of the pedagogy.  Please feel free to ask questions after the presentation about possible alternatives. </a:t>
            </a:r>
          </a:p>
          <a:p>
            <a:pPr defTabSz="462229">
              <a:defRPr/>
            </a:pPr>
            <a:endParaRPr lang="en-CA" b="0" baseline="0" dirty="0" smtClean="0"/>
          </a:p>
          <a:p>
            <a:pPr defTabSz="462229">
              <a:defRPr/>
            </a:pPr>
            <a:r>
              <a:rPr lang="en-CA" b="0" baseline="0" dirty="0" smtClean="0"/>
              <a:t>For example, students may be given time to consider the question on their own, and then will be asked to vote on an answer choice.  After that, they will get into small groups and discuss the question together, voting again after this discussion.  Finally, students may be asked to consider why each possible answer could be considered by students and what concepts underpin each option.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Contact information</a:t>
            </a:r>
            <a:endParaRPr lang="en-CA" dirty="0"/>
          </a:p>
        </p:txBody>
      </p:sp>
      <p:sp>
        <p:nvSpPr>
          <p:cNvPr id="4" name="Slide Number Placeholder 3"/>
          <p:cNvSpPr>
            <a:spLocks noGrp="1"/>
          </p:cNvSpPr>
          <p:nvPr>
            <p:ph type="sldNum" sz="quarter" idx="10"/>
          </p:nvPr>
        </p:nvSpPr>
        <p:spPr/>
        <p:txBody>
          <a:bodyPr/>
          <a:lstStyle/>
          <a:p>
            <a:fld id="{DA0F12CA-A452-4251-B7D2-FC6C4450F214}" type="slidenum">
              <a:rPr lang="en-CA" smtClean="0"/>
              <a:t>2</a:t>
            </a:fld>
            <a:endParaRPr lang="en-CA"/>
          </a:p>
        </p:txBody>
      </p:sp>
    </p:spTree>
    <p:extLst>
      <p:ext uri="{BB962C8B-B14F-4D97-AF65-F5344CB8AC3E}">
        <p14:creationId xmlns:p14="http://schemas.microsoft.com/office/powerpoint/2010/main" val="2134946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r>
              <a:rPr lang="en-US" dirty="0" smtClean="0"/>
              <a:t>What</a:t>
            </a:r>
            <a:r>
              <a:rPr lang="en-US" baseline="0" dirty="0" smtClean="0"/>
              <a:t> makes our resource different from many others is this component of the question set – having a justification for the correct and incorrect answers, to help students or teachers to understand the concept as well as the misconceptions surrounding a given question. </a:t>
            </a:r>
            <a:endParaRPr lang="en-US" dirty="0" smtClean="0"/>
          </a:p>
        </p:txBody>
      </p:sp>
      <p:sp>
        <p:nvSpPr>
          <p:cNvPr id="19460"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51122" indent="-288893" eaLnBrk="0" hangingPunct="0">
              <a:defRPr>
                <a:solidFill>
                  <a:schemeClr val="tx1"/>
                </a:solidFill>
                <a:latin typeface="Arial" charset="0"/>
                <a:cs typeface="Arial" charset="0"/>
              </a:defRPr>
            </a:lvl2pPr>
            <a:lvl3pPr marL="1155573" indent="-231115" eaLnBrk="0" hangingPunct="0">
              <a:defRPr>
                <a:solidFill>
                  <a:schemeClr val="tx1"/>
                </a:solidFill>
                <a:latin typeface="Arial" charset="0"/>
                <a:cs typeface="Arial" charset="0"/>
              </a:defRPr>
            </a:lvl3pPr>
            <a:lvl4pPr marL="1617802" indent="-231115" eaLnBrk="0" hangingPunct="0">
              <a:defRPr>
                <a:solidFill>
                  <a:schemeClr val="tx1"/>
                </a:solidFill>
                <a:latin typeface="Arial" charset="0"/>
                <a:cs typeface="Arial" charset="0"/>
              </a:defRPr>
            </a:lvl4pPr>
            <a:lvl5pPr marL="2080031" indent="-231115" eaLnBrk="0" hangingPunct="0">
              <a:defRPr>
                <a:solidFill>
                  <a:schemeClr val="tx1"/>
                </a:solidFill>
                <a:latin typeface="Arial" charset="0"/>
                <a:cs typeface="Arial" charset="0"/>
              </a:defRPr>
            </a:lvl5pPr>
            <a:lvl6pPr marL="2542261" indent="-231115" eaLnBrk="0" fontAlgn="base" hangingPunct="0">
              <a:spcBef>
                <a:spcPct val="0"/>
              </a:spcBef>
              <a:spcAft>
                <a:spcPct val="0"/>
              </a:spcAft>
              <a:defRPr>
                <a:solidFill>
                  <a:schemeClr val="tx1"/>
                </a:solidFill>
                <a:latin typeface="Arial" charset="0"/>
                <a:cs typeface="Arial" charset="0"/>
              </a:defRPr>
            </a:lvl6pPr>
            <a:lvl7pPr marL="3004490" indent="-231115" eaLnBrk="0" fontAlgn="base" hangingPunct="0">
              <a:spcBef>
                <a:spcPct val="0"/>
              </a:spcBef>
              <a:spcAft>
                <a:spcPct val="0"/>
              </a:spcAft>
              <a:defRPr>
                <a:solidFill>
                  <a:schemeClr val="tx1"/>
                </a:solidFill>
                <a:latin typeface="Arial" charset="0"/>
                <a:cs typeface="Arial" charset="0"/>
              </a:defRPr>
            </a:lvl7pPr>
            <a:lvl8pPr marL="3466719" indent="-231115" eaLnBrk="0" fontAlgn="base" hangingPunct="0">
              <a:spcBef>
                <a:spcPct val="0"/>
              </a:spcBef>
              <a:spcAft>
                <a:spcPct val="0"/>
              </a:spcAft>
              <a:defRPr>
                <a:solidFill>
                  <a:schemeClr val="tx1"/>
                </a:solidFill>
                <a:latin typeface="Arial" charset="0"/>
                <a:cs typeface="Arial" charset="0"/>
              </a:defRPr>
            </a:lvl8pPr>
            <a:lvl9pPr marL="3928948" indent="-231115" eaLnBrk="0" fontAlgn="base" hangingPunct="0">
              <a:spcBef>
                <a:spcPct val="0"/>
              </a:spcBef>
              <a:spcAft>
                <a:spcPct val="0"/>
              </a:spcAft>
              <a:defRPr>
                <a:solidFill>
                  <a:schemeClr val="tx1"/>
                </a:solidFill>
                <a:latin typeface="Arial" charset="0"/>
                <a:cs typeface="Arial" charset="0"/>
              </a:defRPr>
            </a:lvl9pPr>
          </a:lstStyle>
          <a:p>
            <a:pPr eaLnBrk="1" hangingPunct="1"/>
            <a:fld id="{40ABC094-DAC0-4348-ACC7-1D827ED05723}" type="slidenum">
              <a:rPr lang="en-CA"/>
              <a:pPr eaLnBrk="1" hangingPunct="1"/>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dirty="0" smtClean="0"/>
              <a:t>research-based</a:t>
            </a:r>
            <a:r>
              <a:rPr lang="en-US" baseline="0" dirty="0" smtClean="0"/>
              <a:t> </a:t>
            </a:r>
            <a:r>
              <a:rPr lang="en-US" baseline="0" dirty="0" smtClean="0"/>
              <a:t>objectives </a:t>
            </a:r>
            <a:r>
              <a:rPr lang="en-US" baseline="0" dirty="0" smtClean="0"/>
              <a:t>we discussed earlier helped us choose the theoretical framework for the study. Since we wanted to see how teacher-candidates are affected by Active Engagement technology-enhanced pedagogies we implemented in the physics methods courses, we decided to employ a Technological Pedagogical Content Knowledge Framework described below.</a:t>
            </a:r>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21</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Before moving into the research methods employed in our studies,  I would like to focus on the theoretical framework that guided our research. In our research we utilize the Pedagogical Content Knowledge framework proposed by Shulman in 1986 and later expanded on by Koehler and Mishra. This framework considers teaching and an overlap and interaction of three different areas – Content Knowledge, Pedagogical Knowledge and Technological Knowledge. In order to succeed teachers have to have expertise in all the areas. For example, knowing physics, doesn’t mean you can teach it, but you also cannot be a successful teacher, if you do not have the grasp of the content. The same can be said about technology, as Technological Pedagogical Content Knowledge is the knowledge of technologies that can help teachers promote specific skills and understanding in their students. The interaction of these three areas what makes a successful teacher in 21</a:t>
            </a:r>
            <a:r>
              <a:rPr lang="en-US" b="0" baseline="30000" dirty="0" smtClean="0"/>
              <a:t>st</a:t>
            </a:r>
            <a:r>
              <a:rPr lang="en-US" b="0" baseline="0" dirty="0" smtClean="0"/>
              <a:t> century.</a:t>
            </a:r>
          </a:p>
          <a:p>
            <a:endParaRPr lang="en-US" b="0" baseline="0" dirty="0" smtClean="0"/>
          </a:p>
          <a:p>
            <a:r>
              <a:rPr lang="en-CA" dirty="0"/>
              <a:t>Shulman, L.S., </a:t>
            </a:r>
            <a:r>
              <a:rPr lang="en-CA" i="1" dirty="0"/>
              <a:t>Those who understand: Knowledge growth in teaching.</a:t>
            </a:r>
            <a:r>
              <a:rPr lang="en-CA" dirty="0"/>
              <a:t> Educational Researcher, 1986. </a:t>
            </a:r>
            <a:r>
              <a:rPr lang="en-CA" b="1" dirty="0"/>
              <a:t>15</a:t>
            </a:r>
            <a:r>
              <a:rPr lang="en-CA" dirty="0"/>
              <a:t>(2): p. 4-14.</a:t>
            </a:r>
          </a:p>
          <a:p>
            <a:r>
              <a:rPr lang="en-CA" dirty="0"/>
              <a:t>Koehler, M.J. and P. Mishra, </a:t>
            </a:r>
            <a:r>
              <a:rPr lang="en-CA" i="1" dirty="0"/>
              <a:t>What is technological pedagogical content knowledge?</a:t>
            </a:r>
            <a:r>
              <a:rPr lang="en-CA" dirty="0"/>
              <a:t> Contemporary Issues in Technology and Teacher Education, 2009. </a:t>
            </a:r>
            <a:r>
              <a:rPr lang="en-CA" b="1" dirty="0"/>
              <a:t>9</a:t>
            </a:r>
            <a:r>
              <a:rPr lang="en-CA" dirty="0"/>
              <a:t>(1): p. 60-70.</a:t>
            </a:r>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22</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In order to answer the research objectives described above we designed the following study.</a:t>
            </a:r>
          </a:p>
          <a:p>
            <a:endParaRPr lang="en-US" b="0" baseline="0" dirty="0" smtClean="0"/>
          </a:p>
          <a:p>
            <a:r>
              <a:rPr lang="en-US" b="0" baseline="0" dirty="0" smtClean="0"/>
              <a:t>During the 13 weeks of the physics methods course we implemented technology-enhanced Active Engagement pedagogy. A Research Assistant was present during each one of the course meeting and she observed how teacher-candidates reacted to this pedagogy. In addition, we conducted pre-practicum and post-practicum interviews with teacher-candidates and one big focus group. Thus the entire study took 9 month, since the long practicum took place two months after the physics methods course ended. This allowed us to see the long-term effects of our intervention and evaluate if it affected the pedagogies of teacher-candidates during the long practicum.</a:t>
            </a:r>
          </a:p>
        </p:txBody>
      </p:sp>
      <p:sp>
        <p:nvSpPr>
          <p:cNvPr id="4" name="Slide Number Placeholder 3"/>
          <p:cNvSpPr>
            <a:spLocks noGrp="1"/>
          </p:cNvSpPr>
          <p:nvPr>
            <p:ph type="sldNum" sz="quarter" idx="10"/>
          </p:nvPr>
        </p:nvSpPr>
        <p:spPr/>
        <p:txBody>
          <a:bodyPr/>
          <a:lstStyle/>
          <a:p>
            <a:fld id="{6B092C70-B4B6-954D-90B5-378102FACDE0}" type="slidenum">
              <a:rPr lang="en-US" smtClean="0"/>
              <a:t>23</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We will first consider quantitative results: teacher-candidates’ participation in PeerWise community. Since they were asked to come up with 5 questions a week and there were 10 weeks not including the first and last week of classes and pre-practicum week, all of them had to come up with at least 50 conceptual questions and 90 answers to the questions posted by others. Most of the students exceeded this expectation. In addition, most of them were actively commenting on the questions designed by other students.</a:t>
            </a:r>
          </a:p>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24</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We will consider the results in light of the theoretical framework of the study. We will attempt to uncover the connections that teacher-candidates </a:t>
            </a:r>
            <a:r>
              <a:rPr lang="en-US" b="0" baseline="0" dirty="0" smtClean="0"/>
              <a:t>make between </a:t>
            </a:r>
            <a:r>
              <a:rPr lang="en-US" b="0" baseline="0" dirty="0" smtClean="0"/>
              <a:t>the importance of good pedagogical practice and content knowledge pre- and post-practicum. </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25</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One theme! Connections that Teacher-Candidates make between the importance of good pedagogical practice and content knowledge pre- and post-practicum. </a:t>
            </a:r>
          </a:p>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26</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One theme! Connections that Teacher-Candidates make between the importance of good pedagogical practice and content knowledge pre- and post-practicum. Please notice that here, we can see the overlap between the content and pedagogical knowledge.</a:t>
            </a:r>
          </a:p>
        </p:txBody>
      </p:sp>
      <p:sp>
        <p:nvSpPr>
          <p:cNvPr id="4" name="Slide Number Placeholder 3"/>
          <p:cNvSpPr>
            <a:spLocks noGrp="1"/>
          </p:cNvSpPr>
          <p:nvPr>
            <p:ph type="sldNum" sz="quarter" idx="10"/>
          </p:nvPr>
        </p:nvSpPr>
        <p:spPr/>
        <p:txBody>
          <a:bodyPr/>
          <a:lstStyle/>
          <a:p>
            <a:fld id="{6B092C70-B4B6-954D-90B5-378102FACDE0}" type="slidenum">
              <a:rPr lang="en-US" smtClean="0"/>
              <a:t>27</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One theme! Connections that Teacher-Candidates make between the importance of good pedagogical practice and content knowledge pre- and post-practicum. </a:t>
            </a:r>
          </a:p>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28</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One theme! Connections that Teacher-Candidates make between the importance of good pedagogical practice and content knowledge pre- and post-practicum. </a:t>
            </a:r>
          </a:p>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29</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3</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also identified broader impact on technology-enhanced Active Engagement pedagogy for teacher education. </a:t>
            </a:r>
          </a:p>
          <a:p>
            <a:endParaRPr lang="en-US" b="0" baseline="0" dirty="0" smtClean="0"/>
          </a:p>
          <a:p>
            <a:pPr defTabSz="462229">
              <a:defRPr/>
            </a:pPr>
            <a:r>
              <a:rPr lang="en-US" b="0" baseline="0" dirty="0" smtClean="0"/>
              <a:t>Modeling AE is not easy, as most importantly you need a buy-in from teacher candidates. It often is working against a long history of pedagogical exposure. However, it is possible and it has a profound impact. It is especially important in small classes. We found that using Peer Instruction in a small class of teacher-candidates was especially effective.  Most importantly, modeling impacts teacher-candidates’ epistemologies, regardless of successes/challenges in the practicum – they start thinking of their own education and teaching differently. They also challenge their own ideas about learning and teaching.</a:t>
            </a:r>
          </a:p>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30</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Here is another example of what teacher-candidates had to say about the effect of this pedagogy on them.</a:t>
            </a:r>
          </a:p>
        </p:txBody>
      </p:sp>
      <p:sp>
        <p:nvSpPr>
          <p:cNvPr id="4" name="Slide Number Placeholder 3"/>
          <p:cNvSpPr>
            <a:spLocks noGrp="1"/>
          </p:cNvSpPr>
          <p:nvPr>
            <p:ph type="sldNum" sz="quarter" idx="10"/>
          </p:nvPr>
        </p:nvSpPr>
        <p:spPr/>
        <p:txBody>
          <a:bodyPr/>
          <a:lstStyle/>
          <a:p>
            <a:fld id="{6B092C70-B4B6-954D-90B5-378102FACDE0}" type="slidenum">
              <a:rPr lang="en-US" smtClean="0"/>
              <a:t>31</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CA" dirty="0" smtClean="0"/>
              <a:t>Let me finish my presentation with</a:t>
            </a:r>
            <a:r>
              <a:rPr lang="en-CA" baseline="0" dirty="0" smtClean="0"/>
              <a:t> challenging us to think how we use technology in our classrooms and how we prepare future teacher to do it. The Conference organizers challenged us to broad the horizon of science education and be open for collaboration. In our research, we collaborated with the computer science colleagues in New Zealand in order to challenge our science teacher-candidates to rethink how they can use technology in science </a:t>
            </a:r>
            <a:r>
              <a:rPr lang="en-CA" baseline="0" dirty="0" smtClean="0"/>
              <a:t>education to promote active student engagement and meaningful science learning. </a:t>
            </a:r>
            <a:endParaRPr lang="en-CA" dirty="0"/>
          </a:p>
        </p:txBody>
      </p:sp>
      <p:sp>
        <p:nvSpPr>
          <p:cNvPr id="4" name="Slide Number Placeholder 3"/>
          <p:cNvSpPr>
            <a:spLocks noGrp="1"/>
          </p:cNvSpPr>
          <p:nvPr>
            <p:ph type="sldNum" sz="quarter" idx="10"/>
          </p:nvPr>
        </p:nvSpPr>
        <p:spPr/>
        <p:txBody>
          <a:bodyPr/>
          <a:lstStyle/>
          <a:p>
            <a:fld id="{DA0F12CA-A452-4251-B7D2-FC6C4450F214}" type="slidenum">
              <a:rPr lang="en-CA" smtClean="0"/>
              <a:t>32</a:t>
            </a:fld>
            <a:endParaRPr lang="en-CA"/>
          </a:p>
        </p:txBody>
      </p:sp>
    </p:spTree>
    <p:extLst>
      <p:ext uri="{BB962C8B-B14F-4D97-AF65-F5344CB8AC3E}">
        <p14:creationId xmlns:p14="http://schemas.microsoft.com/office/powerpoint/2010/main" val="2036619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CA" baseline="0" dirty="0" smtClean="0"/>
              <a:t>Technology is a very powerful thing, yet I want us to </a:t>
            </a:r>
            <a:r>
              <a:rPr lang="en-CA" baseline="0" dirty="0" smtClean="0"/>
              <a:t>recall </a:t>
            </a:r>
            <a:r>
              <a:rPr lang="en-CA" baseline="0" dirty="0" smtClean="0"/>
              <a:t>the </a:t>
            </a:r>
            <a:r>
              <a:rPr lang="en-CA" baseline="0" dirty="0" smtClean="0"/>
              <a:t>century old saying by </a:t>
            </a:r>
            <a:r>
              <a:rPr lang="en-CA" baseline="0" dirty="0" smtClean="0"/>
              <a:t>an American publisher, artist, and philosopher, Elbert </a:t>
            </a:r>
            <a:r>
              <a:rPr lang="en-CA" baseline="0" dirty="0" smtClean="0"/>
              <a:t>Hubbard </a:t>
            </a:r>
            <a:r>
              <a:rPr lang="en-CA" baseline="0" dirty="0" smtClean="0"/>
              <a:t>(1854-1915</a:t>
            </a:r>
            <a:r>
              <a:rPr lang="en-CA" baseline="0" dirty="0" smtClean="0"/>
              <a:t>), </a:t>
            </a:r>
            <a:r>
              <a:rPr lang="en-CA" baseline="0" dirty="0" smtClean="0"/>
              <a:t>who </a:t>
            </a:r>
            <a:r>
              <a:rPr lang="en-CA" baseline="0" dirty="0" smtClean="0"/>
              <a:t>said that one machine can do the work of 50 ordinary men. No machine can do the work of one extraordinary man. I </a:t>
            </a:r>
            <a:r>
              <a:rPr lang="en-CA" baseline="0" dirty="0" smtClean="0"/>
              <a:t>took the liberty to paraphrase </a:t>
            </a:r>
            <a:r>
              <a:rPr lang="en-CA" baseline="0" smtClean="0"/>
              <a:t>it slightly: </a:t>
            </a:r>
            <a:r>
              <a:rPr lang="en-CA" baseline="0" dirty="0" smtClean="0"/>
              <a:t>One computer can do the work of fifty ordinary teachers. No computer can do the work of one extraordinary Teacher”. I challenge you and I challenge myself to collaborate across disciplinary boundaries to help raise extraordinary science teachers in our countries. </a:t>
            </a:r>
            <a:endParaRPr lang="en-CA" dirty="0" smtClean="0"/>
          </a:p>
        </p:txBody>
      </p:sp>
      <p:sp>
        <p:nvSpPr>
          <p:cNvPr id="4" name="Slide Number Placeholder 3"/>
          <p:cNvSpPr>
            <a:spLocks noGrp="1"/>
          </p:cNvSpPr>
          <p:nvPr>
            <p:ph type="sldNum" sz="quarter" idx="10"/>
          </p:nvPr>
        </p:nvSpPr>
        <p:spPr/>
        <p:txBody>
          <a:bodyPr/>
          <a:lstStyle/>
          <a:p>
            <a:fld id="{DA0F12CA-A452-4251-B7D2-FC6C4450F214}" type="slidenum">
              <a:rPr lang="en-CA" smtClean="0"/>
              <a:t>33</a:t>
            </a:fld>
            <a:endParaRPr lang="en-CA"/>
          </a:p>
        </p:txBody>
      </p:sp>
    </p:spTree>
    <p:extLst>
      <p:ext uri="{BB962C8B-B14F-4D97-AF65-F5344CB8AC3E}">
        <p14:creationId xmlns:p14="http://schemas.microsoft.com/office/powerpoint/2010/main" val="3775431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CA" dirty="0" smtClean="0"/>
          </a:p>
        </p:txBody>
      </p:sp>
      <p:sp>
        <p:nvSpPr>
          <p:cNvPr id="4" name="Slide Number Placeholder 3"/>
          <p:cNvSpPr>
            <a:spLocks noGrp="1"/>
          </p:cNvSpPr>
          <p:nvPr>
            <p:ph type="sldNum" sz="quarter" idx="10"/>
          </p:nvPr>
        </p:nvSpPr>
        <p:spPr/>
        <p:txBody>
          <a:bodyPr/>
          <a:lstStyle/>
          <a:p>
            <a:fld id="{DA0F12CA-A452-4251-B7D2-FC6C4450F214}" type="slidenum">
              <a:rPr lang="en-CA" smtClean="0"/>
              <a:t>34</a:t>
            </a:fld>
            <a:endParaRPr lang="en-CA"/>
          </a:p>
        </p:txBody>
      </p:sp>
    </p:spTree>
    <p:extLst>
      <p:ext uri="{BB962C8B-B14F-4D97-AF65-F5344CB8AC3E}">
        <p14:creationId xmlns:p14="http://schemas.microsoft.com/office/powerpoint/2010/main" val="3775431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0F12CA-A452-4251-B7D2-FC6C4450F214}" type="slidenum">
              <a:rPr lang="en-CA" smtClean="0"/>
              <a:t>35</a:t>
            </a:fld>
            <a:endParaRPr lang="en-CA"/>
          </a:p>
        </p:txBody>
      </p:sp>
    </p:spTree>
    <p:extLst>
      <p:ext uri="{BB962C8B-B14F-4D97-AF65-F5344CB8AC3E}">
        <p14:creationId xmlns:p14="http://schemas.microsoft.com/office/powerpoint/2010/main" val="989109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CA" dirty="0" smtClean="0"/>
              <a:t>Most respected conference</a:t>
            </a:r>
            <a:r>
              <a:rPr lang="en-CA" baseline="0" dirty="0" smtClean="0"/>
              <a:t> organizers, Dr. Namhwa Kang, Dr. Daniel Cha, </a:t>
            </a:r>
            <a:r>
              <a:rPr lang="en-US" dirty="0"/>
              <a:t>Dr. </a:t>
            </a:r>
            <a:r>
              <a:rPr lang="en-US" dirty="0" err="1"/>
              <a:t>Seoung</a:t>
            </a:r>
            <a:r>
              <a:rPr lang="en-US" dirty="0"/>
              <a:t>-Hey Paik, </a:t>
            </a:r>
            <a:r>
              <a:rPr lang="en-CA" baseline="0" dirty="0" smtClean="0"/>
              <a:t>dear colleagues, faculty, teachers, and students. It is an honour to be invited to present in South Korea at the conference that challenges us to reconsider the disciplinary boundaries and rethink </a:t>
            </a:r>
            <a:r>
              <a:rPr lang="en-CA" baseline="0" dirty="0" smtClean="0"/>
              <a:t>the interdisciplinary </a:t>
            </a:r>
            <a:r>
              <a:rPr lang="en-CA" baseline="0" dirty="0" smtClean="0"/>
              <a:t>collaborations in order to improve science education in our countries. For me, high quality education starts with high quality teacher preparation. Therefore, it is even more exciting to be able to share with you our research on science teacher </a:t>
            </a:r>
            <a:r>
              <a:rPr lang="en-CA" baseline="0" dirty="0" smtClean="0"/>
              <a:t>education </a:t>
            </a:r>
            <a:r>
              <a:rPr lang="en-CA" baseline="0" dirty="0" smtClean="0"/>
              <a:t>and at the same time to learn from our esteemed Korean colleagues and conference participants about how you prepare future science teachers. I think such international conferences are crucial for helping us move forward in science teacher education. </a:t>
            </a:r>
            <a:endParaRPr lang="en-CA" dirty="0"/>
          </a:p>
        </p:txBody>
      </p:sp>
      <p:sp>
        <p:nvSpPr>
          <p:cNvPr id="4" name="Slide Number Placeholder 3"/>
          <p:cNvSpPr>
            <a:spLocks noGrp="1"/>
          </p:cNvSpPr>
          <p:nvPr>
            <p:ph type="sldNum" sz="quarter" idx="10"/>
          </p:nvPr>
        </p:nvSpPr>
        <p:spPr/>
        <p:txBody>
          <a:bodyPr/>
          <a:lstStyle/>
          <a:p>
            <a:fld id="{DA0F12CA-A452-4251-B7D2-FC6C4450F214}" type="slidenum">
              <a:rPr lang="en-CA" smtClean="0"/>
              <a:t>4</a:t>
            </a:fld>
            <a:endParaRPr lang="en-CA"/>
          </a:p>
        </p:txBody>
      </p:sp>
    </p:spTree>
    <p:extLst>
      <p:ext uri="{BB962C8B-B14F-4D97-AF65-F5344CB8AC3E}">
        <p14:creationId xmlns:p14="http://schemas.microsoft.com/office/powerpoint/2010/main" val="2036619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CA" baseline="0" dirty="0" smtClean="0"/>
              <a:t>Based on my knowledge about South Korean educational system (and most of it comes not only from the papers I have read but also from the Korean colleagues I had an opportunity to collaborate with, like Prof. Daniel Cha from Daegu University), South Korea is the country where teacher education is taken very seriously. International tests, such as PISA, show that this is the right approach to teacher education. Korean students consistently come on top: 5</a:t>
            </a:r>
            <a:r>
              <a:rPr lang="en-CA" baseline="30000" dirty="0" smtClean="0"/>
              <a:t>th</a:t>
            </a:r>
            <a:r>
              <a:rPr lang="en-CA" baseline="0" dirty="0" smtClean="0"/>
              <a:t> in maths, 5</a:t>
            </a:r>
            <a:r>
              <a:rPr lang="en-CA" baseline="30000" dirty="0" smtClean="0"/>
              <a:t>th</a:t>
            </a:r>
            <a:r>
              <a:rPr lang="en-CA" baseline="0" dirty="0" smtClean="0"/>
              <a:t> in reading and 7</a:t>
            </a:r>
            <a:r>
              <a:rPr lang="en-CA" baseline="30000" dirty="0" smtClean="0"/>
              <a:t>th</a:t>
            </a:r>
            <a:r>
              <a:rPr lang="en-CA" baseline="0" dirty="0" smtClean="0"/>
              <a:t> in science in PISA 2012. While Canadian students in 2012 came 13</a:t>
            </a:r>
            <a:r>
              <a:rPr lang="en-CA" baseline="30000" dirty="0" smtClean="0"/>
              <a:t>th</a:t>
            </a:r>
            <a:r>
              <a:rPr lang="en-CA" baseline="0" dirty="0" smtClean="0"/>
              <a:t> in maths, 7</a:t>
            </a:r>
            <a:r>
              <a:rPr lang="en-CA" baseline="30000" dirty="0" smtClean="0"/>
              <a:t>th</a:t>
            </a:r>
            <a:r>
              <a:rPr lang="en-CA" baseline="0" dirty="0" smtClean="0"/>
              <a:t> in reading and 10</a:t>
            </a:r>
            <a:r>
              <a:rPr lang="en-CA" baseline="30000" dirty="0" smtClean="0"/>
              <a:t>th</a:t>
            </a:r>
            <a:r>
              <a:rPr lang="en-CA" baseline="0" dirty="0" smtClean="0"/>
              <a:t> in science, which is obviously not what we had expected. However, PISA results had some very positive consequences for Canadian educators. PISA challenges us to think about how we might reconsider science teacher education and how technology can assist us in this process. Thus, challenging teacher-educators to cross the technological boundaries in teacher education was one of the unintended </a:t>
            </a:r>
            <a:r>
              <a:rPr lang="en-CA" baseline="0" dirty="0" smtClean="0"/>
              <a:t>positive consequences </a:t>
            </a:r>
            <a:r>
              <a:rPr lang="en-CA" baseline="0" dirty="0" smtClean="0"/>
              <a:t>of the PISA </a:t>
            </a:r>
            <a:r>
              <a:rPr lang="en-CA" baseline="0" dirty="0" smtClean="0"/>
              <a:t>2012 results for </a:t>
            </a:r>
            <a:r>
              <a:rPr lang="en-CA" baseline="0" dirty="0" smtClean="0"/>
              <a:t>Canadian teacher educators.</a:t>
            </a:r>
            <a:endParaRPr lang="en-CA" dirty="0" smtClean="0"/>
          </a:p>
        </p:txBody>
      </p:sp>
      <p:sp>
        <p:nvSpPr>
          <p:cNvPr id="4" name="Slide Number Placeholder 3"/>
          <p:cNvSpPr>
            <a:spLocks noGrp="1"/>
          </p:cNvSpPr>
          <p:nvPr>
            <p:ph type="sldNum" sz="quarter" idx="10"/>
          </p:nvPr>
        </p:nvSpPr>
        <p:spPr/>
        <p:txBody>
          <a:bodyPr/>
          <a:lstStyle/>
          <a:p>
            <a:fld id="{DA0F12CA-A452-4251-B7D2-FC6C4450F214}" type="slidenum">
              <a:rPr lang="en-CA" smtClean="0"/>
              <a:t>5</a:t>
            </a:fld>
            <a:endParaRPr lang="en-CA"/>
          </a:p>
        </p:txBody>
      </p:sp>
    </p:spTree>
    <p:extLst>
      <p:ext uri="{BB962C8B-B14F-4D97-AF65-F5344CB8AC3E}">
        <p14:creationId xmlns:p14="http://schemas.microsoft.com/office/powerpoint/2010/main" val="1105700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In today’s presentation I would like to share with you our research on the effects of technology-enhanced Active Engagement pedagogies on science (physics) teacher-candidates (prospective teachers). By active engagement I mean student-centered learning environments where students, or in our case, physics teacher-candidates, are actively engaged in their own learning – both as future teachers, and as students. In these learning environments technology is used to facilitate </a:t>
            </a:r>
            <a:r>
              <a:rPr lang="en-US" baseline="0" dirty="0" smtClean="0"/>
              <a:t>student engagement with the science content and with science pedagogy.</a:t>
            </a:r>
            <a:endParaRPr lang="en-US" baseline="0" dirty="0" smtClean="0"/>
          </a:p>
          <a:p>
            <a:endParaRPr lang="en-US" baseline="0" dirty="0" smtClean="0"/>
          </a:p>
          <a:p>
            <a:pPr defTabSz="924458">
              <a:defRPr/>
            </a:pPr>
            <a:r>
              <a:rPr lang="en-CA" dirty="0"/>
              <a:t>One of the most commonly explored technologies in contemporary STEM educational research is electronic response systems (clickers). Benefits of clicker-enhanced pedagogy include: encouraging active student participation, reducing anxiety, supporting formative assessment, and promoting conceptual understanding. Most studies, however, investigate the effects of these technologies in large undergraduate STEM courses. The role of clicker-enhanced pedagogy in small secondary or post-secondary classrooms is still relatively unexplored, especially in the context of teacher education programs. </a:t>
            </a:r>
            <a:r>
              <a:rPr lang="en-CA" dirty="0" smtClean="0"/>
              <a:t>This is what</a:t>
            </a:r>
            <a:r>
              <a:rPr lang="en-CA" baseline="0" dirty="0" smtClean="0"/>
              <a:t> I am going to focus on. </a:t>
            </a:r>
            <a:r>
              <a:rPr lang="en-CA" dirty="0" smtClean="0"/>
              <a:t>(I </a:t>
            </a:r>
            <a:r>
              <a:rPr lang="en-CA" dirty="0"/>
              <a:t>have heard that Prof. Cha recently started using clickers in his science teacher education courses at Daegu University</a:t>
            </a:r>
            <a:r>
              <a:rPr lang="en-CA" dirty="0" smtClean="0"/>
              <a:t>.)</a:t>
            </a:r>
            <a:endParaRPr lang="en-CA" dirty="0"/>
          </a:p>
          <a:p>
            <a:pPr defTabSz="924458">
              <a:defRPr/>
            </a:pPr>
            <a:endParaRPr lang="en-CA" dirty="0"/>
          </a:p>
          <a:p>
            <a:pPr defTabSz="924458">
              <a:defRPr/>
            </a:pPr>
            <a:r>
              <a:rPr lang="en-CA" dirty="0"/>
              <a:t>Another technology we will explore today is PeerWise. It is an online system that allows students to author multiple-choice questions, share them with their peers, comment on the questions designed by others and edit their own questions. This is an excellent free resource for science teacher educators as it allows creating a collaboration between future teachers and the instructor thus creating a community of educators working together on the design of educational resources.</a:t>
            </a:r>
          </a:p>
          <a:p>
            <a:pPr defTabSz="924458">
              <a:defRPr/>
            </a:pPr>
            <a:r>
              <a:rPr lang="en-CA" dirty="0"/>
              <a:t> </a:t>
            </a:r>
          </a:p>
          <a:p>
            <a:pPr defTabSz="924458">
              <a:defRPr/>
            </a:pPr>
            <a:r>
              <a:rPr lang="en-CA" dirty="0"/>
              <a:t>Both system are excellent for creating active learning environments in teacher education. However, to take full advantage of these technologies in science classrooms, teachers must have experience with technology-enhanced active learning pedagogies. In my view, one of the main goals of science teacher education should be helping prospective teachers acquire necessary pedagogical skills. This cannot be done by lecturing to future teachers on the educational technology. I am convinced that the only way to help them acquire these skills and become interested in using AE pedagogies with their future students is to model these pedagogies in the teacher education classrooms.</a:t>
            </a:r>
          </a:p>
          <a:p>
            <a:pPr defTabSz="924458">
              <a:defRPr/>
            </a:pPr>
            <a:endParaRPr lang="en-CA" dirty="0"/>
          </a:p>
          <a:p>
            <a:pPr defTabSz="924458">
              <a:defRPr/>
            </a:pPr>
            <a:r>
              <a:rPr lang="en-CA" dirty="0"/>
              <a:t>The studies I will share with you today investigated whether clicker-enhanced pedagogy and PeerWise learning system are effective in a small secondary physics methods course by considering their impact on supporting an inquiry-oriented curriculum, increasing the instructor's ability to diagnose gaps in teacher-candidates' pedagogical-content knowledge, and consequently to improve it. This study sheds light on developing teacher-candidates' capacities to utilize, design, and implement inquiry-oriented clicker-enhanced pedagogy, the impact of this process on their pedagogical-content knowledge and attitudes toward the value of conceptual learning. </a:t>
            </a:r>
            <a:endParaRPr lang="en-US" baseline="0" dirty="0" smtClean="0"/>
          </a:p>
          <a:p>
            <a:endParaRPr lang="en-US" baseline="0" dirty="0" smtClean="0"/>
          </a:p>
          <a:p>
            <a:pPr defTabSz="924458">
              <a:defRPr/>
            </a:pPr>
            <a:r>
              <a:rPr lang="en-CA" dirty="0" smtClean="0"/>
              <a:t>Milner-Bolotin</a:t>
            </a:r>
            <a:r>
              <a:rPr lang="en-CA" dirty="0"/>
              <a:t>, M., H. Fisher, and A. MacDonald, </a:t>
            </a:r>
            <a:r>
              <a:rPr lang="en-CA" i="1" dirty="0"/>
              <a:t>Modeling active engagement pedagogy through classroom response systems in a physics teacher education course.</a:t>
            </a:r>
            <a:r>
              <a:rPr lang="en-CA" dirty="0"/>
              <a:t> LUMAT: Research and Practice in Math, Science and Technology Education, 2013. </a:t>
            </a:r>
            <a:r>
              <a:rPr lang="en-CA" b="1" dirty="0"/>
              <a:t>1</a:t>
            </a:r>
            <a:r>
              <a:rPr lang="en-CA" dirty="0"/>
              <a:t>(5): p. 525-544.</a:t>
            </a:r>
          </a:p>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6</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Since today we will focus on clicker-enhanced</a:t>
            </a:r>
            <a:r>
              <a:rPr lang="en-US" baseline="0" dirty="0" smtClean="0"/>
              <a:t> pedagogy, I would like to say a few words about Eric Mazur, a physics professor at Harvard University, who more than 25 years ago proposed </a:t>
            </a:r>
            <a:r>
              <a:rPr lang="en-US" b="1" baseline="0" dirty="0" smtClean="0"/>
              <a:t>Peer Instruction </a:t>
            </a:r>
            <a:r>
              <a:rPr lang="en-US" baseline="0" dirty="0" smtClean="0"/>
              <a:t>pedagogy that takes advantage of clickers. In Peer Instruction, a teacher uses clickers to facilitate formative </a:t>
            </a:r>
            <a:r>
              <a:rPr lang="en-US" baseline="0" dirty="0" smtClean="0"/>
              <a:t>assessment. Peer Instructions relies on </a:t>
            </a:r>
            <a:r>
              <a:rPr lang="en-US" baseline="0" dirty="0" smtClean="0"/>
              <a:t>class activities </a:t>
            </a:r>
            <a:r>
              <a:rPr lang="en-US" baseline="0" dirty="0" smtClean="0"/>
              <a:t>that address </a:t>
            </a:r>
            <a:r>
              <a:rPr lang="en-US" baseline="0" dirty="0" smtClean="0"/>
              <a:t>student </a:t>
            </a:r>
            <a:r>
              <a:rPr lang="en-US" baseline="0" dirty="0" smtClean="0"/>
              <a:t>conceptual difficulties </a:t>
            </a:r>
            <a:r>
              <a:rPr lang="en-US" baseline="0" dirty="0" smtClean="0"/>
              <a:t>as they grapple with science concepts. </a:t>
            </a:r>
            <a:r>
              <a:rPr lang="en-US" baseline="0" dirty="0" smtClean="0"/>
              <a:t>Enacting Peer Instruction pedagogy in a science classroom, </a:t>
            </a:r>
            <a:r>
              <a:rPr lang="en-US" baseline="0" dirty="0" smtClean="0"/>
              <a:t>as I am sure you agree with me, requires much greater </a:t>
            </a:r>
            <a:r>
              <a:rPr lang="en-US" baseline="0" dirty="0" smtClean="0"/>
              <a:t>Pedagogical Technological Content Knowledge (TPCK) </a:t>
            </a:r>
            <a:r>
              <a:rPr lang="en-US" baseline="0" dirty="0" smtClean="0"/>
              <a:t>and flexibility from the teacher, than a traditional teacher-centered instruction. Let me give you an example.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7</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a teacher, you can ask a conceptual question and the students can use clickers to choose an answer. You can see two different examples of conceptual questions. </a:t>
            </a:r>
            <a:r>
              <a:rPr lang="en-US" baseline="0" dirty="0" smtClean="0"/>
              <a:t>The first questions deals with a famous Monty Hall Problems (a problem in probability) and the second questions focuses on physics – the law of inertia. Examining teacher-candidates responses to these problems, </a:t>
            </a:r>
            <a:r>
              <a:rPr lang="en-US" baseline="0" dirty="0" smtClean="0"/>
              <a:t>we can see </a:t>
            </a:r>
            <a:r>
              <a:rPr lang="en-US" baseline="0" dirty="0" smtClean="0"/>
              <a:t>they </a:t>
            </a:r>
            <a:r>
              <a:rPr lang="en-US" baseline="0" dirty="0" smtClean="0"/>
              <a:t>are being very confused. The immediate pedagogical questions that I see here are:</a:t>
            </a:r>
          </a:p>
          <a:p>
            <a:endParaRPr lang="en-US" baseline="0" dirty="0" smtClean="0"/>
          </a:p>
          <a:p>
            <a:pPr marL="231115" indent="-231115">
              <a:buFontTx/>
              <a:buAutoNum type="alphaLcParenR"/>
            </a:pPr>
            <a:r>
              <a:rPr lang="en-US" baseline="0" dirty="0" smtClean="0"/>
              <a:t>What do </a:t>
            </a:r>
            <a:r>
              <a:rPr lang="en-US" baseline="0" dirty="0" smtClean="0">
                <a:solidFill>
                  <a:srgbClr val="FF0000"/>
                </a:solidFill>
              </a:rPr>
              <a:t>you, as a teacher, do </a:t>
            </a:r>
            <a:r>
              <a:rPr lang="en-US" baseline="0" dirty="0" smtClean="0"/>
              <a:t>in such a scenario in your classroom?</a:t>
            </a:r>
          </a:p>
          <a:p>
            <a:pPr marL="231115" indent="-231115">
              <a:buFontTx/>
              <a:buAutoNum type="alphaLcParenR"/>
            </a:pPr>
            <a:r>
              <a:rPr lang="en-US" baseline="0" dirty="0" smtClean="0"/>
              <a:t>Are </a:t>
            </a:r>
            <a:r>
              <a:rPr lang="en-US" baseline="0" dirty="0" smtClean="0"/>
              <a:t>teachers we educate in our Teacher Education Programs well equipped </a:t>
            </a:r>
            <a:r>
              <a:rPr lang="en-US" baseline="0" dirty="0" smtClean="0"/>
              <a:t>to be flexible and to address student difficulties instead of proceeding with the pre-planned lesson?</a:t>
            </a:r>
          </a:p>
          <a:p>
            <a:pPr marL="231115" indent="-231115">
              <a:buFontTx/>
              <a:buAutoNum type="alphaLcParenR"/>
            </a:pPr>
            <a:r>
              <a:rPr lang="en-US" baseline="0" dirty="0" smtClean="0"/>
              <a:t>Where do you find </a:t>
            </a:r>
            <a:r>
              <a:rPr lang="en-US" baseline="0" dirty="0" smtClean="0"/>
              <a:t>powerful conceptual </a:t>
            </a:r>
            <a:r>
              <a:rPr lang="en-US" baseline="0" dirty="0" smtClean="0"/>
              <a:t>questions that will help elicit student difficulties?</a:t>
            </a:r>
          </a:p>
        </p:txBody>
      </p:sp>
      <p:sp>
        <p:nvSpPr>
          <p:cNvPr id="4" name="Slide Number Placeholder 3"/>
          <p:cNvSpPr>
            <a:spLocks noGrp="1"/>
          </p:cNvSpPr>
          <p:nvPr>
            <p:ph type="sldNum" sz="quarter" idx="10"/>
          </p:nvPr>
        </p:nvSpPr>
        <p:spPr/>
        <p:txBody>
          <a:bodyPr/>
          <a:lstStyle/>
          <a:p>
            <a:fld id="{6B092C70-B4B6-954D-90B5-378102FACDE0}" type="slidenum">
              <a:rPr lang="en-US" smtClean="0"/>
              <a:t>8</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attempted to answer these questions in our recent paper titled Modeling Active Engagement Pedagogy though Classroom Response System in Physics Teacher Education Course, where Classroom Response Systems is an alternative name for clickers.</a:t>
            </a:r>
          </a:p>
        </p:txBody>
      </p:sp>
      <p:sp>
        <p:nvSpPr>
          <p:cNvPr id="4" name="Slide Number Placeholder 3"/>
          <p:cNvSpPr>
            <a:spLocks noGrp="1"/>
          </p:cNvSpPr>
          <p:nvPr>
            <p:ph type="sldNum" sz="quarter" idx="10"/>
          </p:nvPr>
        </p:nvSpPr>
        <p:spPr/>
        <p:txBody>
          <a:bodyPr/>
          <a:lstStyle/>
          <a:p>
            <a:fld id="{6B092C70-B4B6-954D-90B5-378102FACDE0}" type="slidenum">
              <a:rPr lang="en-US" smtClean="0"/>
              <a:t>9</a:t>
            </a:fld>
            <a:endParaRPr lang="en-US"/>
          </a:p>
        </p:txBody>
      </p:sp>
    </p:spTree>
    <p:extLst>
      <p:ext uri="{BB962C8B-B14F-4D97-AF65-F5344CB8AC3E}">
        <p14:creationId xmlns:p14="http://schemas.microsoft.com/office/powerpoint/2010/main" val="263179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99C53EA-A809-4597-B4B1-A789DB071F2A}" type="datetimeFigureOut">
              <a:rPr lang="en-CA" smtClean="0"/>
              <a:t>06/02/2014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80C11A8-ED16-4CCB-9392-601D2AF2C953}" type="slidenum">
              <a:rPr lang="en-CA" smtClean="0"/>
              <a:t>‹#›</a:t>
            </a:fld>
            <a:endParaRPr lang="en-CA"/>
          </a:p>
        </p:txBody>
      </p:sp>
    </p:spTree>
    <p:extLst>
      <p:ext uri="{BB962C8B-B14F-4D97-AF65-F5344CB8AC3E}">
        <p14:creationId xmlns:p14="http://schemas.microsoft.com/office/powerpoint/2010/main" val="397709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99C53EA-A809-4597-B4B1-A789DB071F2A}" type="datetimeFigureOut">
              <a:rPr lang="en-CA" smtClean="0"/>
              <a:t>06/02/2014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80C11A8-ED16-4CCB-9392-601D2AF2C953}" type="slidenum">
              <a:rPr lang="en-CA" smtClean="0"/>
              <a:t>‹#›</a:t>
            </a:fld>
            <a:endParaRPr lang="en-CA"/>
          </a:p>
        </p:txBody>
      </p:sp>
    </p:spTree>
    <p:extLst>
      <p:ext uri="{BB962C8B-B14F-4D97-AF65-F5344CB8AC3E}">
        <p14:creationId xmlns:p14="http://schemas.microsoft.com/office/powerpoint/2010/main" val="326946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99C53EA-A809-4597-B4B1-A789DB071F2A}" type="datetimeFigureOut">
              <a:rPr lang="en-CA" smtClean="0"/>
              <a:t>06/02/2014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80C11A8-ED16-4CCB-9392-601D2AF2C953}" type="slidenum">
              <a:rPr lang="en-CA" smtClean="0"/>
              <a:t>‹#›</a:t>
            </a:fld>
            <a:endParaRPr lang="en-CA"/>
          </a:p>
        </p:txBody>
      </p:sp>
    </p:spTree>
    <p:extLst>
      <p:ext uri="{BB962C8B-B14F-4D97-AF65-F5344CB8AC3E}">
        <p14:creationId xmlns:p14="http://schemas.microsoft.com/office/powerpoint/2010/main" val="201265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99C53EA-A809-4597-B4B1-A789DB071F2A}" type="datetimeFigureOut">
              <a:rPr lang="en-CA" smtClean="0"/>
              <a:t>06/02/2014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80C11A8-ED16-4CCB-9392-601D2AF2C953}" type="slidenum">
              <a:rPr lang="en-CA" smtClean="0"/>
              <a:t>‹#›</a:t>
            </a:fld>
            <a:endParaRPr lang="en-CA"/>
          </a:p>
        </p:txBody>
      </p:sp>
    </p:spTree>
    <p:extLst>
      <p:ext uri="{BB962C8B-B14F-4D97-AF65-F5344CB8AC3E}">
        <p14:creationId xmlns:p14="http://schemas.microsoft.com/office/powerpoint/2010/main" val="254741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9C53EA-A809-4597-B4B1-A789DB071F2A}" type="datetimeFigureOut">
              <a:rPr lang="en-CA" smtClean="0"/>
              <a:t>06/02/2014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80C11A8-ED16-4CCB-9392-601D2AF2C953}" type="slidenum">
              <a:rPr lang="en-CA" smtClean="0"/>
              <a:t>‹#›</a:t>
            </a:fld>
            <a:endParaRPr lang="en-CA"/>
          </a:p>
        </p:txBody>
      </p:sp>
    </p:spTree>
    <p:extLst>
      <p:ext uri="{BB962C8B-B14F-4D97-AF65-F5344CB8AC3E}">
        <p14:creationId xmlns:p14="http://schemas.microsoft.com/office/powerpoint/2010/main" val="260487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99C53EA-A809-4597-B4B1-A789DB071F2A}" type="datetimeFigureOut">
              <a:rPr lang="en-CA" smtClean="0"/>
              <a:t>06/02/2014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80C11A8-ED16-4CCB-9392-601D2AF2C953}" type="slidenum">
              <a:rPr lang="en-CA" smtClean="0"/>
              <a:t>‹#›</a:t>
            </a:fld>
            <a:endParaRPr lang="en-CA"/>
          </a:p>
        </p:txBody>
      </p:sp>
    </p:spTree>
    <p:extLst>
      <p:ext uri="{BB962C8B-B14F-4D97-AF65-F5344CB8AC3E}">
        <p14:creationId xmlns:p14="http://schemas.microsoft.com/office/powerpoint/2010/main" val="153559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99C53EA-A809-4597-B4B1-A789DB071F2A}" type="datetimeFigureOut">
              <a:rPr lang="en-CA" smtClean="0"/>
              <a:t>06/02/2014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80C11A8-ED16-4CCB-9392-601D2AF2C953}" type="slidenum">
              <a:rPr lang="en-CA" smtClean="0"/>
              <a:t>‹#›</a:t>
            </a:fld>
            <a:endParaRPr lang="en-CA"/>
          </a:p>
        </p:txBody>
      </p:sp>
    </p:spTree>
    <p:extLst>
      <p:ext uri="{BB962C8B-B14F-4D97-AF65-F5344CB8AC3E}">
        <p14:creationId xmlns:p14="http://schemas.microsoft.com/office/powerpoint/2010/main" val="920821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99C53EA-A809-4597-B4B1-A789DB071F2A}" type="datetimeFigureOut">
              <a:rPr lang="en-CA" smtClean="0"/>
              <a:t>06/02/2014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80C11A8-ED16-4CCB-9392-601D2AF2C953}" type="slidenum">
              <a:rPr lang="en-CA" smtClean="0"/>
              <a:t>‹#›</a:t>
            </a:fld>
            <a:endParaRPr lang="en-CA"/>
          </a:p>
        </p:txBody>
      </p:sp>
    </p:spTree>
    <p:extLst>
      <p:ext uri="{BB962C8B-B14F-4D97-AF65-F5344CB8AC3E}">
        <p14:creationId xmlns:p14="http://schemas.microsoft.com/office/powerpoint/2010/main" val="237071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9C53EA-A809-4597-B4B1-A789DB071F2A}" type="datetimeFigureOut">
              <a:rPr lang="en-CA" smtClean="0"/>
              <a:t>06/02/2014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80C11A8-ED16-4CCB-9392-601D2AF2C953}" type="slidenum">
              <a:rPr lang="en-CA" smtClean="0"/>
              <a:t>‹#›</a:t>
            </a:fld>
            <a:endParaRPr lang="en-CA"/>
          </a:p>
        </p:txBody>
      </p:sp>
    </p:spTree>
    <p:extLst>
      <p:ext uri="{BB962C8B-B14F-4D97-AF65-F5344CB8AC3E}">
        <p14:creationId xmlns:p14="http://schemas.microsoft.com/office/powerpoint/2010/main" val="892388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9C53EA-A809-4597-B4B1-A789DB071F2A}" type="datetimeFigureOut">
              <a:rPr lang="en-CA" smtClean="0"/>
              <a:t>06/02/2014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80C11A8-ED16-4CCB-9392-601D2AF2C953}" type="slidenum">
              <a:rPr lang="en-CA" smtClean="0"/>
              <a:t>‹#›</a:t>
            </a:fld>
            <a:endParaRPr lang="en-CA"/>
          </a:p>
        </p:txBody>
      </p:sp>
    </p:spTree>
    <p:extLst>
      <p:ext uri="{BB962C8B-B14F-4D97-AF65-F5344CB8AC3E}">
        <p14:creationId xmlns:p14="http://schemas.microsoft.com/office/powerpoint/2010/main" val="849365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9C53EA-A809-4597-B4B1-A789DB071F2A}" type="datetimeFigureOut">
              <a:rPr lang="en-CA" smtClean="0"/>
              <a:t>06/02/2014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80C11A8-ED16-4CCB-9392-601D2AF2C953}" type="slidenum">
              <a:rPr lang="en-CA" smtClean="0"/>
              <a:t>‹#›</a:t>
            </a:fld>
            <a:endParaRPr lang="en-CA"/>
          </a:p>
        </p:txBody>
      </p:sp>
    </p:spTree>
    <p:extLst>
      <p:ext uri="{BB962C8B-B14F-4D97-AF65-F5344CB8AC3E}">
        <p14:creationId xmlns:p14="http://schemas.microsoft.com/office/powerpoint/2010/main" val="189232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9C53EA-A809-4597-B4B1-A789DB071F2A}" type="datetimeFigureOut">
              <a:rPr lang="en-CA" smtClean="0"/>
              <a:t>06/02/2014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C11A8-ED16-4CCB-9392-601D2AF2C953}" type="slidenum">
              <a:rPr lang="en-CA" smtClean="0"/>
              <a:t>‹#›</a:t>
            </a:fld>
            <a:endParaRPr lang="en-CA"/>
          </a:p>
        </p:txBody>
      </p:sp>
    </p:spTree>
    <p:extLst>
      <p:ext uri="{BB962C8B-B14F-4D97-AF65-F5344CB8AC3E}">
        <p14:creationId xmlns:p14="http://schemas.microsoft.com/office/powerpoint/2010/main" val="289887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peerwise.cs.auckland.ac.nz/"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peerwise.cs.auckland.ac.nz/"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cienceres-edcp-educ.sites.olt.ubc.ca/"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cienceres-edcp-educ.sites.olt.ubc.c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0.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hyperlink" Target="mailto:marina.milner-bolotin@ubc.ca" TargetMode="External"/><Relationship Id="rId7"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blogs.ubc.ca/mmilner/"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1.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editlib.org/p/24919/"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5085184"/>
            <a:ext cx="8820472" cy="1772816"/>
          </a:xfrm>
        </p:spPr>
        <p:txBody>
          <a:bodyPr>
            <a:noAutofit/>
          </a:bodyPr>
          <a:lstStyle/>
          <a:p>
            <a:r>
              <a:rPr lang="en-CA" sz="2400" b="1" dirty="0" smtClean="0">
                <a:solidFill>
                  <a:srgbClr val="FF0000"/>
                </a:solidFill>
              </a:rPr>
              <a:t>Dr. Marina Milner-Bolotin</a:t>
            </a:r>
          </a:p>
          <a:p>
            <a:r>
              <a:rPr lang="en-CA" sz="2400" b="1" dirty="0" smtClean="0">
                <a:solidFill>
                  <a:schemeClr val="tx1"/>
                </a:solidFill>
              </a:rPr>
              <a:t>Korean </a:t>
            </a:r>
            <a:r>
              <a:rPr lang="en-CA" sz="2400" b="1" dirty="0">
                <a:solidFill>
                  <a:schemeClr val="tx1"/>
                </a:solidFill>
              </a:rPr>
              <a:t>Association for Science Education International Conference </a:t>
            </a:r>
            <a:r>
              <a:rPr lang="en-CA" sz="2400" b="1" dirty="0" smtClean="0">
                <a:solidFill>
                  <a:schemeClr val="tx1"/>
                </a:solidFill>
              </a:rPr>
              <a:t> Daegu University at </a:t>
            </a:r>
            <a:r>
              <a:rPr lang="en-CA" sz="2400" b="1" dirty="0" err="1" smtClean="0">
                <a:solidFill>
                  <a:schemeClr val="tx1"/>
                </a:solidFill>
              </a:rPr>
              <a:t>Gyeongsan</a:t>
            </a:r>
            <a:r>
              <a:rPr lang="en-CA" sz="2400" b="1" dirty="0" smtClean="0">
                <a:solidFill>
                  <a:schemeClr val="tx1"/>
                </a:solidFill>
              </a:rPr>
              <a:t>, </a:t>
            </a:r>
            <a:r>
              <a:rPr lang="en-CA" sz="2400" b="1" dirty="0" err="1" smtClean="0">
                <a:solidFill>
                  <a:schemeClr val="tx1"/>
                </a:solidFill>
              </a:rPr>
              <a:t>Gyeongbuk</a:t>
            </a:r>
            <a:r>
              <a:rPr lang="en-CA" sz="2400" b="1" dirty="0" smtClean="0">
                <a:solidFill>
                  <a:schemeClr val="tx1"/>
                </a:solidFill>
              </a:rPr>
              <a:t>, Korea</a:t>
            </a:r>
          </a:p>
          <a:p>
            <a:r>
              <a:rPr lang="en-CA" sz="2400" b="1" dirty="0" smtClean="0">
                <a:solidFill>
                  <a:schemeClr val="tx1"/>
                </a:solidFill>
              </a:rPr>
              <a:t>February 13-15, </a:t>
            </a:r>
            <a:r>
              <a:rPr lang="en-CA" sz="2400" b="1" dirty="0">
                <a:solidFill>
                  <a:schemeClr val="tx1"/>
                </a:solidFill>
              </a:rPr>
              <a:t>2014</a:t>
            </a:r>
            <a:endParaRPr lang="en-US" sz="2400" dirty="0">
              <a:latin typeface="Arial"/>
              <a:cs typeface="Arial"/>
            </a:endParaRPr>
          </a:p>
        </p:txBody>
      </p:sp>
      <p:grpSp>
        <p:nvGrpSpPr>
          <p:cNvPr id="5" name="Group 4"/>
          <p:cNvGrpSpPr/>
          <p:nvPr/>
        </p:nvGrpSpPr>
        <p:grpSpPr>
          <a:xfrm>
            <a:off x="0" y="0"/>
            <a:ext cx="9168234" cy="5149516"/>
            <a:chOff x="0" y="0"/>
            <a:chExt cx="9168234" cy="1527175"/>
          </a:xfrm>
        </p:grpSpPr>
        <p:sp>
          <p:nvSpPr>
            <p:cNvPr id="6" name="Rectangle 5"/>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7"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8" name="Rectangle 15"/>
            <p:cNvSpPr>
              <a:spLocks noChangeArrowheads="1"/>
            </p:cNvSpPr>
            <p:nvPr/>
          </p:nvSpPr>
          <p:spPr bwMode="auto">
            <a:xfrm>
              <a:off x="1619672" y="223838"/>
              <a:ext cx="75485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CA" sz="4800" b="1" dirty="0" smtClean="0">
                  <a:solidFill>
                    <a:schemeClr val="bg1"/>
                  </a:solidFill>
                </a:rPr>
                <a:t>Using Educational Technologies to Promote Inquiry &amp; the Nature of Science in Teacher Education</a:t>
              </a:r>
              <a:endParaRPr lang="en-US" sz="2800" b="1" dirty="0">
                <a:solidFill>
                  <a:schemeClr val="bg1"/>
                </a:solidFill>
                <a:latin typeface="Arial" pitchFamily="34" charset="0"/>
                <a:cs typeface="Arial" pitchFamily="34" charset="0"/>
              </a:endParaRPr>
            </a:p>
          </p:txBody>
        </p:sp>
      </p:grpSp>
      <p:grpSp>
        <p:nvGrpSpPr>
          <p:cNvPr id="10" name="Group 9"/>
          <p:cNvGrpSpPr/>
          <p:nvPr/>
        </p:nvGrpSpPr>
        <p:grpSpPr>
          <a:xfrm>
            <a:off x="38076694" y="891329"/>
            <a:ext cx="3657600" cy="3657600"/>
            <a:chOff x="38076694" y="891329"/>
            <a:chExt cx="3657600" cy="3657600"/>
          </a:xfrm>
        </p:grpSpPr>
        <p:sp>
          <p:nvSpPr>
            <p:cNvPr id="11" name="Oval 10"/>
            <p:cNvSpPr>
              <a:spLocks/>
            </p:cNvSpPr>
            <p:nvPr/>
          </p:nvSpPr>
          <p:spPr>
            <a:xfrm flipH="1">
              <a:off x="38076694" y="891329"/>
              <a:ext cx="3657600" cy="3657600"/>
            </a:xfrm>
            <a:prstGeom prst="ellipse">
              <a:avLst/>
            </a:prstGeom>
            <a:noFill/>
            <a:ln w="76200" cmpd="sng">
              <a:solidFill>
                <a:srgbClr val="5E86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8076694" y="1571389"/>
              <a:ext cx="3657600" cy="2339102"/>
            </a:xfrm>
            <a:prstGeom prst="rect">
              <a:avLst/>
            </a:prstGeom>
            <a:noFill/>
          </p:spPr>
          <p:txBody>
            <a:bodyPr wrap="square" rtlCol="0">
              <a:spAutoFit/>
            </a:bodyPr>
            <a:lstStyle/>
            <a:p>
              <a:pPr algn="ctr"/>
              <a:r>
                <a:rPr lang="en-US" sz="4000" dirty="0" smtClean="0">
                  <a:solidFill>
                    <a:srgbClr val="5E869F"/>
                  </a:solidFill>
                  <a:latin typeface="Times New Roman"/>
                  <a:cs typeface="Times New Roman"/>
                </a:rPr>
                <a:t>Proudly supported by </a:t>
              </a:r>
              <a:r>
                <a:rPr lang="en-US" sz="6600" dirty="0" smtClean="0">
                  <a:solidFill>
                    <a:srgbClr val="5E869F"/>
                  </a:solidFill>
                  <a:latin typeface="Times New Roman"/>
                  <a:cs typeface="Times New Roman"/>
                </a:rPr>
                <a:t>TLEF</a:t>
              </a:r>
              <a:endParaRPr lang="en-US" sz="6600" dirty="0">
                <a:solidFill>
                  <a:srgbClr val="5E869F"/>
                </a:solidFill>
                <a:latin typeface="Times New Roman"/>
                <a:cs typeface="Times New Roman"/>
              </a:endParaRPr>
            </a:p>
          </p:txBody>
        </p:sp>
      </p:grpSp>
      <p:grpSp>
        <p:nvGrpSpPr>
          <p:cNvPr id="13" name="Group 12"/>
          <p:cNvGrpSpPr/>
          <p:nvPr/>
        </p:nvGrpSpPr>
        <p:grpSpPr>
          <a:xfrm>
            <a:off x="38229094" y="1043729"/>
            <a:ext cx="3657600" cy="3657600"/>
            <a:chOff x="38076694" y="891329"/>
            <a:chExt cx="3657600" cy="3657600"/>
          </a:xfrm>
        </p:grpSpPr>
        <p:sp>
          <p:nvSpPr>
            <p:cNvPr id="14" name="Oval 13"/>
            <p:cNvSpPr>
              <a:spLocks/>
            </p:cNvSpPr>
            <p:nvPr/>
          </p:nvSpPr>
          <p:spPr>
            <a:xfrm flipH="1">
              <a:off x="38076694" y="891329"/>
              <a:ext cx="3657600" cy="3657600"/>
            </a:xfrm>
            <a:prstGeom prst="ellipse">
              <a:avLst/>
            </a:prstGeom>
            <a:noFill/>
            <a:ln w="76200" cmpd="sng">
              <a:solidFill>
                <a:srgbClr val="5E86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8076694" y="1571389"/>
              <a:ext cx="3657600" cy="2339102"/>
            </a:xfrm>
            <a:prstGeom prst="rect">
              <a:avLst/>
            </a:prstGeom>
            <a:noFill/>
          </p:spPr>
          <p:txBody>
            <a:bodyPr wrap="square" rtlCol="0">
              <a:spAutoFit/>
            </a:bodyPr>
            <a:lstStyle/>
            <a:p>
              <a:pPr algn="ctr"/>
              <a:r>
                <a:rPr lang="en-US" sz="4000" dirty="0" smtClean="0">
                  <a:solidFill>
                    <a:srgbClr val="5E869F"/>
                  </a:solidFill>
                  <a:latin typeface="Times New Roman"/>
                  <a:cs typeface="Times New Roman"/>
                </a:rPr>
                <a:t>Proudly supported by </a:t>
              </a:r>
              <a:r>
                <a:rPr lang="en-US" sz="6600" dirty="0" smtClean="0">
                  <a:solidFill>
                    <a:srgbClr val="5E869F"/>
                  </a:solidFill>
                  <a:latin typeface="Times New Roman"/>
                  <a:cs typeface="Times New Roman"/>
                </a:rPr>
                <a:t>TLEF</a:t>
              </a:r>
              <a:endParaRPr lang="en-US" sz="6600" dirty="0">
                <a:solidFill>
                  <a:srgbClr val="5E869F"/>
                </a:solidFill>
                <a:latin typeface="Times New Roman"/>
                <a:cs typeface="Times New Roman"/>
              </a:endParaRPr>
            </a:p>
          </p:txBody>
        </p:sp>
      </p:grpSp>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758" y="305162"/>
            <a:ext cx="961205" cy="1266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https://encrypted-tbn2.gstatic.com/images?q=tbn:ANd9GcTjYAyYOHPmHpOt14cwi56mkA7XTi7Uol-v5f6ppbX1qra7Ckift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3" y="1723789"/>
            <a:ext cx="1307976" cy="66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656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latin typeface="Arial" pitchFamily="34" charset="0"/>
                  <a:cs typeface="Arial" pitchFamily="34" charset="0"/>
                </a:rPr>
                <a:t>PeerWise Online System</a:t>
              </a:r>
              <a:endParaRPr lang="en-US" sz="3200" b="1" dirty="0">
                <a:solidFill>
                  <a:schemeClr val="bg1"/>
                </a:solidFill>
                <a:latin typeface="Arial" pitchFamily="34" charset="0"/>
                <a:cs typeface="Arial" pitchFamily="34" charset="0"/>
              </a:endParaRPr>
            </a:p>
          </p:txBody>
        </p:sp>
      </p:gr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808"/>
            <a:ext cx="5680922" cy="4734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59832" y="6165304"/>
            <a:ext cx="5986511" cy="584775"/>
          </a:xfrm>
          <a:prstGeom prst="rect">
            <a:avLst/>
          </a:prstGeom>
        </p:spPr>
        <p:txBody>
          <a:bodyPr wrap="none">
            <a:spAutoFit/>
          </a:bodyPr>
          <a:lstStyle/>
          <a:p>
            <a:r>
              <a:rPr lang="en-CA" sz="3200" dirty="0">
                <a:hlinkClick r:id="rId4"/>
              </a:rPr>
              <a:t>http://peerwise.cs.auckland.ac.nz/</a:t>
            </a:r>
            <a:endParaRPr lang="en-CA" sz="3200"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2238649"/>
            <a:ext cx="3224416" cy="2918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944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latin typeface="Arial" pitchFamily="34" charset="0"/>
                  <a:cs typeface="Arial" pitchFamily="34" charset="0"/>
                </a:rPr>
                <a:t>PeerWise Online System</a:t>
              </a:r>
              <a:endParaRPr lang="en-US" sz="3200" b="1" dirty="0">
                <a:solidFill>
                  <a:schemeClr val="bg1"/>
                </a:solidFill>
                <a:latin typeface="Arial" pitchFamily="34" charset="0"/>
                <a:cs typeface="Arial" pitchFamily="34" charset="0"/>
              </a:endParaRPr>
            </a:p>
          </p:txBody>
        </p:sp>
      </p:gr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257"/>
          <a:stretch/>
        </p:blipFill>
        <p:spPr bwMode="auto">
          <a:xfrm>
            <a:off x="35754" y="1556791"/>
            <a:ext cx="8712709" cy="5301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0651" y="4220146"/>
            <a:ext cx="5345247" cy="26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690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latin typeface="Arial" pitchFamily="34" charset="0"/>
                  <a:cs typeface="Arial" pitchFamily="34" charset="0"/>
                </a:rPr>
                <a:t>Technology-Enhanced Active Engagement Integration</a:t>
              </a:r>
              <a:endParaRPr lang="en-US" sz="3200" b="1" dirty="0">
                <a:solidFill>
                  <a:schemeClr val="bg1"/>
                </a:solidFill>
                <a:latin typeface="Arial" pitchFamily="34" charset="0"/>
                <a:cs typeface="Arial" pitchFamily="34" charset="0"/>
              </a:endParaRPr>
            </a:p>
          </p:txBody>
        </p:sp>
      </p:gr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083" y="1576471"/>
            <a:ext cx="3270033" cy="2725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240631" y="1576471"/>
            <a:ext cx="5053263" cy="2081129"/>
          </a:xfrm>
          <a:prstGeom prst="rect">
            <a:avLst/>
          </a:prstGeom>
          <a:noFill/>
          <a:ln>
            <a:noFill/>
          </a:ln>
        </p:spPr>
      </p:pic>
      <p:sp>
        <p:nvSpPr>
          <p:cNvPr id="2" name="TextBox 1"/>
          <p:cNvSpPr txBox="1"/>
          <p:nvPr/>
        </p:nvSpPr>
        <p:spPr>
          <a:xfrm>
            <a:off x="240630" y="3798369"/>
            <a:ext cx="5267474" cy="1200329"/>
          </a:xfrm>
          <a:prstGeom prst="rect">
            <a:avLst/>
          </a:prstGeom>
          <a:noFill/>
        </p:spPr>
        <p:txBody>
          <a:bodyPr wrap="square" rtlCol="0">
            <a:spAutoFit/>
          </a:bodyPr>
          <a:lstStyle/>
          <a:p>
            <a:r>
              <a:rPr lang="en-CA" sz="3600" b="1" dirty="0" smtClean="0">
                <a:solidFill>
                  <a:schemeClr val="tx2"/>
                </a:solidFill>
                <a:latin typeface="Arial" panose="020B0604020202020204" pitchFamily="34" charset="0"/>
                <a:cs typeface="Arial" panose="020B0604020202020204" pitchFamily="34" charset="0"/>
              </a:rPr>
              <a:t>Peer Instruction  modeled in every class</a:t>
            </a:r>
            <a:endParaRPr lang="en-CA" sz="3600" b="1" dirty="0">
              <a:solidFill>
                <a:schemeClr val="tx2"/>
              </a:solidFill>
              <a:latin typeface="Arial" panose="020B0604020202020204" pitchFamily="34" charset="0"/>
              <a:cs typeface="Arial" panose="020B0604020202020204" pitchFamily="34" charset="0"/>
            </a:endParaRPr>
          </a:p>
        </p:txBody>
      </p:sp>
      <p:sp>
        <p:nvSpPr>
          <p:cNvPr id="14" name="TextBox 13"/>
          <p:cNvSpPr txBox="1"/>
          <p:nvPr/>
        </p:nvSpPr>
        <p:spPr>
          <a:xfrm>
            <a:off x="927110" y="5013176"/>
            <a:ext cx="8181474" cy="1569660"/>
          </a:xfrm>
          <a:prstGeom prst="rect">
            <a:avLst/>
          </a:prstGeom>
          <a:noFill/>
        </p:spPr>
        <p:txBody>
          <a:bodyPr wrap="square" rtlCol="0">
            <a:spAutoFit/>
          </a:bodyPr>
          <a:lstStyle/>
          <a:p>
            <a:r>
              <a:rPr lang="en-CA" sz="3200" b="1" dirty="0" smtClean="0">
                <a:solidFill>
                  <a:srgbClr val="FF0000"/>
                </a:solidFill>
                <a:latin typeface="Arial" panose="020B0604020202020204" pitchFamily="34" charset="0"/>
                <a:cs typeface="Arial" panose="020B0604020202020204" pitchFamily="34" charset="0"/>
              </a:rPr>
              <a:t>PeerWise used to design, critique, respond to Conceptual Questions as a community of future teachers</a:t>
            </a:r>
            <a:endParaRPr lang="en-CA"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8626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617970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Research-Based Objectives</a:t>
              </a:r>
              <a:endParaRPr lang="en-US" sz="3600" b="1" dirty="0">
                <a:solidFill>
                  <a:schemeClr val="bg1"/>
                </a:solidFill>
                <a:latin typeface="Arial" pitchFamily="34" charset="0"/>
                <a:cs typeface="Arial" pitchFamily="34" charset="0"/>
              </a:endParaRPr>
            </a:p>
          </p:txBody>
        </p:sp>
      </p:grpSp>
      <p:grpSp>
        <p:nvGrpSpPr>
          <p:cNvPr id="7" name="Group 6"/>
          <p:cNvGrpSpPr/>
          <p:nvPr/>
        </p:nvGrpSpPr>
        <p:grpSpPr>
          <a:xfrm>
            <a:off x="4722906" y="4323423"/>
            <a:ext cx="4089324" cy="1935165"/>
            <a:chOff x="316100" y="2320625"/>
            <a:chExt cx="4089324" cy="1935165"/>
          </a:xfrm>
          <a:solidFill>
            <a:srgbClr val="DCE6F2"/>
          </a:solidFill>
        </p:grpSpPr>
        <p:sp>
          <p:nvSpPr>
            <p:cNvPr id="8" name="Rectangle 7"/>
            <p:cNvSpPr>
              <a:spLocks/>
            </p:cNvSpPr>
            <p:nvPr/>
          </p:nvSpPr>
          <p:spPr>
            <a:xfrm>
              <a:off x="316100" y="2320625"/>
              <a:ext cx="4089324" cy="1935165"/>
            </a:xfrm>
            <a:prstGeom prst="rect">
              <a:avLst/>
            </a:prstGeom>
            <a:grp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3" name="TextBox 12"/>
            <p:cNvSpPr txBox="1"/>
            <p:nvPr/>
          </p:nvSpPr>
          <p:spPr>
            <a:xfrm>
              <a:off x="316100" y="2399025"/>
              <a:ext cx="4089324" cy="1754326"/>
            </a:xfrm>
            <a:prstGeom prst="rect">
              <a:avLst/>
            </a:prstGeom>
            <a:grpFill/>
            <a:ln>
              <a:solidFill>
                <a:srgbClr val="FF0000"/>
              </a:solidFill>
            </a:ln>
          </p:spPr>
          <p:txBody>
            <a:bodyPr wrap="square" rtlCol="0">
              <a:spAutoFit/>
            </a:bodyPr>
            <a:lstStyle/>
            <a:p>
              <a:pPr algn="ctr"/>
              <a:r>
                <a:rPr lang="en-US" sz="3600" dirty="0" smtClean="0">
                  <a:solidFill>
                    <a:srgbClr val="000000"/>
                  </a:solidFill>
                  <a:latin typeface="Arial"/>
                  <a:cs typeface="Arial"/>
                </a:rPr>
                <a:t>Model AE in the context of the</a:t>
              </a:r>
            </a:p>
            <a:p>
              <a:pPr algn="ctr"/>
              <a:r>
                <a:rPr lang="en-US" sz="3600" dirty="0">
                  <a:solidFill>
                    <a:srgbClr val="000000"/>
                  </a:solidFill>
                  <a:latin typeface="Arial"/>
                  <a:cs typeface="Arial"/>
                </a:rPr>
                <a:t>c</a:t>
              </a:r>
              <a:r>
                <a:rPr lang="en-US" sz="3600" dirty="0" smtClean="0">
                  <a:solidFill>
                    <a:srgbClr val="000000"/>
                  </a:solidFill>
                  <a:latin typeface="Arial"/>
                  <a:cs typeface="Arial"/>
                </a:rPr>
                <a:t>ourse content</a:t>
              </a:r>
            </a:p>
          </p:txBody>
        </p:sp>
      </p:grpSp>
      <p:grpSp>
        <p:nvGrpSpPr>
          <p:cNvPr id="14" name="Group 13"/>
          <p:cNvGrpSpPr/>
          <p:nvPr/>
        </p:nvGrpSpPr>
        <p:grpSpPr>
          <a:xfrm>
            <a:off x="305438" y="4326782"/>
            <a:ext cx="4089324" cy="1935165"/>
            <a:chOff x="316100" y="2320625"/>
            <a:chExt cx="4089324" cy="1935165"/>
          </a:xfrm>
          <a:solidFill>
            <a:srgbClr val="DCE6F2"/>
          </a:solidFill>
        </p:grpSpPr>
        <p:sp>
          <p:nvSpPr>
            <p:cNvPr id="15" name="Rectangle 14"/>
            <p:cNvSpPr>
              <a:spLocks/>
            </p:cNvSpPr>
            <p:nvPr/>
          </p:nvSpPr>
          <p:spPr>
            <a:xfrm>
              <a:off x="316100" y="2320625"/>
              <a:ext cx="4089324" cy="1935165"/>
            </a:xfrm>
            <a:prstGeom prst="rect">
              <a:avLst/>
            </a:prstGeom>
            <a:grp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6" name="TextBox 15"/>
            <p:cNvSpPr txBox="1"/>
            <p:nvPr/>
          </p:nvSpPr>
          <p:spPr>
            <a:xfrm>
              <a:off x="316100" y="2399025"/>
              <a:ext cx="4089324" cy="1754327"/>
            </a:xfrm>
            <a:prstGeom prst="rect">
              <a:avLst/>
            </a:prstGeom>
            <a:grpFill/>
            <a:ln>
              <a:solidFill>
                <a:srgbClr val="FF0000"/>
              </a:solidFill>
            </a:ln>
          </p:spPr>
          <p:txBody>
            <a:bodyPr wrap="square" rtlCol="0">
              <a:spAutoFit/>
            </a:bodyPr>
            <a:lstStyle/>
            <a:p>
              <a:pPr algn="ctr"/>
              <a:r>
                <a:rPr lang="en-US" sz="3600" dirty="0" smtClean="0">
                  <a:solidFill>
                    <a:srgbClr val="000000"/>
                  </a:solidFill>
                  <a:latin typeface="Arial"/>
                  <a:cs typeface="Arial"/>
                </a:rPr>
                <a:t>Explore a possible mechanism for AE pedagogy</a:t>
              </a:r>
            </a:p>
          </p:txBody>
        </p:sp>
      </p:grpSp>
      <p:grpSp>
        <p:nvGrpSpPr>
          <p:cNvPr id="17" name="Group 16"/>
          <p:cNvGrpSpPr/>
          <p:nvPr/>
        </p:nvGrpSpPr>
        <p:grpSpPr>
          <a:xfrm>
            <a:off x="305438" y="2121356"/>
            <a:ext cx="8506792" cy="1935165"/>
            <a:chOff x="316100" y="2320625"/>
            <a:chExt cx="4089324" cy="1935165"/>
          </a:xfrm>
          <a:solidFill>
            <a:srgbClr val="DCE6F2"/>
          </a:solidFill>
        </p:grpSpPr>
        <p:sp>
          <p:nvSpPr>
            <p:cNvPr id="18" name="Rectangle 17"/>
            <p:cNvSpPr>
              <a:spLocks/>
            </p:cNvSpPr>
            <p:nvPr/>
          </p:nvSpPr>
          <p:spPr>
            <a:xfrm>
              <a:off x="316100" y="2320625"/>
              <a:ext cx="4089324" cy="1935165"/>
            </a:xfrm>
            <a:prstGeom prst="rect">
              <a:avLst/>
            </a:prstGeom>
            <a:grp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16100" y="2399025"/>
              <a:ext cx="4089324" cy="1754327"/>
            </a:xfrm>
            <a:prstGeom prst="rect">
              <a:avLst/>
            </a:prstGeom>
            <a:grpFill/>
            <a:ln>
              <a:solidFill>
                <a:srgbClr val="FF0000"/>
              </a:solidFill>
            </a:ln>
          </p:spPr>
          <p:txBody>
            <a:bodyPr wrap="square" rtlCol="0">
              <a:spAutoFit/>
            </a:bodyPr>
            <a:lstStyle/>
            <a:p>
              <a:pPr algn="ctr"/>
              <a:r>
                <a:rPr lang="en-US" sz="3600" dirty="0" smtClean="0">
                  <a:latin typeface="Arial"/>
                  <a:cs typeface="Arial"/>
                </a:rPr>
                <a:t>Investigate the effect of Active Engagement (AE) on teacher-candidates’ (TCs’) epistemologies</a:t>
              </a:r>
            </a:p>
          </p:txBody>
        </p:sp>
      </p:grpSp>
    </p:spTree>
    <p:extLst>
      <p:ext uri="{BB962C8B-B14F-4D97-AF65-F5344CB8AC3E}">
        <p14:creationId xmlns:p14="http://schemas.microsoft.com/office/powerpoint/2010/main" val="197944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5" y="223838"/>
              <a:ext cx="57594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Teaching &amp; Learning with Technology</a:t>
              </a:r>
              <a:endParaRPr lang="en-US" sz="3600" b="1" dirty="0">
                <a:solidFill>
                  <a:schemeClr val="bg1"/>
                </a:solidFill>
                <a:latin typeface="Arial" pitchFamily="34" charset="0"/>
                <a:cs typeface="Arial" pitchFamily="34" charset="0"/>
              </a:endParaRPr>
            </a:p>
          </p:txBody>
        </p:sp>
      </p:grpSp>
      <p:grpSp>
        <p:nvGrpSpPr>
          <p:cNvPr id="13" name="Group 12"/>
          <p:cNvGrpSpPr/>
          <p:nvPr/>
        </p:nvGrpSpPr>
        <p:grpSpPr>
          <a:xfrm>
            <a:off x="4644008" y="1772816"/>
            <a:ext cx="4089324" cy="1935165"/>
            <a:chOff x="316100" y="2320625"/>
            <a:chExt cx="4089324" cy="1935165"/>
          </a:xfrm>
          <a:solidFill>
            <a:srgbClr val="003468"/>
          </a:solidFill>
        </p:grpSpPr>
        <p:sp>
          <p:nvSpPr>
            <p:cNvPr id="14" name="Rectangle 13"/>
            <p:cNvSpPr>
              <a:spLocks/>
            </p:cNvSpPr>
            <p:nvPr/>
          </p:nvSpPr>
          <p:spPr>
            <a:xfrm>
              <a:off x="316100" y="2320625"/>
              <a:ext cx="4089324" cy="1935165"/>
            </a:xfrm>
            <a:prstGeom prst="rect">
              <a:avLst/>
            </a:prstGeom>
            <a:grp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16100" y="2399025"/>
              <a:ext cx="4089324" cy="1754327"/>
            </a:xfrm>
            <a:prstGeom prst="rect">
              <a:avLst/>
            </a:prstGeom>
            <a:grpFill/>
          </p:spPr>
          <p:txBody>
            <a:bodyPr wrap="square" rtlCol="0">
              <a:spAutoFit/>
            </a:bodyPr>
            <a:lstStyle/>
            <a:p>
              <a:pPr algn="ctr"/>
              <a:r>
                <a:rPr lang="en-US" sz="3600" dirty="0" smtClean="0">
                  <a:solidFill>
                    <a:srgbClr val="FFFFFF"/>
                  </a:solidFill>
                  <a:latin typeface="Arial"/>
                  <a:cs typeface="Arial"/>
                </a:rPr>
                <a:t>TCs experience developing questions</a:t>
              </a:r>
            </a:p>
          </p:txBody>
        </p:sp>
      </p:grpSp>
      <p:grpSp>
        <p:nvGrpSpPr>
          <p:cNvPr id="16" name="Group 15"/>
          <p:cNvGrpSpPr/>
          <p:nvPr/>
        </p:nvGrpSpPr>
        <p:grpSpPr>
          <a:xfrm>
            <a:off x="179512" y="1772816"/>
            <a:ext cx="4089324" cy="1935165"/>
            <a:chOff x="316100" y="2320625"/>
            <a:chExt cx="4089324" cy="1935165"/>
          </a:xfrm>
          <a:solidFill>
            <a:schemeClr val="accent1">
              <a:lumMod val="20000"/>
              <a:lumOff val="80000"/>
            </a:schemeClr>
          </a:solidFill>
        </p:grpSpPr>
        <p:sp>
          <p:nvSpPr>
            <p:cNvPr id="17" name="Rectangle 16"/>
            <p:cNvSpPr>
              <a:spLocks/>
            </p:cNvSpPr>
            <p:nvPr/>
          </p:nvSpPr>
          <p:spPr>
            <a:xfrm>
              <a:off x="316100" y="2320625"/>
              <a:ext cx="4089324" cy="1935165"/>
            </a:xfrm>
            <a:prstGeom prst="rect">
              <a:avLst/>
            </a:prstGeom>
            <a:grp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16100" y="2708962"/>
              <a:ext cx="4089324" cy="1200329"/>
            </a:xfrm>
            <a:prstGeom prst="rect">
              <a:avLst/>
            </a:prstGeom>
            <a:grpFill/>
          </p:spPr>
          <p:txBody>
            <a:bodyPr wrap="square" rtlCol="0">
              <a:spAutoFit/>
            </a:bodyPr>
            <a:lstStyle/>
            <a:p>
              <a:pPr algn="ctr"/>
              <a:r>
                <a:rPr lang="en-US" sz="3600" dirty="0" smtClean="0">
                  <a:solidFill>
                    <a:schemeClr val="tx1">
                      <a:lumMod val="50000"/>
                      <a:lumOff val="50000"/>
                    </a:schemeClr>
                  </a:solidFill>
                  <a:latin typeface="Arial"/>
                  <a:cs typeface="Arial"/>
                </a:rPr>
                <a:t>Instructor modeling AE pedagogy</a:t>
              </a:r>
            </a:p>
          </p:txBody>
        </p:sp>
      </p:grpSp>
      <p:pic>
        <p:nvPicPr>
          <p:cNvPr id="19"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9117" b="67358"/>
          <a:stretch/>
        </p:blipFill>
        <p:spPr bwMode="auto">
          <a:xfrm>
            <a:off x="4355976" y="4077072"/>
            <a:ext cx="4594860" cy="1545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645024"/>
            <a:ext cx="4355976" cy="3135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751091" y="5805264"/>
            <a:ext cx="4141389" cy="954107"/>
          </a:xfrm>
          <a:prstGeom prst="rect">
            <a:avLst/>
          </a:prstGeom>
        </p:spPr>
        <p:txBody>
          <a:bodyPr wrap="square">
            <a:spAutoFit/>
          </a:bodyPr>
          <a:lstStyle/>
          <a:p>
            <a:r>
              <a:rPr lang="en-CA" sz="2800" dirty="0">
                <a:hlinkClick r:id="rId5"/>
              </a:rPr>
              <a:t>http://scienceres-edcp-educ.sites.olt.ubc.ca/</a:t>
            </a:r>
            <a:endParaRPr lang="en-CA" sz="2800" dirty="0"/>
          </a:p>
        </p:txBody>
      </p:sp>
    </p:spTree>
    <p:extLst>
      <p:ext uri="{BB962C8B-B14F-4D97-AF65-F5344CB8AC3E}">
        <p14:creationId xmlns:p14="http://schemas.microsoft.com/office/powerpoint/2010/main" val="374986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6480" y="7437530"/>
            <a:ext cx="6211187" cy="429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6480" y="7437529"/>
            <a:ext cx="7379022" cy="510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8880" y="7589929"/>
            <a:ext cx="7379022" cy="510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1280" y="7742329"/>
            <a:ext cx="7379022" cy="510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3680" y="7894729"/>
            <a:ext cx="7379022" cy="510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6080" y="8047129"/>
            <a:ext cx="7379022" cy="510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0" y="0"/>
            <a:ext cx="9144000" cy="1527175"/>
            <a:chOff x="0" y="0"/>
            <a:chExt cx="9144000" cy="1527175"/>
          </a:xfrm>
        </p:grpSpPr>
        <p:sp>
          <p:nvSpPr>
            <p:cNvPr id="13" name="Rectangle 12"/>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4"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5" name="Rectangle 15"/>
            <p:cNvSpPr>
              <a:spLocks noChangeArrowheads="1"/>
            </p:cNvSpPr>
            <p:nvPr/>
          </p:nvSpPr>
          <p:spPr bwMode="auto">
            <a:xfrm>
              <a:off x="1800224" y="223838"/>
              <a:ext cx="707105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1" dirty="0" smtClean="0">
                  <a:solidFill>
                    <a:schemeClr val="bg1"/>
                  </a:solidFill>
                  <a:latin typeface="Arial" pitchFamily="34" charset="0"/>
                  <a:cs typeface="Arial" pitchFamily="34" charset="0"/>
                </a:rPr>
                <a:t>Math &amp; Science Teaching &amp; Learning through Technology</a:t>
              </a:r>
              <a:endParaRPr lang="en-US" sz="2800" b="1" dirty="0">
                <a:solidFill>
                  <a:schemeClr val="bg1"/>
                </a:solidFill>
                <a:latin typeface="Arial" pitchFamily="34" charset="0"/>
                <a:cs typeface="Arial" pitchFamily="34" charset="0"/>
              </a:endParaRPr>
            </a:p>
          </p:txBody>
        </p:sp>
      </p:grpSp>
      <p:pic>
        <p:nvPicPr>
          <p:cNvPr id="14338"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1" y="1674924"/>
            <a:ext cx="8934450" cy="4954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211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0" y="1601788"/>
            <a:ext cx="9144000" cy="5252769"/>
          </a:xfrm>
          <a:prstGeom prst="rect">
            <a:avLst/>
          </a:prstGeom>
        </p:spPr>
      </p:pic>
      <p:grpSp>
        <p:nvGrpSpPr>
          <p:cNvPr id="3" name="Group 2"/>
          <p:cNvGrpSpPr/>
          <p:nvPr/>
        </p:nvGrpSpPr>
        <p:grpSpPr>
          <a:xfrm>
            <a:off x="0" y="0"/>
            <a:ext cx="9144000" cy="1527175"/>
            <a:chOff x="0" y="0"/>
            <a:chExt cx="9144000" cy="1527175"/>
          </a:xfrm>
        </p:grpSpPr>
        <p:sp>
          <p:nvSpPr>
            <p:cNvPr id="5" name="Rectangle 4"/>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6"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7" name="Rectangle 15"/>
            <p:cNvSpPr>
              <a:spLocks noChangeArrowheads="1"/>
            </p:cNvSpPr>
            <p:nvPr/>
          </p:nvSpPr>
          <p:spPr bwMode="auto">
            <a:xfrm>
              <a:off x="1800225" y="223838"/>
              <a:ext cx="57594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Navigating the Resource</a:t>
              </a:r>
              <a:endParaRPr lang="en-US" sz="36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2981221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5" y="223838"/>
              <a:ext cx="57594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Navigating the Resource</a:t>
              </a:r>
              <a:endParaRPr lang="en-US" sz="3600" b="1" dirty="0">
                <a:solidFill>
                  <a:schemeClr val="bg1"/>
                </a:solidFill>
                <a:latin typeface="Arial" pitchFamily="34" charset="0"/>
                <a:cs typeface="Arial" pitchFamily="34" charset="0"/>
              </a:endParaRPr>
            </a:p>
          </p:txBody>
        </p:sp>
      </p:gr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700601"/>
            <a:ext cx="8712747" cy="4551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 y="6396335"/>
            <a:ext cx="9143999" cy="461665"/>
          </a:xfrm>
          <a:prstGeom prst="rect">
            <a:avLst/>
          </a:prstGeom>
          <a:noFill/>
        </p:spPr>
        <p:txBody>
          <a:bodyPr wrap="square" rtlCol="0">
            <a:spAutoFit/>
          </a:bodyPr>
          <a:lstStyle/>
          <a:p>
            <a:pPr algn="ctr"/>
            <a:r>
              <a:rPr lang="en-US" sz="2400" dirty="0" smtClean="0">
                <a:solidFill>
                  <a:schemeClr val="tx2">
                    <a:lumMod val="75000"/>
                  </a:schemeClr>
                </a:solidFill>
                <a:latin typeface="Arial"/>
                <a:cs typeface="Arial"/>
              </a:rPr>
              <a:t>http://scienceres-edcp-educ.sites.olt.ubc.ca/</a:t>
            </a:r>
            <a:endParaRPr lang="en-US" sz="2400" dirty="0">
              <a:solidFill>
                <a:schemeClr val="tx2">
                  <a:lumMod val="75000"/>
                </a:schemeClr>
              </a:solidFill>
              <a:latin typeface="Arial"/>
              <a:cs typeface="Arial"/>
            </a:endParaRPr>
          </a:p>
        </p:txBody>
      </p:sp>
    </p:spTree>
    <p:extLst>
      <p:ext uri="{BB962C8B-B14F-4D97-AF65-F5344CB8AC3E}">
        <p14:creationId xmlns:p14="http://schemas.microsoft.com/office/powerpoint/2010/main" val="3888720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rot="18824230">
            <a:off x="5919866" y="3069766"/>
            <a:ext cx="775460" cy="98449"/>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74" name="Rectangle 2"/>
          <p:cNvSpPr>
            <a:spLocks noGrp="1" noChangeArrowheads="1"/>
          </p:cNvSpPr>
          <p:nvPr>
            <p:ph type="title"/>
          </p:nvPr>
        </p:nvSpPr>
        <p:spPr>
          <a:xfrm>
            <a:off x="1792288" y="195263"/>
            <a:ext cx="5521325" cy="1143000"/>
          </a:xfrm>
        </p:spPr>
        <p:txBody>
          <a:bodyPr/>
          <a:lstStyle/>
          <a:p>
            <a:pPr algn="l" eaLnBrk="1" hangingPunct="1"/>
            <a:r>
              <a:rPr lang="en-CA" b="1" smtClean="0">
                <a:solidFill>
                  <a:schemeClr val="bg1"/>
                </a:solidFill>
                <a:latin typeface="Calibri" pitchFamily="34" charset="0"/>
              </a:rPr>
              <a:t>Question Title</a:t>
            </a:r>
          </a:p>
        </p:txBody>
      </p:sp>
      <p:sp>
        <p:nvSpPr>
          <p:cNvPr id="3075" name="Rectangle 7"/>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Rectangle 18"/>
          <p:cNvSpPr>
            <a:spLocks noChangeArrowheads="1"/>
          </p:cNvSpPr>
          <p:nvPr/>
        </p:nvSpPr>
        <p:spPr bwMode="auto">
          <a:xfrm>
            <a:off x="1792288" y="195263"/>
            <a:ext cx="55213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CA" sz="4400" b="1">
                <a:solidFill>
                  <a:schemeClr val="bg1"/>
                </a:solidFill>
                <a:latin typeface="Calibri" pitchFamily="34" charset="0"/>
              </a:rPr>
              <a:t>Question Title</a:t>
            </a:r>
          </a:p>
        </p:txBody>
      </p:sp>
      <p:sp>
        <p:nvSpPr>
          <p:cNvPr id="3077" name="Rectangle 19"/>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 name="Rectangle 22"/>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9" name="Group 17"/>
          <p:cNvGrpSpPr>
            <a:grpSpLocks/>
          </p:cNvGrpSpPr>
          <p:nvPr/>
        </p:nvGrpSpPr>
        <p:grpSpPr bwMode="auto">
          <a:xfrm>
            <a:off x="0" y="0"/>
            <a:ext cx="9144000" cy="1527175"/>
            <a:chOff x="0" y="0"/>
            <a:chExt cx="9144000" cy="1527175"/>
          </a:xfrm>
        </p:grpSpPr>
        <p:sp>
          <p:nvSpPr>
            <p:cNvPr id="19" name="Rectangle 18"/>
            <p:cNvSpPr/>
            <p:nvPr/>
          </p:nvSpPr>
          <p:spPr>
            <a:xfrm>
              <a:off x="0" y="3175"/>
              <a:ext cx="9144000" cy="1522413"/>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107" name="Rectangle 16"/>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80" name="Group 17"/>
          <p:cNvGrpSpPr>
            <a:grpSpLocks/>
          </p:cNvGrpSpPr>
          <p:nvPr/>
        </p:nvGrpSpPr>
        <p:grpSpPr bwMode="auto">
          <a:xfrm>
            <a:off x="1524000" y="0"/>
            <a:ext cx="6829425" cy="1527175"/>
            <a:chOff x="960" y="0"/>
            <a:chExt cx="4302" cy="962"/>
          </a:xfrm>
        </p:grpSpPr>
        <p:sp>
          <p:nvSpPr>
            <p:cNvPr id="3104" name="Rectangle 15"/>
            <p:cNvSpPr>
              <a:spLocks noChangeArrowheads="1"/>
            </p:cNvSpPr>
            <p:nvPr/>
          </p:nvSpPr>
          <p:spPr bwMode="auto">
            <a:xfrm>
              <a:off x="1129" y="123"/>
              <a:ext cx="4133"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4400" b="1" dirty="0">
                  <a:solidFill>
                    <a:schemeClr val="bg1"/>
                  </a:solidFill>
                  <a:latin typeface="Arial"/>
                  <a:cs typeface="Arial"/>
                </a:rPr>
                <a:t>Blocks </a:t>
              </a:r>
              <a:r>
                <a:rPr lang="en-US" sz="4400" b="1" dirty="0" smtClean="0">
                  <a:solidFill>
                    <a:schemeClr val="bg1"/>
                  </a:solidFill>
                  <a:latin typeface="Arial"/>
                  <a:cs typeface="Arial"/>
                </a:rPr>
                <a:t>and a Pulley</a:t>
              </a:r>
              <a:endParaRPr lang="en-US" sz="4400" b="1" dirty="0">
                <a:solidFill>
                  <a:schemeClr val="bg1"/>
                </a:solidFill>
                <a:latin typeface="Arial"/>
                <a:cs typeface="Arial"/>
              </a:endParaRPr>
            </a:p>
          </p:txBody>
        </p:sp>
        <p:sp>
          <p:nvSpPr>
            <p:cNvPr id="3105" name="Rectangle 16"/>
            <p:cNvSpPr>
              <a:spLocks noChangeArrowheads="1"/>
            </p:cNvSpPr>
            <p:nvPr/>
          </p:nvSpPr>
          <p:spPr bwMode="auto">
            <a:xfrm>
              <a:off x="960" y="0"/>
              <a:ext cx="45" cy="9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43" name="Straight Connector 42"/>
          <p:cNvCxnSpPr/>
          <p:nvPr/>
        </p:nvCxnSpPr>
        <p:spPr bwMode="auto">
          <a:xfrm>
            <a:off x="6868529" y="2710234"/>
            <a:ext cx="19951" cy="25932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6372542" y="5305742"/>
            <a:ext cx="1079500" cy="720725"/>
            <a:chOff x="7073582" y="5473382"/>
            <a:chExt cx="1079500" cy="720725"/>
          </a:xfrm>
        </p:grpSpPr>
        <p:sp>
          <p:nvSpPr>
            <p:cNvPr id="40" name="Rectangle 39"/>
            <p:cNvSpPr/>
            <p:nvPr/>
          </p:nvSpPr>
          <p:spPr bwMode="auto">
            <a:xfrm>
              <a:off x="7073582" y="5473382"/>
              <a:ext cx="1079500" cy="7207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097" name="TextBox 32"/>
            <p:cNvSpPr txBox="1">
              <a:spLocks noChangeArrowheads="1"/>
            </p:cNvSpPr>
            <p:nvPr/>
          </p:nvSpPr>
          <p:spPr bwMode="auto">
            <a:xfrm>
              <a:off x="7239634" y="5569367"/>
              <a:ext cx="7904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dirty="0"/>
                <a:t>m</a:t>
              </a:r>
              <a:r>
                <a:rPr lang="en-US" sz="2400" baseline="-25000" dirty="0"/>
                <a:t>2</a:t>
              </a:r>
              <a:endParaRPr lang="en-CA" sz="2400" dirty="0"/>
            </a:p>
          </p:txBody>
        </p:sp>
      </p:grpSp>
      <p:sp>
        <p:nvSpPr>
          <p:cNvPr id="33" name="Rectangle 32"/>
          <p:cNvSpPr/>
          <p:nvPr/>
        </p:nvSpPr>
        <p:spPr bwMode="auto">
          <a:xfrm flipH="1">
            <a:off x="2786701" y="2394905"/>
            <a:ext cx="1079502" cy="7207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34" name="Straight Connector 33"/>
          <p:cNvCxnSpPr>
            <a:stCxn id="42" idx="7"/>
          </p:cNvCxnSpPr>
          <p:nvPr/>
        </p:nvCxnSpPr>
        <p:spPr bwMode="auto">
          <a:xfrm flipH="1" flipV="1">
            <a:off x="3840480" y="2560320"/>
            <a:ext cx="29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95" name="TextBox 32"/>
          <p:cNvSpPr txBox="1">
            <a:spLocks noChangeArrowheads="1"/>
          </p:cNvSpPr>
          <p:nvPr/>
        </p:nvSpPr>
        <p:spPr bwMode="auto">
          <a:xfrm flipH="1">
            <a:off x="2988027" y="2457861"/>
            <a:ext cx="876360"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t>m</a:t>
            </a:r>
            <a:r>
              <a:rPr lang="en-US" sz="2400" baseline="-25000" dirty="0"/>
              <a:t>1</a:t>
            </a:r>
            <a:endParaRPr lang="en-CA" sz="2400" dirty="0"/>
          </a:p>
        </p:txBody>
      </p:sp>
      <p:sp>
        <p:nvSpPr>
          <p:cNvPr id="35" name="Rectangle 34"/>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 name="Rectangle 1"/>
          <p:cNvSpPr/>
          <p:nvPr/>
        </p:nvSpPr>
        <p:spPr>
          <a:xfrm>
            <a:off x="1798320" y="3093720"/>
            <a:ext cx="4297680" cy="396240"/>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rot="16200000">
            <a:off x="1737360" y="4213860"/>
            <a:ext cx="1562100" cy="144780"/>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rot="16200000">
            <a:off x="4632960" y="4229100"/>
            <a:ext cx="1562100" cy="144780"/>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p:cNvSpPr/>
          <p:nvPr/>
        </p:nvSpPr>
        <p:spPr bwMode="auto">
          <a:xfrm>
            <a:off x="6534149" y="2536190"/>
            <a:ext cx="358774" cy="3587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Tree>
    <p:extLst>
      <p:ext uri="{BB962C8B-B14F-4D97-AF65-F5344CB8AC3E}">
        <p14:creationId xmlns:p14="http://schemas.microsoft.com/office/powerpoint/2010/main" val="2384770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rot="19829580">
            <a:off x="4005335" y="4464843"/>
            <a:ext cx="768096" cy="111353"/>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bwMode="auto">
          <a:xfrm>
            <a:off x="4659629" y="4121150"/>
            <a:ext cx="358774" cy="3587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4098" name="Rectangle 2"/>
          <p:cNvSpPr>
            <a:spLocks noGrp="1" noChangeArrowheads="1"/>
          </p:cNvSpPr>
          <p:nvPr>
            <p:ph type="title"/>
          </p:nvPr>
        </p:nvSpPr>
        <p:spPr>
          <a:xfrm>
            <a:off x="1792288" y="195263"/>
            <a:ext cx="5521325" cy="1143000"/>
          </a:xfrm>
        </p:spPr>
        <p:txBody>
          <a:bodyPr/>
          <a:lstStyle/>
          <a:p>
            <a:pPr algn="l" eaLnBrk="1" hangingPunct="1"/>
            <a:r>
              <a:rPr lang="en-CA" b="1" smtClean="0">
                <a:solidFill>
                  <a:schemeClr val="bg1"/>
                </a:solidFill>
                <a:latin typeface="Calibri" pitchFamily="34" charset="0"/>
              </a:rPr>
              <a:t>Question Title</a:t>
            </a:r>
          </a:p>
        </p:txBody>
      </p:sp>
      <p:sp>
        <p:nvSpPr>
          <p:cNvPr id="4100" name="Rectangle 7"/>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 name="Text Box 10"/>
          <p:cNvSpPr txBox="1">
            <a:spLocks noChangeArrowheads="1"/>
          </p:cNvSpPr>
          <p:nvPr/>
        </p:nvSpPr>
        <p:spPr bwMode="auto">
          <a:xfrm>
            <a:off x="274320" y="1668780"/>
            <a:ext cx="859536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spcBef>
                <a:spcPct val="50000"/>
              </a:spcBef>
            </a:pPr>
            <a:r>
              <a:rPr lang="en-US" sz="2000" dirty="0" smtClean="0"/>
              <a:t>Two blocks are connected via a pulley. The blocks are initially at rest as block m</a:t>
            </a:r>
            <a:r>
              <a:rPr lang="en-US" sz="2000" baseline="-25000" dirty="0" smtClean="0"/>
              <a:t>1</a:t>
            </a:r>
            <a:r>
              <a:rPr lang="en-US" sz="2000" dirty="0" smtClean="0"/>
              <a:t> is attached to a wall. </a:t>
            </a:r>
            <a:r>
              <a:rPr lang="en-CA" sz="2000" dirty="0" smtClean="0"/>
              <a:t>If string A breaks, what will the accelerations of the blocks be</a:t>
            </a:r>
            <a:r>
              <a:rPr lang="en-US" sz="2000" dirty="0" smtClean="0"/>
              <a:t>? (</a:t>
            </a:r>
            <a:r>
              <a:rPr lang="en-US" sz="2000" b="1" dirty="0" smtClean="0">
                <a:solidFill>
                  <a:srgbClr val="FF0000"/>
                </a:solidFill>
              </a:rPr>
              <a:t>Assume </a:t>
            </a:r>
            <a:r>
              <a:rPr lang="en-US" sz="2000" dirty="0" smtClean="0"/>
              <a:t>friction is very small and strings don’t stretch)</a:t>
            </a:r>
            <a:endParaRPr lang="en-US" sz="2000" dirty="0"/>
          </a:p>
        </p:txBody>
      </p:sp>
      <p:sp>
        <p:nvSpPr>
          <p:cNvPr id="4102" name="Rectangle 18"/>
          <p:cNvSpPr>
            <a:spLocks noChangeArrowheads="1"/>
          </p:cNvSpPr>
          <p:nvPr/>
        </p:nvSpPr>
        <p:spPr bwMode="auto">
          <a:xfrm>
            <a:off x="1792288" y="195263"/>
            <a:ext cx="55213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CA" sz="4400" b="1">
                <a:solidFill>
                  <a:schemeClr val="bg1"/>
                </a:solidFill>
                <a:latin typeface="Calibri" pitchFamily="34" charset="0"/>
              </a:rPr>
              <a:t>Question Title</a:t>
            </a:r>
          </a:p>
        </p:txBody>
      </p:sp>
      <p:sp>
        <p:nvSpPr>
          <p:cNvPr id="4103" name="Rectangle 19"/>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Rectangle 22"/>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05" name="Group 17"/>
          <p:cNvGrpSpPr>
            <a:grpSpLocks/>
          </p:cNvGrpSpPr>
          <p:nvPr/>
        </p:nvGrpSpPr>
        <p:grpSpPr bwMode="auto">
          <a:xfrm>
            <a:off x="0" y="0"/>
            <a:ext cx="9144000" cy="1527175"/>
            <a:chOff x="0" y="0"/>
            <a:chExt cx="9144000" cy="1527175"/>
          </a:xfrm>
        </p:grpSpPr>
        <p:sp>
          <p:nvSpPr>
            <p:cNvPr id="19" name="Rectangle 18"/>
            <p:cNvSpPr/>
            <p:nvPr/>
          </p:nvSpPr>
          <p:spPr>
            <a:xfrm>
              <a:off x="0" y="3175"/>
              <a:ext cx="9144000" cy="1522413"/>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4117" name="Rectangle 16"/>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06" name="Group 17"/>
          <p:cNvGrpSpPr>
            <a:grpSpLocks/>
          </p:cNvGrpSpPr>
          <p:nvPr/>
        </p:nvGrpSpPr>
        <p:grpSpPr bwMode="auto">
          <a:xfrm>
            <a:off x="1524000" y="0"/>
            <a:ext cx="6829425" cy="1527175"/>
            <a:chOff x="960" y="0"/>
            <a:chExt cx="4302" cy="962"/>
          </a:xfrm>
        </p:grpSpPr>
        <p:sp>
          <p:nvSpPr>
            <p:cNvPr id="4114" name="Rectangle 15"/>
            <p:cNvSpPr>
              <a:spLocks noChangeArrowheads="1"/>
            </p:cNvSpPr>
            <p:nvPr/>
          </p:nvSpPr>
          <p:spPr bwMode="auto">
            <a:xfrm>
              <a:off x="1129" y="123"/>
              <a:ext cx="4133"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4400" b="1" dirty="0">
                  <a:solidFill>
                    <a:schemeClr val="bg1"/>
                  </a:solidFill>
                  <a:latin typeface="Arial"/>
                  <a:cs typeface="Arial"/>
                </a:rPr>
                <a:t>Blocks </a:t>
              </a:r>
              <a:r>
                <a:rPr lang="en-US" sz="4400" b="1" dirty="0" smtClean="0">
                  <a:solidFill>
                    <a:schemeClr val="bg1"/>
                  </a:solidFill>
                  <a:latin typeface="Arial"/>
                  <a:cs typeface="Arial"/>
                </a:rPr>
                <a:t>and a Pulley II</a:t>
              </a:r>
              <a:endParaRPr lang="en-US" sz="4400" b="1" dirty="0">
                <a:solidFill>
                  <a:schemeClr val="bg1"/>
                </a:solidFill>
                <a:latin typeface="Arial"/>
                <a:cs typeface="Arial"/>
              </a:endParaRPr>
            </a:p>
          </p:txBody>
        </p:sp>
        <p:sp>
          <p:nvSpPr>
            <p:cNvPr id="4115" name="Rectangle 16"/>
            <p:cNvSpPr>
              <a:spLocks noChangeArrowheads="1"/>
            </p:cNvSpPr>
            <p:nvPr/>
          </p:nvSpPr>
          <p:spPr bwMode="auto">
            <a:xfrm>
              <a:off x="960" y="0"/>
              <a:ext cx="45" cy="9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22" name="Straight Connector 21"/>
          <p:cNvCxnSpPr/>
          <p:nvPr/>
        </p:nvCxnSpPr>
        <p:spPr bwMode="auto">
          <a:xfrm>
            <a:off x="4994009" y="4203754"/>
            <a:ext cx="4711" cy="932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482782" y="5138102"/>
            <a:ext cx="1079500" cy="720725"/>
            <a:chOff x="7073582" y="5473382"/>
            <a:chExt cx="1079500" cy="720725"/>
          </a:xfrm>
        </p:grpSpPr>
        <p:sp>
          <p:nvSpPr>
            <p:cNvPr id="24" name="Rectangle 23"/>
            <p:cNvSpPr/>
            <p:nvPr/>
          </p:nvSpPr>
          <p:spPr bwMode="auto">
            <a:xfrm>
              <a:off x="7073582" y="5473382"/>
              <a:ext cx="1079500" cy="7207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5" name="TextBox 32"/>
            <p:cNvSpPr txBox="1">
              <a:spLocks noChangeArrowheads="1"/>
            </p:cNvSpPr>
            <p:nvPr/>
          </p:nvSpPr>
          <p:spPr bwMode="auto">
            <a:xfrm>
              <a:off x="7239634" y="5569367"/>
              <a:ext cx="7904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dirty="0"/>
                <a:t>m</a:t>
              </a:r>
              <a:r>
                <a:rPr lang="en-US" sz="2400" baseline="-25000" dirty="0"/>
                <a:t>2</a:t>
              </a:r>
              <a:endParaRPr lang="en-CA" sz="2400" dirty="0"/>
            </a:p>
          </p:txBody>
        </p:sp>
      </p:grpSp>
      <p:sp>
        <p:nvSpPr>
          <p:cNvPr id="26" name="Rectangle 25"/>
          <p:cNvSpPr/>
          <p:nvPr/>
        </p:nvSpPr>
        <p:spPr bwMode="auto">
          <a:xfrm flipH="1">
            <a:off x="1582741" y="3581401"/>
            <a:ext cx="1079502" cy="9058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27" name="Straight Connector 26"/>
          <p:cNvCxnSpPr>
            <a:stCxn id="33" idx="7"/>
          </p:cNvCxnSpPr>
          <p:nvPr/>
        </p:nvCxnSpPr>
        <p:spPr bwMode="auto">
          <a:xfrm flipH="1" flipV="1">
            <a:off x="2651760" y="4145280"/>
            <a:ext cx="22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32"/>
          <p:cNvSpPr txBox="1">
            <a:spLocks noChangeArrowheads="1"/>
          </p:cNvSpPr>
          <p:nvPr/>
        </p:nvSpPr>
        <p:spPr bwMode="auto">
          <a:xfrm flipH="1">
            <a:off x="1784067" y="3829461"/>
            <a:ext cx="668847"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t>m</a:t>
            </a:r>
            <a:r>
              <a:rPr lang="en-US" sz="2400" baseline="-25000" dirty="0"/>
              <a:t>1</a:t>
            </a:r>
            <a:endParaRPr lang="en-CA" sz="2400" dirty="0"/>
          </a:p>
        </p:txBody>
      </p:sp>
      <p:sp>
        <p:nvSpPr>
          <p:cNvPr id="29" name="Rectangle 28"/>
          <p:cNvSpPr/>
          <p:nvPr/>
        </p:nvSpPr>
        <p:spPr>
          <a:xfrm>
            <a:off x="594360" y="4465320"/>
            <a:ext cx="3550920" cy="396240"/>
          </a:xfrm>
          <a:prstGeom prst="rect">
            <a:avLst/>
          </a:prstGeom>
          <a:blipFill>
            <a:blip r:embed="rId4"/>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rot="16200000">
            <a:off x="533400" y="5585460"/>
            <a:ext cx="1562100" cy="144780"/>
          </a:xfrm>
          <a:prstGeom prst="rect">
            <a:avLst/>
          </a:prstGeom>
          <a:blipFill>
            <a:blip r:embed="rId4"/>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rot="16200000">
            <a:off x="2621280" y="5585460"/>
            <a:ext cx="1562100" cy="144780"/>
          </a:xfrm>
          <a:prstGeom prst="rect">
            <a:avLst/>
          </a:prstGeom>
          <a:blipFill>
            <a:blip r:embed="rId4"/>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4" name="Straight Connector 33"/>
          <p:cNvCxnSpPr/>
          <p:nvPr/>
        </p:nvCxnSpPr>
        <p:spPr bwMode="auto">
          <a:xfrm flipH="1" flipV="1">
            <a:off x="579120" y="4145280"/>
            <a:ext cx="9882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rot="16200000">
            <a:off x="-1021080" y="4998720"/>
            <a:ext cx="2865120" cy="335280"/>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TextBox 32"/>
          <p:cNvSpPr txBox="1">
            <a:spLocks noChangeArrowheads="1"/>
          </p:cNvSpPr>
          <p:nvPr/>
        </p:nvSpPr>
        <p:spPr bwMode="auto">
          <a:xfrm flipH="1">
            <a:off x="905952" y="3648034"/>
            <a:ext cx="632562"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smtClean="0"/>
              <a:t>A</a:t>
            </a:r>
            <a:endParaRPr lang="en-CA" sz="2400" dirty="0"/>
          </a:p>
        </p:txBody>
      </p:sp>
      <p:sp>
        <p:nvSpPr>
          <p:cNvPr id="42" name="TextBox 32"/>
          <p:cNvSpPr txBox="1">
            <a:spLocks noChangeArrowheads="1"/>
          </p:cNvSpPr>
          <p:nvPr/>
        </p:nvSpPr>
        <p:spPr bwMode="auto">
          <a:xfrm flipH="1">
            <a:off x="3467723" y="3611749"/>
            <a:ext cx="632562"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smtClean="0"/>
              <a:t>B</a:t>
            </a:r>
            <a:endParaRPr lang="en-CA" sz="2400" dirty="0"/>
          </a:p>
        </p:txBody>
      </p:sp>
      <p:graphicFrame>
        <p:nvGraphicFramePr>
          <p:cNvPr id="7" name="Object 6"/>
          <p:cNvGraphicFramePr>
            <a:graphicFrameLocks noChangeAspect="1"/>
          </p:cNvGraphicFramePr>
          <p:nvPr>
            <p:extLst>
              <p:ext uri="{D42A27DB-BD31-4B8C-83A1-F6EECF244321}">
                <p14:modId xmlns:p14="http://schemas.microsoft.com/office/powerpoint/2010/main" val="253394526"/>
              </p:ext>
            </p:extLst>
          </p:nvPr>
        </p:nvGraphicFramePr>
        <p:xfrm>
          <a:off x="5780994" y="3524469"/>
          <a:ext cx="2890837" cy="2395537"/>
        </p:xfrm>
        <a:graphic>
          <a:graphicData uri="http://schemas.openxmlformats.org/presentationml/2006/ole">
            <mc:AlternateContent xmlns:mc="http://schemas.openxmlformats.org/markup-compatibility/2006">
              <mc:Choice xmlns:v="urn:schemas-microsoft-com:vml" Requires="v">
                <p:oleObj spid="_x0000_s1063" name="Equation" r:id="rId6" imgW="1333440" imgH="1104840" progId="Equation.DSMT4">
                  <p:embed/>
                </p:oleObj>
              </mc:Choice>
              <mc:Fallback>
                <p:oleObj name="Equation" r:id="rId6" imgW="1333440" imgH="1104840" progId="Equation.DSMT4">
                  <p:embed/>
                  <p:pic>
                    <p:nvPicPr>
                      <p:cNvPr id="0" name=""/>
                      <p:cNvPicPr/>
                      <p:nvPr/>
                    </p:nvPicPr>
                    <p:blipFill>
                      <a:blip r:embed="rId7"/>
                      <a:stretch>
                        <a:fillRect/>
                      </a:stretch>
                    </p:blipFill>
                    <p:spPr>
                      <a:xfrm>
                        <a:off x="5780994" y="3524469"/>
                        <a:ext cx="2890837" cy="2395537"/>
                      </a:xfrm>
                      <a:prstGeom prst="rect">
                        <a:avLst/>
                      </a:prstGeom>
                    </p:spPr>
                  </p:pic>
                </p:oleObj>
              </mc:Fallback>
            </mc:AlternateContent>
          </a:graphicData>
        </a:graphic>
      </p:graphicFrame>
      <p:sp>
        <p:nvSpPr>
          <p:cNvPr id="2" name="TextBox 1"/>
          <p:cNvSpPr txBox="1"/>
          <p:nvPr/>
        </p:nvSpPr>
        <p:spPr>
          <a:xfrm>
            <a:off x="3788229" y="6255657"/>
            <a:ext cx="4847771" cy="369332"/>
          </a:xfrm>
          <a:prstGeom prst="rect">
            <a:avLst/>
          </a:prstGeom>
          <a:noFill/>
        </p:spPr>
        <p:txBody>
          <a:bodyPr wrap="square" rtlCol="0">
            <a:spAutoFit/>
          </a:bodyPr>
          <a:lstStyle/>
          <a:p>
            <a:r>
              <a:rPr lang="en-CA" i="1" dirty="0" smtClean="0">
                <a:solidFill>
                  <a:srgbClr val="0070C0"/>
                </a:solidFill>
                <a:latin typeface="Arial"/>
                <a:cs typeface="Arial"/>
              </a:rPr>
              <a:t>Why are the assumptions above important?</a:t>
            </a:r>
          </a:p>
        </p:txBody>
      </p:sp>
    </p:spTree>
    <p:extLst>
      <p:ext uri="{BB962C8B-B14F-4D97-AF65-F5344CB8AC3E}">
        <p14:creationId xmlns:p14="http://schemas.microsoft.com/office/powerpoint/2010/main" val="3372298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Dr. Marina Milner-Bolotin</a:t>
            </a:r>
            <a:endParaRPr lang="en-CA" b="1" dirty="0"/>
          </a:p>
        </p:txBody>
      </p:sp>
      <p:sp>
        <p:nvSpPr>
          <p:cNvPr id="3" name="Content Placeholder 2"/>
          <p:cNvSpPr>
            <a:spLocks noGrp="1"/>
          </p:cNvSpPr>
          <p:nvPr>
            <p:ph idx="1"/>
          </p:nvPr>
        </p:nvSpPr>
        <p:spPr>
          <a:xfrm>
            <a:off x="107504" y="1340768"/>
            <a:ext cx="8820472" cy="4525963"/>
          </a:xfrm>
        </p:spPr>
        <p:txBody>
          <a:bodyPr/>
          <a:lstStyle/>
          <a:p>
            <a:r>
              <a:rPr lang="en-CA" dirty="0" smtClean="0"/>
              <a:t>Assistant Professor in Science Education,  the University of British Columbia, Vancouver, Canada</a:t>
            </a:r>
          </a:p>
          <a:p>
            <a:r>
              <a:rPr lang="en-CA" dirty="0" smtClean="0"/>
              <a:t>Department of Curriculum and Pedagogy</a:t>
            </a:r>
            <a:endParaRPr lang="en-CA" dirty="0" smtClean="0">
              <a:hlinkClick r:id="rId3"/>
            </a:endParaRPr>
          </a:p>
          <a:p>
            <a:r>
              <a:rPr lang="en-CA" b="1" dirty="0" smtClean="0"/>
              <a:t>e-mail: </a:t>
            </a:r>
            <a:r>
              <a:rPr lang="en-CA" dirty="0" smtClean="0">
                <a:hlinkClick r:id="rId3"/>
              </a:rPr>
              <a:t>marina.milner-bolotin@ubc.ca</a:t>
            </a:r>
            <a:endParaRPr lang="en-CA" dirty="0" smtClean="0"/>
          </a:p>
          <a:p>
            <a:r>
              <a:rPr lang="en-CA" b="1" dirty="0" smtClean="0"/>
              <a:t>Web site: </a:t>
            </a:r>
            <a:r>
              <a:rPr lang="en-CA" dirty="0" smtClean="0">
                <a:hlinkClick r:id="rId4"/>
              </a:rPr>
              <a:t>http://blogs.ubc.ca/mmilner/</a:t>
            </a:r>
            <a:endParaRPr lang="en-CA" dirty="0" smtClean="0"/>
          </a:p>
          <a:p>
            <a:pPr marL="0" indent="0">
              <a:buNone/>
            </a:pPr>
            <a:endParaRPr lang="en-CA" dirty="0" smtClean="0"/>
          </a:p>
          <a:p>
            <a:endParaRPr lang="en-CA" dirty="0"/>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1870" t="11792" r="17452"/>
          <a:stretch/>
        </p:blipFill>
        <p:spPr>
          <a:xfrm>
            <a:off x="2647267" y="4293096"/>
            <a:ext cx="2820065" cy="2304000"/>
          </a:xfrm>
          <a:prstGeom prst="rect">
            <a:avLst/>
          </a:prstGeom>
          <a:ln>
            <a:noFill/>
          </a:ln>
          <a:effectLst>
            <a:softEdge rad="112500"/>
          </a:effectLst>
        </p:spPr>
      </p:pic>
      <p:pic>
        <p:nvPicPr>
          <p:cNvPr id="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4653096"/>
            <a:ext cx="1475708" cy="19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encrypted-tbn2.gstatic.com/images?q=tbn:ANd9GcTjYAyYOHPmHpOt14cwi56mkA7XTi7Uol-v5f6ppbX1qra7Ckift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1348" y="5210531"/>
            <a:ext cx="2721132" cy="138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217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a:xfrm>
            <a:off x="1792288" y="195263"/>
            <a:ext cx="5521325" cy="1143000"/>
          </a:xfrm>
        </p:spPr>
        <p:txBody>
          <a:bodyPr/>
          <a:lstStyle/>
          <a:p>
            <a:pPr algn="l" eaLnBrk="1" hangingPunct="1"/>
            <a:r>
              <a:rPr lang="en-CA" b="1" smtClean="0">
                <a:solidFill>
                  <a:schemeClr val="bg1"/>
                </a:solidFill>
                <a:latin typeface="Calibri" pitchFamily="34" charset="0"/>
              </a:rPr>
              <a:t>Comments</a:t>
            </a:r>
          </a:p>
        </p:txBody>
      </p:sp>
      <p:sp>
        <p:nvSpPr>
          <p:cNvPr id="5123" name="Rectangle 5"/>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Text Box 6"/>
          <p:cNvSpPr txBox="1">
            <a:spLocks noChangeArrowheads="1"/>
          </p:cNvSpPr>
          <p:nvPr/>
        </p:nvSpPr>
        <p:spPr bwMode="auto">
          <a:xfrm>
            <a:off x="590550" y="1783807"/>
            <a:ext cx="7871279"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CA" sz="2000" b="1" dirty="0"/>
              <a:t>Answer:</a:t>
            </a:r>
            <a:r>
              <a:rPr lang="en-CA" sz="2000" dirty="0"/>
              <a:t>  E</a:t>
            </a:r>
          </a:p>
          <a:p>
            <a:pPr eaLnBrk="1" hangingPunct="1">
              <a:spcBef>
                <a:spcPct val="50000"/>
              </a:spcBef>
            </a:pPr>
            <a:r>
              <a:rPr lang="en-CA" sz="2000" b="1" dirty="0"/>
              <a:t>Justification:  </a:t>
            </a:r>
            <a:r>
              <a:rPr lang="en-CA" sz="2000" dirty="0" smtClean="0"/>
              <a:t>None of the above answers is correct. Consider two blocks as one system: one can see that the system has a mass of (m</a:t>
            </a:r>
            <a:r>
              <a:rPr lang="en-CA" sz="2000" baseline="-25000" dirty="0" smtClean="0"/>
              <a:t>1</a:t>
            </a:r>
            <a:r>
              <a:rPr lang="en-CA" sz="2000" dirty="0" smtClean="0"/>
              <a:t>+m</a:t>
            </a:r>
            <a:r>
              <a:rPr lang="en-CA" sz="2000" baseline="-25000" dirty="0"/>
              <a:t>2</a:t>
            </a:r>
            <a:r>
              <a:rPr lang="en-CA" sz="2000" dirty="0" smtClean="0"/>
              <a:t>), while the net force pulling the system down is m</a:t>
            </a:r>
            <a:r>
              <a:rPr lang="en-CA" sz="2000" baseline="-25000" dirty="0"/>
              <a:t>1</a:t>
            </a:r>
            <a:r>
              <a:rPr lang="en-CA" sz="2000" dirty="0" smtClean="0"/>
              <a:t>g. Therefore, applying Newton’s second law, one can see that the acceleration of the system must be less than g:</a:t>
            </a:r>
          </a:p>
          <a:p>
            <a:pPr eaLnBrk="1" hangingPunct="1">
              <a:spcBef>
                <a:spcPct val="50000"/>
              </a:spcBef>
            </a:pPr>
            <a:endParaRPr lang="en-CA" sz="2000" b="1" dirty="0" smtClean="0"/>
          </a:p>
          <a:p>
            <a:pPr eaLnBrk="1" hangingPunct="1">
              <a:spcBef>
                <a:spcPct val="50000"/>
              </a:spcBef>
            </a:pPr>
            <a:endParaRPr lang="en-CA" sz="2000" b="1" dirty="0"/>
          </a:p>
          <a:p>
            <a:pPr eaLnBrk="1" hangingPunct="1">
              <a:spcBef>
                <a:spcPct val="50000"/>
              </a:spcBef>
            </a:pPr>
            <a:endParaRPr lang="en-CA" sz="2000" dirty="0" smtClean="0"/>
          </a:p>
          <a:p>
            <a:pPr eaLnBrk="1" hangingPunct="1">
              <a:spcBef>
                <a:spcPct val="50000"/>
              </a:spcBef>
            </a:pPr>
            <a:r>
              <a:rPr lang="en-CA" sz="2000" dirty="0" smtClean="0"/>
              <a:t>Some people think that the acceleration will be g. They forget that the system consists of two blocks </a:t>
            </a:r>
            <a:r>
              <a:rPr lang="en-CA" sz="2000" dirty="0"/>
              <a:t>(not just </a:t>
            </a:r>
            <a:r>
              <a:rPr lang="en-CA" sz="2000" dirty="0" smtClean="0"/>
              <a:t>m</a:t>
            </a:r>
            <a:r>
              <a:rPr lang="en-CA" sz="2000" baseline="-25000" dirty="0" smtClean="0"/>
              <a:t>1</a:t>
            </a:r>
            <a:r>
              <a:rPr lang="en-CA" sz="2000" dirty="0" smtClean="0"/>
              <a:t>) and the only pulling force </a:t>
            </a:r>
            <a:r>
              <a:rPr lang="en-CA" sz="2000" dirty="0"/>
              <a:t>is </a:t>
            </a:r>
            <a:r>
              <a:rPr lang="en-CA" sz="2000" dirty="0" smtClean="0"/>
              <a:t>m</a:t>
            </a:r>
            <a:r>
              <a:rPr lang="en-CA" sz="2000" baseline="-25000" dirty="0" smtClean="0"/>
              <a:t>1</a:t>
            </a:r>
            <a:r>
              <a:rPr lang="en-CA" sz="2000" dirty="0" smtClean="0"/>
              <a:t>g. Thus the system is NOT in a free fall. Compare this questions to the previous one to see the difference.</a:t>
            </a:r>
            <a:endParaRPr lang="en-CA" sz="2000" dirty="0"/>
          </a:p>
        </p:txBody>
      </p:sp>
      <p:sp>
        <p:nvSpPr>
          <p:cNvPr id="5125" name="Rectangle 12"/>
          <p:cNvSpPr>
            <a:spLocks noChangeArrowheads="1"/>
          </p:cNvSpPr>
          <p:nvPr/>
        </p:nvSpPr>
        <p:spPr bwMode="auto">
          <a:xfrm>
            <a:off x="1792288" y="195263"/>
            <a:ext cx="55213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CA" sz="4400" b="1">
                <a:solidFill>
                  <a:schemeClr val="bg1"/>
                </a:solidFill>
                <a:latin typeface="Calibri" pitchFamily="34" charset="0"/>
              </a:rPr>
              <a:t>Comments</a:t>
            </a:r>
          </a:p>
        </p:txBody>
      </p:sp>
      <p:sp>
        <p:nvSpPr>
          <p:cNvPr id="5126" name="Rectangle 13"/>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7" name="Group 10"/>
          <p:cNvGrpSpPr>
            <a:grpSpLocks/>
          </p:cNvGrpSpPr>
          <p:nvPr/>
        </p:nvGrpSpPr>
        <p:grpSpPr bwMode="auto">
          <a:xfrm>
            <a:off x="0" y="0"/>
            <a:ext cx="9144000" cy="1527175"/>
            <a:chOff x="0" y="0"/>
            <a:chExt cx="9144000" cy="1527175"/>
          </a:xfrm>
        </p:grpSpPr>
        <p:sp>
          <p:nvSpPr>
            <p:cNvPr id="12" name="Rectangle 11"/>
            <p:cNvSpPr/>
            <p:nvPr/>
          </p:nvSpPr>
          <p:spPr>
            <a:xfrm>
              <a:off x="0" y="3175"/>
              <a:ext cx="9144000" cy="1522413"/>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143" name="Rectangle 16"/>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8" name="Group 17"/>
          <p:cNvGrpSpPr>
            <a:grpSpLocks/>
          </p:cNvGrpSpPr>
          <p:nvPr/>
        </p:nvGrpSpPr>
        <p:grpSpPr bwMode="auto">
          <a:xfrm>
            <a:off x="1524000" y="0"/>
            <a:ext cx="5789613" cy="1527175"/>
            <a:chOff x="960" y="0"/>
            <a:chExt cx="3647" cy="962"/>
          </a:xfrm>
        </p:grpSpPr>
        <p:sp>
          <p:nvSpPr>
            <p:cNvPr id="5140" name="Rectangle 15"/>
            <p:cNvSpPr>
              <a:spLocks noChangeArrowheads="1"/>
            </p:cNvSpPr>
            <p:nvPr/>
          </p:nvSpPr>
          <p:spPr bwMode="auto">
            <a:xfrm>
              <a:off x="1129" y="123"/>
              <a:ext cx="3478"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CA" sz="4400" b="1" dirty="0" smtClean="0">
                  <a:solidFill>
                    <a:schemeClr val="bg1"/>
                  </a:solidFill>
                  <a:latin typeface="Arial"/>
                  <a:cs typeface="Arial"/>
                </a:rPr>
                <a:t>Solution</a:t>
              </a:r>
              <a:endParaRPr lang="en-CA" sz="4400" b="1" dirty="0">
                <a:solidFill>
                  <a:schemeClr val="bg1"/>
                </a:solidFill>
                <a:latin typeface="Arial"/>
                <a:cs typeface="Arial"/>
              </a:endParaRPr>
            </a:p>
          </p:txBody>
        </p:sp>
        <p:sp>
          <p:nvSpPr>
            <p:cNvPr id="5141" name="Rectangle 16"/>
            <p:cNvSpPr>
              <a:spLocks noChangeArrowheads="1"/>
            </p:cNvSpPr>
            <p:nvPr/>
          </p:nvSpPr>
          <p:spPr bwMode="auto">
            <a:xfrm>
              <a:off x="960" y="0"/>
              <a:ext cx="45" cy="9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2" name="Object 1"/>
          <p:cNvGraphicFramePr>
            <a:graphicFrameLocks noChangeAspect="1"/>
          </p:cNvGraphicFramePr>
          <p:nvPr>
            <p:extLst>
              <p:ext uri="{D42A27DB-BD31-4B8C-83A1-F6EECF244321}">
                <p14:modId xmlns:p14="http://schemas.microsoft.com/office/powerpoint/2010/main" val="808547747"/>
              </p:ext>
            </p:extLst>
          </p:nvPr>
        </p:nvGraphicFramePr>
        <p:xfrm>
          <a:off x="2559956" y="4103233"/>
          <a:ext cx="3771353" cy="846137"/>
        </p:xfrm>
        <a:graphic>
          <a:graphicData uri="http://schemas.openxmlformats.org/presentationml/2006/ole">
            <mc:AlternateContent xmlns:mc="http://schemas.openxmlformats.org/markup-compatibility/2006">
              <mc:Choice xmlns:v="urn:schemas-microsoft-com:vml" Requires="v">
                <p:oleObj spid="_x0000_s2086" name="Equation" r:id="rId4" imgW="1981080" imgH="444240" progId="Equation.DSMT4">
                  <p:embed/>
                </p:oleObj>
              </mc:Choice>
              <mc:Fallback>
                <p:oleObj name="Equation" r:id="rId4" imgW="1981080" imgH="444240" progId="Equation.DSMT4">
                  <p:embed/>
                  <p:pic>
                    <p:nvPicPr>
                      <p:cNvPr id="0" name=""/>
                      <p:cNvPicPr/>
                      <p:nvPr/>
                    </p:nvPicPr>
                    <p:blipFill>
                      <a:blip r:embed="rId5"/>
                      <a:stretch>
                        <a:fillRect/>
                      </a:stretch>
                    </p:blipFill>
                    <p:spPr>
                      <a:xfrm>
                        <a:off x="2559956" y="4103233"/>
                        <a:ext cx="3771353" cy="846137"/>
                      </a:xfrm>
                      <a:prstGeom prst="rect">
                        <a:avLst/>
                      </a:prstGeom>
                    </p:spPr>
                  </p:pic>
                </p:oleObj>
              </mc:Fallback>
            </mc:AlternateContent>
          </a:graphicData>
        </a:graphic>
      </p:graphicFrame>
    </p:spTree>
    <p:extLst>
      <p:ext uri="{BB962C8B-B14F-4D97-AF65-F5344CB8AC3E}">
        <p14:creationId xmlns:p14="http://schemas.microsoft.com/office/powerpoint/2010/main" val="878437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617970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Research-Based Objectives</a:t>
              </a:r>
              <a:endParaRPr lang="en-US" sz="3600" b="1" dirty="0">
                <a:solidFill>
                  <a:schemeClr val="bg1"/>
                </a:solidFill>
                <a:latin typeface="Arial" pitchFamily="34" charset="0"/>
                <a:cs typeface="Arial" pitchFamily="34" charset="0"/>
              </a:endParaRPr>
            </a:p>
          </p:txBody>
        </p:sp>
      </p:grpSp>
      <p:grpSp>
        <p:nvGrpSpPr>
          <p:cNvPr id="7" name="Group 6"/>
          <p:cNvGrpSpPr/>
          <p:nvPr/>
        </p:nvGrpSpPr>
        <p:grpSpPr>
          <a:xfrm>
            <a:off x="4722906" y="4323423"/>
            <a:ext cx="4089324" cy="1935165"/>
            <a:chOff x="316100" y="2320625"/>
            <a:chExt cx="4089324" cy="1935165"/>
          </a:xfrm>
          <a:solidFill>
            <a:srgbClr val="DCE6F2"/>
          </a:solidFill>
        </p:grpSpPr>
        <p:sp>
          <p:nvSpPr>
            <p:cNvPr id="8" name="Rectangle 7"/>
            <p:cNvSpPr>
              <a:spLocks/>
            </p:cNvSpPr>
            <p:nvPr/>
          </p:nvSpPr>
          <p:spPr>
            <a:xfrm>
              <a:off x="316100" y="2320625"/>
              <a:ext cx="4089324" cy="1935165"/>
            </a:xfrm>
            <a:prstGeom prst="rect">
              <a:avLst/>
            </a:prstGeom>
            <a:grp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3" name="TextBox 12"/>
            <p:cNvSpPr txBox="1"/>
            <p:nvPr/>
          </p:nvSpPr>
          <p:spPr>
            <a:xfrm>
              <a:off x="316100" y="2399025"/>
              <a:ext cx="4089324" cy="1754326"/>
            </a:xfrm>
            <a:prstGeom prst="rect">
              <a:avLst/>
            </a:prstGeom>
            <a:grpFill/>
            <a:ln>
              <a:solidFill>
                <a:srgbClr val="FF0000"/>
              </a:solidFill>
            </a:ln>
          </p:spPr>
          <p:txBody>
            <a:bodyPr wrap="square" rtlCol="0">
              <a:spAutoFit/>
            </a:bodyPr>
            <a:lstStyle/>
            <a:p>
              <a:pPr algn="ctr"/>
              <a:r>
                <a:rPr lang="en-US" sz="3600" dirty="0" smtClean="0">
                  <a:solidFill>
                    <a:srgbClr val="000000"/>
                  </a:solidFill>
                  <a:latin typeface="Arial"/>
                  <a:cs typeface="Arial"/>
                </a:rPr>
                <a:t>Model AE in the context of the</a:t>
              </a:r>
            </a:p>
            <a:p>
              <a:pPr algn="ctr"/>
              <a:r>
                <a:rPr lang="en-US" sz="3600" dirty="0">
                  <a:solidFill>
                    <a:srgbClr val="000000"/>
                  </a:solidFill>
                  <a:latin typeface="Arial"/>
                  <a:cs typeface="Arial"/>
                </a:rPr>
                <a:t>c</a:t>
              </a:r>
              <a:r>
                <a:rPr lang="en-US" sz="3600" dirty="0" smtClean="0">
                  <a:solidFill>
                    <a:srgbClr val="000000"/>
                  </a:solidFill>
                  <a:latin typeface="Arial"/>
                  <a:cs typeface="Arial"/>
                </a:rPr>
                <a:t>ourse content</a:t>
              </a:r>
            </a:p>
          </p:txBody>
        </p:sp>
      </p:grpSp>
      <p:grpSp>
        <p:nvGrpSpPr>
          <p:cNvPr id="14" name="Group 13"/>
          <p:cNvGrpSpPr/>
          <p:nvPr/>
        </p:nvGrpSpPr>
        <p:grpSpPr>
          <a:xfrm>
            <a:off x="305438" y="4326782"/>
            <a:ext cx="4089324" cy="1935165"/>
            <a:chOff x="316100" y="2320625"/>
            <a:chExt cx="4089324" cy="1935165"/>
          </a:xfrm>
          <a:solidFill>
            <a:srgbClr val="DCE6F2"/>
          </a:solidFill>
        </p:grpSpPr>
        <p:sp>
          <p:nvSpPr>
            <p:cNvPr id="15" name="Rectangle 14"/>
            <p:cNvSpPr>
              <a:spLocks/>
            </p:cNvSpPr>
            <p:nvPr/>
          </p:nvSpPr>
          <p:spPr>
            <a:xfrm>
              <a:off x="316100" y="2320625"/>
              <a:ext cx="4089324" cy="1935165"/>
            </a:xfrm>
            <a:prstGeom prst="rect">
              <a:avLst/>
            </a:prstGeom>
            <a:grp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6" name="TextBox 15"/>
            <p:cNvSpPr txBox="1"/>
            <p:nvPr/>
          </p:nvSpPr>
          <p:spPr>
            <a:xfrm>
              <a:off x="316100" y="2399025"/>
              <a:ext cx="4089324" cy="1754327"/>
            </a:xfrm>
            <a:prstGeom prst="rect">
              <a:avLst/>
            </a:prstGeom>
            <a:grpFill/>
            <a:ln>
              <a:solidFill>
                <a:srgbClr val="FF0000"/>
              </a:solidFill>
            </a:ln>
          </p:spPr>
          <p:txBody>
            <a:bodyPr wrap="square" rtlCol="0">
              <a:spAutoFit/>
            </a:bodyPr>
            <a:lstStyle/>
            <a:p>
              <a:pPr algn="ctr"/>
              <a:r>
                <a:rPr lang="en-US" sz="3600" dirty="0" smtClean="0">
                  <a:solidFill>
                    <a:srgbClr val="000000"/>
                  </a:solidFill>
                  <a:latin typeface="Arial"/>
                  <a:cs typeface="Arial"/>
                </a:rPr>
                <a:t>Explore a possible mechanism for AE pedagogy</a:t>
              </a:r>
            </a:p>
          </p:txBody>
        </p:sp>
      </p:grpSp>
      <p:grpSp>
        <p:nvGrpSpPr>
          <p:cNvPr id="17" name="Group 16"/>
          <p:cNvGrpSpPr/>
          <p:nvPr/>
        </p:nvGrpSpPr>
        <p:grpSpPr>
          <a:xfrm>
            <a:off x="305438" y="2121356"/>
            <a:ext cx="8506792" cy="1935165"/>
            <a:chOff x="316100" y="2320625"/>
            <a:chExt cx="4089324" cy="1935165"/>
          </a:xfrm>
          <a:solidFill>
            <a:srgbClr val="DCE6F2"/>
          </a:solidFill>
        </p:grpSpPr>
        <p:sp>
          <p:nvSpPr>
            <p:cNvPr id="18" name="Rectangle 17"/>
            <p:cNvSpPr>
              <a:spLocks/>
            </p:cNvSpPr>
            <p:nvPr/>
          </p:nvSpPr>
          <p:spPr>
            <a:xfrm>
              <a:off x="316100" y="2320625"/>
              <a:ext cx="4089324" cy="1935165"/>
            </a:xfrm>
            <a:prstGeom prst="rect">
              <a:avLst/>
            </a:prstGeom>
            <a:grp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16100" y="2399025"/>
              <a:ext cx="4089324" cy="1754327"/>
            </a:xfrm>
            <a:prstGeom prst="rect">
              <a:avLst/>
            </a:prstGeom>
            <a:grpFill/>
            <a:ln>
              <a:solidFill>
                <a:srgbClr val="FF0000"/>
              </a:solidFill>
            </a:ln>
          </p:spPr>
          <p:txBody>
            <a:bodyPr wrap="square" rtlCol="0">
              <a:spAutoFit/>
            </a:bodyPr>
            <a:lstStyle/>
            <a:p>
              <a:pPr algn="ctr"/>
              <a:r>
                <a:rPr lang="en-US" sz="3600" dirty="0" smtClean="0">
                  <a:latin typeface="Arial"/>
                  <a:cs typeface="Arial"/>
                </a:rPr>
                <a:t>Investigate the effect of Active Engagement (AE) on teacher-candidates’ (TCs’) epistemologies</a:t>
              </a:r>
            </a:p>
          </p:txBody>
        </p:sp>
      </p:grpSp>
    </p:spTree>
    <p:extLst>
      <p:ext uri="{BB962C8B-B14F-4D97-AF65-F5344CB8AC3E}">
        <p14:creationId xmlns:p14="http://schemas.microsoft.com/office/powerpoint/2010/main" val="3919793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6876231"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Theoretical Framework</a:t>
              </a:r>
              <a:endParaRPr lang="en-US" sz="3600" b="1" dirty="0">
                <a:solidFill>
                  <a:schemeClr val="bg1"/>
                </a:solidFill>
                <a:latin typeface="Arial" pitchFamily="34" charset="0"/>
                <a:cs typeface="Arial" pitchFamily="34" charset="0"/>
              </a:endParaRPr>
            </a:p>
          </p:txBody>
        </p:sp>
      </p:grpSp>
      <p:pic>
        <p:nvPicPr>
          <p:cNvPr id="6" name="Picture 5" descr="Screen Shot 2013-06-03 at 11.39.58 AM.png"/>
          <p:cNvPicPr>
            <a:picLocks noChangeAspect="1"/>
          </p:cNvPicPr>
          <p:nvPr/>
        </p:nvPicPr>
        <p:blipFill rotWithShape="1">
          <a:blip r:embed="rId3">
            <a:extLst>
              <a:ext uri="{28A0092B-C50C-407E-A947-70E740481C1C}">
                <a14:useLocalDpi xmlns:a14="http://schemas.microsoft.com/office/drawing/2010/main" val="0"/>
              </a:ext>
            </a:extLst>
          </a:blip>
          <a:srcRect r="4548"/>
          <a:stretch/>
        </p:blipFill>
        <p:spPr>
          <a:xfrm>
            <a:off x="1337265" y="1527174"/>
            <a:ext cx="7555275" cy="5121107"/>
          </a:xfrm>
          <a:prstGeom prst="rect">
            <a:avLst/>
          </a:prstGeom>
        </p:spPr>
      </p:pic>
      <p:sp>
        <p:nvSpPr>
          <p:cNvPr id="5" name="TextBox 4"/>
          <p:cNvSpPr txBox="1"/>
          <p:nvPr/>
        </p:nvSpPr>
        <p:spPr>
          <a:xfrm>
            <a:off x="6559163" y="6441628"/>
            <a:ext cx="3008143" cy="369332"/>
          </a:xfrm>
          <a:prstGeom prst="rect">
            <a:avLst/>
          </a:prstGeom>
          <a:noFill/>
        </p:spPr>
        <p:txBody>
          <a:bodyPr wrap="square" rtlCol="0">
            <a:spAutoFit/>
          </a:bodyPr>
          <a:lstStyle/>
          <a:p>
            <a:r>
              <a:rPr lang="en-US" dirty="0" smtClean="0">
                <a:latin typeface="Arial"/>
                <a:cs typeface="Arial"/>
              </a:rPr>
              <a:t>Koeler &amp; Mishra, 2007</a:t>
            </a:r>
            <a:endParaRPr lang="en-US" dirty="0">
              <a:latin typeface="Arial"/>
              <a:cs typeface="Arial"/>
            </a:endParaRPr>
          </a:p>
        </p:txBody>
      </p:sp>
      <p:sp>
        <p:nvSpPr>
          <p:cNvPr id="2" name="Rectangle 1"/>
          <p:cNvSpPr/>
          <p:nvPr/>
        </p:nvSpPr>
        <p:spPr>
          <a:xfrm>
            <a:off x="251520" y="1844824"/>
            <a:ext cx="1944216" cy="3785652"/>
          </a:xfrm>
          <a:prstGeom prst="rect">
            <a:avLst/>
          </a:prstGeom>
        </p:spPr>
        <p:txBody>
          <a:bodyPr wrap="square">
            <a:spAutoFit/>
          </a:bodyPr>
          <a:lstStyle/>
          <a:p>
            <a:r>
              <a:rPr lang="en-CA" sz="2400" dirty="0"/>
              <a:t>Shulman, L.S., </a:t>
            </a:r>
            <a:r>
              <a:rPr lang="en-CA" sz="2400" i="1" dirty="0"/>
              <a:t>Those who understand: Knowledge growth in teaching.</a:t>
            </a:r>
            <a:r>
              <a:rPr lang="en-CA" sz="2400" dirty="0"/>
              <a:t> Educational Researcher, 1986. </a:t>
            </a:r>
            <a:r>
              <a:rPr lang="en-CA" sz="2400" b="1" dirty="0"/>
              <a:t>15</a:t>
            </a:r>
            <a:r>
              <a:rPr lang="en-CA" sz="2400" dirty="0"/>
              <a:t>(2): p. 4-14.</a:t>
            </a:r>
          </a:p>
        </p:txBody>
      </p:sp>
    </p:spTree>
    <p:extLst>
      <p:ext uri="{BB962C8B-B14F-4D97-AF65-F5344CB8AC3E}">
        <p14:creationId xmlns:p14="http://schemas.microsoft.com/office/powerpoint/2010/main" val="1663070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8457" y="1742943"/>
            <a:ext cx="8042426" cy="4929576"/>
            <a:chOff x="616291" y="1755350"/>
            <a:chExt cx="8042426" cy="4929576"/>
          </a:xfrm>
        </p:grpSpPr>
        <p:sp>
          <p:nvSpPr>
            <p:cNvPr id="8" name="Rectangle 7"/>
            <p:cNvSpPr/>
            <p:nvPr/>
          </p:nvSpPr>
          <p:spPr>
            <a:xfrm rot="16200000">
              <a:off x="2228433" y="4270146"/>
              <a:ext cx="763785" cy="3988066"/>
            </a:xfrm>
            <a:prstGeom prst="rect">
              <a:avLst/>
            </a:prstGeom>
            <a:solidFill>
              <a:srgbClr val="DCE6F2"/>
            </a:solidFill>
            <a:ln>
              <a:solidFill>
                <a:srgbClr val="FFFF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948573" y="5154003"/>
              <a:ext cx="2166800" cy="1008393"/>
            </a:xfrm>
            <a:prstGeom prst="rect">
              <a:avLst/>
            </a:prstGeom>
            <a:solidFill>
              <a:srgbClr val="003468"/>
            </a:solidFill>
            <a:ln>
              <a:solidFill>
                <a:srgbClr val="FFFF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616291" y="1755350"/>
              <a:ext cx="8042426" cy="4929576"/>
              <a:chOff x="616291" y="1755350"/>
              <a:chExt cx="8042426" cy="4929576"/>
            </a:xfrm>
          </p:grpSpPr>
          <p:sp>
            <p:nvSpPr>
              <p:cNvPr id="2" name="Rectangle 1"/>
              <p:cNvSpPr/>
              <p:nvPr/>
            </p:nvSpPr>
            <p:spPr>
              <a:xfrm>
                <a:off x="616291" y="1755350"/>
                <a:ext cx="3988066" cy="1832132"/>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616291" y="1891634"/>
                <a:ext cx="8042426" cy="4793292"/>
                <a:chOff x="616291" y="1891634"/>
                <a:chExt cx="8042426" cy="4793292"/>
              </a:xfrm>
            </p:grpSpPr>
            <p:sp>
              <p:nvSpPr>
                <p:cNvPr id="7" name="Rectangle 6"/>
                <p:cNvSpPr/>
                <p:nvPr/>
              </p:nvSpPr>
              <p:spPr>
                <a:xfrm>
                  <a:off x="616291" y="4033376"/>
                  <a:ext cx="3988066" cy="1473798"/>
                </a:xfrm>
                <a:prstGeom prst="rect">
                  <a:avLst/>
                </a:prstGeom>
                <a:solidFill>
                  <a:srgbClr val="DCE6F2"/>
                </a:solidFill>
                <a:ln>
                  <a:solidFill>
                    <a:srgbClr val="FFFF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rot="16200000">
                  <a:off x="6280730" y="2055478"/>
                  <a:ext cx="1045829" cy="3710145"/>
                </a:xfrm>
                <a:prstGeom prst="rect">
                  <a:avLst/>
                </a:prstGeom>
                <a:solidFill>
                  <a:srgbClr val="003468"/>
                </a:solidFill>
                <a:ln>
                  <a:solidFill>
                    <a:srgbClr val="FFFF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295399" y="5656354"/>
                  <a:ext cx="1363313" cy="989718"/>
                </a:xfrm>
                <a:prstGeom prst="rect">
                  <a:avLst/>
                </a:prstGeom>
                <a:solidFill>
                  <a:srgbClr val="003468"/>
                </a:solidFill>
                <a:ln>
                  <a:solidFill>
                    <a:srgbClr val="FFFF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90995" y="1891634"/>
                  <a:ext cx="3847158" cy="1708160"/>
                </a:xfrm>
                <a:prstGeom prst="rect">
                  <a:avLst/>
                </a:prstGeom>
                <a:noFill/>
              </p:spPr>
              <p:txBody>
                <a:bodyPr wrap="square" rtlCol="0">
                  <a:spAutoFit/>
                </a:bodyPr>
                <a:lstStyle/>
                <a:p>
                  <a:r>
                    <a:rPr lang="en-US" dirty="0" smtClean="0">
                      <a:latin typeface="Arial"/>
                      <a:cs typeface="Arial"/>
                    </a:rPr>
                    <a:t>Secondary Physics Methods Course </a:t>
                  </a:r>
                </a:p>
                <a:p>
                  <a:pPr>
                    <a:spcAft>
                      <a:spcPts val="1800"/>
                    </a:spcAft>
                  </a:pPr>
                  <a:r>
                    <a:rPr lang="en-US" dirty="0" smtClean="0">
                      <a:latin typeface="Arial"/>
                      <a:cs typeface="Arial"/>
                    </a:rPr>
                    <a:t>(+ 2-week short practicum)</a:t>
                  </a:r>
                  <a:endParaRPr lang="en-US" dirty="0">
                    <a:latin typeface="Arial"/>
                    <a:cs typeface="Arial"/>
                  </a:endParaRPr>
                </a:p>
                <a:p>
                  <a:pPr algn="r"/>
                  <a:r>
                    <a:rPr lang="en-US" dirty="0" smtClean="0">
                      <a:latin typeface="Arial"/>
                      <a:cs typeface="Arial"/>
                    </a:rPr>
                    <a:t>13 students</a:t>
                  </a:r>
                </a:p>
                <a:p>
                  <a:pPr algn="r"/>
                  <a:r>
                    <a:rPr lang="en-US" dirty="0" smtClean="0">
                      <a:latin typeface="Arial"/>
                      <a:cs typeface="Arial"/>
                    </a:rPr>
                    <a:t>13 weeks</a:t>
                  </a:r>
                  <a:endParaRPr lang="en-US" dirty="0">
                    <a:latin typeface="Arial"/>
                    <a:cs typeface="Arial"/>
                  </a:endParaRPr>
                </a:p>
              </p:txBody>
            </p:sp>
            <p:sp>
              <p:nvSpPr>
                <p:cNvPr id="17" name="TextBox 16"/>
                <p:cNvSpPr txBox="1"/>
                <p:nvPr/>
              </p:nvSpPr>
              <p:spPr>
                <a:xfrm rot="16200000">
                  <a:off x="2214465" y="4361238"/>
                  <a:ext cx="800219" cy="3847158"/>
                </a:xfrm>
                <a:prstGeom prst="rect">
                  <a:avLst/>
                </a:prstGeom>
                <a:noFill/>
              </p:spPr>
              <p:txBody>
                <a:bodyPr vert="vert" wrap="square" rtlCol="0">
                  <a:spAutoFit/>
                </a:bodyPr>
                <a:lstStyle/>
                <a:p>
                  <a:r>
                    <a:rPr lang="en-US" sz="2000" dirty="0" smtClean="0">
                      <a:latin typeface="Arial"/>
                      <a:cs typeface="Arial"/>
                    </a:rPr>
                    <a:t>Enhanced Practicum </a:t>
                  </a:r>
                </a:p>
                <a:p>
                  <a:pPr algn="r"/>
                  <a:r>
                    <a:rPr lang="en-US" sz="2000" dirty="0" smtClean="0">
                      <a:latin typeface="Arial"/>
                      <a:cs typeface="Arial"/>
                    </a:rPr>
                    <a:t>3 weeks</a:t>
                  </a:r>
                  <a:endParaRPr lang="en-US" sz="2000" dirty="0">
                    <a:latin typeface="Arial"/>
                    <a:cs typeface="Arial"/>
                  </a:endParaRPr>
                </a:p>
              </p:txBody>
            </p:sp>
            <p:sp>
              <p:nvSpPr>
                <p:cNvPr id="19" name="TextBox 18"/>
                <p:cNvSpPr txBox="1"/>
                <p:nvPr/>
              </p:nvSpPr>
              <p:spPr>
                <a:xfrm rot="16200000">
                  <a:off x="5500459" y="4576761"/>
                  <a:ext cx="1107996" cy="2121837"/>
                </a:xfrm>
                <a:prstGeom prst="rect">
                  <a:avLst/>
                </a:prstGeom>
                <a:noFill/>
              </p:spPr>
              <p:txBody>
                <a:bodyPr vert="vert" wrap="square" rtlCol="0">
                  <a:spAutoFit/>
                </a:bodyPr>
                <a:lstStyle/>
                <a:p>
                  <a:pPr algn="ctr"/>
                  <a:r>
                    <a:rPr lang="en-US" sz="2000" dirty="0" smtClean="0">
                      <a:solidFill>
                        <a:srgbClr val="FFFFFF"/>
                      </a:solidFill>
                      <a:latin typeface="Arial"/>
                      <a:cs typeface="Arial"/>
                    </a:rPr>
                    <a:t>Post-Practicum Interviews </a:t>
                  </a:r>
                </a:p>
                <a:p>
                  <a:pPr algn="ctr"/>
                  <a:r>
                    <a:rPr lang="en-US" sz="2000" dirty="0" smtClean="0">
                      <a:solidFill>
                        <a:srgbClr val="FFFFFF"/>
                      </a:solidFill>
                      <a:latin typeface="Arial"/>
                      <a:cs typeface="Arial"/>
                    </a:rPr>
                    <a:t>(7)</a:t>
                  </a:r>
                  <a:endParaRPr lang="en-US" sz="2000" dirty="0">
                    <a:solidFill>
                      <a:srgbClr val="FFFFFF"/>
                    </a:solidFill>
                    <a:latin typeface="Arial"/>
                    <a:cs typeface="Arial"/>
                  </a:endParaRPr>
                </a:p>
              </p:txBody>
            </p:sp>
            <p:sp>
              <p:nvSpPr>
                <p:cNvPr id="20" name="TextBox 19"/>
                <p:cNvSpPr txBox="1"/>
                <p:nvPr/>
              </p:nvSpPr>
              <p:spPr>
                <a:xfrm rot="16200000">
                  <a:off x="7576948" y="5456995"/>
                  <a:ext cx="800219" cy="1363312"/>
                </a:xfrm>
                <a:prstGeom prst="rect">
                  <a:avLst/>
                </a:prstGeom>
                <a:noFill/>
              </p:spPr>
              <p:txBody>
                <a:bodyPr vert="vert" wrap="square" rtlCol="0">
                  <a:spAutoFit/>
                </a:bodyPr>
                <a:lstStyle/>
                <a:p>
                  <a:pPr algn="ctr"/>
                  <a:r>
                    <a:rPr lang="en-US" sz="2000" dirty="0" smtClean="0">
                      <a:solidFill>
                        <a:srgbClr val="FFFFFF"/>
                      </a:solidFill>
                      <a:latin typeface="Arial"/>
                      <a:cs typeface="Arial"/>
                    </a:rPr>
                    <a:t>Focus Group (1)</a:t>
                  </a:r>
                  <a:endParaRPr lang="en-US" sz="2000" dirty="0">
                    <a:solidFill>
                      <a:srgbClr val="FFFFFF"/>
                    </a:solidFill>
                    <a:latin typeface="Arial"/>
                    <a:cs typeface="Arial"/>
                  </a:endParaRPr>
                </a:p>
              </p:txBody>
            </p:sp>
          </p:grpSp>
          <p:sp>
            <p:nvSpPr>
              <p:cNvPr id="18" name="TextBox 17"/>
              <p:cNvSpPr txBox="1"/>
              <p:nvPr/>
            </p:nvSpPr>
            <p:spPr>
              <a:xfrm rot="16200000">
                <a:off x="6364462" y="2093991"/>
                <a:ext cx="923330" cy="3665179"/>
              </a:xfrm>
              <a:prstGeom prst="rect">
                <a:avLst/>
              </a:prstGeom>
              <a:noFill/>
            </p:spPr>
            <p:txBody>
              <a:bodyPr vert="vert" wrap="square" rtlCol="0">
                <a:spAutoFit/>
              </a:bodyPr>
              <a:lstStyle/>
              <a:p>
                <a:pPr algn="ctr"/>
                <a:r>
                  <a:rPr lang="en-US" sz="2400" dirty="0" smtClean="0">
                    <a:solidFill>
                      <a:srgbClr val="FFFFFF"/>
                    </a:solidFill>
                    <a:latin typeface="Arial"/>
                    <a:cs typeface="Arial"/>
                  </a:rPr>
                  <a:t>Pre-Practicum Interviews </a:t>
                </a:r>
              </a:p>
              <a:p>
                <a:pPr algn="ctr"/>
                <a:r>
                  <a:rPr lang="en-US" sz="2400" dirty="0" smtClean="0">
                    <a:solidFill>
                      <a:srgbClr val="FFFFFF"/>
                    </a:solidFill>
                    <a:latin typeface="Arial"/>
                    <a:cs typeface="Arial"/>
                  </a:rPr>
                  <a:t>(8)</a:t>
                </a:r>
                <a:endParaRPr lang="en-US" sz="2400" dirty="0">
                  <a:solidFill>
                    <a:srgbClr val="FFFFFF"/>
                  </a:solidFill>
                  <a:latin typeface="Arial"/>
                  <a:cs typeface="Arial"/>
                </a:endParaRPr>
              </a:p>
            </p:txBody>
          </p:sp>
        </p:grpSp>
        <p:sp>
          <p:nvSpPr>
            <p:cNvPr id="16" name="TextBox 15"/>
            <p:cNvSpPr txBox="1"/>
            <p:nvPr/>
          </p:nvSpPr>
          <p:spPr>
            <a:xfrm>
              <a:off x="690994" y="4290925"/>
              <a:ext cx="3847159" cy="1061829"/>
            </a:xfrm>
            <a:prstGeom prst="rect">
              <a:avLst/>
            </a:prstGeom>
            <a:noFill/>
          </p:spPr>
          <p:txBody>
            <a:bodyPr wrap="square" rtlCol="0">
              <a:spAutoFit/>
            </a:bodyPr>
            <a:lstStyle/>
            <a:p>
              <a:pPr>
                <a:spcAft>
                  <a:spcPts val="1800"/>
                </a:spcAft>
              </a:pPr>
              <a:r>
                <a:rPr lang="en-US" sz="2400" dirty="0" smtClean="0">
                  <a:latin typeface="Arial"/>
                  <a:cs typeface="Arial"/>
                </a:rPr>
                <a:t>Extended Practicum</a:t>
              </a:r>
              <a:endParaRPr lang="en-US" sz="2400" dirty="0">
                <a:latin typeface="Arial"/>
                <a:cs typeface="Arial"/>
              </a:endParaRPr>
            </a:p>
            <a:p>
              <a:pPr algn="r"/>
              <a:r>
                <a:rPr lang="en-US" sz="2400" dirty="0" smtClean="0">
                  <a:latin typeface="Arial"/>
                  <a:cs typeface="Arial"/>
                </a:rPr>
                <a:t>10 weeks</a:t>
              </a:r>
              <a:endParaRPr lang="en-US" sz="2400" dirty="0">
                <a:latin typeface="Arial"/>
                <a:cs typeface="Arial"/>
              </a:endParaRPr>
            </a:p>
          </p:txBody>
        </p:sp>
      </p:grpSp>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5" y="223838"/>
              <a:ext cx="638351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Research Methods</a:t>
              </a:r>
              <a:endParaRPr lang="en-US" sz="3600" b="1" dirty="0">
                <a:solidFill>
                  <a:schemeClr val="bg1"/>
                </a:solidFill>
                <a:latin typeface="Arial" pitchFamily="34" charset="0"/>
                <a:cs typeface="Arial" pitchFamily="34" charset="0"/>
              </a:endParaRPr>
            </a:p>
          </p:txBody>
        </p:sp>
      </p:grpSp>
      <p:grpSp>
        <p:nvGrpSpPr>
          <p:cNvPr id="27" name="Group 26"/>
          <p:cNvGrpSpPr/>
          <p:nvPr/>
        </p:nvGrpSpPr>
        <p:grpSpPr>
          <a:xfrm>
            <a:off x="0" y="1742943"/>
            <a:ext cx="615553" cy="4863426"/>
            <a:chOff x="0" y="2043267"/>
            <a:chExt cx="615553" cy="4563102"/>
          </a:xfrm>
        </p:grpSpPr>
        <p:cxnSp>
          <p:nvCxnSpPr>
            <p:cNvPr id="25" name="Straight Arrow Connector 24"/>
            <p:cNvCxnSpPr/>
            <p:nvPr/>
          </p:nvCxnSpPr>
          <p:spPr>
            <a:xfrm>
              <a:off x="559560" y="2043267"/>
              <a:ext cx="0" cy="4563102"/>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0" y="3267117"/>
              <a:ext cx="615553" cy="2115403"/>
            </a:xfrm>
            <a:prstGeom prst="rect">
              <a:avLst/>
            </a:prstGeom>
            <a:noFill/>
          </p:spPr>
          <p:txBody>
            <a:bodyPr vert="vert270" wrap="square" rtlCol="0">
              <a:spAutoFit/>
            </a:bodyPr>
            <a:lstStyle/>
            <a:p>
              <a:pPr algn="ctr"/>
              <a:r>
                <a:rPr lang="en-CA" sz="2800" dirty="0" smtClean="0">
                  <a:latin typeface="Arial"/>
                  <a:cs typeface="Arial"/>
                </a:rPr>
                <a:t>Timeline</a:t>
              </a:r>
              <a:endParaRPr lang="en-CA" sz="2800" dirty="0">
                <a:latin typeface="Arial"/>
                <a:cs typeface="Arial"/>
              </a:endParaRPr>
            </a:p>
          </p:txBody>
        </p:sp>
      </p:grpSp>
    </p:spTree>
    <p:extLst>
      <p:ext uri="{BB962C8B-B14F-4D97-AF65-F5344CB8AC3E}">
        <p14:creationId xmlns:p14="http://schemas.microsoft.com/office/powerpoint/2010/main" val="4190360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6876231"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Quantitative Data Collection: PeerWise</a:t>
              </a:r>
              <a:endParaRPr lang="en-US" sz="4400" b="1" dirty="0" smtClean="0">
                <a:solidFill>
                  <a:schemeClr val="bg1"/>
                </a:solidFill>
                <a:latin typeface="Arial" pitchFamily="34" charset="0"/>
                <a:cs typeface="Arial" pitchFamily="34" charset="0"/>
              </a:endParaRPr>
            </a:p>
          </p:txBody>
        </p:sp>
      </p:grpSp>
      <p:graphicFrame>
        <p:nvGraphicFramePr>
          <p:cNvPr id="3" name="Table 2"/>
          <p:cNvGraphicFramePr>
            <a:graphicFrameLocks noGrp="1"/>
          </p:cNvGraphicFramePr>
          <p:nvPr>
            <p:extLst>
              <p:ext uri="{D42A27DB-BD31-4B8C-83A1-F6EECF244321}">
                <p14:modId xmlns:p14="http://schemas.microsoft.com/office/powerpoint/2010/main" val="324665931"/>
              </p:ext>
            </p:extLst>
          </p:nvPr>
        </p:nvGraphicFramePr>
        <p:xfrm>
          <a:off x="539552" y="1484784"/>
          <a:ext cx="8280920" cy="5257800"/>
        </p:xfrm>
        <a:graphic>
          <a:graphicData uri="http://schemas.openxmlformats.org/drawingml/2006/table">
            <a:tbl>
              <a:tblPr firstRow="1" bandRow="1">
                <a:tableStyleId>{5C22544A-7EE6-4342-B048-85BDC9FD1C3A}</a:tableStyleId>
              </a:tblPr>
              <a:tblGrid>
                <a:gridCol w="1440160"/>
                <a:gridCol w="2304256"/>
                <a:gridCol w="2466274"/>
                <a:gridCol w="2070230"/>
              </a:tblGrid>
              <a:tr h="370840">
                <a:tc>
                  <a:txBody>
                    <a:bodyPr/>
                    <a:lstStyle/>
                    <a:p>
                      <a:endParaRPr lang="en-CA" sz="2400" dirty="0"/>
                    </a:p>
                  </a:txBody>
                  <a:tcPr/>
                </a:tc>
                <a:tc>
                  <a:txBody>
                    <a:bodyPr/>
                    <a:lstStyle/>
                    <a:p>
                      <a:r>
                        <a:rPr lang="en-CA" sz="2400" b="1" dirty="0" smtClean="0"/>
                        <a:t>Questions</a:t>
                      </a:r>
                      <a:endParaRPr lang="en-CA" sz="2400" b="1" dirty="0"/>
                    </a:p>
                  </a:txBody>
                  <a:tcPr/>
                </a:tc>
                <a:tc>
                  <a:txBody>
                    <a:bodyPr/>
                    <a:lstStyle/>
                    <a:p>
                      <a:r>
                        <a:rPr lang="en-CA" sz="2400" b="1" dirty="0" smtClean="0"/>
                        <a:t>Answers</a:t>
                      </a:r>
                      <a:endParaRPr lang="en-CA" sz="2400" b="1" dirty="0"/>
                    </a:p>
                  </a:txBody>
                  <a:tcPr/>
                </a:tc>
                <a:tc>
                  <a:txBody>
                    <a:bodyPr/>
                    <a:lstStyle/>
                    <a:p>
                      <a:r>
                        <a:rPr lang="en-CA" sz="2400" b="1" dirty="0" smtClean="0"/>
                        <a:t>Comments</a:t>
                      </a:r>
                      <a:endParaRPr lang="en-CA" sz="2400" b="1" dirty="0"/>
                    </a:p>
                  </a:txBody>
                  <a:tcPr/>
                </a:tc>
              </a:tr>
              <a:tr h="370840">
                <a:tc>
                  <a:txBody>
                    <a:bodyPr/>
                    <a:lstStyle/>
                    <a:p>
                      <a:r>
                        <a:rPr lang="en-CA" sz="2400" dirty="0" smtClean="0"/>
                        <a:t>1</a:t>
                      </a:r>
                      <a:endParaRPr lang="en-CA" sz="2400" dirty="0"/>
                    </a:p>
                  </a:txBody>
                  <a:tcPr/>
                </a:tc>
                <a:tc>
                  <a:txBody>
                    <a:bodyPr/>
                    <a:lstStyle/>
                    <a:p>
                      <a:r>
                        <a:rPr lang="en-CA" sz="2400" dirty="0">
                          <a:solidFill>
                            <a:srgbClr val="4F6B72"/>
                          </a:solidFill>
                          <a:effectLst/>
                        </a:rPr>
                        <a:t>50</a:t>
                      </a:r>
                    </a:p>
                  </a:txBody>
                  <a:tcPr marL="114300" marR="57150" marT="57150" marB="57150" anchor="ctr"/>
                </a:tc>
                <a:tc>
                  <a:txBody>
                    <a:bodyPr/>
                    <a:lstStyle/>
                    <a:p>
                      <a:r>
                        <a:rPr lang="en-CA" sz="2400" dirty="0">
                          <a:solidFill>
                            <a:srgbClr val="4F6B72"/>
                          </a:solidFill>
                          <a:effectLst/>
                        </a:rPr>
                        <a:t>110</a:t>
                      </a:r>
                    </a:p>
                  </a:txBody>
                  <a:tcPr marL="114300" marR="57150" marT="57150" marB="57150" anchor="ctr"/>
                </a:tc>
                <a:tc>
                  <a:txBody>
                    <a:bodyPr/>
                    <a:lstStyle/>
                    <a:p>
                      <a:r>
                        <a:rPr lang="en-CA" sz="2400" dirty="0">
                          <a:solidFill>
                            <a:srgbClr val="4F6B72"/>
                          </a:solidFill>
                          <a:effectLst/>
                        </a:rPr>
                        <a:t>52</a:t>
                      </a:r>
                    </a:p>
                  </a:txBody>
                  <a:tcPr marL="114300" marR="57150" marT="57150" marB="57150" anchor="ctr"/>
                </a:tc>
              </a:tr>
              <a:tr h="370840">
                <a:tc>
                  <a:txBody>
                    <a:bodyPr/>
                    <a:lstStyle/>
                    <a:p>
                      <a:r>
                        <a:rPr lang="en-CA" sz="2400" dirty="0" smtClean="0"/>
                        <a:t>2</a:t>
                      </a:r>
                      <a:endParaRPr lang="en-CA" sz="2400" dirty="0"/>
                    </a:p>
                  </a:txBody>
                  <a:tcPr/>
                </a:tc>
                <a:tc>
                  <a:txBody>
                    <a:bodyPr/>
                    <a:lstStyle/>
                    <a:p>
                      <a:r>
                        <a:rPr lang="en-CA" sz="2400" dirty="0">
                          <a:solidFill>
                            <a:srgbClr val="4F6B72"/>
                          </a:solidFill>
                          <a:effectLst/>
                        </a:rPr>
                        <a:t>50</a:t>
                      </a:r>
                    </a:p>
                  </a:txBody>
                  <a:tcPr marL="114300" marR="57150" marT="57150" marB="57150" anchor="ctr"/>
                </a:tc>
                <a:tc>
                  <a:txBody>
                    <a:bodyPr/>
                    <a:lstStyle/>
                    <a:p>
                      <a:r>
                        <a:rPr lang="en-CA" sz="2400" dirty="0">
                          <a:solidFill>
                            <a:srgbClr val="4F6B72"/>
                          </a:solidFill>
                          <a:effectLst/>
                        </a:rPr>
                        <a:t>85</a:t>
                      </a:r>
                    </a:p>
                  </a:txBody>
                  <a:tcPr marL="114300" marR="57150" marT="57150" marB="57150" anchor="ctr"/>
                </a:tc>
                <a:tc>
                  <a:txBody>
                    <a:bodyPr/>
                    <a:lstStyle/>
                    <a:p>
                      <a:r>
                        <a:rPr lang="en-CA" sz="2400" dirty="0">
                          <a:solidFill>
                            <a:srgbClr val="4F6B72"/>
                          </a:solidFill>
                          <a:effectLst/>
                        </a:rPr>
                        <a:t>40</a:t>
                      </a:r>
                    </a:p>
                  </a:txBody>
                  <a:tcPr marL="114300" marR="57150" marT="57150" marB="57150" anchor="ctr"/>
                </a:tc>
              </a:tr>
              <a:tr h="370840">
                <a:tc>
                  <a:txBody>
                    <a:bodyPr/>
                    <a:lstStyle/>
                    <a:p>
                      <a:r>
                        <a:rPr lang="en-CA" sz="2400" dirty="0" smtClean="0"/>
                        <a:t>3</a:t>
                      </a:r>
                      <a:endParaRPr lang="en-CA" sz="2400" dirty="0"/>
                    </a:p>
                  </a:txBody>
                  <a:tcPr/>
                </a:tc>
                <a:tc>
                  <a:txBody>
                    <a:bodyPr/>
                    <a:lstStyle/>
                    <a:p>
                      <a:r>
                        <a:rPr lang="en-CA" sz="2400" dirty="0">
                          <a:solidFill>
                            <a:srgbClr val="4F6B72"/>
                          </a:solidFill>
                          <a:effectLst/>
                        </a:rPr>
                        <a:t>51</a:t>
                      </a:r>
                    </a:p>
                  </a:txBody>
                  <a:tcPr marL="114300" marR="57150" marT="57150" marB="57150" anchor="ctr"/>
                </a:tc>
                <a:tc>
                  <a:txBody>
                    <a:bodyPr/>
                    <a:lstStyle/>
                    <a:p>
                      <a:r>
                        <a:rPr lang="en-CA" sz="2400" dirty="0">
                          <a:solidFill>
                            <a:srgbClr val="4F6B72"/>
                          </a:solidFill>
                          <a:effectLst/>
                        </a:rPr>
                        <a:t>115</a:t>
                      </a:r>
                    </a:p>
                  </a:txBody>
                  <a:tcPr marL="114300" marR="57150" marT="57150" marB="57150" anchor="ctr"/>
                </a:tc>
                <a:tc>
                  <a:txBody>
                    <a:bodyPr/>
                    <a:lstStyle/>
                    <a:p>
                      <a:r>
                        <a:rPr lang="en-CA" sz="2400" dirty="0">
                          <a:solidFill>
                            <a:srgbClr val="4F6B72"/>
                          </a:solidFill>
                          <a:effectLst/>
                        </a:rPr>
                        <a:t>74</a:t>
                      </a:r>
                    </a:p>
                  </a:txBody>
                  <a:tcPr marL="114300" marR="57150" marT="57150" marB="57150" anchor="ctr"/>
                </a:tc>
              </a:tr>
              <a:tr h="370840">
                <a:tc>
                  <a:txBody>
                    <a:bodyPr/>
                    <a:lstStyle/>
                    <a:p>
                      <a:r>
                        <a:rPr lang="en-CA" sz="2400" dirty="0" smtClean="0"/>
                        <a:t>4</a:t>
                      </a:r>
                      <a:endParaRPr lang="en-CA" sz="2400" dirty="0"/>
                    </a:p>
                  </a:txBody>
                  <a:tcPr/>
                </a:tc>
                <a:tc>
                  <a:txBody>
                    <a:bodyPr/>
                    <a:lstStyle/>
                    <a:p>
                      <a:r>
                        <a:rPr lang="en-CA" sz="2400" dirty="0">
                          <a:solidFill>
                            <a:srgbClr val="4F6B72"/>
                          </a:solidFill>
                          <a:effectLst/>
                        </a:rPr>
                        <a:t>50</a:t>
                      </a:r>
                    </a:p>
                  </a:txBody>
                  <a:tcPr marL="114300" marR="57150" marT="57150" marB="57150" anchor="ctr"/>
                </a:tc>
                <a:tc>
                  <a:txBody>
                    <a:bodyPr/>
                    <a:lstStyle/>
                    <a:p>
                      <a:r>
                        <a:rPr lang="en-CA" sz="2400" dirty="0">
                          <a:solidFill>
                            <a:srgbClr val="4F6B72"/>
                          </a:solidFill>
                          <a:effectLst/>
                        </a:rPr>
                        <a:t>90</a:t>
                      </a:r>
                    </a:p>
                  </a:txBody>
                  <a:tcPr marL="114300" marR="57150" marT="57150" marB="57150" anchor="ctr"/>
                </a:tc>
                <a:tc>
                  <a:txBody>
                    <a:bodyPr/>
                    <a:lstStyle/>
                    <a:p>
                      <a:r>
                        <a:rPr lang="en-CA" sz="2400" dirty="0">
                          <a:solidFill>
                            <a:srgbClr val="4F6B72"/>
                          </a:solidFill>
                          <a:effectLst/>
                        </a:rPr>
                        <a:t>34</a:t>
                      </a:r>
                    </a:p>
                  </a:txBody>
                  <a:tcPr marL="114300" marR="57150" marT="57150" marB="57150" anchor="ctr"/>
                </a:tc>
              </a:tr>
              <a:tr h="370840">
                <a:tc>
                  <a:txBody>
                    <a:bodyPr/>
                    <a:lstStyle/>
                    <a:p>
                      <a:r>
                        <a:rPr lang="en-CA" sz="2400" dirty="0" smtClean="0"/>
                        <a:t>5</a:t>
                      </a:r>
                      <a:endParaRPr lang="en-CA" sz="2400" dirty="0"/>
                    </a:p>
                  </a:txBody>
                  <a:tcPr/>
                </a:tc>
                <a:tc>
                  <a:txBody>
                    <a:bodyPr/>
                    <a:lstStyle/>
                    <a:p>
                      <a:r>
                        <a:rPr lang="en-CA" sz="2400" dirty="0">
                          <a:solidFill>
                            <a:srgbClr val="4F6B72"/>
                          </a:solidFill>
                          <a:effectLst/>
                        </a:rPr>
                        <a:t>60</a:t>
                      </a:r>
                    </a:p>
                  </a:txBody>
                  <a:tcPr marL="114300" marR="57150" marT="57150" marB="57150" anchor="ctr"/>
                </a:tc>
                <a:tc>
                  <a:txBody>
                    <a:bodyPr/>
                    <a:lstStyle/>
                    <a:p>
                      <a:r>
                        <a:rPr lang="en-CA" sz="2400">
                          <a:solidFill>
                            <a:srgbClr val="4F6B72"/>
                          </a:solidFill>
                          <a:effectLst/>
                        </a:rPr>
                        <a:t>110</a:t>
                      </a:r>
                    </a:p>
                  </a:txBody>
                  <a:tcPr marL="114300" marR="57150" marT="57150" marB="57150" anchor="ctr"/>
                </a:tc>
                <a:tc>
                  <a:txBody>
                    <a:bodyPr/>
                    <a:lstStyle/>
                    <a:p>
                      <a:r>
                        <a:rPr lang="en-CA" sz="2400" dirty="0">
                          <a:solidFill>
                            <a:srgbClr val="4F6B72"/>
                          </a:solidFill>
                          <a:effectLst/>
                        </a:rPr>
                        <a:t>79</a:t>
                      </a:r>
                    </a:p>
                  </a:txBody>
                  <a:tcPr marL="114300" marR="57150" marT="57150" marB="57150" anchor="ctr"/>
                </a:tc>
              </a:tr>
              <a:tr h="370840">
                <a:tc>
                  <a:txBody>
                    <a:bodyPr/>
                    <a:lstStyle/>
                    <a:p>
                      <a:r>
                        <a:rPr lang="en-CA" sz="2400" dirty="0" smtClean="0"/>
                        <a:t>6</a:t>
                      </a:r>
                      <a:endParaRPr lang="en-CA" sz="2400" dirty="0"/>
                    </a:p>
                  </a:txBody>
                  <a:tcPr/>
                </a:tc>
                <a:tc>
                  <a:txBody>
                    <a:bodyPr/>
                    <a:lstStyle/>
                    <a:p>
                      <a:r>
                        <a:rPr lang="en-CA" sz="2400" dirty="0">
                          <a:solidFill>
                            <a:srgbClr val="4F6B72"/>
                          </a:solidFill>
                          <a:effectLst/>
                        </a:rPr>
                        <a:t>50</a:t>
                      </a:r>
                    </a:p>
                  </a:txBody>
                  <a:tcPr marL="114300" marR="57150" marT="57150" marB="57150" anchor="ctr"/>
                </a:tc>
                <a:tc>
                  <a:txBody>
                    <a:bodyPr/>
                    <a:lstStyle/>
                    <a:p>
                      <a:r>
                        <a:rPr lang="en-CA" sz="2400">
                          <a:solidFill>
                            <a:srgbClr val="4F6B72"/>
                          </a:solidFill>
                          <a:effectLst/>
                        </a:rPr>
                        <a:t>112</a:t>
                      </a:r>
                    </a:p>
                  </a:txBody>
                  <a:tcPr marL="114300" marR="57150" marT="57150" marB="57150" anchor="ctr"/>
                </a:tc>
                <a:tc>
                  <a:txBody>
                    <a:bodyPr/>
                    <a:lstStyle/>
                    <a:p>
                      <a:r>
                        <a:rPr lang="en-CA" sz="2400" dirty="0">
                          <a:solidFill>
                            <a:srgbClr val="4F6B72"/>
                          </a:solidFill>
                          <a:effectLst/>
                        </a:rPr>
                        <a:t>82</a:t>
                      </a:r>
                    </a:p>
                  </a:txBody>
                  <a:tcPr marL="114300" marR="57150" marT="57150" marB="57150" anchor="ctr"/>
                </a:tc>
              </a:tr>
              <a:tr h="370840">
                <a:tc>
                  <a:txBody>
                    <a:bodyPr/>
                    <a:lstStyle/>
                    <a:p>
                      <a:r>
                        <a:rPr lang="en-CA" sz="2400" dirty="0" smtClean="0"/>
                        <a:t>7</a:t>
                      </a:r>
                      <a:endParaRPr lang="en-CA" sz="2400" dirty="0"/>
                    </a:p>
                  </a:txBody>
                  <a:tcPr/>
                </a:tc>
                <a:tc>
                  <a:txBody>
                    <a:bodyPr/>
                    <a:lstStyle/>
                    <a:p>
                      <a:r>
                        <a:rPr lang="en-CA" sz="2400" dirty="0">
                          <a:solidFill>
                            <a:srgbClr val="4F6B72"/>
                          </a:solidFill>
                          <a:effectLst/>
                        </a:rPr>
                        <a:t>57</a:t>
                      </a:r>
                    </a:p>
                  </a:txBody>
                  <a:tcPr marL="114300" marR="57150" marT="57150" marB="57150" anchor="ctr"/>
                </a:tc>
                <a:tc>
                  <a:txBody>
                    <a:bodyPr/>
                    <a:lstStyle/>
                    <a:p>
                      <a:r>
                        <a:rPr lang="en-CA" sz="2400">
                          <a:solidFill>
                            <a:srgbClr val="4F6B72"/>
                          </a:solidFill>
                          <a:effectLst/>
                        </a:rPr>
                        <a:t>109</a:t>
                      </a:r>
                    </a:p>
                  </a:txBody>
                  <a:tcPr marL="114300" marR="57150" marT="57150" marB="57150" anchor="ctr"/>
                </a:tc>
                <a:tc>
                  <a:txBody>
                    <a:bodyPr/>
                    <a:lstStyle/>
                    <a:p>
                      <a:r>
                        <a:rPr lang="en-CA" sz="2400" dirty="0">
                          <a:solidFill>
                            <a:srgbClr val="4F6B72"/>
                          </a:solidFill>
                          <a:effectLst/>
                        </a:rPr>
                        <a:t>107</a:t>
                      </a:r>
                    </a:p>
                  </a:txBody>
                  <a:tcPr marL="114300" marR="57150" marT="57150" marB="57150" anchor="ctr"/>
                </a:tc>
              </a:tr>
              <a:tr h="370840">
                <a:tc>
                  <a:txBody>
                    <a:bodyPr/>
                    <a:lstStyle/>
                    <a:p>
                      <a:r>
                        <a:rPr lang="en-CA" sz="2400" dirty="0" smtClean="0"/>
                        <a:t>8</a:t>
                      </a:r>
                      <a:endParaRPr lang="en-CA" sz="2400" dirty="0"/>
                    </a:p>
                  </a:txBody>
                  <a:tcPr/>
                </a:tc>
                <a:tc>
                  <a:txBody>
                    <a:bodyPr/>
                    <a:lstStyle/>
                    <a:p>
                      <a:r>
                        <a:rPr lang="en-CA" sz="2400" dirty="0">
                          <a:solidFill>
                            <a:srgbClr val="4F6B72"/>
                          </a:solidFill>
                          <a:effectLst/>
                        </a:rPr>
                        <a:t>50</a:t>
                      </a:r>
                    </a:p>
                  </a:txBody>
                  <a:tcPr marL="114300" marR="57150" marT="57150" marB="57150" anchor="ctr"/>
                </a:tc>
                <a:tc>
                  <a:txBody>
                    <a:bodyPr/>
                    <a:lstStyle/>
                    <a:p>
                      <a:r>
                        <a:rPr lang="en-CA" sz="2400">
                          <a:solidFill>
                            <a:srgbClr val="4F6B72"/>
                          </a:solidFill>
                          <a:effectLst/>
                        </a:rPr>
                        <a:t>192</a:t>
                      </a:r>
                    </a:p>
                  </a:txBody>
                  <a:tcPr marL="114300" marR="57150" marT="57150" marB="57150" anchor="ctr"/>
                </a:tc>
                <a:tc>
                  <a:txBody>
                    <a:bodyPr/>
                    <a:lstStyle/>
                    <a:p>
                      <a:r>
                        <a:rPr lang="en-CA" sz="2400" dirty="0">
                          <a:solidFill>
                            <a:srgbClr val="4F6B72"/>
                          </a:solidFill>
                          <a:effectLst/>
                        </a:rPr>
                        <a:t>14</a:t>
                      </a:r>
                    </a:p>
                  </a:txBody>
                  <a:tcPr marL="114300" marR="57150" marT="57150" marB="57150" anchor="ctr"/>
                </a:tc>
              </a:tr>
              <a:tr h="370840">
                <a:tc>
                  <a:txBody>
                    <a:bodyPr/>
                    <a:lstStyle/>
                    <a:p>
                      <a:r>
                        <a:rPr lang="en-CA" sz="2400" dirty="0" smtClean="0"/>
                        <a:t>9</a:t>
                      </a:r>
                      <a:endParaRPr lang="en-CA" sz="2400" dirty="0"/>
                    </a:p>
                  </a:txBody>
                  <a:tcPr/>
                </a:tc>
                <a:tc>
                  <a:txBody>
                    <a:bodyPr/>
                    <a:lstStyle/>
                    <a:p>
                      <a:r>
                        <a:rPr lang="en-CA" sz="2400" dirty="0">
                          <a:solidFill>
                            <a:srgbClr val="4F6B72"/>
                          </a:solidFill>
                          <a:effectLst/>
                        </a:rPr>
                        <a:t>50</a:t>
                      </a:r>
                    </a:p>
                  </a:txBody>
                  <a:tcPr marL="114300" marR="57150" marT="57150" marB="57150" anchor="ctr"/>
                </a:tc>
                <a:tc>
                  <a:txBody>
                    <a:bodyPr/>
                    <a:lstStyle/>
                    <a:p>
                      <a:r>
                        <a:rPr lang="en-CA" sz="2400">
                          <a:solidFill>
                            <a:srgbClr val="4F6B72"/>
                          </a:solidFill>
                          <a:effectLst/>
                        </a:rPr>
                        <a:t>91</a:t>
                      </a:r>
                    </a:p>
                  </a:txBody>
                  <a:tcPr marL="114300" marR="57150" marT="57150" marB="57150" anchor="ctr"/>
                </a:tc>
                <a:tc>
                  <a:txBody>
                    <a:bodyPr/>
                    <a:lstStyle/>
                    <a:p>
                      <a:r>
                        <a:rPr lang="en-CA" sz="2400" dirty="0">
                          <a:solidFill>
                            <a:srgbClr val="4F6B72"/>
                          </a:solidFill>
                          <a:effectLst/>
                        </a:rPr>
                        <a:t>81</a:t>
                      </a:r>
                    </a:p>
                  </a:txBody>
                  <a:tcPr marL="114300" marR="57150" marT="57150" marB="57150" anchor="ctr"/>
                </a:tc>
              </a:tr>
              <a:tr h="370840">
                <a:tc>
                  <a:txBody>
                    <a:bodyPr/>
                    <a:lstStyle/>
                    <a:p>
                      <a:r>
                        <a:rPr lang="en-CA" sz="2400" dirty="0" smtClean="0"/>
                        <a:t>10</a:t>
                      </a:r>
                      <a:endParaRPr lang="en-CA" sz="2400" dirty="0"/>
                    </a:p>
                  </a:txBody>
                  <a:tcPr/>
                </a:tc>
                <a:tc>
                  <a:txBody>
                    <a:bodyPr/>
                    <a:lstStyle/>
                    <a:p>
                      <a:r>
                        <a:rPr lang="en-CA" sz="2400" dirty="0">
                          <a:solidFill>
                            <a:srgbClr val="4F6B72"/>
                          </a:solidFill>
                          <a:effectLst/>
                        </a:rPr>
                        <a:t>50</a:t>
                      </a:r>
                    </a:p>
                  </a:txBody>
                  <a:tcPr marL="114300" marR="57150" marT="57150" marB="57150" anchor="ctr"/>
                </a:tc>
                <a:tc>
                  <a:txBody>
                    <a:bodyPr/>
                    <a:lstStyle/>
                    <a:p>
                      <a:r>
                        <a:rPr lang="en-CA" sz="2400">
                          <a:solidFill>
                            <a:srgbClr val="4F6B72"/>
                          </a:solidFill>
                          <a:effectLst/>
                        </a:rPr>
                        <a:t>100</a:t>
                      </a:r>
                    </a:p>
                  </a:txBody>
                  <a:tcPr marL="114300" marR="57150" marT="57150" marB="57150" anchor="ctr"/>
                </a:tc>
                <a:tc>
                  <a:txBody>
                    <a:bodyPr/>
                    <a:lstStyle/>
                    <a:p>
                      <a:r>
                        <a:rPr lang="en-CA" sz="2400" dirty="0">
                          <a:solidFill>
                            <a:srgbClr val="4F6B72"/>
                          </a:solidFill>
                          <a:effectLst/>
                        </a:rPr>
                        <a:t>50</a:t>
                      </a:r>
                    </a:p>
                  </a:txBody>
                  <a:tcPr marL="114300" marR="57150" marT="57150" marB="57150" anchor="ctr"/>
                </a:tc>
              </a:tr>
            </a:tbl>
          </a:graphicData>
        </a:graphic>
      </p:graphicFrame>
    </p:spTree>
    <p:extLst>
      <p:ext uri="{BB962C8B-B14F-4D97-AF65-F5344CB8AC3E}">
        <p14:creationId xmlns:p14="http://schemas.microsoft.com/office/powerpoint/2010/main" val="1329067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5" y="223838"/>
              <a:ext cx="57594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Results</a:t>
              </a:r>
            </a:p>
          </p:txBody>
        </p:sp>
      </p:grpSp>
      <p:pic>
        <p:nvPicPr>
          <p:cNvPr id="6" name="Picture 5" descr="Screen Shot 2013-06-03 at 11.39.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967" y="1527174"/>
            <a:ext cx="7915255" cy="5121107"/>
          </a:xfrm>
          <a:prstGeom prst="rect">
            <a:avLst/>
          </a:prstGeom>
        </p:spPr>
      </p:pic>
      <p:sp>
        <p:nvSpPr>
          <p:cNvPr id="5" name="TextBox 4"/>
          <p:cNvSpPr txBox="1"/>
          <p:nvPr/>
        </p:nvSpPr>
        <p:spPr>
          <a:xfrm>
            <a:off x="6559163" y="6441628"/>
            <a:ext cx="3008143" cy="369332"/>
          </a:xfrm>
          <a:prstGeom prst="rect">
            <a:avLst/>
          </a:prstGeom>
          <a:noFill/>
        </p:spPr>
        <p:txBody>
          <a:bodyPr wrap="square" rtlCol="0">
            <a:spAutoFit/>
          </a:bodyPr>
          <a:lstStyle/>
          <a:p>
            <a:r>
              <a:rPr lang="en-US" dirty="0" smtClean="0">
                <a:latin typeface="Arial"/>
                <a:cs typeface="Arial"/>
              </a:rPr>
              <a:t>Koeler &amp; Mishra, 2007</a:t>
            </a:r>
            <a:endParaRPr lang="en-US" dirty="0">
              <a:latin typeface="Arial"/>
              <a:cs typeface="Arial"/>
            </a:endParaRPr>
          </a:p>
        </p:txBody>
      </p:sp>
    </p:spTree>
    <p:extLst>
      <p:ext uri="{BB962C8B-B14F-4D97-AF65-F5344CB8AC3E}">
        <p14:creationId xmlns:p14="http://schemas.microsoft.com/office/powerpoint/2010/main" val="151144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5" y="223838"/>
              <a:ext cx="57594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Results - Qualitative</a:t>
              </a:r>
              <a:r>
                <a:rPr lang="en-US" sz="4400" b="1" dirty="0" smtClean="0">
                  <a:solidFill>
                    <a:schemeClr val="bg1"/>
                  </a:solidFill>
                  <a:latin typeface="Arial" pitchFamily="34" charset="0"/>
                  <a:cs typeface="Arial" pitchFamily="34" charset="0"/>
                </a:rPr>
                <a:t>: Direct Impact</a:t>
              </a:r>
              <a:endParaRPr lang="en-US" sz="3600" b="1" dirty="0">
                <a:solidFill>
                  <a:schemeClr val="bg1"/>
                </a:solidFill>
                <a:latin typeface="Arial" pitchFamily="34" charset="0"/>
                <a:cs typeface="Arial" pitchFamily="34" charset="0"/>
              </a:endParaRPr>
            </a:p>
          </p:txBody>
        </p:sp>
      </p:grpSp>
      <p:sp>
        <p:nvSpPr>
          <p:cNvPr id="17" name="TextBox 16"/>
          <p:cNvSpPr txBox="1"/>
          <p:nvPr/>
        </p:nvSpPr>
        <p:spPr>
          <a:xfrm>
            <a:off x="321116" y="4701383"/>
            <a:ext cx="8499742" cy="1938992"/>
          </a:xfrm>
          <a:prstGeom prst="rect">
            <a:avLst/>
          </a:prstGeom>
          <a:solidFill>
            <a:srgbClr val="DCE6F2"/>
          </a:solidFill>
        </p:spPr>
        <p:txBody>
          <a:bodyPr wrap="square" rtlCol="0">
            <a:spAutoFit/>
          </a:bodyPr>
          <a:lstStyle/>
          <a:p>
            <a:pPr algn="ctr"/>
            <a:r>
              <a:rPr lang="en-CA" sz="2400" i="1" dirty="0" smtClean="0">
                <a:latin typeface="Arial"/>
                <a:cs typeface="Arial"/>
              </a:rPr>
              <a:t>“It </a:t>
            </a:r>
            <a:r>
              <a:rPr lang="en-CA" sz="2400" i="1" dirty="0">
                <a:latin typeface="Arial"/>
                <a:cs typeface="Arial"/>
              </a:rPr>
              <a:t>really opens the door for umm discussions between people.  Um regarding a) you know, what is the right answer, and b) how would you explain that to uh either teacher-candidates or to your potential students</a:t>
            </a:r>
            <a:r>
              <a:rPr lang="en-CA" sz="2400" i="1" dirty="0" smtClean="0">
                <a:latin typeface="Arial"/>
                <a:cs typeface="Arial"/>
              </a:rPr>
              <a:t>.</a:t>
            </a:r>
            <a:r>
              <a:rPr lang="en-US" sz="2400" i="1" dirty="0" smtClean="0">
                <a:latin typeface="Arial"/>
                <a:cs typeface="Arial"/>
              </a:rPr>
              <a:t>” </a:t>
            </a:r>
          </a:p>
          <a:p>
            <a:pPr algn="r"/>
            <a:r>
              <a:rPr lang="en-US" sz="2400" dirty="0" smtClean="0">
                <a:latin typeface="Arial"/>
                <a:cs typeface="Arial"/>
              </a:rPr>
              <a:t>Pre-Interview 2, Participant 9 </a:t>
            </a:r>
          </a:p>
        </p:txBody>
      </p:sp>
      <p:pic>
        <p:nvPicPr>
          <p:cNvPr id="16" name="Picture 15" descr="Screen Shot 2013-06-03 at 11.39.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837" y="1601788"/>
            <a:ext cx="4519385" cy="2924006"/>
          </a:xfrm>
          <a:prstGeom prst="rect">
            <a:avLst/>
          </a:prstGeom>
        </p:spPr>
      </p:pic>
    </p:spTree>
    <p:extLst>
      <p:ext uri="{BB962C8B-B14F-4D97-AF65-F5344CB8AC3E}">
        <p14:creationId xmlns:p14="http://schemas.microsoft.com/office/powerpoint/2010/main" val="2494583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5" y="223838"/>
              <a:ext cx="57594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Direct Impact on our </a:t>
              </a:r>
              <a:br>
                <a:rPr lang="en-US" sz="4400" b="1" dirty="0" smtClean="0">
                  <a:solidFill>
                    <a:schemeClr val="bg1"/>
                  </a:solidFill>
                  <a:latin typeface="Arial" pitchFamily="34" charset="0"/>
                  <a:cs typeface="Arial" pitchFamily="34" charset="0"/>
                </a:rPr>
              </a:br>
              <a:r>
                <a:rPr lang="en-US" sz="4400" b="1" dirty="0" smtClean="0">
                  <a:solidFill>
                    <a:schemeClr val="bg1"/>
                  </a:solidFill>
                  <a:latin typeface="Arial" pitchFamily="34" charset="0"/>
                  <a:cs typeface="Arial" pitchFamily="34" charset="0"/>
                </a:rPr>
                <a:t>Teacher-Candidates</a:t>
              </a:r>
              <a:endParaRPr lang="en-US" sz="3600" b="1" dirty="0">
                <a:solidFill>
                  <a:schemeClr val="bg1"/>
                </a:solidFill>
                <a:latin typeface="Arial" pitchFamily="34" charset="0"/>
                <a:cs typeface="Arial" pitchFamily="34" charset="0"/>
              </a:endParaRPr>
            </a:p>
          </p:txBody>
        </p:sp>
      </p:grpSp>
      <p:sp>
        <p:nvSpPr>
          <p:cNvPr id="17" name="TextBox 16"/>
          <p:cNvSpPr txBox="1"/>
          <p:nvPr/>
        </p:nvSpPr>
        <p:spPr>
          <a:xfrm>
            <a:off x="321116" y="4701383"/>
            <a:ext cx="8499742" cy="1938992"/>
          </a:xfrm>
          <a:prstGeom prst="rect">
            <a:avLst/>
          </a:prstGeom>
          <a:solidFill>
            <a:srgbClr val="DCE6F2"/>
          </a:solidFill>
        </p:spPr>
        <p:txBody>
          <a:bodyPr wrap="square" rtlCol="0">
            <a:spAutoFit/>
          </a:bodyPr>
          <a:lstStyle/>
          <a:p>
            <a:pPr algn="ctr"/>
            <a:r>
              <a:rPr lang="en-CA" sz="2400" i="1" dirty="0" smtClean="0">
                <a:latin typeface="Arial"/>
                <a:cs typeface="Arial"/>
              </a:rPr>
              <a:t>“It </a:t>
            </a:r>
            <a:r>
              <a:rPr lang="en-CA" sz="2400" i="1" dirty="0">
                <a:latin typeface="Arial"/>
                <a:cs typeface="Arial"/>
              </a:rPr>
              <a:t>really opens the door for umm discussions between people.  Um regarding a) you know, what is the right answer, and b) how would you explain that to uh either teacher-candidates or to your potential students</a:t>
            </a:r>
            <a:r>
              <a:rPr lang="en-CA" sz="2400" i="1" dirty="0" smtClean="0">
                <a:latin typeface="Arial"/>
                <a:cs typeface="Arial"/>
              </a:rPr>
              <a:t>.</a:t>
            </a:r>
            <a:r>
              <a:rPr lang="en-US" sz="2400" i="1" dirty="0" smtClean="0">
                <a:latin typeface="Arial"/>
                <a:cs typeface="Arial"/>
              </a:rPr>
              <a:t>” </a:t>
            </a:r>
          </a:p>
          <a:p>
            <a:pPr algn="r"/>
            <a:r>
              <a:rPr lang="en-US" sz="2400" dirty="0" smtClean="0">
                <a:latin typeface="Arial"/>
                <a:cs typeface="Arial"/>
              </a:rPr>
              <a:t>Pre-Interview 2, Participant 9 </a:t>
            </a:r>
          </a:p>
        </p:txBody>
      </p:sp>
      <p:grpSp>
        <p:nvGrpSpPr>
          <p:cNvPr id="2" name="Group 1"/>
          <p:cNvGrpSpPr/>
          <p:nvPr/>
        </p:nvGrpSpPr>
        <p:grpSpPr>
          <a:xfrm>
            <a:off x="2441739" y="1648607"/>
            <a:ext cx="4203072" cy="2891013"/>
            <a:chOff x="2098096" y="1693430"/>
            <a:chExt cx="4447740" cy="2891013"/>
          </a:xfrm>
        </p:grpSpPr>
        <p:sp>
          <p:nvSpPr>
            <p:cNvPr id="20" name="Oval 19"/>
            <p:cNvSpPr/>
            <p:nvPr/>
          </p:nvSpPr>
          <p:spPr>
            <a:xfrm>
              <a:off x="4215551" y="1693430"/>
              <a:ext cx="2322039" cy="1698181"/>
            </a:xfrm>
            <a:prstGeom prst="ellipse">
              <a:avLst/>
            </a:prstGeom>
            <a:solidFill>
              <a:schemeClr val="accent5">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2098096" y="1693430"/>
              <a:ext cx="2322041" cy="1698181"/>
            </a:xfrm>
            <a:prstGeom prst="ellipse">
              <a:avLst/>
            </a:prstGeom>
            <a:solidFill>
              <a:srgbClr val="FFFF6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211845" y="2904467"/>
              <a:ext cx="2322039" cy="1679976"/>
            </a:xfrm>
            <a:prstGeom prst="ellipse">
              <a:avLst/>
            </a:prstGeom>
            <a:solidFill>
              <a:srgbClr val="FF99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766599" y="2205693"/>
              <a:ext cx="1534569" cy="646331"/>
            </a:xfrm>
            <a:prstGeom prst="rect">
              <a:avLst/>
            </a:prstGeom>
            <a:noFill/>
          </p:spPr>
          <p:txBody>
            <a:bodyPr wrap="square" rtlCol="0">
              <a:spAutoFit/>
            </a:bodyPr>
            <a:lstStyle/>
            <a:p>
              <a:pPr algn="ctr"/>
              <a:r>
                <a:rPr lang="en-US" dirty="0" smtClean="0">
                  <a:latin typeface="Arial"/>
                  <a:cs typeface="Arial"/>
                </a:rPr>
                <a:t>Pedagogical Knowledge</a:t>
              </a:r>
              <a:endParaRPr lang="en-US" dirty="0">
                <a:latin typeface="Arial"/>
                <a:cs typeface="Arial"/>
              </a:endParaRPr>
            </a:p>
          </p:txBody>
        </p:sp>
        <p:sp>
          <p:nvSpPr>
            <p:cNvPr id="23" name="TextBox 22"/>
            <p:cNvSpPr txBox="1"/>
            <p:nvPr/>
          </p:nvSpPr>
          <p:spPr>
            <a:xfrm>
              <a:off x="2444560" y="2205693"/>
              <a:ext cx="1534569" cy="646331"/>
            </a:xfrm>
            <a:prstGeom prst="rect">
              <a:avLst/>
            </a:prstGeom>
            <a:noFill/>
          </p:spPr>
          <p:txBody>
            <a:bodyPr wrap="square" rtlCol="0">
              <a:spAutoFit/>
            </a:bodyPr>
            <a:lstStyle/>
            <a:p>
              <a:pPr algn="ctr"/>
              <a:r>
                <a:rPr lang="en-US" dirty="0" smtClean="0">
                  <a:latin typeface="Arial"/>
                  <a:cs typeface="Arial"/>
                </a:rPr>
                <a:t>Content Knowledge</a:t>
              </a:r>
              <a:endParaRPr lang="en-US" dirty="0">
                <a:latin typeface="Arial"/>
                <a:cs typeface="Arial"/>
              </a:endParaRPr>
            </a:p>
          </p:txBody>
        </p:sp>
        <p:sp>
          <p:nvSpPr>
            <p:cNvPr id="24" name="TextBox 23"/>
            <p:cNvSpPr txBox="1"/>
            <p:nvPr/>
          </p:nvSpPr>
          <p:spPr>
            <a:xfrm>
              <a:off x="3550794" y="3512330"/>
              <a:ext cx="1687740" cy="646331"/>
            </a:xfrm>
            <a:prstGeom prst="rect">
              <a:avLst/>
            </a:prstGeom>
            <a:noFill/>
          </p:spPr>
          <p:txBody>
            <a:bodyPr wrap="square" rtlCol="0">
              <a:spAutoFit/>
            </a:bodyPr>
            <a:lstStyle/>
            <a:p>
              <a:pPr algn="ctr"/>
              <a:r>
                <a:rPr lang="en-US" dirty="0" smtClean="0">
                  <a:latin typeface="Arial"/>
                  <a:cs typeface="Arial"/>
                </a:rPr>
                <a:t>Technological Knowledge</a:t>
              </a:r>
              <a:endParaRPr lang="en-US" dirty="0">
                <a:latin typeface="Arial"/>
                <a:cs typeface="Arial"/>
              </a:endParaRPr>
            </a:p>
          </p:txBody>
        </p:sp>
        <p:sp>
          <p:nvSpPr>
            <p:cNvPr id="14" name="Oval 13"/>
            <p:cNvSpPr/>
            <p:nvPr/>
          </p:nvSpPr>
          <p:spPr>
            <a:xfrm>
              <a:off x="4223797" y="1693430"/>
              <a:ext cx="2322039" cy="1679977"/>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098098" y="1693430"/>
              <a:ext cx="2322039" cy="1698181"/>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8817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5" y="223838"/>
              <a:ext cx="57594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Direct Impact on our </a:t>
              </a:r>
              <a:br>
                <a:rPr lang="en-US" sz="4400" b="1" dirty="0" smtClean="0">
                  <a:solidFill>
                    <a:schemeClr val="bg1"/>
                  </a:solidFill>
                  <a:latin typeface="Arial" pitchFamily="34" charset="0"/>
                  <a:cs typeface="Arial" pitchFamily="34" charset="0"/>
                </a:rPr>
              </a:br>
              <a:r>
                <a:rPr lang="en-US" sz="4400" b="1" dirty="0" smtClean="0">
                  <a:solidFill>
                    <a:schemeClr val="bg1"/>
                  </a:solidFill>
                  <a:latin typeface="Arial" pitchFamily="34" charset="0"/>
                  <a:cs typeface="Arial" pitchFamily="34" charset="0"/>
                </a:rPr>
                <a:t>Teacher-Candidates</a:t>
              </a:r>
              <a:endParaRPr lang="en-US" sz="3600" b="1" dirty="0">
                <a:solidFill>
                  <a:schemeClr val="bg1"/>
                </a:solidFill>
                <a:latin typeface="Arial" pitchFamily="34" charset="0"/>
                <a:cs typeface="Arial" pitchFamily="34" charset="0"/>
              </a:endParaRPr>
            </a:p>
          </p:txBody>
        </p:sp>
      </p:grpSp>
      <p:pic>
        <p:nvPicPr>
          <p:cNvPr id="16" name="Picture 15" descr="Screen Shot 2013-06-03 at 11.39.58 AM.png"/>
          <p:cNvPicPr>
            <a:picLocks noChangeAspect="1"/>
          </p:cNvPicPr>
          <p:nvPr/>
        </p:nvPicPr>
        <p:blipFill rotWithShape="1">
          <a:blip r:embed="rId3">
            <a:extLst>
              <a:ext uri="{28A0092B-C50C-407E-A947-70E740481C1C}">
                <a14:useLocalDpi xmlns:a14="http://schemas.microsoft.com/office/drawing/2010/main" val="0"/>
              </a:ext>
            </a:extLst>
          </a:blip>
          <a:srcRect l="1653"/>
          <a:stretch/>
        </p:blipFill>
        <p:spPr>
          <a:xfrm>
            <a:off x="0" y="2423553"/>
            <a:ext cx="4444680" cy="2924006"/>
          </a:xfrm>
          <a:prstGeom prst="rect">
            <a:avLst/>
          </a:prstGeom>
        </p:spPr>
      </p:pic>
      <p:sp>
        <p:nvSpPr>
          <p:cNvPr id="8" name="TextBox 7"/>
          <p:cNvSpPr txBox="1"/>
          <p:nvPr/>
        </p:nvSpPr>
        <p:spPr>
          <a:xfrm>
            <a:off x="4278498" y="1736351"/>
            <a:ext cx="4641385" cy="4893647"/>
          </a:xfrm>
          <a:prstGeom prst="rect">
            <a:avLst/>
          </a:prstGeom>
          <a:solidFill>
            <a:srgbClr val="DCE6F2"/>
          </a:solidFill>
        </p:spPr>
        <p:txBody>
          <a:bodyPr wrap="square" rtlCol="0">
            <a:spAutoFit/>
          </a:bodyPr>
          <a:lstStyle/>
          <a:p>
            <a:pPr algn="ctr"/>
            <a:r>
              <a:rPr lang="en-US" sz="2400" i="1" dirty="0" smtClean="0">
                <a:latin typeface="Arial" pitchFamily="34" charset="0"/>
                <a:cs typeface="Arial" pitchFamily="34" charset="0"/>
              </a:rPr>
              <a:t>“So</a:t>
            </a:r>
            <a:r>
              <a:rPr lang="en-US" sz="2400" i="1" dirty="0">
                <a:latin typeface="Arial" pitchFamily="34" charset="0"/>
                <a:cs typeface="Arial" pitchFamily="34" charset="0"/>
              </a:rPr>
              <a:t>, if you set it up in a dynamic </a:t>
            </a:r>
            <a:r>
              <a:rPr lang="en-US" sz="2400" i="1" dirty="0" smtClean="0">
                <a:latin typeface="Arial" pitchFamily="34" charset="0"/>
                <a:cs typeface="Arial" pitchFamily="34" charset="0"/>
              </a:rPr>
              <a:t>where… </a:t>
            </a:r>
            <a:r>
              <a:rPr lang="en-US" sz="2400" i="1" dirty="0">
                <a:latin typeface="Arial" pitchFamily="34" charset="0"/>
                <a:cs typeface="Arial" pitchFamily="34" charset="0"/>
              </a:rPr>
              <a:t>different types of people </a:t>
            </a:r>
            <a:r>
              <a:rPr lang="en-US" sz="2400" i="1" dirty="0" smtClean="0">
                <a:latin typeface="Arial" pitchFamily="34" charset="0"/>
                <a:cs typeface="Arial" pitchFamily="34" charset="0"/>
              </a:rPr>
              <a:t>have [different needs], </a:t>
            </a:r>
            <a:r>
              <a:rPr lang="en-US" sz="2400" i="1" dirty="0">
                <a:latin typeface="Arial" pitchFamily="34" charset="0"/>
                <a:cs typeface="Arial" pitchFamily="34" charset="0"/>
              </a:rPr>
              <a:t>so if you need to talk to someone, you still get that, if you need silence, you get to think on it on your own, and then people aren’t so </a:t>
            </a:r>
            <a:r>
              <a:rPr lang="en-US" sz="2400" i="1" dirty="0" smtClean="0">
                <a:latin typeface="Arial" pitchFamily="34" charset="0"/>
                <a:cs typeface="Arial" pitchFamily="34" charset="0"/>
              </a:rPr>
              <a:t>stressed… </a:t>
            </a:r>
            <a:r>
              <a:rPr lang="en-US" sz="2400" i="1" dirty="0">
                <a:latin typeface="Arial"/>
                <a:cs typeface="Arial"/>
              </a:rPr>
              <a:t>And they actually get to argue and talk back and forth and they’ll remember it more. So for them, I think they’ll master it more</a:t>
            </a:r>
            <a:r>
              <a:rPr lang="en-US" sz="2400" i="1" dirty="0" smtClean="0">
                <a:latin typeface="Arial"/>
                <a:cs typeface="Arial"/>
              </a:rPr>
              <a:t>.”</a:t>
            </a:r>
          </a:p>
          <a:p>
            <a:pPr algn="r"/>
            <a:r>
              <a:rPr lang="en-US" sz="2400" dirty="0" smtClean="0">
                <a:solidFill>
                  <a:srgbClr val="000000"/>
                </a:solidFill>
                <a:latin typeface="Arial" pitchFamily="34" charset="0"/>
                <a:cs typeface="Arial" pitchFamily="34" charset="0"/>
              </a:rPr>
              <a:t>Post-Interview 2, Participant 20</a:t>
            </a:r>
          </a:p>
        </p:txBody>
      </p:sp>
    </p:spTree>
    <p:extLst>
      <p:ext uri="{BB962C8B-B14F-4D97-AF65-F5344CB8AC3E}">
        <p14:creationId xmlns:p14="http://schemas.microsoft.com/office/powerpoint/2010/main" val="13038515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5" y="223838"/>
              <a:ext cx="57594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Direct Impact on our </a:t>
              </a:r>
              <a:br>
                <a:rPr lang="en-US" sz="4400" b="1" dirty="0" smtClean="0">
                  <a:solidFill>
                    <a:schemeClr val="bg1"/>
                  </a:solidFill>
                  <a:latin typeface="Arial" pitchFamily="34" charset="0"/>
                  <a:cs typeface="Arial" pitchFamily="34" charset="0"/>
                </a:rPr>
              </a:br>
              <a:r>
                <a:rPr lang="en-US" sz="4400" b="1" dirty="0" smtClean="0">
                  <a:solidFill>
                    <a:schemeClr val="bg1"/>
                  </a:solidFill>
                  <a:latin typeface="Arial" pitchFamily="34" charset="0"/>
                  <a:cs typeface="Arial" pitchFamily="34" charset="0"/>
                </a:rPr>
                <a:t>Teacher-Candidates</a:t>
              </a:r>
              <a:endParaRPr lang="en-US" sz="3600" b="1" dirty="0">
                <a:solidFill>
                  <a:schemeClr val="bg1"/>
                </a:solidFill>
                <a:latin typeface="Arial" pitchFamily="34" charset="0"/>
                <a:cs typeface="Arial" pitchFamily="34" charset="0"/>
              </a:endParaRPr>
            </a:p>
          </p:txBody>
        </p:sp>
      </p:grpSp>
      <p:sp>
        <p:nvSpPr>
          <p:cNvPr id="17" name="TextBox 16"/>
          <p:cNvSpPr txBox="1"/>
          <p:nvPr/>
        </p:nvSpPr>
        <p:spPr>
          <a:xfrm>
            <a:off x="4278498" y="1736351"/>
            <a:ext cx="4641385" cy="4893647"/>
          </a:xfrm>
          <a:prstGeom prst="rect">
            <a:avLst/>
          </a:prstGeom>
          <a:solidFill>
            <a:srgbClr val="DCE6F2"/>
          </a:solidFill>
        </p:spPr>
        <p:txBody>
          <a:bodyPr wrap="square" rtlCol="0">
            <a:spAutoFit/>
          </a:bodyPr>
          <a:lstStyle/>
          <a:p>
            <a:pPr algn="ctr"/>
            <a:r>
              <a:rPr lang="en-US" sz="2400" i="1" dirty="0" smtClean="0">
                <a:latin typeface="Arial" pitchFamily="34" charset="0"/>
                <a:cs typeface="Arial" pitchFamily="34" charset="0"/>
              </a:rPr>
              <a:t>“So</a:t>
            </a:r>
            <a:r>
              <a:rPr lang="en-US" sz="2400" i="1" dirty="0">
                <a:latin typeface="Arial" pitchFamily="34" charset="0"/>
                <a:cs typeface="Arial" pitchFamily="34" charset="0"/>
              </a:rPr>
              <a:t>, if you set it up in a dynamic </a:t>
            </a:r>
            <a:r>
              <a:rPr lang="en-US" sz="2400" i="1" dirty="0" smtClean="0">
                <a:latin typeface="Arial" pitchFamily="34" charset="0"/>
                <a:cs typeface="Arial" pitchFamily="34" charset="0"/>
              </a:rPr>
              <a:t>where… </a:t>
            </a:r>
            <a:r>
              <a:rPr lang="en-US" sz="2400" i="1" dirty="0">
                <a:latin typeface="Arial" pitchFamily="34" charset="0"/>
                <a:cs typeface="Arial" pitchFamily="34" charset="0"/>
              </a:rPr>
              <a:t>different types of people </a:t>
            </a:r>
            <a:r>
              <a:rPr lang="en-US" sz="2400" i="1" dirty="0" smtClean="0">
                <a:latin typeface="Arial" pitchFamily="34" charset="0"/>
                <a:cs typeface="Arial" pitchFamily="34" charset="0"/>
              </a:rPr>
              <a:t>have [different needs], </a:t>
            </a:r>
            <a:r>
              <a:rPr lang="en-US" sz="2400" i="1" dirty="0">
                <a:latin typeface="Arial" pitchFamily="34" charset="0"/>
                <a:cs typeface="Arial" pitchFamily="34" charset="0"/>
              </a:rPr>
              <a:t>so if you need to talk to someone, you still get that, if you need silence, you get to think on it on your own, and then people aren’t so </a:t>
            </a:r>
            <a:r>
              <a:rPr lang="en-US" sz="2400" i="1" dirty="0" smtClean="0">
                <a:latin typeface="Arial" pitchFamily="34" charset="0"/>
                <a:cs typeface="Arial" pitchFamily="34" charset="0"/>
              </a:rPr>
              <a:t>stressed… </a:t>
            </a:r>
            <a:r>
              <a:rPr lang="en-US" sz="2400" i="1" dirty="0">
                <a:latin typeface="Arial"/>
                <a:cs typeface="Arial"/>
              </a:rPr>
              <a:t>And they actually get to argue and talk back and forth and they’ll remember it more. So for them, I think they’ll master it more</a:t>
            </a:r>
            <a:r>
              <a:rPr lang="en-US" sz="2400" i="1" dirty="0" smtClean="0">
                <a:latin typeface="Arial"/>
                <a:cs typeface="Arial"/>
              </a:rPr>
              <a:t>.”</a:t>
            </a:r>
          </a:p>
          <a:p>
            <a:pPr algn="r"/>
            <a:r>
              <a:rPr lang="en-US" sz="2400" dirty="0" smtClean="0">
                <a:solidFill>
                  <a:srgbClr val="000000"/>
                </a:solidFill>
                <a:latin typeface="Arial" pitchFamily="34" charset="0"/>
                <a:cs typeface="Arial" pitchFamily="34" charset="0"/>
              </a:rPr>
              <a:t>Post-Interview 2, Participant 20</a:t>
            </a:r>
          </a:p>
        </p:txBody>
      </p:sp>
      <p:grpSp>
        <p:nvGrpSpPr>
          <p:cNvPr id="3" name="Group 2"/>
          <p:cNvGrpSpPr/>
          <p:nvPr/>
        </p:nvGrpSpPr>
        <p:grpSpPr>
          <a:xfrm>
            <a:off x="186064" y="2661803"/>
            <a:ext cx="3937699" cy="2688474"/>
            <a:chOff x="2098096" y="1395733"/>
            <a:chExt cx="4326930" cy="2688474"/>
          </a:xfrm>
        </p:grpSpPr>
        <p:sp>
          <p:nvSpPr>
            <p:cNvPr id="30" name="Oval 29"/>
            <p:cNvSpPr/>
            <p:nvPr/>
          </p:nvSpPr>
          <p:spPr>
            <a:xfrm>
              <a:off x="4102987" y="1395733"/>
              <a:ext cx="2322039" cy="1698181"/>
            </a:xfrm>
            <a:prstGeom prst="ellipse">
              <a:avLst/>
            </a:prstGeom>
            <a:solidFill>
              <a:schemeClr val="accent5">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098096" y="1456385"/>
              <a:ext cx="2322041" cy="1698181"/>
            </a:xfrm>
            <a:prstGeom prst="ellipse">
              <a:avLst/>
            </a:prstGeom>
            <a:solidFill>
              <a:srgbClr val="FFFF6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2098098" y="1410212"/>
              <a:ext cx="4326928" cy="2673995"/>
              <a:chOff x="2098098" y="1783737"/>
              <a:chExt cx="4326928" cy="2673995"/>
            </a:xfrm>
          </p:grpSpPr>
          <p:sp>
            <p:nvSpPr>
              <p:cNvPr id="32" name="Oval 31"/>
              <p:cNvSpPr/>
              <p:nvPr/>
            </p:nvSpPr>
            <p:spPr>
              <a:xfrm>
                <a:off x="3211845" y="2777756"/>
                <a:ext cx="2322039" cy="1679976"/>
              </a:xfrm>
              <a:prstGeom prst="ellipse">
                <a:avLst/>
              </a:prstGeom>
              <a:solidFill>
                <a:srgbClr val="FF99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766599" y="2260292"/>
                <a:ext cx="1534569" cy="584776"/>
              </a:xfrm>
              <a:prstGeom prst="rect">
                <a:avLst/>
              </a:prstGeom>
              <a:noFill/>
            </p:spPr>
            <p:txBody>
              <a:bodyPr wrap="square" rtlCol="0">
                <a:spAutoFit/>
              </a:bodyPr>
              <a:lstStyle/>
              <a:p>
                <a:pPr algn="ctr"/>
                <a:r>
                  <a:rPr lang="en-US" sz="1600" dirty="0" smtClean="0">
                    <a:latin typeface="Arial"/>
                    <a:cs typeface="Arial"/>
                  </a:rPr>
                  <a:t>Pedagogical Knowledge</a:t>
                </a:r>
                <a:endParaRPr lang="en-US" sz="1600" dirty="0">
                  <a:latin typeface="Arial"/>
                  <a:cs typeface="Arial"/>
                </a:endParaRPr>
              </a:p>
            </p:txBody>
          </p:sp>
          <p:sp>
            <p:nvSpPr>
              <p:cNvPr id="34" name="TextBox 33"/>
              <p:cNvSpPr txBox="1"/>
              <p:nvPr/>
            </p:nvSpPr>
            <p:spPr>
              <a:xfrm>
                <a:off x="2444560" y="2260292"/>
                <a:ext cx="1534569" cy="584776"/>
              </a:xfrm>
              <a:prstGeom prst="rect">
                <a:avLst/>
              </a:prstGeom>
              <a:noFill/>
            </p:spPr>
            <p:txBody>
              <a:bodyPr wrap="square" rtlCol="0">
                <a:spAutoFit/>
              </a:bodyPr>
              <a:lstStyle/>
              <a:p>
                <a:pPr algn="ctr"/>
                <a:r>
                  <a:rPr lang="en-US" sz="1600" dirty="0" smtClean="0">
                    <a:latin typeface="Arial"/>
                    <a:cs typeface="Arial"/>
                  </a:rPr>
                  <a:t>Content Knowledge</a:t>
                </a:r>
                <a:endParaRPr lang="en-US" sz="1600" dirty="0">
                  <a:latin typeface="Arial"/>
                  <a:cs typeface="Arial"/>
                </a:endParaRPr>
              </a:p>
            </p:txBody>
          </p:sp>
          <p:sp>
            <p:nvSpPr>
              <p:cNvPr id="35" name="TextBox 34"/>
              <p:cNvSpPr txBox="1"/>
              <p:nvPr/>
            </p:nvSpPr>
            <p:spPr>
              <a:xfrm>
                <a:off x="3576267" y="3485014"/>
                <a:ext cx="1687739" cy="584776"/>
              </a:xfrm>
              <a:prstGeom prst="rect">
                <a:avLst/>
              </a:prstGeom>
              <a:noFill/>
            </p:spPr>
            <p:txBody>
              <a:bodyPr wrap="square" rtlCol="0">
                <a:spAutoFit/>
              </a:bodyPr>
              <a:lstStyle/>
              <a:p>
                <a:pPr algn="ctr"/>
                <a:r>
                  <a:rPr lang="en-US" sz="1600" dirty="0" smtClean="0">
                    <a:latin typeface="Arial"/>
                    <a:cs typeface="Arial"/>
                  </a:rPr>
                  <a:t>Technological Knowledge</a:t>
                </a:r>
                <a:endParaRPr lang="en-US" sz="1600" dirty="0">
                  <a:latin typeface="Arial"/>
                  <a:cs typeface="Arial"/>
                </a:endParaRPr>
              </a:p>
            </p:txBody>
          </p:sp>
          <p:sp>
            <p:nvSpPr>
              <p:cNvPr id="36" name="Oval 35"/>
              <p:cNvSpPr/>
              <p:nvPr/>
            </p:nvSpPr>
            <p:spPr>
              <a:xfrm>
                <a:off x="4102987" y="1783737"/>
                <a:ext cx="2322039" cy="1679977"/>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2098098" y="1829910"/>
                <a:ext cx="2322039" cy="1698181"/>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4124863" y="2786637"/>
                <a:ext cx="295275" cy="285750"/>
              </a:xfrm>
              <a:custGeom>
                <a:avLst/>
                <a:gdLst>
                  <a:gd name="connsiteX0" fmla="*/ 0 w 295275"/>
                  <a:gd name="connsiteY0" fmla="*/ 9525 h 285750"/>
                  <a:gd name="connsiteX1" fmla="*/ 295275 w 295275"/>
                  <a:gd name="connsiteY1" fmla="*/ 0 h 285750"/>
                  <a:gd name="connsiteX2" fmla="*/ 161925 w 295275"/>
                  <a:gd name="connsiteY2" fmla="*/ 285750 h 285750"/>
                  <a:gd name="connsiteX3" fmla="*/ 0 w 295275"/>
                  <a:gd name="connsiteY3" fmla="*/ 9525 h 285750"/>
                </a:gdLst>
                <a:ahLst/>
                <a:cxnLst>
                  <a:cxn ang="0">
                    <a:pos x="connsiteX0" y="connsiteY0"/>
                  </a:cxn>
                  <a:cxn ang="0">
                    <a:pos x="connsiteX1" y="connsiteY1"/>
                  </a:cxn>
                  <a:cxn ang="0">
                    <a:pos x="connsiteX2" y="connsiteY2"/>
                  </a:cxn>
                  <a:cxn ang="0">
                    <a:pos x="connsiteX3" y="connsiteY3"/>
                  </a:cxn>
                </a:cxnLst>
                <a:rect l="l" t="t" r="r" b="b"/>
                <a:pathLst>
                  <a:path w="295275" h="285750">
                    <a:moveTo>
                      <a:pt x="0" y="9525"/>
                    </a:moveTo>
                    <a:lnTo>
                      <a:pt x="295275" y="0"/>
                    </a:lnTo>
                    <a:lnTo>
                      <a:pt x="161925" y="285750"/>
                    </a:lnTo>
                    <a:lnTo>
                      <a:pt x="0" y="9525"/>
                    </a:lnTo>
                    <a:close/>
                  </a:path>
                </a:pathLst>
              </a:custGeom>
            </p:spPr>
            <p:style>
              <a:lnRef idx="1">
                <a:schemeClr val="dk1"/>
              </a:lnRef>
              <a:fillRef idx="3">
                <a:schemeClr val="dk1"/>
              </a:fillRef>
              <a:effectRef idx="2">
                <a:schemeClr val="dk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4195748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grpSp>
      <p:sp>
        <p:nvSpPr>
          <p:cNvPr id="4" name="AutoShape 4" descr="data:image/jpeg;base64,/9j/4AAQSkZJRgABAQAAAQABAAD/2wCEAAkGBxQSEhQUEhQVFRQWGBoYFhQVFhgbFxYYGxgaFhYWFRwYHyggGBwmGxcXITEhJSkrLi4uFx8zODMuNygtLisBCgoKDg0OGhAQGTQkHyQ0LiwvNywsLCssLC0sLDcsLCwsLCwsNywuLy0sNyw3Mi4sLCwvLDQsLC0sLCwrLC0sLP/AABEIAOEA4QMBIgACEQEDEQH/xAAcAAEAAgMBAQEAAAAAAAAAAAAABQYCAwQHAQj/xABLEAACAQMBBQUEBgcFBgQHAAABAgMABBEFBhITITEiQVFhcRQygZEHI0JSYqEzQ3KCscHRJFNjkqIVNHPD0uElRIPCFlRkk5Sjsv/EABoBAQACAwEAAAAAAAAAAAAAAAACBQMEBgH/xAAwEQEAAgIBAgMGBQQDAAAAAAAAAQIDEQQhMQUSQSJRcaGx0TJhkeHwE1KBwRRCQ//aAAwDAQACEQMRAD8A9lpSvoGami+UrPhGnCNNjClZ8I04RpsYUrPhGnCNNjClZ8I04RpsYUrPhGuLUNTggGZ5ooh/iSKv8TTY6qVXG280/OFukkPhEHk//hTXwbb2p6LdH0s7o/8ALps0slKrQ27s/tNLGPGS2uEH+qOuqy2wsJSBHeW5Y9FMqq3ybBps0m6V9jG8MqQQehBBH5VlwjTYwpWfCNOEabGFKz4RpwjTYwpWfCNOEabGFKz4Ro0ZFBhSlKBSlKBWcXUVhWcXUUkdNKUqCRSlKBStN3dJEjSSsqIgyzsQFUDqST0qlajtRNcRtJbutlZD3tQuAMuOn9mjbrnud+R7gaC0a3r9vaKDcSqmfdXmXc+EaLlnPkAahhrN/df7pai3jPSe9yGI8VgQ73+dl9KruhwPIxfTLdt5/f1bUd5nf8UCN2mHgOwnlWWxWsXNtqlzp99M8xccaGZ8AMAoyFA5ICoPZHIGN/GgsI2PeXne3tzP4xxtwIfgsWGI9XNd+m7H2MHOK0gU/e4alvizZJ+dTSOCAQQQeYI6EdxFZUFM+lTX5tOsONa7iuJFXtKCu6QxIx8BWnVDqVvZXVxLeRSblrK6CO2CMsgTeRsl2Bxg8sV1/Sjs1LqNiYICgk31cb5IUgAgjIBwe14d1Q211xqf+z7pZbe0SIW8gdluJGYIIzvbi8MAtjpk4oKzZ7eXEj6NGl3vPJJu3igRljmdFVZBu9nKFumK9jvNNhmGJYo5AeodFb+IrwiJQDs0QACZDkgdf7VF18a/QNBVpNgLIEtAj2r/AH7SRoufdlVO6fiDWB0/U7b9Bcx3iD9XdJuSn0miGM+qVbKqX0o62tpp8jNGZOKRCqbzLksCTlkIYYVWPIgnGO+g2222kasI72KSykPIccDgsemEmXMZ9CQfKrOrAjI5g9CK8PuV1LT3sBeS+2Jc5iNizjBzugRO0oIdsyLhj3gDODmrJpsqxz8HS5WgnEYlfS7veMQBG8VVhvG3cAqcKSBvDs86D02lQGg7Ux3DmCRGt7tBl7aXG9j78ZHKVPxL8cVP0ClKUCsJulZ1hN0pA5qUpU0SlKUCs4uorCs4uopI6aUpUEiozaDXYrOLiSk8zuxxoC0krnpHEo5sxptDrcdnCZZMnmFSNebyyMcJHGO9mPKorZzQpGk9tvsNdsCI4wcx2kZ/VxeLEY3n6k8ulBosdAlvHW41MABTvQ2IOYofBpj0ml/0r3Dvq1T26Ou66qy5B3WAIyDkHB8CAfhW2lBVNT24jDNFZRvfTr1SD9Gh/wAWU9hPTJPlVQ2U06PX2N5fvloWaL2SMGNUXO8BK2d+TIPiB7wx1Fep2dlHCu5EiRr13UUKMnqcCvNNMVLbU7yTTN67aYYeCMBbaGTIZmmnPZB3t47qgkcRuXSg9NtrdY0VI1CIgCqqjAVQMAADoAK4tV2gtbb/AHi4hi8nkVSfQE5NQi7O3dzzvrxlU/8AlrLMUY8ml/Sv81HlUppWytnbc4beNW++V3pD5s75YnzJoI87e2pOIluZ/wDg2lw4+DbmD8DXFtBrvtVtPb+xagomjePf9m5rvKVzhmHjU1fbSxQymNlY7uMsuMAkZxjNSNjqUUw+rcN4joR6g86x1y0tPlieqMXrM6iXlC6ZCh00yR6iosMkZsZGEhLrJljGW3AGUeNX+227sHIU3KRseizhoW+UwU1Y60XVpHKN2REdT1DqGHyNZEmyKVWAKkMD0IOQfiKqf0j6bNcwcNIFnhPORUk3LhWBBjkty3YJXn2W65x67pdhbdTvWjS2UnjbSFU/eiOYm/y1qN/qFn/vEYvoR+utl3LhR4vCey/qjZ/DQUqwiikla+u7ya7ubJC8Vi9vwZkZRlQ0eSXO8Ad5RjIBJ5cu76ItMu+I9/NHGwvQzNKXIlQBiVCpjBRzjHMclXyrHay1bWrqxNlum2jYma5Rgs0TZG9Gw5SRsFBAGPebn0r1VFAAA6DlQRm0GgQ3iBZQQynejlQ7ssT9zxOOan8j35qGsNcms5UtdRIIchbe+Awkx7o5gOUU3+lu7nyq3Vzalp8dxE8UyLJG4wyMORH8j50HTSqdpV9JYTJZ3TmSCQ7tndN1PhbTn+8A91vtAeI53GgVhN0rOsJulIHNSlKmiUpSgVnF1FYVnF1FJHTWq6uFjRpJGCogLMzHAVQMkk+GK21S9ppBe3PsWT7NbgT3xGTvjG9DbcuZ3vfYD7KgfaqCSB1LXlTc1S+WZY3YxWEapk28bjBu3B5CVhzAPPdwACSagND23n02VkaY6jYAqTcIGLRcTLKGY8lbkcxse8YI92rVsLrMOrS3cssgZWHCjsWPZS3HMSOnuu7EnmM7uAM1V9V0WbT76ZNI3p4liEl3Zv24wrEBYiD75K5YD3wB1IOKD2DRdYhu4lmt5FkjbvHUHvVgeasO8HnWerapFbRNNO4jjXqx/IAdSSeQA5mvGdkjAsh1GwuDZwREe32cuW3VOcCL+8DEFVzgg9Om7Xoei6VJeSre3ylQOdpZt0gHdLKOjTEeoQHA55NBrWzudU7Vzv2tkfdtQSs86+Nyw5xof7sc/E91Wyxso4UWOFFjjUYVEACgeQFb6UCtF7ciKNnbooz6+A+J5Vvqm7aanvMIVPJeb+vcvw6/LwrDnyxipNmPJfyV2rU0pdmZurEk+pOTXxHKkEEgjoQcEelY0rn9+qsWzRNquiXHoJP+sfzq2qwIyOYPQivJqndndeMBCOSYj808x5eVWPG5sx7OT9fu2sXI10svtKxjcMAQcgjII6EeIrKrVuq9rmyqTPx4HNtdgdm4jHveCzr0mTyPPwIrVom0j8UWl8iw3WOwVzwbkDq0DHv7zGe0PMc6s1R2u6LFdxGKZcjIKsCQ8bjmrxsOasD0IoJGsJZAoLMQqgZJJwAB1JJ6Cqro2oyq7adfOeMUbgXKnd9pixgspHuToCN4DyYcunmm1L3PFNlql7wrS2QMCo+tvUJIjKj9Y/2WycKRnB60Hom3N0AY0ulR9NuQInkUdq3mZswzF88kJIAYAbpAOedduyeqSK72N229cwjeSXp7TB0SYfiHuuO4jPeKqOz21sB06Vb22MGnBBFah3LyXEe6VKAE7zMMA7w7I3uR7Oa59kzdXlgs0ccgmsnLWNxLjNxBzBt5MHtZQbhbGCd0gkg0HrtYTdK49C1VLu3jnjzuyKDg9VPRkbwZTkEeINdk3SkDmpSlTRKUpQKzi6isKzi6ikjn2h1ZbS2lnfmI1JCjqzdEQebMQo8zXFsXpLW9sDNzuJmM1w3jLJzK+ijCDyQVwbSf2m+s7Pqkf9snHisZ3bdT6y9r/wBI1bagkom2H0cR3MourR/ZLxW3hKg7LHxcDGGx9odehBqw7KaALOHdLmWZ2Mk87DDSytzZj4DuA7gBU1VZ24vZNyO0tyVnu2MSsOsUYG9PN+6nIfiZaCL0uxj1C8e4CILOGXMYVQBd3S9lrmTHvqmAqHvIY9wq9VzabYpBFHDEu7HGoVVHcAMCumgUpXDq2pJbpvN16Kvex8P+9eWtFY3LyZiI3Li2r15bSEt1cjsjw7t4/OvLTr8ZJJ38nmSR1PeetdO1l60iO7nLMQPIDOQB5DFU+tbFipy6ze+9b1Ci5nLt59R2WtNYhP2seoIrrinVvdZW9CDVJoDXl/CqT+G0x82tHMt6wvVKqdtq0qfa3h4Nz/PrU7p+qJLy91vunv8AQ99V+fg5cUb7x+TZx56X6eq47K63w2EUh7DHsk/YJ/kfyq8V5LVz2U1zfAhkPbHuMftDwPmPzFZ+Fyf/ADt/j7LLj5f+srPSlKtG4iNptDW8h3M7kikPBMPehlXmki+h6jvBI76qOo2H+17QrIkaalZSYZHGU4q4bdYH3oJV3T8R3rXotVHalfY7mLUF5Id2C8A6GJmxFKfOORhz+67UEJs/sFBdut9ee0yM2cWtzyWAgkGLBALopBA+yQAcGvSFUAAAYA5ADoB5V9FKCoaYPYtRkt+kF6GuIfBJ1x7TGP2gVkHnv1bJulVz6QbRjameIZmtGFzHjqeHzdB+1Hvrj8VTkF0ssSSIco6q6nxDAEfkaQMaUpU0SlKUCs4uorCtdzciJHkPRFZj+6pP8qSITY/665v7s/am9njP+HbjcOPWVpar/wBM2mahOtv7HxWiUtxUhYht47u4xwQWUDeHkT8RaPo7tTHptoG99oxI+epeT61yfPLGrHUEkLsZBcR2Vul2SZwgDknebPcGb7TAYBPiKjdnx7Tf3d2eaQ/2ODwwuHuGHmZML/6VWDWb4W9vNM3SKN5D+6pb+VRuwlgYLC3VvfZOJJ5ySkyyH/M5oJ6lK4dX1NbdN5uZ6Kvex/p515a0VjcvJmIjcvmr6olum83Mn3VHVj/Iedee6hfPM5dzk9w7lHgK+X148zl3OSfkB3AeArnqj5PJnLOo7K/Llm8/khtpn7CDxYn5D/vVeqY2lky6r4Ln5n/tUPV3wK+XBVS8md5JKUpW4wFAaUoLPouocQFW99e/7w8fWpRSQcjkRzBHcap2mTbkqHzAPoeRq4VznPwRiybr2nqs+Pkm9evou+z20YkxHKQJOgY9H/o38asdeTocEeoq5WerOnI9pfPqPQ/1rynitcUxXN6+v3XXFm2Ss/ks1c+o2STxSRSDKSKyMPEMMH+Nc8GsRN1O6fBh/PpXYk6t0ZT6EVaY+TiyfgtE/wCWaazHdX9gbx3tRFKczWrtbSk9WMR3Vc/tJuN+9VB+k3RdWl1FXtOMYsJwWjkKpGw97iDIA7WSSRzGBz6VeNPHA1e5Tot1BHOo/wASJjDKfirQ/KrVWZ41ohKgPgnGG8Ccc/hVW2BO5bS2pPOznkgH/DyJIf8A9ciD4VbaqVl9Xqt5H0E8EE482Vmgc/JY6QLDSlKmiUpSgVX/AKQptzTL0jrwJFHqw3P/AHVYKrf0jDOnXA8Qg+cqCkiYutatbJYo7i4ihO4AgkdVyFABxvH0rWm2OnnpfWn/AORF/wBVVDbrSbe81ixt7rPDa3mKgMV3n3lIAK4OcKTjyrfd/RLpaIzssqqqlieO+AAMknJqCSW29vo5tMk4TpIk7RQho2DKeJOkTYKnB5M3yq2ouAB4cq8l0Mf+BaXn7V5a5+N4DXrdBovbpYkZ3OFUfPwA8zXm+qag08hdvRV7lHgKlNrdU4knDU9iM8/Nu8/Dp86gKpuZyPPbyR2hoZ8vmnyx2KUr4xwMnurRa6p61JvTP5cvkP65rirKR94knvJPz51jXXY6eSkV90Ka87tMlKUqaJSlKDO3HaX9ofxq71UtGg35V8F7R+HT88Vbao/FbRN6190fVYcSPZmWSDJHqKsVQVimZF9c/LnU7XL863tRDoPDq+zaSurSo96ZPXPyGa5amdnYObP4dkfxP8qj4fh/q8mlfz3+nVv3nVZcW0Y3NR0yX7xuID578QlGfjB+dT8WpRNLJCrZkiCtIuD2Q+SuT05gGoDbX9Pph7/bR+cEwP5GoPavU5dMvZrlreSezuokWQxAb8UkYZeeeWCpHUgcuvce8aTYn0wWBn4X1gj3t32ndHCznAPXeC9+9jpz6VLasN3VrNx0ktrmM+eGhkX+DV5ppO0xuLBtKsbB5C6NCsrhVAVsjjTBchXGck72MjI8K9H1W34d3pCE5KCdCfHFsefzGaCyUpSpolKUoFVv6SR/4ZeEfZj3/wDKyv8AyqyVH7RWXHtLmL+8hkT5oQKSIzb7Y+LU44/reDPH2oZRzIzgkEZBIyFOQQQQD601/ox1OfEVzqRaDPMb8r5H7LEAn1JxVxtdDtdVsrKa5j3zwUZGDujIWRd8AowPUD5V5rHdQWNvLxdQv4rqKeaIQQzb2+Ec7jFJQVVd3d7RI+PSoJPRdsdNS102BIQRHbT2ZUdTupcxAknvPMkn1qya9f8ABgZx7x7K/tHp8uZ+FefbNjULzRr1b3fLujm2eRVVmAjDJyUA4315EjJzV80ySO9tIJGUMskaSAHuJUHl3g8yKheLTWYr3eWiddHndKut7shGecTFD4HtL+fP86reo6JNDzdcr99ea/HvHxFUeTjZMfeOitvhvXvCOrj1iXdhc+IwPjy/hmuyoPaabkifvH+A/ia94mPz5qx/OnVrZreWkygaUpXUKkpSlAoBnkOtdNpYPJ7q8vvHkPnVh07Sli5ntP4+HpWpyOZjwx33PuZseC1/g+6PY8JOfvN18vAV30ros7UufBe8/wAhXN583mmcl5WuLFM6pSHXpMPIse/kP51I18RQBgdBX0DNUGXJOS82dDhxxjpFWcUZYhRzJ5CrbaW4jQKO78z3muPSNP4Y3m98/wCkeHrUlXV+EcCcFP6l49qflDFlvudQq213au9LT/6l5D6Jby8/my/OtdltK76peW5KC2tYI3dsdoSON/m2cbu5nljurO5+t1mEd1rayOfJp3VE/wBML1Da3sXG892YtSe3kvBiaEmFgw3d0KFIDDlyBBzz61csTisfpdV7hA1nKlpK4jjujvAMSd0NgoFx5BiQPlVl1872p6ev3UupPhuJH/zK2bUbOtNawWkCoIllg388tyGJ1Y7gxzbCAAcuprTJ9ZrB8LeyHwaeb/phoLDSlKmiUpSgVnF1FYVnF1FJFJ0KK4Gm3lnaMEubWaWCInHJS4liPaGAOFIBmo3SNkbDS8XWqXEctySW3pmyA3X6tGy0j/iOT4AVZCPZ9WZTyjv4OWOX18GQ3PxMTD/7dUDZj6Oobq4v47yad7iCQoAX6o43oJmY9tyQemccu+oJLfof0p2t5epaRI+64bdlfCgsBvBQh58wG5nHTpzqS2BbhLc2R62k7BPOGU8aEjyCuV/cqDh2Xml0m3WOBLa+tnjkTkFUyxPulyV+y6gnP4ulS+0DG0vLa+OBHKBa3eOi7xzBKT4LJlM+EtBcKUpQQGr7MRy5aPEb+Q7J9R3eo/OvMNodn7gTNvqF6BcnqB3jlz55r26ua/sUmXdkXI7vEHxB7jWCcPltN8eot8mpyOJTLHueEDQZfFPmf6VsTZ9+91Hpk/0q86xoEkByAXQ9GHUeTDuNRnAb7rfI1X5PEc9LeW0xEq7/AIMR3iUDFs8v2nJ9AB/Wu6DS4k6ICfFuf8akRbP91vlWxLBz3Y9SK1MnPvb8WT56+jJTif20+TmoKko9L+83wH/eu2G2VOg+PfVffmY69urex8HJb8XRHWunE835Dw7z/SpVEAGByFfa+gZ5Dn5VX5c18s9VnhwUxR7IikkADJPQCrFpemCPtNzf8l9PPzrLStOEYy3Nz+XkKka6XwzwqMWsuWPa9I937/RDJk30gpSq3t3qDpAIID/abthBD+EsCZJfRIw7fAeNXrCgLa8k9k1bUoQTJLxBbnGfqrdWiiYeILCSQftVRLvRNFnt7YwTO93LJCki8QtNI0jqsrSK4OCN5n3sYO7jPOvQ9o9rbfRVtLXgvJEI8NuYJijTdjRmDcjvEnqRndNb9jrDR5pParCOEy8ycZDRk9fq2P1Z59QB1oOP6O1ubS6udNuJTPHFGk0EpzvcN2Zd05JxzXkM8sHHLAEnsn9bNqNz1ElxwYz+C3RYzjy4nFr7qUI06PUL9nMs0gyuQBgKpW3gQDr2269SWqR2X0r2WyhhPNlQb5+9Ix35G+LsxpA76UpU0SlKUCs4uorCs4uopIhdu7B5LbiwDNxbOtxCO9mj5tH++m+n71akltFR9ZXe7dqCxDHDRr9YMr0Lj3cnmOnjVoqgrpojku9Lk7NtepLJaN3IXGbiAeYduIo8GPhUElQ0uDV9dLT+0tZ22SECM4HI9FCFTJjoXYgZBx3gWTThcQSf7L1aQXVvdo6wXJBBZgO1DJnOGwcqSSez1PdX9K21vLKODS4bIvewHckB5oyBiQ0eD0ZfttgDOedehba3dnFBDPfjHCkWWKPPbMwVt1VCntkbx5ZxyyeQoGxuoyDfsrps3NsAN4/r4TyiuB6gbreDKfEVZ6oFpctq9rFf2qNb3kDNwuJ7kgz24mbHbicYGfsnmOYq07N66l3GWAKSIdyaF/fhkHVGH5g9CMEUEtSlKDF0BBBGQeoqt6pppjOV5of9Pkf61Zq+MuRg8x4Vpc7g05VNT0mO0/z0TpeaypVKlNU0oplk5r3jvX+oqLri+Rx8mC/kyRqfr8G3W0TG4KUpWB6VOaFY/rGHP7Pp41F2NvxHC93f6DrVtUYGBV94Jw4yXnNeOkdvj+387MOa+ukPtKUrqmswmlCqWYhVUEsxOAABkknuGKqWzAN5O2pS8oyDFZK3LEJI3pjno0rAY/CF8a1ahKdVmNvET7BC2LqUdLh1OfZoz3oCO2w6+6O+sdt7iC7sJUtLmHjQ7ssQjlTlJAwdVwD+HGPTwoLhJZxsWZkQsy7jEqCWUZIVj3rknl05mqDtB9FEDvxtPkaxnHNTHnh/BQQU/dOPI1c9m9WW7tYLhOksatj7pI7S/A5HwrZreqR2sEk8pwka5OOpPRVUd5JIAHiRQVvVozcXlpY7xkS2C3N05xlmTs2yvjllnDSEf4fnVvm6VAbE6ZJHE81wMXV03GmH3Mj6uEeUaYX1BPfU/N0pA5qUpU0SlKUCs4uorCs4uopI6ahtqtE9rg3VbhzIwkgmHWKVfdbzHUEd4JFTNKgkgNldYW6RnaMR3Uf1VzHgb6OvPdz1KHJZT0Ib1rzbZbZ6TXLqW91BibeORo47fJx2SDw/woOW93sevIV6BtNpMqSrfWYzcIN2aHOBdQjnuHwkXmUbx5Hkarf/AMOyXQe60a+a0juSWuISgIEvRyAe1FJkEMBg576Du2v27W1dLLT4luLskKIUHYiHg270OO7lujmcDrL6zoMrsl5alYL5UAdScxTLjJgnxjeAPR8ZX8q+bEbEQaah3cyTv+knf3m78D7q57up6kk107b7Spp9o87YLe7Eh+3IQd1fTkSfJTQZ7O7Spclo3UwXUf6W2k99fxJ/eRnudeR8qnKo2h2barYQXF9GILgAtDPCxSRF+zKpPub3XcOQRjPXA6Y9WvLID2pDeW+Ozd2ygyBe4zwjry+1HkeQoLhSuDR9at7pN+3lSVe/dPMeTDqp8iBXfQKidQ0cN2o8A/d7j/SpalYORxsfIp5ckb/18Eq2mvZTJYipwwIPgawq5TwK4wwBHnUZNoSn3WK+R5j+tc1yPA81J3inzR+k/Znrmj1YbOQ8mf8AdH8T/EfKpquXT7bhJukg8ySelQl/tnCHMNqr3lwOsdvgqp/xZT9XGPU58q6DgYJw8elJjU+vxnqwXndplYp5lRSzsFVQSzMQAAOZJJ5AVTZb2XVSY7YvDYZxJdDKyXIHVLbvWM9DL38wvjXPq1j2PatcnQQoQVs4yfZw3VQ/LfuZOXTG74LXXr2nXOoNHFDKsOmtGrvLC3104PSFOX1aYwSR1Bx4itxFqsNainlGn2FvxLONWjuJ0cxxRDGBHEy/pHz1wfj4cl59DemP7qyx+G7KSB6CTeqsaHfy7PXxtLli1jOd6KXuTmBxPLGQHHkGHn7QjAgEEEHmCOhHiKDy7ZHZzUtLvlt4mE+nyFmLOcCMDrgfYk5jkOy3M8u6fjP+07wMOdjZv2fu3N0v2h96OInr3uPw1s2gv5LyVrCzcqByvLlf1KH9TGf75hn9gc+uKs+nWMcESRRKEjjUKqjoAKDorCbpWdYTdKQOalKVNEpSlArOLqKwrOLqKSOmlKVBIqqa1o01vK15p4BkbncWpO6lyB9pT0SYDo3Q9D41a6UEZoGuw3ke/CTlTuyRuN2SJ+9JUPNWHnXmu2Fk2o69DZTHFtDGJdzniRcbzkeJJwnkFar5r2zPFkFzbSG3u1GBKoysgHSO4TpIv5juIqt6qYbt4odUR7G+Qn2e5icqjHxt5uhz14b8/I9aB9K2uuqRaZZ87m7wmF5cOI9k5x7oYAjPcque6oHaXaltCFlY2pVxEm/cb4J3gxzgc8pntsMdBujGKuOzuxEGnyS3ks01zPusTNMQWVcZbdAHXA68+QwMV5/JozXul6nqcqniXD8SMEHKwwPgDn07KsPMIKD0XavTNNwlxc4heRlRLmJmimLN7oDxYY+PPIr6uj38Jxb6gsqj9XeQh2HlxImRuniDVC2TvG1e602NstDp8CSzZ6NcDsJnPX3FIP7ddn0en2zXdRu+e4m8g8CciFD/AJIW/wA1Bc/9p6onJ7G3lH3obsqf8ssQ+Wa+naS8HXSrn92a2I/OQfwqrfRdqc0eoahYXE0knDOYuK7OwVHIOCxJ5o8Rqxadq891qV0kL7tpapwjhVPEuWG8TkgkBAcEcudBvOv37fo9LYH/ABrqFB/o36wkbVZBljY2i97fWXDAfHhqD86on0f3t5qUUsl1qs8BjcKVQQJkFQ2c7gxzyPhUx9MGik6PGVkeU27I3FcgtIrAxlnIwG99W/doOuG2sLiYQ3mqe2yscCDjokJP3eFCQrH8LFjWrXtoGivY9J0829kNzeed0XdTK7wSGPkrPjB5nx8Ko2tXVhdSaUlpGlq5ZDNKYzFGvOMlA2AJGDZwwyAcc+derbX/AEf2eosJJw6yBd3iRsASvUBgwKnGTgkd9BuudnFutPazuLg3DFT9eQu8HyWSTC8gVOMelU/6INceCSXSbvlLCzcHPeB2mQZ7sHfX8LHwqs3WzK6fqllFpVzJNKzgyplSY0DqG4pjAXcKF8gjlu+Yr0XbPQrFLqDUbmZoGhwAEODMwP1YwAWYjJGF5kHHSgnNsNmYtRtmgl5HrHIBlonxydfHzGeYyKrGmO5iXTdMldo4RuT6g53hF3tHB3PLzwAOzGMeAFd7QXep/pBJZWJ/V53bq5XwkI/QRkfZHbOeoq12FlHBGsUKLHGgwqKMADyoNGi6RFaRLDCu6o5knmzsebO56sxPMk130pQKwm6VnWE3SkDmpSlTRKUpQKzi6isKyQ4NB1UrXxhTjCoaSbKVr4wpxhTQ2VzahYRTxmOaNJI26o6hlPwNbeMKcYU0KqNn7uz56fPxIh/5O7LMo8oZubx+jBh6VhNtbBuPBqEMlkXUo3GGYG3gQdydfqz178Hyq28YVjIysCGGQeoIyD6g00Kfsdsqmn2dz7FILmSUM0cmVG9hMQoWBxgHPPl7xOK0fQ9s1LZWsvtCFJpZSzAkE7qgKvNSQckM371SdxsVZFi8KPbSHmXtZGhyfEqh3G+KmsBpF9F+h1IuO4XdvHJ/qi4ZPxpo2of0jTS6brKXsEZfiwEYAPOTdaLBwP8Agtjvxjzr0rYbQjZWccTHMpzJM/e0rnfkJ8eZx6AVw+06svVLCb0eeI/Iq/8AGsl1bVO+ytfheN/OGmh5JsZcaZDd6gmpJE+7KVhDxGU9mSUOFVQe7c7q9eimt9T0+eK3VliKNAoaJo8dgbu4rAdkZXBHh5Vzpeanz3bKxjJ6k3Lnn3k7sIzWzhaq/vXFnCP8KCWRvnI4H5U0bV7ZnYd7nRxZ6jHw5EZzC2VZ4t7tKwwT0LMCveBiu6x9n060ay1C+W631KCIrmXcIwY0RWaRh4eHdjkBInZMy/73fXlwD1QOsEfpuwBT82qX0fRLS0GLeCOLPUqo3j5sx7TfE00bVTQbKZU4el2MenwsBm5ukzMw7iIQd5j/AMRh6VYtG2ShhfjSs9zc/wDzE5DOviIh7sQ8lAqc4wpxhTQ2UrXxhTjCmhspWvjCnGFNDZWE3SvnGFYySAivdPGmlKVJ4UpSgUpSgUpSgUpSgUpSgUpSgUpSgUpSgUpSgUpSgUpSgUpSgUpSgUpSgUpSgUpSgUpSgUpSgUpSgUpSgUpSgUpSgUpSgUpSgUpSgUpSgUpSgUpSgUpSgUpSgUpS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6" descr="data:image/jpeg;base64,/9j/4AAQSkZJRgABAQAAAQABAAD/2wCEAAkGBxQSEhQUEhQVFRQWGBoYFhQVFhgbFxYYGxgaFhYWFRwYHyggGBwmGxcXITEhJSkrLi4uFx8zODMuNygtLisBCgoKDg0OGhAQGTQkHyQ0LiwvNywsLCssLC0sLDcsLCwsLCwsNywuLy0sNyw3Mi4sLCwvLDQsLC0sLCwrLC0sLP/AABEIAOEA4QMBIgACEQEDEQH/xAAcAAEAAgMBAQEAAAAAAAAAAAAABQYCAwQHAQj/xABLEAACAQMBBQUEBgcFBgQHAAABAgMABBEFBhITITEiQVFhcRQygZEHI0JSYqEzQ3KCscHRJFNjkqIVNHPD0uElRIPCFlRkk5Sjsv/EABoBAQACAwEAAAAAAAAAAAAAAAACBQMEBgH/xAAwEQEAAgIBAgMGBQQDAAAAAAAAAQIDEQQhMQUSQSJRcaGx0TJhkeHwE1KBwRRCQ//aAAwDAQACEQMRAD8A9lpSvoGami+UrPhGnCNNjClZ8I04RpsYUrPhGnCNNjClZ8I04RpsYUrPhGuLUNTggGZ5ooh/iSKv8TTY6qVXG280/OFukkPhEHk//hTXwbb2p6LdH0s7o/8ALps0slKrQ27s/tNLGPGS2uEH+qOuqy2wsJSBHeW5Y9FMqq3ybBps0m6V9jG8MqQQehBBH5VlwjTYwpWfCNOEabGFKz4RpwjTYwpWfCNOEabGFKz4Ro0ZFBhSlKBSlKBWcXUVhWcXUUkdNKUqCRSlKBStN3dJEjSSsqIgyzsQFUDqST0qlajtRNcRtJbutlZD3tQuAMuOn9mjbrnud+R7gaC0a3r9vaKDcSqmfdXmXc+EaLlnPkAahhrN/df7pai3jPSe9yGI8VgQ73+dl9KruhwPIxfTLdt5/f1bUd5nf8UCN2mHgOwnlWWxWsXNtqlzp99M8xccaGZ8AMAoyFA5ICoPZHIGN/GgsI2PeXne3tzP4xxtwIfgsWGI9XNd+m7H2MHOK0gU/e4alvizZJ+dTSOCAQQQeYI6EdxFZUFM+lTX5tOsONa7iuJFXtKCu6QxIx8BWnVDqVvZXVxLeRSblrK6CO2CMsgTeRsl2Bxg8sV1/Sjs1LqNiYICgk31cb5IUgAgjIBwe14d1Q211xqf+z7pZbe0SIW8gdluJGYIIzvbi8MAtjpk4oKzZ7eXEj6NGl3vPJJu3igRljmdFVZBu9nKFumK9jvNNhmGJYo5AeodFb+IrwiJQDs0QACZDkgdf7VF18a/QNBVpNgLIEtAj2r/AH7SRoufdlVO6fiDWB0/U7b9Bcx3iD9XdJuSn0miGM+qVbKqX0o62tpp8jNGZOKRCqbzLksCTlkIYYVWPIgnGO+g2222kasI72KSykPIccDgsemEmXMZ9CQfKrOrAjI5g9CK8PuV1LT3sBeS+2Jc5iNizjBzugRO0oIdsyLhj3gDODmrJpsqxz8HS5WgnEYlfS7veMQBG8VVhvG3cAqcKSBvDs86D02lQGg7Ux3DmCRGt7tBl7aXG9j78ZHKVPxL8cVP0ClKUCsJulZ1hN0pA5qUpU0SlKUCs4uorCs4uopI6aUpUEiozaDXYrOLiSk8zuxxoC0krnpHEo5sxptDrcdnCZZMnmFSNebyyMcJHGO9mPKorZzQpGk9tvsNdsCI4wcx2kZ/VxeLEY3n6k8ulBosdAlvHW41MABTvQ2IOYofBpj0ml/0r3Dvq1T26Ou66qy5B3WAIyDkHB8CAfhW2lBVNT24jDNFZRvfTr1SD9Gh/wAWU9hPTJPlVQ2U06PX2N5fvloWaL2SMGNUXO8BK2d+TIPiB7wx1Fep2dlHCu5EiRr13UUKMnqcCvNNMVLbU7yTTN67aYYeCMBbaGTIZmmnPZB3t47qgkcRuXSg9NtrdY0VI1CIgCqqjAVQMAADoAK4tV2gtbb/AHi4hi8nkVSfQE5NQi7O3dzzvrxlU/8AlrLMUY8ml/Sv81HlUppWytnbc4beNW++V3pD5s75YnzJoI87e2pOIluZ/wDg2lw4+DbmD8DXFtBrvtVtPb+xagomjePf9m5rvKVzhmHjU1fbSxQymNlY7uMsuMAkZxjNSNjqUUw+rcN4joR6g86x1y0tPlieqMXrM6iXlC6ZCh00yR6iosMkZsZGEhLrJljGW3AGUeNX+227sHIU3KRseizhoW+UwU1Y60XVpHKN2REdT1DqGHyNZEmyKVWAKkMD0IOQfiKqf0j6bNcwcNIFnhPORUk3LhWBBjkty3YJXn2W65x67pdhbdTvWjS2UnjbSFU/eiOYm/y1qN/qFn/vEYvoR+utl3LhR4vCey/qjZ/DQUqwiikla+u7ya7ubJC8Vi9vwZkZRlQ0eSXO8Ad5RjIBJ5cu76ItMu+I9/NHGwvQzNKXIlQBiVCpjBRzjHMclXyrHay1bWrqxNlum2jYma5Rgs0TZG9Gw5SRsFBAGPebn0r1VFAAA6DlQRm0GgQ3iBZQQynejlQ7ssT9zxOOan8j35qGsNcms5UtdRIIchbe+Awkx7o5gOUU3+lu7nyq3Vzalp8dxE8UyLJG4wyMORH8j50HTSqdpV9JYTJZ3TmSCQ7tndN1PhbTn+8A91vtAeI53GgVhN0rOsJulIHNSlKmiUpSgVnF1FYVnF1FJHTWq6uFjRpJGCogLMzHAVQMkk+GK21S9ppBe3PsWT7NbgT3xGTvjG9DbcuZ3vfYD7KgfaqCSB1LXlTc1S+WZY3YxWEapk28bjBu3B5CVhzAPPdwACSagND23n02VkaY6jYAqTcIGLRcTLKGY8lbkcxse8YI92rVsLrMOrS3cssgZWHCjsWPZS3HMSOnuu7EnmM7uAM1V9V0WbT76ZNI3p4liEl3Zv24wrEBYiD75K5YD3wB1IOKD2DRdYhu4lmt5FkjbvHUHvVgeasO8HnWerapFbRNNO4jjXqx/IAdSSeQA5mvGdkjAsh1GwuDZwREe32cuW3VOcCL+8DEFVzgg9Om7Xoei6VJeSre3ylQOdpZt0gHdLKOjTEeoQHA55NBrWzudU7Vzv2tkfdtQSs86+Nyw5xof7sc/E91Wyxso4UWOFFjjUYVEACgeQFb6UCtF7ciKNnbooz6+A+J5Vvqm7aanvMIVPJeb+vcvw6/LwrDnyxipNmPJfyV2rU0pdmZurEk+pOTXxHKkEEgjoQcEelY0rn9+qsWzRNquiXHoJP+sfzq2qwIyOYPQivJqndndeMBCOSYj808x5eVWPG5sx7OT9fu2sXI10svtKxjcMAQcgjII6EeIrKrVuq9rmyqTPx4HNtdgdm4jHveCzr0mTyPPwIrVom0j8UWl8iw3WOwVzwbkDq0DHv7zGe0PMc6s1R2u6LFdxGKZcjIKsCQ8bjmrxsOasD0IoJGsJZAoLMQqgZJJwAB1JJ6Cqro2oyq7adfOeMUbgXKnd9pixgspHuToCN4DyYcunmm1L3PFNlql7wrS2QMCo+tvUJIjKj9Y/2WycKRnB60Hom3N0AY0ulR9NuQInkUdq3mZswzF88kJIAYAbpAOedduyeqSK72N229cwjeSXp7TB0SYfiHuuO4jPeKqOz21sB06Vb22MGnBBFah3LyXEe6VKAE7zMMA7w7I3uR7Oa59kzdXlgs0ccgmsnLWNxLjNxBzBt5MHtZQbhbGCd0gkg0HrtYTdK49C1VLu3jnjzuyKDg9VPRkbwZTkEeINdk3SkDmpSlTRKUpQKzi6isKzi6ikjn2h1ZbS2lnfmI1JCjqzdEQebMQo8zXFsXpLW9sDNzuJmM1w3jLJzK+ijCDyQVwbSf2m+s7Pqkf9snHisZ3bdT6y9r/wBI1bagkom2H0cR3MourR/ZLxW3hKg7LHxcDGGx9odehBqw7KaALOHdLmWZ2Mk87DDSytzZj4DuA7gBU1VZ24vZNyO0tyVnu2MSsOsUYG9PN+6nIfiZaCL0uxj1C8e4CILOGXMYVQBd3S9lrmTHvqmAqHvIY9wq9VzabYpBFHDEu7HGoVVHcAMCumgUpXDq2pJbpvN16Kvex8P+9eWtFY3LyZiI3Li2r15bSEt1cjsjw7t4/OvLTr8ZJJ38nmSR1PeetdO1l60iO7nLMQPIDOQB5DFU+tbFipy6ze+9b1Ci5nLt59R2WtNYhP2seoIrrinVvdZW9CDVJoDXl/CqT+G0x82tHMt6wvVKqdtq0qfa3h4Nz/PrU7p+qJLy91vunv8AQ99V+fg5cUb7x+TZx56X6eq47K63w2EUh7DHsk/YJ/kfyq8V5LVz2U1zfAhkPbHuMftDwPmPzFZ+Fyf/ADt/j7LLj5f+srPSlKtG4iNptDW8h3M7kikPBMPehlXmki+h6jvBI76qOo2H+17QrIkaalZSYZHGU4q4bdYH3oJV3T8R3rXotVHalfY7mLUF5Id2C8A6GJmxFKfOORhz+67UEJs/sFBdut9ee0yM2cWtzyWAgkGLBALopBA+yQAcGvSFUAAAYA5ADoB5V9FKCoaYPYtRkt+kF6GuIfBJ1x7TGP2gVkHnv1bJulVz6QbRjameIZmtGFzHjqeHzdB+1Hvrj8VTkF0ssSSIco6q6nxDAEfkaQMaUpU0SlKUCs4uorCtdzciJHkPRFZj+6pP8qSITY/665v7s/am9njP+HbjcOPWVpar/wBM2mahOtv7HxWiUtxUhYht47u4xwQWUDeHkT8RaPo7tTHptoG99oxI+epeT61yfPLGrHUEkLsZBcR2Vul2SZwgDknebPcGb7TAYBPiKjdnx7Tf3d2eaQ/2ODwwuHuGHmZML/6VWDWb4W9vNM3SKN5D+6pb+VRuwlgYLC3VvfZOJJ5ySkyyH/M5oJ6lK4dX1NbdN5uZ6Kvex/p515a0VjcvJmIjcvmr6olum83Mn3VHVj/Iedee6hfPM5dzk9w7lHgK+X148zl3OSfkB3AeArnqj5PJnLOo7K/Llm8/khtpn7CDxYn5D/vVeqY2lky6r4Ln5n/tUPV3wK+XBVS8md5JKUpW4wFAaUoLPouocQFW99e/7w8fWpRSQcjkRzBHcap2mTbkqHzAPoeRq4VznPwRiybr2nqs+Pkm9evou+z20YkxHKQJOgY9H/o38asdeTocEeoq5WerOnI9pfPqPQ/1rynitcUxXN6+v3XXFm2Ss/ks1c+o2STxSRSDKSKyMPEMMH+Nc8GsRN1O6fBh/PpXYk6t0ZT6EVaY+TiyfgtE/wCWaazHdX9gbx3tRFKczWrtbSk9WMR3Vc/tJuN+9VB+k3RdWl1FXtOMYsJwWjkKpGw97iDIA7WSSRzGBz6VeNPHA1e5Tot1BHOo/wASJjDKfirQ/KrVWZ41ohKgPgnGG8Ccc/hVW2BO5bS2pPOznkgH/DyJIf8A9ciD4VbaqVl9Xqt5H0E8EE482Vmgc/JY6QLDSlKmiUpSgVX/AKQptzTL0jrwJFHqw3P/AHVYKrf0jDOnXA8Qg+cqCkiYutatbJYo7i4ihO4AgkdVyFABxvH0rWm2OnnpfWn/AORF/wBVVDbrSbe81ixt7rPDa3mKgMV3n3lIAK4OcKTjyrfd/RLpaIzssqqqlieO+AAMknJqCSW29vo5tMk4TpIk7RQho2DKeJOkTYKnB5M3yq2ouAB4cq8l0Mf+BaXn7V5a5+N4DXrdBovbpYkZ3OFUfPwA8zXm+qag08hdvRV7lHgKlNrdU4knDU9iM8/Nu8/Dp86gKpuZyPPbyR2hoZ8vmnyx2KUr4xwMnurRa6p61JvTP5cvkP65rirKR94knvJPz51jXXY6eSkV90Ka87tMlKUqaJSlKDO3HaX9ofxq71UtGg35V8F7R+HT88Vbao/FbRN6190fVYcSPZmWSDJHqKsVQVimZF9c/LnU7XL863tRDoPDq+zaSurSo96ZPXPyGa5amdnYObP4dkfxP8qj4fh/q8mlfz3+nVv3nVZcW0Y3NR0yX7xuID578QlGfjB+dT8WpRNLJCrZkiCtIuD2Q+SuT05gGoDbX9Pph7/bR+cEwP5GoPavU5dMvZrlreSezuokWQxAb8UkYZeeeWCpHUgcuvce8aTYn0wWBn4X1gj3t32ndHCznAPXeC9+9jpz6VLasN3VrNx0ktrmM+eGhkX+DV5ppO0xuLBtKsbB5C6NCsrhVAVsjjTBchXGck72MjI8K9H1W34d3pCE5KCdCfHFsefzGaCyUpSpolKUoFVv6SR/4ZeEfZj3/wDKyv8AyqyVH7RWXHtLmL+8hkT5oQKSIzb7Y+LU44/reDPH2oZRzIzgkEZBIyFOQQQQD601/ox1OfEVzqRaDPMb8r5H7LEAn1JxVxtdDtdVsrKa5j3zwUZGDujIWRd8AowPUD5V5rHdQWNvLxdQv4rqKeaIQQzb2+Ec7jFJQVVd3d7RI+PSoJPRdsdNS102BIQRHbT2ZUdTupcxAknvPMkn1qya9f8ABgZx7x7K/tHp8uZ+FefbNjULzRr1b3fLujm2eRVVmAjDJyUA4315EjJzV80ySO9tIJGUMskaSAHuJUHl3g8yKheLTWYr3eWiddHndKut7shGecTFD4HtL+fP86reo6JNDzdcr99ea/HvHxFUeTjZMfeOitvhvXvCOrj1iXdhc+IwPjy/hmuyoPaabkifvH+A/ia94mPz5qx/OnVrZreWkygaUpXUKkpSlAoBnkOtdNpYPJ7q8vvHkPnVh07Sli5ntP4+HpWpyOZjwx33PuZseC1/g+6PY8JOfvN18vAV30ros7UufBe8/wAhXN583mmcl5WuLFM6pSHXpMPIse/kP51I18RQBgdBX0DNUGXJOS82dDhxxjpFWcUZYhRzJ5CrbaW4jQKO78z3muPSNP4Y3m98/wCkeHrUlXV+EcCcFP6l49qflDFlvudQq213au9LT/6l5D6Jby8/my/OtdltK76peW5KC2tYI3dsdoSON/m2cbu5nljurO5+t1mEd1rayOfJp3VE/wBML1Da3sXG892YtSe3kvBiaEmFgw3d0KFIDDlyBBzz61csTisfpdV7hA1nKlpK4jjujvAMSd0NgoFx5BiQPlVl1872p6ev3UupPhuJH/zK2bUbOtNawWkCoIllg388tyGJ1Y7gxzbCAAcuprTJ9ZrB8LeyHwaeb/phoLDSlKmiUpSgVnF1FYVnF1FJFJ0KK4Gm3lnaMEubWaWCInHJS4liPaGAOFIBmo3SNkbDS8XWqXEctySW3pmyA3X6tGy0j/iOT4AVZCPZ9WZTyjv4OWOX18GQ3PxMTD/7dUDZj6Oobq4v47yad7iCQoAX6o43oJmY9tyQemccu+oJLfof0p2t5epaRI+64bdlfCgsBvBQh58wG5nHTpzqS2BbhLc2R62k7BPOGU8aEjyCuV/cqDh2Xml0m3WOBLa+tnjkTkFUyxPulyV+y6gnP4ulS+0DG0vLa+OBHKBa3eOi7xzBKT4LJlM+EtBcKUpQQGr7MRy5aPEb+Q7J9R3eo/OvMNodn7gTNvqF6BcnqB3jlz55r26ua/sUmXdkXI7vEHxB7jWCcPltN8eot8mpyOJTLHueEDQZfFPmf6VsTZ9+91Hpk/0q86xoEkByAXQ9GHUeTDuNRnAb7rfI1X5PEc9LeW0xEq7/AIMR3iUDFs8v2nJ9AB/Wu6DS4k6ICfFuf8akRbP91vlWxLBz3Y9SK1MnPvb8WT56+jJTif20+TmoKko9L+83wH/eu2G2VOg+PfVffmY69urex8HJb8XRHWunE835Dw7z/SpVEAGByFfa+gZ5Dn5VX5c18s9VnhwUxR7IikkADJPQCrFpemCPtNzf8l9PPzrLStOEYy3Nz+XkKka6XwzwqMWsuWPa9I937/RDJk30gpSq3t3qDpAIID/abthBD+EsCZJfRIw7fAeNXrCgLa8k9k1bUoQTJLxBbnGfqrdWiiYeILCSQftVRLvRNFnt7YwTO93LJCki8QtNI0jqsrSK4OCN5n3sYO7jPOvQ9o9rbfRVtLXgvJEI8NuYJijTdjRmDcjvEnqRndNb9jrDR5pParCOEy8ycZDRk9fq2P1Z59QB1oOP6O1ubS6udNuJTPHFGk0EpzvcN2Zd05JxzXkM8sHHLAEnsn9bNqNz1ElxwYz+C3RYzjy4nFr7qUI06PUL9nMs0gyuQBgKpW3gQDr2269SWqR2X0r2WyhhPNlQb5+9Ix35G+LsxpA76UpU0SlKUCs4uorCs4uopIhdu7B5LbiwDNxbOtxCO9mj5tH++m+n71akltFR9ZXe7dqCxDHDRr9YMr0Lj3cnmOnjVoqgrpojku9Lk7NtepLJaN3IXGbiAeYduIo8GPhUElQ0uDV9dLT+0tZ22SECM4HI9FCFTJjoXYgZBx3gWTThcQSf7L1aQXVvdo6wXJBBZgO1DJnOGwcqSSez1PdX9K21vLKODS4bIvewHckB5oyBiQ0eD0ZfttgDOedehba3dnFBDPfjHCkWWKPPbMwVt1VCntkbx5ZxyyeQoGxuoyDfsrps3NsAN4/r4TyiuB6gbreDKfEVZ6oFpctq9rFf2qNb3kDNwuJ7kgz24mbHbicYGfsnmOYq07N66l3GWAKSIdyaF/fhkHVGH5g9CMEUEtSlKDF0BBBGQeoqt6pppjOV5of9Pkf61Zq+MuRg8x4Vpc7g05VNT0mO0/z0TpeaypVKlNU0oplk5r3jvX+oqLri+Rx8mC/kyRqfr8G3W0TG4KUpWB6VOaFY/rGHP7Pp41F2NvxHC93f6DrVtUYGBV94Jw4yXnNeOkdvj+387MOa+ukPtKUrqmswmlCqWYhVUEsxOAABkknuGKqWzAN5O2pS8oyDFZK3LEJI3pjno0rAY/CF8a1ahKdVmNvET7BC2LqUdLh1OfZoz3oCO2w6+6O+sdt7iC7sJUtLmHjQ7ssQjlTlJAwdVwD+HGPTwoLhJZxsWZkQsy7jEqCWUZIVj3rknl05mqDtB9FEDvxtPkaxnHNTHnh/BQQU/dOPI1c9m9WW7tYLhOksatj7pI7S/A5HwrZreqR2sEk8pwka5OOpPRVUd5JIAHiRQVvVozcXlpY7xkS2C3N05xlmTs2yvjllnDSEf4fnVvm6VAbE6ZJHE81wMXV03GmH3Mj6uEeUaYX1BPfU/N0pA5qUpU0SlKUCs4uorCs4uopI6ahtqtE9rg3VbhzIwkgmHWKVfdbzHUEd4JFTNKgkgNldYW6RnaMR3Uf1VzHgb6OvPdz1KHJZT0Ib1rzbZbZ6TXLqW91BibeORo47fJx2SDw/woOW93sevIV6BtNpMqSrfWYzcIN2aHOBdQjnuHwkXmUbx5Hkarf/AMOyXQe60a+a0juSWuISgIEvRyAe1FJkEMBg576Du2v27W1dLLT4luLskKIUHYiHg270OO7lujmcDrL6zoMrsl5alYL5UAdScxTLjJgnxjeAPR8ZX8q+bEbEQaah3cyTv+knf3m78D7q57up6kk107b7Spp9o87YLe7Eh+3IQd1fTkSfJTQZ7O7Spclo3UwXUf6W2k99fxJ/eRnudeR8qnKo2h2barYQXF9GILgAtDPCxSRF+zKpPub3XcOQRjPXA6Y9WvLID2pDeW+Ozd2ygyBe4zwjry+1HkeQoLhSuDR9at7pN+3lSVe/dPMeTDqp8iBXfQKidQ0cN2o8A/d7j/SpalYORxsfIp5ckb/18Eq2mvZTJYipwwIPgawq5TwK4wwBHnUZNoSn3WK+R5j+tc1yPA81J3inzR+k/Znrmj1YbOQ8mf8AdH8T/EfKpquXT7bhJukg8ySelQl/tnCHMNqr3lwOsdvgqp/xZT9XGPU58q6DgYJw8elJjU+vxnqwXndplYp5lRSzsFVQSzMQAAOZJJ5AVTZb2XVSY7YvDYZxJdDKyXIHVLbvWM9DL38wvjXPq1j2PatcnQQoQVs4yfZw3VQ/LfuZOXTG74LXXr2nXOoNHFDKsOmtGrvLC3104PSFOX1aYwSR1Bx4itxFqsNainlGn2FvxLONWjuJ0cxxRDGBHEy/pHz1wfj4cl59DemP7qyx+G7KSB6CTeqsaHfy7PXxtLli1jOd6KXuTmBxPLGQHHkGHn7QjAgEEEHmCOhHiKDy7ZHZzUtLvlt4mE+nyFmLOcCMDrgfYk5jkOy3M8u6fjP+07wMOdjZv2fu3N0v2h96OInr3uPw1s2gv5LyVrCzcqByvLlf1KH9TGf75hn9gc+uKs+nWMcESRRKEjjUKqjoAKDorCbpWdYTdKQOalKVNEpSlArOLqKwrOLqKSOmlKVBIqqa1o01vK15p4BkbncWpO6lyB9pT0SYDo3Q9D41a6UEZoGuw3ke/CTlTuyRuN2SJ+9JUPNWHnXmu2Fk2o69DZTHFtDGJdzniRcbzkeJJwnkFar5r2zPFkFzbSG3u1GBKoysgHSO4TpIv5juIqt6qYbt4odUR7G+Qn2e5icqjHxt5uhz14b8/I9aB9K2uuqRaZZ87m7wmF5cOI9k5x7oYAjPcque6oHaXaltCFlY2pVxEm/cb4J3gxzgc8pntsMdBujGKuOzuxEGnyS3ks01zPusTNMQWVcZbdAHXA68+QwMV5/JozXul6nqcqniXD8SMEHKwwPgDn07KsPMIKD0XavTNNwlxc4heRlRLmJmimLN7oDxYY+PPIr6uj38Jxb6gsqj9XeQh2HlxImRuniDVC2TvG1e602NstDp8CSzZ6NcDsJnPX3FIP7ddn0en2zXdRu+e4m8g8CciFD/AJIW/wA1Bc/9p6onJ7G3lH3obsqf8ssQ+Wa+naS8HXSrn92a2I/OQfwqrfRdqc0eoahYXE0knDOYuK7OwVHIOCxJ5o8Rqxadq891qV0kL7tpapwjhVPEuWG8TkgkBAcEcudBvOv37fo9LYH/ABrqFB/o36wkbVZBljY2i97fWXDAfHhqD86on0f3t5qUUsl1qs8BjcKVQQJkFQ2c7gxzyPhUx9MGik6PGVkeU27I3FcgtIrAxlnIwG99W/doOuG2sLiYQ3mqe2yscCDjokJP3eFCQrH8LFjWrXtoGivY9J0829kNzeed0XdTK7wSGPkrPjB5nx8Ko2tXVhdSaUlpGlq5ZDNKYzFGvOMlA2AJGDZwwyAcc+derbX/AEf2eosJJw6yBd3iRsASvUBgwKnGTgkd9BuudnFutPazuLg3DFT9eQu8HyWSTC8gVOMelU/6INceCSXSbvlLCzcHPeB2mQZ7sHfX8LHwqs3WzK6fqllFpVzJNKzgyplSY0DqG4pjAXcKF8gjlu+Yr0XbPQrFLqDUbmZoGhwAEODMwP1YwAWYjJGF5kHHSgnNsNmYtRtmgl5HrHIBlonxydfHzGeYyKrGmO5iXTdMldo4RuT6g53hF3tHB3PLzwAOzGMeAFd7QXep/pBJZWJ/V53bq5XwkI/QRkfZHbOeoq12FlHBGsUKLHGgwqKMADyoNGi6RFaRLDCu6o5knmzsebO56sxPMk130pQKwm6VnWE3SkDmpSlTRKUpQKzi6isKyQ4NB1UrXxhTjCoaSbKVr4wpxhTQ2VzahYRTxmOaNJI26o6hlPwNbeMKcYU0KqNn7uz56fPxIh/5O7LMo8oZubx+jBh6VhNtbBuPBqEMlkXUo3GGYG3gQdydfqz178Hyq28YVjIysCGGQeoIyD6g00Kfsdsqmn2dz7FILmSUM0cmVG9hMQoWBxgHPPl7xOK0fQ9s1LZWsvtCFJpZSzAkE7qgKvNSQckM371SdxsVZFi8KPbSHmXtZGhyfEqh3G+KmsBpF9F+h1IuO4XdvHJ/qi4ZPxpo2of0jTS6brKXsEZfiwEYAPOTdaLBwP8Agtjvxjzr0rYbQjZWccTHMpzJM/e0rnfkJ8eZx6AVw+06svVLCb0eeI/Iq/8AGsl1bVO+ytfheN/OGmh5JsZcaZDd6gmpJE+7KVhDxGU9mSUOFVQe7c7q9eimt9T0+eK3VliKNAoaJo8dgbu4rAdkZXBHh5Vzpeanz3bKxjJ6k3Lnn3k7sIzWzhaq/vXFnCP8KCWRvnI4H5U0bV7ZnYd7nRxZ6jHw5EZzC2VZ4t7tKwwT0LMCveBiu6x9n060ay1C+W631KCIrmXcIwY0RWaRh4eHdjkBInZMy/73fXlwD1QOsEfpuwBT82qX0fRLS0GLeCOLPUqo3j5sx7TfE00bVTQbKZU4el2MenwsBm5ukzMw7iIQd5j/AMRh6VYtG2ShhfjSs9zc/wDzE5DOviIh7sQ8lAqc4wpxhTQ2UrXxhTjCmhspWvjCnGFNDZWE3SvnGFYySAivdPGmlKVJ4UpSgUpSgUpSgUpSgUpSgUpSgUpSgUpSgUpSgUpSgUpSgUpSgUpSgUpSgUpSgUpSgUpSgUpSgUpSgUpSgUpSgUpSgUpSgUpSgUpSgUpSgUpSgUpSgUpSgUpSgUpSg//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8" descr="data:image/jpeg;base64,/9j/4AAQSkZJRgABAQAAAQABAAD/2wCEAAkGBxQSEhQUEhQVFRQWGBoYFhQVFhgbFxYYGxgaFhYWFRwYHyggGBwmGxcXITEhJSkrLi4uFx8zODMuNygtLisBCgoKDg0OGhAQGTQkHyQ0LiwvNywsLCssLC0sLDcsLCwsLCwsNywuLy0sNyw3Mi4sLCwvLDQsLC0sLCwrLC0sLP/AABEIAOEA4QMBIgACEQEDEQH/xAAcAAEAAgMBAQEAAAAAAAAAAAAABQYCAwQHAQj/xABLEAACAQMBBQUEBgcFBgQHAAABAgMABBEFBhITITEiQVFhcRQygZEHI0JSYqEzQ3KCscHRJFNjkqIVNHPD0uElRIPCFlRkk5Sjsv/EABoBAQACAwEAAAAAAAAAAAAAAAACBQMEBgH/xAAwEQEAAgIBAgMGBQQDAAAAAAAAAQIDEQQhMQUSQSJRcaGx0TJhkeHwE1KBwRRCQ//aAAwDAQACEQMRAD8A9lpSvoGami+UrPhGnCNNjClZ8I04RpsYUrPhGnCNNjClZ8I04RpsYUrPhGuLUNTggGZ5ooh/iSKv8TTY6qVXG280/OFukkPhEHk//hTXwbb2p6LdH0s7o/8ALps0slKrQ27s/tNLGPGS2uEH+qOuqy2wsJSBHeW5Y9FMqq3ybBps0m6V9jG8MqQQehBBH5VlwjTYwpWfCNOEabGFKz4RpwjTYwpWfCNOEabGFKz4Ro0ZFBhSlKBSlKBWcXUVhWcXUUkdNKUqCRSlKBStN3dJEjSSsqIgyzsQFUDqST0qlajtRNcRtJbutlZD3tQuAMuOn9mjbrnud+R7gaC0a3r9vaKDcSqmfdXmXc+EaLlnPkAahhrN/df7pai3jPSe9yGI8VgQ73+dl9KruhwPIxfTLdt5/f1bUd5nf8UCN2mHgOwnlWWxWsXNtqlzp99M8xccaGZ8AMAoyFA5ICoPZHIGN/GgsI2PeXne3tzP4xxtwIfgsWGI9XNd+m7H2MHOK0gU/e4alvizZJ+dTSOCAQQQeYI6EdxFZUFM+lTX5tOsONa7iuJFXtKCu6QxIx8BWnVDqVvZXVxLeRSblrK6CO2CMsgTeRsl2Bxg8sV1/Sjs1LqNiYICgk31cb5IUgAgjIBwe14d1Q211xqf+z7pZbe0SIW8gdluJGYIIzvbi8MAtjpk4oKzZ7eXEj6NGl3vPJJu3igRljmdFVZBu9nKFumK9jvNNhmGJYo5AeodFb+IrwiJQDs0QACZDkgdf7VF18a/QNBVpNgLIEtAj2r/AH7SRoufdlVO6fiDWB0/U7b9Bcx3iD9XdJuSn0miGM+qVbKqX0o62tpp8jNGZOKRCqbzLksCTlkIYYVWPIgnGO+g2222kasI72KSykPIccDgsemEmXMZ9CQfKrOrAjI5g9CK8PuV1LT3sBeS+2Jc5iNizjBzugRO0oIdsyLhj3gDODmrJpsqxz8HS5WgnEYlfS7veMQBG8VVhvG3cAqcKSBvDs86D02lQGg7Ux3DmCRGt7tBl7aXG9j78ZHKVPxL8cVP0ClKUCsJulZ1hN0pA5qUpU0SlKUCs4uorCs4uopI6aUpUEiozaDXYrOLiSk8zuxxoC0krnpHEo5sxptDrcdnCZZMnmFSNebyyMcJHGO9mPKorZzQpGk9tvsNdsCI4wcx2kZ/VxeLEY3n6k8ulBosdAlvHW41MABTvQ2IOYofBpj0ml/0r3Dvq1T26Ou66qy5B3WAIyDkHB8CAfhW2lBVNT24jDNFZRvfTr1SD9Gh/wAWU9hPTJPlVQ2U06PX2N5fvloWaL2SMGNUXO8BK2d+TIPiB7wx1Fep2dlHCu5EiRr13UUKMnqcCvNNMVLbU7yTTN67aYYeCMBbaGTIZmmnPZB3t47qgkcRuXSg9NtrdY0VI1CIgCqqjAVQMAADoAK4tV2gtbb/AHi4hi8nkVSfQE5NQi7O3dzzvrxlU/8AlrLMUY8ml/Sv81HlUppWytnbc4beNW++V3pD5s75YnzJoI87e2pOIluZ/wDg2lw4+DbmD8DXFtBrvtVtPb+xagomjePf9m5rvKVzhmHjU1fbSxQymNlY7uMsuMAkZxjNSNjqUUw+rcN4joR6g86x1y0tPlieqMXrM6iXlC6ZCh00yR6iosMkZsZGEhLrJljGW3AGUeNX+227sHIU3KRseizhoW+UwU1Y60XVpHKN2REdT1DqGHyNZEmyKVWAKkMD0IOQfiKqf0j6bNcwcNIFnhPORUk3LhWBBjkty3YJXn2W65x67pdhbdTvWjS2UnjbSFU/eiOYm/y1qN/qFn/vEYvoR+utl3LhR4vCey/qjZ/DQUqwiikla+u7ya7ubJC8Vi9vwZkZRlQ0eSXO8Ad5RjIBJ5cu76ItMu+I9/NHGwvQzNKXIlQBiVCpjBRzjHMclXyrHay1bWrqxNlum2jYma5Rgs0TZG9Gw5SRsFBAGPebn0r1VFAAA6DlQRm0GgQ3iBZQQynejlQ7ssT9zxOOan8j35qGsNcms5UtdRIIchbe+Awkx7o5gOUU3+lu7nyq3Vzalp8dxE8UyLJG4wyMORH8j50HTSqdpV9JYTJZ3TmSCQ7tndN1PhbTn+8A91vtAeI53GgVhN0rOsJulIHNSlKmiUpSgVnF1FYVnF1FJHTWq6uFjRpJGCogLMzHAVQMkk+GK21S9ppBe3PsWT7NbgT3xGTvjG9DbcuZ3vfYD7KgfaqCSB1LXlTc1S+WZY3YxWEapk28bjBu3B5CVhzAPPdwACSagND23n02VkaY6jYAqTcIGLRcTLKGY8lbkcxse8YI92rVsLrMOrS3cssgZWHCjsWPZS3HMSOnuu7EnmM7uAM1V9V0WbT76ZNI3p4liEl3Zv24wrEBYiD75K5YD3wB1IOKD2DRdYhu4lmt5FkjbvHUHvVgeasO8HnWerapFbRNNO4jjXqx/IAdSSeQA5mvGdkjAsh1GwuDZwREe32cuW3VOcCL+8DEFVzgg9Om7Xoei6VJeSre3ylQOdpZt0gHdLKOjTEeoQHA55NBrWzudU7Vzv2tkfdtQSs86+Nyw5xof7sc/E91Wyxso4UWOFFjjUYVEACgeQFb6UCtF7ciKNnbooz6+A+J5Vvqm7aanvMIVPJeb+vcvw6/LwrDnyxipNmPJfyV2rU0pdmZurEk+pOTXxHKkEEgjoQcEelY0rn9+qsWzRNquiXHoJP+sfzq2qwIyOYPQivJqndndeMBCOSYj808x5eVWPG5sx7OT9fu2sXI10svtKxjcMAQcgjII6EeIrKrVuq9rmyqTPx4HNtdgdm4jHveCzr0mTyPPwIrVom0j8UWl8iw3WOwVzwbkDq0DHv7zGe0PMc6s1R2u6LFdxGKZcjIKsCQ8bjmrxsOasD0IoJGsJZAoLMQqgZJJwAB1JJ6Cqro2oyq7adfOeMUbgXKnd9pixgspHuToCN4DyYcunmm1L3PFNlql7wrS2QMCo+tvUJIjKj9Y/2WycKRnB60Hom3N0AY0ulR9NuQInkUdq3mZswzF88kJIAYAbpAOedduyeqSK72N229cwjeSXp7TB0SYfiHuuO4jPeKqOz21sB06Vb22MGnBBFah3LyXEe6VKAE7zMMA7w7I3uR7Oa59kzdXlgs0ccgmsnLWNxLjNxBzBt5MHtZQbhbGCd0gkg0HrtYTdK49C1VLu3jnjzuyKDg9VPRkbwZTkEeINdk3SkDmpSlTRKUpQKzi6isKzi6ikjn2h1ZbS2lnfmI1JCjqzdEQebMQo8zXFsXpLW9sDNzuJmM1w3jLJzK+ijCDyQVwbSf2m+s7Pqkf9snHisZ3bdT6y9r/wBI1bagkom2H0cR3MourR/ZLxW3hKg7LHxcDGGx9odehBqw7KaALOHdLmWZ2Mk87DDSytzZj4DuA7gBU1VZ24vZNyO0tyVnu2MSsOsUYG9PN+6nIfiZaCL0uxj1C8e4CILOGXMYVQBd3S9lrmTHvqmAqHvIY9wq9VzabYpBFHDEu7HGoVVHcAMCumgUpXDq2pJbpvN16Kvex8P+9eWtFY3LyZiI3Li2r15bSEt1cjsjw7t4/OvLTr8ZJJ38nmSR1PeetdO1l60iO7nLMQPIDOQB5DFU+tbFipy6ze+9b1Ci5nLt59R2WtNYhP2seoIrrinVvdZW9CDVJoDXl/CqT+G0x82tHMt6wvVKqdtq0qfa3h4Nz/PrU7p+qJLy91vunv8AQ99V+fg5cUb7x+TZx56X6eq47K63w2EUh7DHsk/YJ/kfyq8V5LVz2U1zfAhkPbHuMftDwPmPzFZ+Fyf/ADt/j7LLj5f+srPSlKtG4iNptDW8h3M7kikPBMPehlXmki+h6jvBI76qOo2H+17QrIkaalZSYZHGU4q4bdYH3oJV3T8R3rXotVHalfY7mLUF5Id2C8A6GJmxFKfOORhz+67UEJs/sFBdut9ee0yM2cWtzyWAgkGLBALopBA+yQAcGvSFUAAAYA5ADoB5V9FKCoaYPYtRkt+kF6GuIfBJ1x7TGP2gVkHnv1bJulVz6QbRjameIZmtGFzHjqeHzdB+1Hvrj8VTkF0ssSSIco6q6nxDAEfkaQMaUpU0SlKUCs4uorCtdzciJHkPRFZj+6pP8qSITY/665v7s/am9njP+HbjcOPWVpar/wBM2mahOtv7HxWiUtxUhYht47u4xwQWUDeHkT8RaPo7tTHptoG99oxI+epeT61yfPLGrHUEkLsZBcR2Vul2SZwgDknebPcGb7TAYBPiKjdnx7Tf3d2eaQ/2ODwwuHuGHmZML/6VWDWb4W9vNM3SKN5D+6pb+VRuwlgYLC3VvfZOJJ5ySkyyH/M5oJ6lK4dX1NbdN5uZ6Kvex/p515a0VjcvJmIjcvmr6olum83Mn3VHVj/Iedee6hfPM5dzk9w7lHgK+X148zl3OSfkB3AeArnqj5PJnLOo7K/Llm8/khtpn7CDxYn5D/vVeqY2lky6r4Ln5n/tUPV3wK+XBVS8md5JKUpW4wFAaUoLPouocQFW99e/7w8fWpRSQcjkRzBHcap2mTbkqHzAPoeRq4VznPwRiybr2nqs+Pkm9evou+z20YkxHKQJOgY9H/o38asdeTocEeoq5WerOnI9pfPqPQ/1rynitcUxXN6+v3XXFm2Ss/ks1c+o2STxSRSDKSKyMPEMMH+Nc8GsRN1O6fBh/PpXYk6t0ZT6EVaY+TiyfgtE/wCWaazHdX9gbx3tRFKczWrtbSk9WMR3Vc/tJuN+9VB+k3RdWl1FXtOMYsJwWjkKpGw97iDIA7WSSRzGBz6VeNPHA1e5Tot1BHOo/wASJjDKfirQ/KrVWZ41ohKgPgnGG8Ccc/hVW2BO5bS2pPOznkgH/DyJIf8A9ciD4VbaqVl9Xqt5H0E8EE482Vmgc/JY6QLDSlKmiUpSgVX/AKQptzTL0jrwJFHqw3P/AHVYKrf0jDOnXA8Qg+cqCkiYutatbJYo7i4ihO4AgkdVyFABxvH0rWm2OnnpfWn/AORF/wBVVDbrSbe81ixt7rPDa3mKgMV3n3lIAK4OcKTjyrfd/RLpaIzssqqqlieO+AAMknJqCSW29vo5tMk4TpIk7RQho2DKeJOkTYKnB5M3yq2ouAB4cq8l0Mf+BaXn7V5a5+N4DXrdBovbpYkZ3OFUfPwA8zXm+qag08hdvRV7lHgKlNrdU4knDU9iM8/Nu8/Dp86gKpuZyPPbyR2hoZ8vmnyx2KUr4xwMnurRa6p61JvTP5cvkP65rirKR94knvJPz51jXXY6eSkV90Ka87tMlKUqaJSlKDO3HaX9ofxq71UtGg35V8F7R+HT88Vbao/FbRN6190fVYcSPZmWSDJHqKsVQVimZF9c/LnU7XL863tRDoPDq+zaSurSo96ZPXPyGa5amdnYObP4dkfxP8qj4fh/q8mlfz3+nVv3nVZcW0Y3NR0yX7xuID578QlGfjB+dT8WpRNLJCrZkiCtIuD2Q+SuT05gGoDbX9Pph7/bR+cEwP5GoPavU5dMvZrlreSezuokWQxAb8UkYZeeeWCpHUgcuvce8aTYn0wWBn4X1gj3t32ndHCznAPXeC9+9jpz6VLasN3VrNx0ktrmM+eGhkX+DV5ppO0xuLBtKsbB5C6NCsrhVAVsjjTBchXGck72MjI8K9H1W34d3pCE5KCdCfHFsefzGaCyUpSpolKUoFVv6SR/4ZeEfZj3/wDKyv8AyqyVH7RWXHtLmL+8hkT5oQKSIzb7Y+LU44/reDPH2oZRzIzgkEZBIyFOQQQQD601/ox1OfEVzqRaDPMb8r5H7LEAn1JxVxtdDtdVsrKa5j3zwUZGDujIWRd8AowPUD5V5rHdQWNvLxdQv4rqKeaIQQzb2+Ec7jFJQVVd3d7RI+PSoJPRdsdNS102BIQRHbT2ZUdTupcxAknvPMkn1qya9f8ABgZx7x7K/tHp8uZ+FefbNjULzRr1b3fLujm2eRVVmAjDJyUA4315EjJzV80ySO9tIJGUMskaSAHuJUHl3g8yKheLTWYr3eWiddHndKut7shGecTFD4HtL+fP86reo6JNDzdcr99ea/HvHxFUeTjZMfeOitvhvXvCOrj1iXdhc+IwPjy/hmuyoPaabkifvH+A/ia94mPz5qx/OnVrZreWkygaUpXUKkpSlAoBnkOtdNpYPJ7q8vvHkPnVh07Sli5ntP4+HpWpyOZjwx33PuZseC1/g+6PY8JOfvN18vAV30ros7UufBe8/wAhXN583mmcl5WuLFM6pSHXpMPIse/kP51I18RQBgdBX0DNUGXJOS82dDhxxjpFWcUZYhRzJ5CrbaW4jQKO78z3muPSNP4Y3m98/wCkeHrUlXV+EcCcFP6l49qflDFlvudQq213au9LT/6l5D6Jby8/my/OtdltK76peW5KC2tYI3dsdoSON/m2cbu5nljurO5+t1mEd1rayOfJp3VE/wBML1Da3sXG892YtSe3kvBiaEmFgw3d0KFIDDlyBBzz61csTisfpdV7hA1nKlpK4jjujvAMSd0NgoFx5BiQPlVl1872p6ev3UupPhuJH/zK2bUbOtNawWkCoIllg388tyGJ1Y7gxzbCAAcuprTJ9ZrB8LeyHwaeb/phoLDSlKmiUpSgVnF1FYVnF1FJFJ0KK4Gm3lnaMEubWaWCInHJS4liPaGAOFIBmo3SNkbDS8XWqXEctySW3pmyA3X6tGy0j/iOT4AVZCPZ9WZTyjv4OWOX18GQ3PxMTD/7dUDZj6Oobq4v47yad7iCQoAX6o43oJmY9tyQemccu+oJLfof0p2t5epaRI+64bdlfCgsBvBQh58wG5nHTpzqS2BbhLc2R62k7BPOGU8aEjyCuV/cqDh2Xml0m3WOBLa+tnjkTkFUyxPulyV+y6gnP4ulS+0DG0vLa+OBHKBa3eOi7xzBKT4LJlM+EtBcKUpQQGr7MRy5aPEb+Q7J9R3eo/OvMNodn7gTNvqF6BcnqB3jlz55r26ua/sUmXdkXI7vEHxB7jWCcPltN8eot8mpyOJTLHueEDQZfFPmf6VsTZ9+91Hpk/0q86xoEkByAXQ9GHUeTDuNRnAb7rfI1X5PEc9LeW0xEq7/AIMR3iUDFs8v2nJ9AB/Wu6DS4k6ICfFuf8akRbP91vlWxLBz3Y9SK1MnPvb8WT56+jJTif20+TmoKko9L+83wH/eu2G2VOg+PfVffmY69urex8HJb8XRHWunE835Dw7z/SpVEAGByFfa+gZ5Dn5VX5c18s9VnhwUxR7IikkADJPQCrFpemCPtNzf8l9PPzrLStOEYy3Nz+XkKka6XwzwqMWsuWPa9I937/RDJk30gpSq3t3qDpAIID/abthBD+EsCZJfRIw7fAeNXrCgLa8k9k1bUoQTJLxBbnGfqrdWiiYeILCSQftVRLvRNFnt7YwTO93LJCki8QtNI0jqsrSK4OCN5n3sYO7jPOvQ9o9rbfRVtLXgvJEI8NuYJijTdjRmDcjvEnqRndNb9jrDR5pParCOEy8ycZDRk9fq2P1Z59QB1oOP6O1ubS6udNuJTPHFGk0EpzvcN2Zd05JxzXkM8sHHLAEnsn9bNqNz1ElxwYz+C3RYzjy4nFr7qUI06PUL9nMs0gyuQBgKpW3gQDr2269SWqR2X0r2WyhhPNlQb5+9Ix35G+LsxpA76UpU0SlKUCs4uorCs4uopIhdu7B5LbiwDNxbOtxCO9mj5tH++m+n71akltFR9ZXe7dqCxDHDRr9YMr0Lj3cnmOnjVoqgrpojku9Lk7NtepLJaN3IXGbiAeYduIo8GPhUElQ0uDV9dLT+0tZ22SECM4HI9FCFTJjoXYgZBx3gWTThcQSf7L1aQXVvdo6wXJBBZgO1DJnOGwcqSSez1PdX9K21vLKODS4bIvewHckB5oyBiQ0eD0ZfttgDOedehba3dnFBDPfjHCkWWKPPbMwVt1VCntkbx5ZxyyeQoGxuoyDfsrps3NsAN4/r4TyiuB6gbreDKfEVZ6oFpctq9rFf2qNb3kDNwuJ7kgz24mbHbicYGfsnmOYq07N66l3GWAKSIdyaF/fhkHVGH5g9CMEUEtSlKDF0BBBGQeoqt6pppjOV5of9Pkf61Zq+MuRg8x4Vpc7g05VNT0mO0/z0TpeaypVKlNU0oplk5r3jvX+oqLri+Rx8mC/kyRqfr8G3W0TG4KUpWB6VOaFY/rGHP7Pp41F2NvxHC93f6DrVtUYGBV94Jw4yXnNeOkdvj+387MOa+ukPtKUrqmswmlCqWYhVUEsxOAABkknuGKqWzAN5O2pS8oyDFZK3LEJI3pjno0rAY/CF8a1ahKdVmNvET7BC2LqUdLh1OfZoz3oCO2w6+6O+sdt7iC7sJUtLmHjQ7ssQjlTlJAwdVwD+HGPTwoLhJZxsWZkQsy7jEqCWUZIVj3rknl05mqDtB9FEDvxtPkaxnHNTHnh/BQQU/dOPI1c9m9WW7tYLhOksatj7pI7S/A5HwrZreqR2sEk8pwka5OOpPRVUd5JIAHiRQVvVozcXlpY7xkS2C3N05xlmTs2yvjllnDSEf4fnVvm6VAbE6ZJHE81wMXV03GmH3Mj6uEeUaYX1BPfU/N0pA5qUpU0SlKUCs4uorCs4uopI6ahtqtE9rg3VbhzIwkgmHWKVfdbzHUEd4JFTNKgkgNldYW6RnaMR3Uf1VzHgb6OvPdz1KHJZT0Ib1rzbZbZ6TXLqW91BibeORo47fJx2SDw/woOW93sevIV6BtNpMqSrfWYzcIN2aHOBdQjnuHwkXmUbx5Hkarf/AMOyXQe60a+a0juSWuISgIEvRyAe1FJkEMBg576Du2v27W1dLLT4luLskKIUHYiHg270OO7lujmcDrL6zoMrsl5alYL5UAdScxTLjJgnxjeAPR8ZX8q+bEbEQaah3cyTv+knf3m78D7q57up6kk107b7Spp9o87YLe7Eh+3IQd1fTkSfJTQZ7O7Spclo3UwXUf6W2k99fxJ/eRnudeR8qnKo2h2barYQXF9GILgAtDPCxSRF+zKpPub3XcOQRjPXA6Y9WvLID2pDeW+Ozd2ygyBe4zwjry+1HkeQoLhSuDR9at7pN+3lSVe/dPMeTDqp8iBXfQKidQ0cN2o8A/d7j/SpalYORxsfIp5ckb/18Eq2mvZTJYipwwIPgawq5TwK4wwBHnUZNoSn3WK+R5j+tc1yPA81J3inzR+k/Znrmj1YbOQ8mf8AdH8T/EfKpquXT7bhJukg8ySelQl/tnCHMNqr3lwOsdvgqp/xZT9XGPU58q6DgYJw8elJjU+vxnqwXndplYp5lRSzsFVQSzMQAAOZJJ5AVTZb2XVSY7YvDYZxJdDKyXIHVLbvWM9DL38wvjXPq1j2PatcnQQoQVs4yfZw3VQ/LfuZOXTG74LXXr2nXOoNHFDKsOmtGrvLC3104PSFOX1aYwSR1Bx4itxFqsNainlGn2FvxLONWjuJ0cxxRDGBHEy/pHz1wfj4cl59DemP7qyx+G7KSB6CTeqsaHfy7PXxtLli1jOd6KXuTmBxPLGQHHkGHn7QjAgEEEHmCOhHiKDy7ZHZzUtLvlt4mE+nyFmLOcCMDrgfYk5jkOy3M8u6fjP+07wMOdjZv2fu3N0v2h96OInr3uPw1s2gv5LyVrCzcqByvLlf1KH9TGf75hn9gc+uKs+nWMcESRRKEjjUKqjoAKDorCbpWdYTdKQOalKVNEpSlArOLqKwrOLqKSOmlKVBIqqa1o01vK15p4BkbncWpO6lyB9pT0SYDo3Q9D41a6UEZoGuw3ke/CTlTuyRuN2SJ+9JUPNWHnXmu2Fk2o69DZTHFtDGJdzniRcbzkeJJwnkFar5r2zPFkFzbSG3u1GBKoysgHSO4TpIv5juIqt6qYbt4odUR7G+Qn2e5icqjHxt5uhz14b8/I9aB9K2uuqRaZZ87m7wmF5cOI9k5x7oYAjPcque6oHaXaltCFlY2pVxEm/cb4J3gxzgc8pntsMdBujGKuOzuxEGnyS3ks01zPusTNMQWVcZbdAHXA68+QwMV5/JozXul6nqcqniXD8SMEHKwwPgDn07KsPMIKD0XavTNNwlxc4heRlRLmJmimLN7oDxYY+PPIr6uj38Jxb6gsqj9XeQh2HlxImRuniDVC2TvG1e602NstDp8CSzZ6NcDsJnPX3FIP7ddn0en2zXdRu+e4m8g8CciFD/AJIW/wA1Bc/9p6onJ7G3lH3obsqf8ssQ+Wa+naS8HXSrn92a2I/OQfwqrfRdqc0eoahYXE0knDOYuK7OwVHIOCxJ5o8Rqxadq891qV0kL7tpapwjhVPEuWG8TkgkBAcEcudBvOv37fo9LYH/ABrqFB/o36wkbVZBljY2i97fWXDAfHhqD86on0f3t5qUUsl1qs8BjcKVQQJkFQ2c7gxzyPhUx9MGik6PGVkeU27I3FcgtIrAxlnIwG99W/doOuG2sLiYQ3mqe2yscCDjokJP3eFCQrH8LFjWrXtoGivY9J0829kNzeed0XdTK7wSGPkrPjB5nx8Ko2tXVhdSaUlpGlq5ZDNKYzFGvOMlA2AJGDZwwyAcc+derbX/AEf2eosJJw6yBd3iRsASvUBgwKnGTgkd9BuudnFutPazuLg3DFT9eQu8HyWSTC8gVOMelU/6INceCSXSbvlLCzcHPeB2mQZ7sHfX8LHwqs3WzK6fqllFpVzJNKzgyplSY0DqG4pjAXcKF8gjlu+Yr0XbPQrFLqDUbmZoGhwAEODMwP1YwAWYjJGF5kHHSgnNsNmYtRtmgl5HrHIBlonxydfHzGeYyKrGmO5iXTdMldo4RuT6g53hF3tHB3PLzwAOzGMeAFd7QXep/pBJZWJ/V53bq5XwkI/QRkfZHbOeoq12FlHBGsUKLHGgwqKMADyoNGi6RFaRLDCu6o5knmzsebO56sxPMk130pQKwm6VnWE3SkDmpSlTRKUpQKzi6isKyQ4NB1UrXxhTjCoaSbKVr4wpxhTQ2VzahYRTxmOaNJI26o6hlPwNbeMKcYU0KqNn7uz56fPxIh/5O7LMo8oZubx+jBh6VhNtbBuPBqEMlkXUo3GGYG3gQdydfqz178Hyq28YVjIysCGGQeoIyD6g00Kfsdsqmn2dz7FILmSUM0cmVG9hMQoWBxgHPPl7xOK0fQ9s1LZWsvtCFJpZSzAkE7qgKvNSQckM371SdxsVZFi8KPbSHmXtZGhyfEqh3G+KmsBpF9F+h1IuO4XdvHJ/qi4ZPxpo2of0jTS6brKXsEZfiwEYAPOTdaLBwP8Agtjvxjzr0rYbQjZWccTHMpzJM/e0rnfkJ8eZx6AVw+06svVLCb0eeI/Iq/8AGsl1bVO+ytfheN/OGmh5JsZcaZDd6gmpJE+7KVhDxGU9mSUOFVQe7c7q9eimt9T0+eK3VliKNAoaJo8dgbu4rAdkZXBHh5Vzpeanz3bKxjJ6k3Lnn3k7sIzWzhaq/vXFnCP8KCWRvnI4H5U0bV7ZnYd7nRxZ6jHw5EZzC2VZ4t7tKwwT0LMCveBiu6x9n060ay1C+W631KCIrmXcIwY0RWaRh4eHdjkBInZMy/73fXlwD1QOsEfpuwBT82qX0fRLS0GLeCOLPUqo3j5sx7TfE00bVTQbKZU4el2MenwsBm5ukzMw7iIQd5j/AMRh6VYtG2ShhfjSs9zc/wDzE5DOviIh7sQ8lAqc4wpxhTQ2UrXxhTjCmhspWvjCnGFNDZWE3SvnGFYySAivdPGmlKVJ4UpSgUpSgUpSgUpSgUpSgUpSgUpSgUpSgUpSgUpSgUpSgUpSgUpSgUpSgUpSgUpSgUpSgUpSgUpSgUpSgUpSgUpSgUpSgUpSgUpSgUpSgUpSgUpSgUpSgUpSgUpSg//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11" descr="data:image/jpeg;base64,/9j/4AAQSkZJRgABAQAAAQABAAD/2wCEAAkGBxQTEhQUExQWFhUXGRwXFhgYGBgeHhocHBkdGhsaGR0cHCggGR0lHBUdITEiJSksLi4uHSAzODMsNygtLisBCgoKDg0OGxAQGy8mICYsLDQ0NDQsLCwsNCwsLzQsLCwsNCwsLCwsLCwsLCwsLCwsLCwsLCwsLCwsLCwsLCwsLP/AABEIAQYAwAMBEQACEQEDEQH/xAAcAAACAgMBAQAAAAAAAAAAAAAABgUHAwQIAgH/xABREAACAAQBBgcJDQYEBgMBAAABAgADBBEFBgcSITFBEyJRYXGBkTJCRFKDobHBwxQXIzNUYnKCkpOi0dM0NXN0srMIU9LwJENjo8LxJeHiFf/EABsBAAIDAQEBAAAAAAAAAAAAAAAEAgMFAQYH/8QANREAAgECAgUKBgMBAQEAAAAAAAECAwQRMQUSIUFRExQyQmFxgaHB4SJikbHR8AYzUiPxcv/aAAwDAQACEQMRAD8AgMgsiTiXDWniVwWhtl6elp6Xz1tbQ88bFevyWGzHEzqNLlMRt95Jvlq/cH9WF+f/AC+fsXc1XEPeSb5av3B/Vg5/8vn7BzVcQ95Jvlq/cH9WDn/y+fsHNVxD3km+Wr9wf1YOf/L5+wc1XEPeSb5av3B/Vg5/8vn7BzVcQ95Jvlq/cH9WDn/y+fsHNVxD3km+Wr9wf1YOf/L5+wc1XEPeSb5av3B/Vg5/8vn7BzVcQ95Jvlq/cH9WDn/y+fsHNVxD3km+Wr9wf1YOf/L5+wc1XEPeSb5av3B/Vg5/8vn7BzVcQ95Jvlq/cH9WDn/y+fsHNVxD3km+Wr9wf1YOf/L5+wc1XEPeSb5av3B/Vg5/8vn7BzVcQ95Jvlq/cH9WDn/y+fsHNVxD3km+Wr9wf1YOf/L5+wc1XEPeSb5av3B/Vg5/8vn7BzVcQ95Jvlq/cH9WDn/y+fsHNVxD3km+Wr9wf1YOf/L5+wc1XEPeSb5av3B/Vg5/8vn7BzVcQ95Jvlq/cH9WDn/y+fsHNVxD3km+Wr9wf1YOf/L5+wc1XEUsvciThvA3nibwunsl6GjoaPz2vfT80MUK/K47MMCitS5PAccwHhvkfawvfdXx9C603lvRnjgQAEABAAQAEABAAQAEABAAQAEABAAQAEABAAQAfGYAXJsOeADWOJSf82X9tfzjuq+BzFGwjgi4II5o4dPUABABUOf/AMC8t7ONCw63gJ3e4MwHhvkfawX3V8fQLTeW9GeOFCZ4qyYuJMFmOo4OXqVmA2HcDGpaRTp7VvEbiTU9gs5OV801lKDNmEGfJBBdtfwi6jri+pCOpLZuf2K6c5OS2nUMYhpBAAQAVvnznslHIKMynhwLqSP+VM1aocsknN48Be4bUdhDZiKl3m1em7NZJdtJibcZ9lzFl7FJRwXEhbNvHE2M+9ZMlmi4OY6X4a+gzLe3BWvY69p7Y5ZRT1sVwO3MmksCqTjFR/nzvvX/ADh7k48F9BTXlxHuXm9xgqGE/URcf8TM3i/JCvOKHDyQzyNXiK+O0+IUbhKhqiWT3JM1yrfRYMQei9xqvF8HSmsYpfQpnykMz1g2W9dTMDLqHYb0msXU81mNx9UgwTt6c80cjWnHeXfkHlvKxFCLcHPQAzJd76tmmh3rfVyg7doJzK9B0n2D1Kqpoa4oLTQxvGJNJKM6e4RBq17SdyqNrMbbBEoQlN4RIykorFlM5T526mcStIPc8vcxAaYem91ToFzzxpU7OK2z2/YTnct9EVKDDa3EpllE2oYbWdiVS/Kzmy9G07hF8pU6S4FcVUqMb6fMvVFbvOkKeQabdp0RC7voY7Ey1W0uJC4vkPiOHAzlvoDW02mduKBva2i4A5bWHLFkLilV2PzISpVIbcRmzW5aV8+rl00yYJsoqzOXUaaqqmxDC1+NojjX2xTdUKcYayWDLKFWcpYMuWM4cKhz/wDgXlvZxoWHW8BO73BmA8N8j7WC+6vj6Baby3ozxw59z0fvN/4cv0GNaz/q8TPuemK+TX7ZSfzEn+6sX1OhLuf2K6XTR1VGEagQAEAFZ5+f2OR/MD+1Mh2x6b7he56BC5gvjav6Ev8AqeLL/KPiV2m8z/4gNtD5f2McsOt4HbvJFQvsMaAmszrah+Ll/RX0CMB5mssiMyxweXVUc6VMA7gsh8V1BKsOSx7Rcb4nSm4TTRGpFSjgzl0GNwyhozZVDJidKUvxmKMBvVlIN+UDb1CKLlJ0niXUH8aOjMQrUkynmzG0URSzHkAFz09EY6TbwRot4LE5pyyynm19QZr3CC4lS76kX/UbAk7zzAAbVGkqccEZlWo5yxPOR2Tj19SkhLhe6mPbuEG09JuABykbrwVqqpx1gpU9eWB0ng2EyqWUsmQgRF2AbzvLHazHeTGNObm8ZGnGKSwRuxE6EAC3g2RkilrJ1VJGjwqaPBgAKpLAsV5AdEat1jy2F060pwUXuK401GTkhkiksKhz/wDgXlvZxoWHW8BO73BmA8N8j7WC+6vj6Baby3ozxw59z0fvN/4cv0GNaz/q8TPuemK+TX7ZSfzEn+6sX1OhLuf2K6XTR1VGEagQAEAFZ5+f2OR/MD+1Mh2x6b7he56BC5gvjav6Ev8AqeLL/KPiV2m8z/4gNtD5f2McsOt4HbvJFQvsMaAmszrah+Ll/RX0CMB5msshMzqZXS6WmeQjA1E5SgUHWisLM7eLqJA5TzA2ZtaLnLW3Ipr1FGOG8oGRJZ2CIpZmNlVQSSeQAazGq2ltZnpN5F1Zrc3z0zirqgBNsRKl7eD0hYsx8cgkWGwE7zqzbm5U1qRyHqFFx2s9Z9cVKUsmnBtwzlm50l2Nvtsh6oLKGM3Lh6nbmWEcCj40zPL5zJ4QJVCZ5HHnuTf5iEoo6Lhj9aMq8njPV4GhbxwhjxLDhQYCAAgAIACACoc//gXlvZxoWHW8BO73BmA8N8j7WC+6vj6Baby3ozxw59z0fvN/4cv0GNaz/q8TPuemK+TX7ZSfzEn+6sX1OhLuf2K6XTR1VGEagQAEAFZ5+f2OR/MD+1Mh2x6b7he56BC5gvjav6Ev+p4sv8o+JXabzP8A4gNtD5f2McsOt4HbvJFRExoCRZkrIPGioIqTYgED3VN2W5IS5xQ/z5IcVKrxE/HcnqqhmA1UnuiSGY6STDtPGU6zvsSDDEKkKiwiyicJQeMhgyXzkGkNhRUoU90ZSmW5HOxLaXXFVW11+syyFxq7i4slMrqavQmQxDr3cttTrzkbCOcEjrjOq0ZU3hIchUjNbCtc/jHh6UbuDe3SWW/oEO2OUvAWutxVcPCZ01m8AGGUdv8AJXt3+e8Ylf8Asl3mrT6CGKKiYQAEABAAQAVDn/8AAvLezjQsOt4Cd3uDMB4b5H2sF91fH0C03lvRnjhz7no/eb/w5foMa1n/AFeJn3PTFfJr9spf5iT/AHVi+p0Jdz+xXS6aOqowjUCAAgArPPz+xyP5gf2pkO2PTfcL3PQIXMEPhaz6Er+p/wAosv8AKPiV2u8z/wCIDbQ+X9jHLDreB27yRUL7DGgJrM62ofi5f0V9AjAeZrLI1cocHl1dPMkTBdXWwPit3rDnBsYlTm4SUkclFSWDOV50oozK2plJVhzg2PnEbieO1GU1g8DdwDF3pKiXUISDLYE275e+U8xW4iM4KcXFkqcnGWKLVz9UBaVSzxsVnlt9cBlv92e2EbGW1xG7pYxTKajRES/sy+Kibh4lX48h2Qj5rEup6OMR9Uxk3kMKmPE0beWMMOA/QqXhAAQAEABABUOf/wAC8t7ONCw63gJ3e4MwHhvkfawX3V8fQLTeW9GeOFEZ8KBkrkmkcSbKAU/OQkMOoFT1xqWUk4NdojdL4sSvZUwqwZTZlIKnkINwe2HGsdjFk8HidRZK49LraaXPlkcYWdfEcd0h6D2ix3xhVKbhJxZqQkpLFEvECYQAUTnkyqSpnJTyWDS5BJdhsaYdVhyhQLX3ljyRqWdJxWs94jc1MXqoeczuT7U1GZkwaMyoIexGsIBaWD2lvrWhW7qKc8Fki+3hqx2i7/iA20Pl/YxdYdbwK7vJFQvsMaAmszrah+Ll/RX0CMB5mssjxilelPJmTphsktSzHmG4cpOwDeTBGLk8EDeCxZylVTzMd3O12LHpY3PpjeSwWBkyeLxNvJ/CmqqmTTqCTMcKeZdrt0BQT1RGpNQi5EqcXKSSOmMpcFSspZtO+oOtgfFYa1bqYA88YtObhJSRpzjrRwOY8XwybTTnkzl0ZiGxG48jKd6naDG3CamtZGXOLi8GS+QmVDYfVCbraUw0Jyjet9o+cp1jrGq94rr0eVjhvJ0ampI6SoayXOlrNlOHRxdWU6iP97oxmmngzSTx2ozxw6EAGlMxaSs5aczU4ZgWWXfjEAXJtuFgdvJEtSWrrYbDmsscDdiJ0qHP/wCBeW9nGhYdbwE7vcGYDw3yPtYL7q+PoFpvLejPHCLyjwGTWyTJnrdTrBGplYbGU7iL9B1g3BidOpKnLWiRnBSWDKRynzX1lMS0lfdMraDLHHA+dL2k/Rv1Rp07uEtj2MSnbSWQu4FlBU4fNYyXMttQmS2GpuQOh6duoi5sdcXVKcKq2lcJSpvEeJWemoC8amkluUM4HZr9MK8xjuZcrp8CCxfLzEcQPApcBv8AlU6Ndh86xLkcusDlEWwt6VL4n5kJVak9iG3IDNYVZZ9eBqsUkXB1jWDNI1fVF+fkhevd4/DD6ltK3w2yLchAbKiz/ISaGwJ+P2D+DGhYvpeApdZIqMyW8U9hh/FCaTLXk55Jiqq+4NgAvwzbhb/JhDmS/wBeXuOK57BRywy1q8QskwcHKBuJSBrE7i5Otz2DmhijQhT2rMpqVZT2GlguRlbVMBKp5gB7+YCiDn0mGv6tzzROdenDNkY0Zy3F3ZA5CysPUsSJlQ4s8y2oDboINy3AudpIHIAMyvcOrsyQ9SpKCG+Fy0XcscjpGIIBNBWYvxc1baS8x8ZeY9Vjri6jWlSeKK6lNTW0pPKPN1XUpJ4Iz5e6ZJBb7SDjL2Ec8aVO5pz34CU7eUciPyZyuqqBmEl7LfjynF1J51uCrc4IPLE6tGFVbSMKk6Y+Sc9rW49GpPKs4gHqMs27TCrsFul5e5fzrsIjGM69bU/BU6LJ0t0u7zDzAkehQeeLIWdOO2Tx8kRlXnLZFDBmfyWqZc+bV1UuYhZNFDN7tixu7EE6QNlAu1r6Rim7qxcVCLLKEJJuUi2YQGioc/8A4F5b2caFh1vATu9wZgPDfI+1gvur4+gWm8t6M8cCAAgA1MSkyGX4dZRX/qBSPxao6m9xx4bxcNJgl9aYbf6NNti/Wr8ZeZD4Mtgw4YJAW1PwQXklaFvw6ooljj8RNYbjdjh0IACAAgA0anGaeWbTJ8lDyNMQekxJQk8kRcks2eZGOUzmyVEljyLNQnzGBwks0ClF7yQBiJIIACAAgAxz6hEF3ZVHKxAHngSxDHAhqvFMOm/GTqN/pvJb0mLFCosk/Mg5QebR7pcFoH1y6eka29Jco+cCBzqZNvzBQhwRK09MksWRFQciqB6Ig22SwMscOhABUOf/AMC8t7ONCw63gJ3e4MwHhvkfawX3V8fQLTeW9GeOCFlnnKWgqGke52mMFVr6YUcYfRJhqjaupHWxKKldQeGBX2OZ2K2ddZWhTr8waTfbb1AGG4WdOOe0XlcyeQj1dS81tOa7TG8Z2LHtYkw0klkLuTeZhjpw9yZhRgyEqw2MpII6CNYge3YzqbQ54FnQr6eys4qEG6bct1OLNfna8LVLSnLLYXwuJLPaNsjPWluPSMD82aCPOohd2L3SLldLgamI56phBEilVTuaY5b8Khf6olGxXWZGV1wQh45ldWVd+GnuVPeKdFOjRWwPXcw1CjThkheVWUs2QYEWlYEQAS2CZS1VIR7nnugHe3un2GuvmiudKE+kiyNWUcmPuF56JygCfTJMPjS3KfhIYecQrKxXVZfG64okZueuXbi0jk/OmKB2hTEOYv8A0Td0uAr47nWrp91lladf+mLt1u3/AIgRfCzpxz2lM7mTy2CRVT3mMXmMzsdrOxYnrOuGUktiKHJvMxR04e5E1kYMjFWGxlJBHQRrEDSeZ1SayHPA86FfT2VnE9Bumi7dTghr87XhadpTllsL4XElntH3JPOr7rqZVO1LoNMJGkJukBZS17FAe9hSraakXLEYp3Gu8MCyYTGCoc//AIF5b2caFh1vATu9wZgPDfI+1gvur4+gWm8t6M8cOfc9H7zf+HL9BjWsv6vEz7npivg2A1NWbU8l5nOBxR0ubKOsxfOpCHSZVGnKWSH3DMzNQwBnz5crmRWmHrN1APReFJX0V0UMRtXvZLjMpL+Vv92v+qIc+f8AknzVcSNxHMtOAJkVMtzuV0ZPOC3oiUb5dZEHa8GImO5LVdJf3RIdVHfgaSfbW6joNjDcK0J9FlEqU45ohrxYVnqWpYhVBLHUANZJ5ABrMGR1JvIccCzZV9RZjLEhDvnEqepAC1+kCFp3VOPaXRt5sbabMmLfCVhv82VbzlzeF3fPdEuVquJ9n5k1txKxgfnSgR5nECvnviDtVxFfG81dfIBZFWoUf5R41udGsT0LpRfC7pyz2FUraSyEmfJZGKOrIw2qwII6QdYhpbViihxazPF4DhKYLk7VVZtTyHmDxgLIOl2so6LxCdSEOk8CyNOUskPmG5mKhgDPqJcv5qKzntJUA9sKSvo9VF6tXvZLe8pL+Vv92v8AqiHPn/knzVcSLxHMvPUEyKmXMPiurJ5wW9Aicb6PWRB2vBiJjmTNVSH/AIiQ6Dx7XT7a3XqveGoVYT6LKJUpRzRK5qj/APK0nTM/svELr+p/u8nb/wBiOkIxjRKhz/8AgXlvZxoWHW8BO73BmA8N8j7WC+6vj6Baby3ozxw0Z+D07vwjyJLTNQ02loW1bOMRfVElOSWGJzVT2hiWK09KmlOmy5S7BpMBfmUbSeYQRhKb+FYg5KOYkYlniokNpSTp3zgoRfxkN+GGo2VR54IodzBZESc9i3/Yzb+ML9nB+uJ8xf8AohzpcCRw/PLSMQJsmdK+cNF1HTYhuxYjKymsmmTVzB5jvg2UFNVrennJM5QDxh9JTxl6xCs6codJYF0ZxlkFTk7STDeZS07nlaTLJ86wKpNZN/UNWPA2aPDpMn4qVLljfoIq+gCOOTebOpJC9jecSgpiVacJji/ElDTOraCRxVPMSIthbVJ5IrlWhHeYMj84EvEJsyXLkzEWWmmWcrygAWUnlJ27oK9B0Y6zYU6qqPBH3LDL5MPeSsyS7rNQuGRhqsbEWO3aN8ct6LrQ1kztWoqbwYYLnMw+oIHCmSx72cNH8Vyn4olO1qR3Y9xyNaEt40VNJKnKOESXNU7NJVYW5rgiKE3HIswTNSVk3RqbrSU6nbcSZYN+W4WJOrN5yf1OakeBlxTGKelQNPmy5S7tIgX5lG1ugCORhKb+FYg5KOYj4lnio0NpUudO+dYIp+0dL8MNRspvPBFLuYIi/fsW/wCxm38YX7OD9cT5i/8AXkQ50sciSw/PJSMbTZU6Vz2V1HYdL8MQlZTWTTJq5g8x1wfH6WrW9POlzNWtQeMPpIeMvWIWnTlDpLAujOMsmZkwanEwTRIkiYNYcS0DAkEGzWuNRI6zHNeWGGOw7gszeiJ0qHP/AOBeW9nGhYdbwE7vcGYDw3yPtYL7q+PoFpvLejPHCkM7eUVVKr2lSqibLl8Gh0UcqLka9ljujStKUJU8Wt4lcTkpYJlbT5zOxZ2Z2O1mJJPSTrMOpJLBCrbeZjjpwLwAEAHpHIIYEgjWCDYjoI2QZ7DqeBfOZvEplRQTRNmO7JNZAzOxbRKIw4xJOosbdEZN3FRqbDQoScobSoMp62sE6bT1NROmcG5Qh5jFTY6m0SbWIseuNGlGGClFITqSmm02QcWlRaOZFbLiEzxZSAHp4Un+keaMnS89Wg3wUvsaFhHGa70es9Uu8nDZnzHUnntKI9DRHQsta3j/APMfsS0isJvvZVkbBmktk7V1Qmy5NLPmy2mOqKEdwLsbXIBsRruYrqKGDlJY4FlOUsUky6c7WIPS4aglzZiu0yXKDqzBzZWYksDfWJevlvGbaQU6m1DtduMNhQc6azsWdizHazEknpJ1mNZLDYjPbbzPEBwLwAEAHpGIIIJBGsEaiDyg7oDqbQ+ZsMfqnxGmlPUznlsXBRpjsptKcjUSd4BhS5pwVNtJYjFCcnPBsv6MofKhz/8AgXlvZxoWHW8BO73BmA8N8j7WC+6vj6Baby3ozxwqDOTkPW1le02RKBllEGmXQC4GsWLaXmh+2uIQp4Se8UrUpTlijFgeZhyQaueFHiSdZ+2wsPsmJTvl1F9TkbX/AEx9wzN/h0kWWllueWaOEPTx7gdQEKSuKst4xGlCOSJkYLTWt7nk25ODT8or15cSequBF4jkNh84HTpJQJ75F0D03SxiyNepHKRGVOLzQi47mYBu1JPt8ycL9jqLgdKnphmF9/tC8rVdVktm4ybq6CTWJPVRfRmSmVwwZgraXONi7QNsKaSrKdNyp5pPy2ovtKbjLVlliaeW+byZiFWlTTvLRJsteFL3vpDUCABxjoaIsSO5i6zvocinnjtXcyFxbNzw4EhgWaOjk2M8vUP84lUvzKpv9omOzvKksthyNvBZ7RlqsLkUtNOEiTLlBls2girpbhpWGvbvjJ0nVk7abk933HrSK5WKXEMPw6TU0soT5UuaoBsJiK1iCRcXBsdUR0TUfNYOL3fZnbyC5aWJAY3mooZ1zKDU78ss3XrRri3Mto14XdSOe0RlbwZE5HZt3oKz3TOmS5kqUjFCoYNpEWuynULKW3nWRBdXseSbezj3I5Rtmpm9nGwGqr6akSQgY6RmzCzKoW66hrNz3Z2A7OiKNGV0qanPNr77S28pNycY7n9iCwPMwxsaueAN6SRc/bYavs9cOzvv8IWja/6Y+YbkDh0kALSy2PLMHCHp497dUKyuKks36DCpQW4l/wD+NT2twEm3JwaflFetLiT1URWI5CYfOBDUkpSd8teDPTdLX64sjcVI5SIOnB5oQ8dzMbWpJ/1Jw9DqPSvXDUL7/a+hRK1XVZq5DZAV1LiNPNmyl4JC+k6zEIF5bqNVwx1sN0dr3NOdNpPacpUZRniy6YzhwqHP/wCBeW9nGhYdbwE7vcGYDw3yPtYL7q+PoFpvLejPHCBxrLGipHKVE8I4AJXRdjY7DZVMWwozntiiEqkY5sTcbzySEuKWS81tzPxE7NbHoIEMQspPpPAplcxWQh4lnMxGaT8OJQ8WUiqO03bzw1G0pLdiLu4myMk5ZVyur+66htFg2iZr2NjexF7WNrWix0KbWGCIqtPHM6HxGsmTabSpHUTXlibILAFX2NY8xBAuNmkDGJGUY1dSf7x+hptNw1kIGCZ5FvoVtOyMNTNK1gEbdJGOktjuBYw9OyecGKxuVlId8Eywoq1jLp52m+iSVKOpsNRPGUcohWrbziviWwYhUi3sZhwLE+Dpp11ZzIDNoLbSYAFrLcgE3BHZGFoOq503Rk9sX5P3xH7+GE9db0VnjeeKpmXFNLSSu5m479OvijosemPWQsorpPExZXT3DVknik+owl5tRMMx3nEAkAWAKiwAAAF1J2b4wP5Gowt5RisOj98TT0W3Kom+37BlRiU6RhHCyJjS3lzV4y22M1iDe4I44iP8cUZ0Ixfb+TulG41G12Chgud+slECesueu820H7VGj+Hrj0U7KD6Owyo3UlmWfi+McLRynCshqFVtBraQUgNY236x2x5TTtbkqXJJ7ZPDwWZt6Phrz13kjZxjKujodGXUTgjaAIXRdiV1qDZVOq6EdUbNC3nKCUVlsEKlWKeLYmY5nkkrxaSS81tgZ+KvUou7dHFhyFlJ9J4FErlZRHvBqqashTWFeG0DNmhRZZY26O0nULi5JuVaEZyhyupD9/8ARlJ6msznmtyzrXmO61VQgd2YKJrgKCSQoANgADbqjaVCCSTSMyVWeOZu4fnHxGUQfdBceLMVWB6TbS7DEZWtJ7iSuJoeMDzzobCrkFT48k3HSVYggdBaFp2L6jLo3S6w54Nl7QVUxJUmfeY9wqGXMUmwLHWVA2KTthedvUgsWthfGrCTwTGWKCwqHP8A+BeW9nGhYdbwE7vcGYDw3yPtYL7q+PoFpvLejPHDn3PR+83/AIcv0GNaz/q8TPuemIt4aFxgw3Imvni8ulm25WAlg9HCFbjnEVSr045v1LVRm9xMDNRiVr8HL6OFW/5eeKueUyfNplnZP01TT4dTiemjOpmK20lOlL0iq61JFtAqOqPPaZnqLnFLqtPwexo1rGOP/Oe9e6K9zvZPBJqVskfA1Pd272ba5vyaQBPSrcsbejrmNaksH3d3sZt3RcJbSNzR1OhikgeOJiH7tmHnURfdrGkyq3fxlrYfP4KtYHuWdkPQTq89o+d2tbm+kZJ5NtfV7D1NWHK2yfBJ/kp7KbJOdLxCfTSJMyYA2kgRCbI/GS9hqAB0bnxTH0anWi6alJnlalJ67SRaGD4dMpsIppM5SkzTcspIJF3mMNhI2EGPI/yaqpU/hycl5I3NEwalt3L1PuJYbMqsJqpEpdOYWVkW4FyGRrXJA2Kd8R/jFRRg8f8AT80juloNy2cPUq7BMjah62RTT5E2WHfjlkYDQUaT2bYeKCLg7SI9hOvFQcoswoUZayTRcOKzhNq1QdyrLLA6Dr89+yPnF9W5xfxjuTS89p6u3hydu3xTZV2eSp08UmD/AC0lp+HT9pH0SzWFI8tcv4zYzR5OidParnD4Cm4wvsaZa6jn0RxunQiu/uY0abxe7b3E7Si5y2FlY3KqKjD6oyE051R8Gq6SraWSEbWxA1KX6T0xgaGnyjdxU6z8lsSNS9jqpU47l5sq4ZqMStfg5fRwq3/Lzx6PnlMyObTIvEcg8Qkgl6WYQN6aMzrtLJNuqLI3FOWTIuhNbhcI1kbxqI5CNoMXFTWGY15qv3rSdMz+y8L3X9T/AHeW2/8AYjpCMc0ioc//AIF5b2caFh1vATu9wZgPDfI+1gvur4+gWm8t6M8cFPKHN7SVk/h5xm6RAUhXAWy7O9v54vp3E6cdWJVKlGTxZIYHkhRUhBkU6Kw783Z+pmJI6jEZ1pz6TJRpxjkiciomEAGKrkB0ZD3wI7RFVamqlOUHvTRKEtWSlwE7CZUqfLeiqUDy31hSSNYNyAQQQbi4I3g8sYOgr2VKboSeD3d+9fvaaOkKCnHlF4nvDc2dFIqJc+VwytLbSUcJdeu4JI18serldVJR1WY6oxTxRq5SJo1MznsR1qPXHgNLRcLyT7n5Ho7N40EOWFVXCykfeRr6RqPnEeus66r0Y1OK895jVqfJ1HEhMtX4socpY9gH5xj/AMgl8EI9r8v/AEd0avik+4+ZEv8AGj6J/q/KI/x+WypHu9Tuklti+8nsTquClO/INXTsHnMbV3XVCjKpwXnuEKNPlJqIlZPrpVMu+vWSeoE+qPIaMTneQb4t+TZtXfw0GbmL5tKOpqJlRNM4vMILAOAuoBQBZbgWA3x9AhdVIR1UeclRjJ4sxYpIk0spKOmXRlrxmFySSTcAkkkm5vr5o8rp++lUlyCeL3+i9foa+jrdRXKPw9WOFBT8HLRPFUDr3+eNy3pclSjDghCpPXm5cTPFxAIAIfG8l6Sr/aJCOdmlazjodbMO2LIVZw6LIyhGWaIfBs29HS1CVEnhQ6ElQXuutSpvcXOpjviydzUnHVZCNGMXihwhctKhz/8AgXlvZxoWHW8BO73HrMYNGdiCbLGXq6Gmg9kF7tjB/u4lbLBstyM8aCAAgAjK2t4GYpf4qZqv4jD1EegmEK9zzaqnPoS38H+GvtiMU6XKwer0l5okwYfFwgAQ8elGVUsV1aw6np1/1XjxOkoSt7xyjs24rx9zdtZKpQSfcOOFVonS1cbdjDkI2j/e60ess7mNxSVRePfvMetSdKbixXyxl2ng8qDzEj8o83p6GFwnxj6s1NHv/m12m1kZV93KP019B9XnhnQFx0qL719n6FWkaeU13fgx5aPx5Y5FJ7T/APmIfyCXxwj2P98iWjV8Mn2nnIt/hJg5Vv2H/wC4j/H5YVZx7Ps/c7pJfBF9psZZ1epJQ+k3oHr7Iv0/cYKNFd79CvR1Pa5+Bo5IpeffkQnzgeuEtBRxuceCf4L9IPClh2jZiVYJUtnO7YOU7hHqLu4jb0nUlu++4yaVN1JqKErB0M6pUtru2mx6NfpsI8hYRlc3kZS27cX4bTauWqVBpdw/R7cwQgAjKSu4aadD4uXtPjsdluYbeyM+hdc5rPk+hHfxf4XnsGKlLkoLWzfkvyScaAuEABABUOfZdKdh6bb8KLDnaUB640LLZGT7vUVuVjgj7mnfQxTEpXO/4J5X/wA45dL/AJQf7kFF/HJFuwgNBAAQAaeL0fCymTfa69I2fl1wpe2/OKEqe/d37i6hV5OopC/k3jWiRKmnVsUnvfmnm9HowtE6ScHyFbLc+HY/3YP3lrrf9IeP5GyPUGULGWlP8XM6VPpHrjzf8go7IVV3eq9TT0dPbKPiR+TGI8HM0WPFfV0HcfV/6hHQ95yNXUl0Zffd+Bi+o68NZZr7G9lqnxTfSHoI9cO/yGP9cu/0KNGvpLuILC6rgpqPuB19B1HzGMSyr8hXjU7dvdvH69PlKbiSOV73njmQekn1xoadljcL/wCV6i2j1hSfefMkntP6UYeg+qOaClhc+D9A0gsaXijQxar4Wa77ibDoGoeiEr645evKe7d3LIYt6fJ01Emsik401uQKO0k+qNf+Px+Kcu71EtJPZFd5q5U4jwkzQU8VPO2/s2dsLaZvOVq8nHKP33/TItsaOpDXeb+xt5F0+uZM6FHpPoENfx+jtnVfd6v0KdIz6MfEao9MZYq5S41e8qWdWx2G/wCaPX2R5nS2ktbGhSfe/Rev0NSztcP+k/D8k3glFwUlV77a3Sfy2dUbOj7bm9CMN+b73+4CVxV5So5fTuN+HSgIACACos7L6eKYbK55f454X/wjQtVhSm/3IVrPGcUY8n2EjKaoTZwpmD7aLP8ASsE/itU/3gEXhWaLhjPGjVqa9Zbqr8UN3LHZcbjyQtVuoUpxjPZjk92PDsLIUpTi3HbgbUMlYQAI+VFFwc4sO5fjDp77z6+uPGaZtuSuNZZS2+O/8+Jt2NXXp4PNfqJHJrG72lTDr2Ix3/NPPydkaGidJ44UKr7n6P0Fry1w/wCkPH8ktlBT6chxvA0h9XX6LxqaSo8rbTXZj9Noraz1KsX+7RAjwp6AnMQreGpUJ7uW4DdBBseu3aDG3c3PObGLfSjJJ/R4Px+4hRpclcNLJrYQcYY+ZaieXIJ3KF7BYeiLq1aVVpy3JL6EIQUMUuIU88oSV22K9oI9cFGtKlJyjwa+qwCpBTWDMUVEycwut4GmmMO7d9FepRc9Wl22jbsrnm1lOa6Tlgvpn4YiFelyteK3JbSDjEHx9ycp9CnTlbjHr2ea0e40VR5K1jxe36+2BgXc9aq+zYR2UuN6N5Us8bY7DdzDn9HTsQ0tpPUxo0nt3vh2d/2GLO11vjnluInJqi4ScCe5TjH1Dt9BjK0RbctcJvKO38fvYN3tXUp4LNj1HtTDCADUp69XdkTjaI4zDYDuHOdsLU7qFWo4Q24Zvdjw7S2VKUYqUt5twyVFO5QEVGU1Om3gjLH2EM/0mNGn8Nq3x/8ABWW2slwMecVvcmOUtTsVuCdjzKxlzP8At27YLf46Eo95yr8NRSLmjOGzQxyh4aSy98OMvSPz2dcJaQtucUHDfmu/92F9tV5Oopbt4sYNjzSrK92TZzr0c3NHm7DS07fCFTbHzXd+DTuLONT4o7GONLUrMUMhBB/3r5DHrKNaFaCnB4ox5wlB6slgzQyjouFkm3dLxl6to7PVCWlbbl7d4Zrav3uL7SrydRcHsEOPEZG+N+TuNcIOCmHj7AT3w5Dz+mPWaL0kqy5Gr0vv7/cxru11Hrwy+wrVsjg5jp4rEdW7zR5m5pclVlDg2atKevBS4mNXIBG47fTFSnJJpZMm0m8TzEToQAEABAB6LkgC+obOvbE3OTSi8kcSSeJ7pZOm6oO+IHaYnQpOrUjBb2RqT1IuXAbMfxgSl4KX3drE+IPztHqNJ6RVvHkaXS+y/JkWlq6r155fcTiY8k3ibQ9ZM0XByQSOM/GPRuHZ6THtdE23IW6xzltfp5GDeVeUqPDJbCRqKhUUs5Cgbz/vWY0KtWFKLnN4IXhCU3hFbRPxnKBpt1S6p526eQc0eUv9LzrYwp7I+b/HcbFtZRh8Utr8hkwCh4KSoPdHjN0nd1DVHoNG23N7dReb2vv9sjNuqvKVG9xIw+LlMZum9145VVO1V4V1PMzCXL/7d40bj4KEY9wpS+Kq2S2fnDNOmkTwPi3KN9GYNp+sgHXELGeEnHiSuV8OI65E4r7qoaede7MgD/TXiP8AiUwrWhqTaLqctaKZORWTEbKah4OaSBxX4w6e+Hbr648Zpi05GvrRylt8d/5Nuyra9PB5o0aCveS2khtyjcekQla3dW2lrU3+GMVaMKqwkOmE4yk8W7l96n0jlEewstI0rpYLZLh+OJi17adJ9nEUsdouCnMo7k8Zeg7uo3EeV0na83uGlk9q8fwa1rV5SmnvNBTbWNR3Qgm08UMNY7GZqypMxtJu6sAx5SNV+wCL7iu68teWeG3tw3/QhSp8mtVZGCFywIACAAgAIACADPRVJltpjugDo8xItfnteGLau6M9dZrLv4ldWnykdV5GFmJJJNydZJimUnJ4vMmkksEbuDUfCzlXdtboG3t2dcOaPtuXrxi8s33L9wKLmrydNveOOK4ukga9b7lHr5BHrb3SFK1jt2y3L9yRj0LadZ7MuIl4hiDzmu56ANg6BHj7q8q3Mtab8NyNqjQhSWETayboeFnC/cpxj6h2+gw1oi15eum8o7X6FV5W5Ongs2Pce1MIhMtsV9y0NROBsyyyE+m3ET8TCLKMNeaiQnLVi2JOYbDNCmnzyLcI4RfoyxtH1nI6oavp4yUSm2Xw4jzlfhHuuiqJG90Ohfx14yfiUQrSnqTUi+cdaLRXmYnGtU+jc2IPDSwdtjZZgtusdE2+cYcvobVNC9tLOJbcZ40R+O0HDSio7ocZekbuvZCOkbXnNBxWa2rv9xi2rclUT3byvyI8I1hsZ6A+qxBBBsRsIjsZOLxTwZxpNYMkK3EzOlqJg46HUw3g7Q3PsN4fuL7nNJRqL4o5Pit+IvTt+Sm3DJ7iOjOGQgAIACAAgAIACAAgAIACACQoMS4FG0B8I21j3oG4c97+aNC2vebU5Kn0pb+C7O0Wq0OVktbJGi7kkkkknaTvhGUnJ60nixhJJYI8xw6P2T9BwMoAjjNxm9Q6h649zoy05vQSeb2v8eBgXVblamKy3ElGgLFSZ98a4sikXWSeGmAbbC6yxbfc6Rt80Q/Y085sVuZZRRYeR+Ee5KKRI1aSINO3jtxn/ExhSrPXm5DEI6sUiYiskUTlfKbCcZWpQHg5jcMAN6sbTkHPckgbBpLGpR/7UdV5/uAlUXJ1NYvKmqFmIrowZHAZWGwgi4I5iDGY1g8GOJ4mSOHRMyqw3QfhFHFc6+Zt/bt7Y8jpqy5KpyscpZ9j9zZsa+tHUea+3sQUYY+EABAAQAEABAAQAEABAAQAEABAAQAEAE3kvhvCTNNhxEPa24dW3sja0NZctV5SXRj9/bMRvq+pHVWb+w6x7AxTHUz1lozuQqIpZmOwAC5J5gBHUsXggbwKNySlNi2MtUuDwUtuGIO5VNpKHde4BI2HRaNOrhRo6iz/AHESp/8ASprF7RljoQAKOc7Jr3bRsEF50r4SVymw4yfWHnCwxbVeTntyKq0NeOAs5k8qdOWaKY3Hl3eTfel7snSpNxzH5sXXlLB66KrepitVlqQiNGGsplmIyMNRH/oiKq9GNam6c8mThNwkpIr7EKNpTlG2jYeUbiI8HdW07eq6cv8A1cT0NKqqsdZGtCxYEABAAQAEABAAQAEABAAQAEABABnoaRprhF2nzDeTzQxbW87ioqcN/wC4ldWrGnFykWFQ0qykVF2DzneTHu7ehGhTVOOSPPVKjqScmZ4vIFWZ7MqNCWKKW3HmANOI3JfUvSxGvmHzoes6WL13uFbipgtVDLmyya9xUahxadN+Em8oJHFT6o1dJaKLiryk9mSLaMNSI3RQWhAAQAUhnOyfmYfWJX0t1R307jZLm7SCPFfWbbNbDeBGnbVFUhyc/wBQlWg4S10WpkflJLr6ZZyWDdzMS+tHA1r0bwd4IhCrSdOWqxqE1OOJNxWTI7GsLE9LbHHcn1HmMIX9jG6p4b1k/wB3DFvXdGWO7eIlRJZGKsLMNREeIq0pUpuE1g0b0JqcdaORjiskEABAAQAEABAAQAEABAAQAe5MoswVRcnUAIsp05VJKMVi2RlJRWLHvA8KEhNetz3R9Q5o9to+wja08Os836dxg3Nw60uzcSUaAuQmV+UcugpmnPrPcy0vrdzsUc2q5O4AxZSpupLVRCc1COJVebLAJmIVj4hVcZEfSudkybuAHipq7FG4w9c1FThycf1e4rRg5y15F3xmjoQAEABABq4ph8uolPJmrpS3Giw9Y5CDrB3ECJRk4vFHGk1gyix7pyfxDe8l+ydLB7BMW/UeZten8NzT7f3yEdtGfYXjg2KyqqSk6SwZHFweTlBG5gdRG6MyUHB6sh5NNYo3YidI3GcIWeORx3Leo8ojPvtH07qO3ZJZP89gxb3EqL2ZCRWUjym0XFj5jzg7xHjLi2qUJ6lRYP8Acjcp1Y1I60WYIoLAgAIACAAgAIACAAgAzUlK0xgqC5Pm5zyCL6FvUrz1ILFkKlSNOOtId8FwdZAv3Tna3qXkHpj2Vho6FrHHOTzfouz7mHcXMqz7CTjRFjTxfFJVNJedOcJLQXJPmAG8k6gBtMShByeCONpLFlGu1TlBiAAvLkJ1iTLvt5DMa3WeZbjT+G2p9v39hLbWn2F6YXh8unlJJlKFloNFR6zyknWTvJMZcpOTxY6kksEbUcOhAAQAEABABE5TZPya6Q0mcNR1qw7pG3Mp5dfWLgxOnUlTlrIjOCksGUvRVlZgFWZcwaclzcgdxNUatOX4swDUQeg3GiY05RhcwxWf75CacqMsHkXbgONyauSs6Q4ZDt5VO9WHesOTr2EGMycJQeEhyMlJYokYgSNetokmroutxu5Rzg7oor29OvHVqLFE6dSVN4xYo4pk7Ml3KcdObuh0jf0iPLXmhqtH4qfxR8/3uNehfQnslsfkQsYw8EcAIACAAgAI6BM4Xk9MmWL8ROcaz0D1nzxr2eh6tb4p/DHz+glXvYQ2R2vyG6hoUlLooLDed55yd8eqt7anbw1aaw/d5kVKsqjxkzZhgrNDHMZk0klp09wiDtY7lUbWY8giUISm8IkZSUViyka+urMfqxLlgpIQ3AOtZS7OEmEd1MIvYdIGrSaNOMYW0MXmJtyrSwWRc+TOT8mhkLJkjUNbMe6dt7Md51dQsBGbUqSqSxkOQgorBEtECQQAEABAAQAEABABH47gsmrlGTPQOh1jlU7mU96wvtiUJyg8YkZRUlgylcTwWuwKfw8hi8gm2na6sNyT1Gw69Tc+ogm0acalO4jqyz/chNxlReKyLNyLy+p68BQeCn240pjt5TLbY4843gQjWt5U9u4Zp1YzG2KC0IAI7EcGlTtbLZvGXUevl64QutHULjbJYPis/cYpXNSlk9guV2TM1NaWcc2o9h9Rjz9xoOtT20/iX0Zo0r+nLZLZ9iGmymU2YFTyEEHzxjzpypvVksH2jsZKSxi8T5LlljZQSeQAk+aCFOU3hFNvs2nZSUVi2TNDkzNfW9pY59Z7B6zGxb6Drz21PhX1YlUv6cejtGPDsElStYXSbxm1nq3DqjftdGULfbFYvi8/Yzat1UqZvYSUaAuEACplnl5T0AKk8JPtxZKnXzFz3g853AxfRt5VO4qqVYwKxw7B6/HZ4nz2KSASNOxCKL61kqe6blbm1k2Ah2U6dutWOf7mLKMqzxeRdGA4JJo5KyZCaKjad7HezHeT/vVGdOcpvGQ5GKisESMQJBAAQAEABAAQAEABAAQAeZksMCGAIIsQRcEHaCN4gAq3K/NMrEzsPYSnB0uCJIW973lttlnkGzZbRh6leYbKm1C07fbjEi8EzkVlC4p8SlO4HfEWmgctzxZw57/WMTnbQqLWpv8AHsQjWlDZNFqYDlFTViaVPNV7d0uxl+kp4y9YhGdOUHhJDUZqWRKRAkEAGOdIVxZlDDkIvEKlKFRYTSa7SUZOLxi8AkSFQWRQo5ALRynShTWEEkuwJTlJ4yeJkiwiEAEZjuUFPRpp1E1ZY3A62b6KjjN1CJwpym8IojKSjmVZjecmrrnNPhkl1vq0gLzSNl/Fkrzk6uUQ9C1hTWtUf76i0q0pvCBJZIZplUidiDcK5OlwQJK323mNtmHlGzbfSiFa8xWrT2HadvhtkWlLlhQFUAACwAFgANgAGwQiNHqAAgAIACAAgAIACAAgAIACAAgAIANHF8HkVScHUSlmLuDDYeVTtU84IMSjOUHjFnJRUtjK0xvNI8t+Gw6oZGGtUdiCPoTF19RHSYdheJrCosRaVvhtgzSp8vsTw4iXiNOZi7A7AK3VMW8uZq3beUxJ29Kptpv9+5zlZw2TQ7YHnKoKmw4XgXPezuJ+K+gftXhadrUhux7i6NaEt43I4IBBBB2EawYXLT67gAkkADaTAApY5nJw+muOG4Zx3snj9WlfQB5i0MQtakt2BVKtCO8SajOBieIEy8Opii7C4AZuuYwEuX0HXyGGVbUqe2o/37lLqzn0EbWC5pHmPw2I1DOx1siMWJ+nNbX1AdcRneJLVpo7G3x2zZZmD4PIpU4OnlLLXkUazzsdrHnJJhKc5TeMmMRiorBG9ESQQAEABAAQAEABAAQAEABAAQAEABAAQAEABAB4mygwKsAynUQQCD0g7YAE3G811BPuVlmQx3yTYfYIK9gEMwu6kd+PeUzoQkI+L5DV2Fo8+lrbSkuxALoeXuBpI+zfaGY3FOq9WUdpTKlKCxiwwjIiuxREn1Nb8E4DAEu5+wdFF6jBO4p0nqxjtCNOVRYtjvgma6gkWLSzPYb5xuPsCy9oMLTu6kt+HcXRoQiOcmUqqFUBVGoAAADoA2QsXHuAAgAIACAAgAIACAAgAIAP/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Rectangle 17"/>
          <p:cNvSpPr/>
          <p:nvPr/>
        </p:nvSpPr>
        <p:spPr>
          <a:xfrm>
            <a:off x="307975" y="1670885"/>
            <a:ext cx="1216025" cy="83101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2" name="Rectangle 21"/>
          <p:cNvSpPr/>
          <p:nvPr/>
        </p:nvSpPr>
        <p:spPr>
          <a:xfrm>
            <a:off x="1462087" y="1670885"/>
            <a:ext cx="1216025" cy="48811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14349" name="Picture 13" descr="http://www.ubcsororities.com/wp-content/uploads/2011/07/UBC-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32656"/>
            <a:ext cx="729143" cy="9921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899592" y="188640"/>
            <a:ext cx="8244408" cy="1143000"/>
          </a:xfrm>
        </p:spPr>
        <p:txBody>
          <a:bodyPr/>
          <a:lstStyle/>
          <a:p>
            <a:r>
              <a:rPr lang="en-US" b="1" dirty="0">
                <a:solidFill>
                  <a:schemeClr val="bg1"/>
                </a:solidFill>
                <a:latin typeface="Arial" pitchFamily="34" charset="0"/>
                <a:cs typeface="Arial" pitchFamily="34" charset="0"/>
              </a:rPr>
              <a:t>Research Team</a:t>
            </a:r>
            <a:endParaRPr lang="en-US" sz="3600" b="1" dirty="0">
              <a:solidFill>
                <a:schemeClr val="bg1"/>
              </a:solidFill>
              <a:latin typeface="Arial" pitchFamily="34" charset="0"/>
              <a:cs typeface="Arial" pitchFamily="34" charset="0"/>
            </a:endParaRPr>
          </a:p>
        </p:txBody>
      </p:sp>
      <p:sp>
        <p:nvSpPr>
          <p:cNvPr id="8" name="Content Placeholder 7"/>
          <p:cNvSpPr>
            <a:spLocks noGrp="1"/>
          </p:cNvSpPr>
          <p:nvPr>
            <p:ph idx="1"/>
          </p:nvPr>
        </p:nvSpPr>
        <p:spPr>
          <a:xfrm>
            <a:off x="-36512" y="1600200"/>
            <a:ext cx="9180512" cy="1756792"/>
          </a:xfrm>
        </p:spPr>
        <p:txBody>
          <a:bodyPr>
            <a:normAutofit/>
          </a:bodyPr>
          <a:lstStyle/>
          <a:p>
            <a:pPr marL="0" indent="0">
              <a:spcBef>
                <a:spcPts val="0"/>
              </a:spcBef>
              <a:buNone/>
            </a:pPr>
            <a:r>
              <a:rPr lang="en-CA" dirty="0" smtClean="0"/>
              <a:t>Marina Milner-Bolotin, Ph.D.  (Assistant Professor)</a:t>
            </a:r>
          </a:p>
          <a:p>
            <a:pPr marL="0" indent="0">
              <a:spcBef>
                <a:spcPts val="0"/>
              </a:spcBef>
              <a:buNone/>
            </a:pPr>
            <a:r>
              <a:rPr lang="en-CA" dirty="0" smtClean="0"/>
              <a:t>Heather Fisher &amp; Alex MacDonald – Graduate M.A. Students</a:t>
            </a:r>
          </a:p>
          <a:p>
            <a:pPr marL="0" indent="0">
              <a:buNone/>
            </a:pPr>
            <a:endParaRPr lang="en-CA" dirty="0" smtClean="0"/>
          </a:p>
        </p:txBody>
      </p:sp>
      <p:pic>
        <p:nvPicPr>
          <p:cNvPr id="3078" name="Picture 6" descr="https://fbcdn-sphotos-d-a.akamaihd.net/hphotos-ak-prn1/946693_10151929115458362_1943335596_n.jpg"/>
          <p:cNvPicPr>
            <a:picLocks noChangeAspect="1" noChangeArrowheads="1"/>
          </p:cNvPicPr>
          <p:nvPr/>
        </p:nvPicPr>
        <p:blipFill rotWithShape="1">
          <a:blip r:embed="rId4">
            <a:extLst>
              <a:ext uri="{28A0092B-C50C-407E-A947-70E740481C1C}">
                <a14:useLocalDpi xmlns:a14="http://schemas.microsoft.com/office/drawing/2010/main" val="0"/>
              </a:ext>
            </a:extLst>
          </a:blip>
          <a:srcRect l="15066" t="2748" r="13265"/>
          <a:stretch/>
        </p:blipFill>
        <p:spPr bwMode="auto">
          <a:xfrm>
            <a:off x="107504" y="3068960"/>
            <a:ext cx="4921696" cy="375668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292080" y="3212976"/>
            <a:ext cx="3851920" cy="3046988"/>
          </a:xfrm>
          <a:prstGeom prst="rect">
            <a:avLst/>
          </a:prstGeom>
        </p:spPr>
        <p:txBody>
          <a:bodyPr wrap="square">
            <a:spAutoFit/>
          </a:bodyPr>
          <a:lstStyle/>
          <a:p>
            <a:r>
              <a:rPr lang="en-CA" sz="3200" dirty="0"/>
              <a:t>With the financial support of the UBC Teaching and Learning Enhancement </a:t>
            </a:r>
            <a:r>
              <a:rPr lang="en-CA" sz="3200" dirty="0" smtClean="0"/>
              <a:t>Fund (TLEF 2012-2014)</a:t>
            </a:r>
            <a:endParaRPr lang="en-CA" sz="3200" dirty="0"/>
          </a:p>
        </p:txBody>
      </p:sp>
    </p:spTree>
    <p:extLst>
      <p:ext uri="{BB962C8B-B14F-4D97-AF65-F5344CB8AC3E}">
        <p14:creationId xmlns:p14="http://schemas.microsoft.com/office/powerpoint/2010/main" val="519030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400">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latin typeface="Arial" pitchFamily="34" charset="0"/>
                <a:cs typeface="Arial" pitchFamily="34" charset="0"/>
              </a:endParaRPr>
            </a:p>
          </p:txBody>
        </p:sp>
        <p:sp>
          <p:nvSpPr>
            <p:cNvPr id="12" name="Rectangle 15"/>
            <p:cNvSpPr>
              <a:spLocks noChangeArrowheads="1"/>
            </p:cNvSpPr>
            <p:nvPr/>
          </p:nvSpPr>
          <p:spPr bwMode="auto">
            <a:xfrm>
              <a:off x="1800225" y="223838"/>
              <a:ext cx="638351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1" dirty="0" smtClean="0">
                  <a:solidFill>
                    <a:schemeClr val="bg1"/>
                  </a:solidFill>
                  <a:latin typeface="Arial" pitchFamily="34" charset="0"/>
                  <a:cs typeface="Arial" pitchFamily="34" charset="0"/>
                </a:rPr>
                <a:t>Broad Impact for Teacher Education</a:t>
              </a:r>
              <a:endParaRPr lang="en-US" sz="2800" b="1" dirty="0">
                <a:solidFill>
                  <a:schemeClr val="bg1"/>
                </a:solidFill>
                <a:latin typeface="Arial" pitchFamily="34" charset="0"/>
                <a:cs typeface="Arial" pitchFamily="34" charset="0"/>
              </a:endParaRPr>
            </a:p>
          </p:txBody>
        </p:sp>
      </p:grpSp>
      <p:grpSp>
        <p:nvGrpSpPr>
          <p:cNvPr id="13" name="Group 12"/>
          <p:cNvGrpSpPr/>
          <p:nvPr/>
        </p:nvGrpSpPr>
        <p:grpSpPr>
          <a:xfrm>
            <a:off x="305438" y="3463365"/>
            <a:ext cx="4089325" cy="1307457"/>
            <a:chOff x="316099" y="2320625"/>
            <a:chExt cx="4089325" cy="2705315"/>
          </a:xfrm>
          <a:solidFill>
            <a:schemeClr val="accent1">
              <a:lumMod val="20000"/>
              <a:lumOff val="80000"/>
            </a:schemeClr>
          </a:solidFill>
        </p:grpSpPr>
        <p:sp>
          <p:nvSpPr>
            <p:cNvPr id="14" name="Rectangle 13"/>
            <p:cNvSpPr>
              <a:spLocks/>
            </p:cNvSpPr>
            <p:nvPr/>
          </p:nvSpPr>
          <p:spPr>
            <a:xfrm>
              <a:off x="316100" y="2320625"/>
              <a:ext cx="4089324" cy="2207258"/>
            </a:xfrm>
            <a:prstGeom prst="rect">
              <a:avLst/>
            </a:prstGeom>
            <a:grp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000000"/>
                </a:solidFill>
              </a:endParaRPr>
            </a:p>
          </p:txBody>
        </p:sp>
        <p:sp>
          <p:nvSpPr>
            <p:cNvPr id="15" name="TextBox 14"/>
            <p:cNvSpPr txBox="1"/>
            <p:nvPr/>
          </p:nvSpPr>
          <p:spPr>
            <a:xfrm>
              <a:off x="316099" y="2542290"/>
              <a:ext cx="4089323" cy="2483650"/>
            </a:xfrm>
            <a:prstGeom prst="rect">
              <a:avLst/>
            </a:prstGeom>
            <a:noFill/>
          </p:spPr>
          <p:txBody>
            <a:bodyPr wrap="square" rtlCol="0">
              <a:spAutoFit/>
            </a:bodyPr>
            <a:lstStyle/>
            <a:p>
              <a:pPr algn="ctr"/>
              <a:r>
                <a:rPr lang="en-US" sz="2400" dirty="0" smtClean="0">
                  <a:solidFill>
                    <a:srgbClr val="000000"/>
                  </a:solidFill>
                  <a:latin typeface="Arial"/>
                  <a:cs typeface="Arial"/>
                </a:rPr>
                <a:t>Model </a:t>
              </a:r>
              <a:r>
                <a:rPr lang="en-US" sz="2400" dirty="0">
                  <a:solidFill>
                    <a:srgbClr val="000000"/>
                  </a:solidFill>
                  <a:latin typeface="Arial"/>
                  <a:cs typeface="Arial"/>
                </a:rPr>
                <a:t>AE </a:t>
              </a:r>
              <a:r>
                <a:rPr lang="en-US" sz="2400" dirty="0" smtClean="0">
                  <a:solidFill>
                    <a:srgbClr val="000000"/>
                  </a:solidFill>
                  <a:latin typeface="Arial"/>
                  <a:cs typeface="Arial"/>
                </a:rPr>
                <a:t>with </a:t>
              </a:r>
              <a:r>
                <a:rPr lang="en-US" sz="2400" dirty="0">
                  <a:solidFill>
                    <a:srgbClr val="000000"/>
                  </a:solidFill>
                  <a:latin typeface="Arial"/>
                  <a:cs typeface="Arial"/>
                </a:rPr>
                <a:t>the </a:t>
              </a:r>
            </a:p>
            <a:p>
              <a:pPr algn="ctr"/>
              <a:r>
                <a:rPr lang="en-US" sz="2400" dirty="0">
                  <a:solidFill>
                    <a:srgbClr val="000000"/>
                  </a:solidFill>
                  <a:latin typeface="Arial"/>
                  <a:cs typeface="Arial"/>
                </a:rPr>
                <a:t>course content</a:t>
              </a:r>
            </a:p>
            <a:p>
              <a:pPr algn="ctr"/>
              <a:endParaRPr lang="en-US" sz="2400" dirty="0" smtClean="0">
                <a:solidFill>
                  <a:srgbClr val="000000"/>
                </a:solidFill>
                <a:latin typeface="Arial"/>
                <a:cs typeface="Arial"/>
              </a:endParaRPr>
            </a:p>
          </p:txBody>
        </p:sp>
      </p:grpSp>
      <p:grpSp>
        <p:nvGrpSpPr>
          <p:cNvPr id="16" name="Group 15"/>
          <p:cNvGrpSpPr/>
          <p:nvPr/>
        </p:nvGrpSpPr>
        <p:grpSpPr>
          <a:xfrm>
            <a:off x="305438" y="1676885"/>
            <a:ext cx="4089324" cy="1569660"/>
            <a:chOff x="316100" y="2249633"/>
            <a:chExt cx="4089324" cy="1569660"/>
          </a:xfrm>
          <a:solidFill>
            <a:srgbClr val="DCE6F2"/>
          </a:solidFill>
        </p:grpSpPr>
        <p:sp>
          <p:nvSpPr>
            <p:cNvPr id="17" name="Rectangle 16"/>
            <p:cNvSpPr>
              <a:spLocks/>
            </p:cNvSpPr>
            <p:nvPr/>
          </p:nvSpPr>
          <p:spPr>
            <a:xfrm>
              <a:off x="316100" y="2320626"/>
              <a:ext cx="4089324" cy="1498667"/>
            </a:xfrm>
            <a:prstGeom prst="rect">
              <a:avLst/>
            </a:prstGeom>
            <a:grp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 name="TextBox 17"/>
            <p:cNvSpPr txBox="1"/>
            <p:nvPr/>
          </p:nvSpPr>
          <p:spPr>
            <a:xfrm>
              <a:off x="316100" y="2249633"/>
              <a:ext cx="4089324" cy="1569660"/>
            </a:xfrm>
            <a:prstGeom prst="rect">
              <a:avLst/>
            </a:prstGeom>
            <a:grpFill/>
          </p:spPr>
          <p:txBody>
            <a:bodyPr wrap="square" rtlCol="0">
              <a:spAutoFit/>
            </a:bodyPr>
            <a:lstStyle/>
            <a:p>
              <a:pPr algn="ctr"/>
              <a:r>
                <a:rPr lang="en-US" sz="2400" dirty="0" smtClean="0">
                  <a:latin typeface="Arial"/>
                  <a:cs typeface="Arial"/>
                </a:rPr>
                <a:t>Investigate the effect of Active Engagement (AE) on teacher-candidates’ epistemologies</a:t>
              </a:r>
            </a:p>
          </p:txBody>
        </p:sp>
      </p:grpSp>
      <p:grpSp>
        <p:nvGrpSpPr>
          <p:cNvPr id="19" name="Group 18"/>
          <p:cNvGrpSpPr/>
          <p:nvPr/>
        </p:nvGrpSpPr>
        <p:grpSpPr>
          <a:xfrm>
            <a:off x="4715856" y="1676885"/>
            <a:ext cx="4089324" cy="2853230"/>
            <a:chOff x="316100" y="2320625"/>
            <a:chExt cx="4089324" cy="1935165"/>
          </a:xfrm>
          <a:solidFill>
            <a:srgbClr val="003468"/>
          </a:solidFill>
        </p:grpSpPr>
        <p:sp>
          <p:nvSpPr>
            <p:cNvPr id="20" name="Rectangle 19"/>
            <p:cNvSpPr>
              <a:spLocks/>
            </p:cNvSpPr>
            <p:nvPr/>
          </p:nvSpPr>
          <p:spPr>
            <a:xfrm>
              <a:off x="316100" y="2320625"/>
              <a:ext cx="4089324" cy="1935165"/>
            </a:xfrm>
            <a:prstGeom prst="rect">
              <a:avLst/>
            </a:prstGeom>
            <a:grp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000000"/>
                </a:solidFill>
              </a:endParaRPr>
            </a:p>
          </p:txBody>
        </p:sp>
        <p:sp>
          <p:nvSpPr>
            <p:cNvPr id="21" name="TextBox 20"/>
            <p:cNvSpPr txBox="1"/>
            <p:nvPr/>
          </p:nvSpPr>
          <p:spPr>
            <a:xfrm>
              <a:off x="316100" y="2486190"/>
              <a:ext cx="4089324" cy="1515094"/>
            </a:xfrm>
            <a:prstGeom prst="rect">
              <a:avLst/>
            </a:prstGeom>
            <a:noFill/>
          </p:spPr>
          <p:txBody>
            <a:bodyPr wrap="square" rtlCol="0" anchor="ctr">
              <a:spAutoFit/>
            </a:bodyPr>
            <a:lstStyle/>
            <a:p>
              <a:pPr algn="ctr"/>
              <a:r>
                <a:rPr lang="en-US" sz="2800" dirty="0" smtClean="0">
                  <a:solidFill>
                    <a:schemeClr val="bg1"/>
                  </a:solidFill>
                  <a:latin typeface="Arial"/>
                  <a:cs typeface="Arial"/>
                </a:rPr>
                <a:t>Modeling impacts TCs’ epistemologies, regardless of successes/challenges in practicum</a:t>
              </a:r>
            </a:p>
          </p:txBody>
        </p:sp>
      </p:grpSp>
      <p:grpSp>
        <p:nvGrpSpPr>
          <p:cNvPr id="25" name="Group 24"/>
          <p:cNvGrpSpPr/>
          <p:nvPr/>
        </p:nvGrpSpPr>
        <p:grpSpPr>
          <a:xfrm>
            <a:off x="305438" y="4669902"/>
            <a:ext cx="8499744" cy="2031325"/>
            <a:chOff x="316099" y="804400"/>
            <a:chExt cx="4122221" cy="3511255"/>
          </a:xfrm>
          <a:solidFill>
            <a:srgbClr val="DCE6F2"/>
          </a:solidFill>
        </p:grpSpPr>
        <p:sp>
          <p:nvSpPr>
            <p:cNvPr id="26" name="Rectangle 25"/>
            <p:cNvSpPr>
              <a:spLocks/>
            </p:cNvSpPr>
            <p:nvPr/>
          </p:nvSpPr>
          <p:spPr>
            <a:xfrm>
              <a:off x="316100" y="2320625"/>
              <a:ext cx="4089324" cy="1935165"/>
            </a:xfrm>
            <a:prstGeom prst="rect">
              <a:avLst/>
            </a:prstGeom>
            <a:grp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000000"/>
                </a:solidFill>
              </a:endParaRPr>
            </a:p>
          </p:txBody>
        </p:sp>
        <p:sp>
          <p:nvSpPr>
            <p:cNvPr id="27" name="TextBox 26"/>
            <p:cNvSpPr txBox="1"/>
            <p:nvPr/>
          </p:nvSpPr>
          <p:spPr>
            <a:xfrm>
              <a:off x="316099" y="804400"/>
              <a:ext cx="4122221" cy="3511255"/>
            </a:xfrm>
            <a:prstGeom prst="rect">
              <a:avLst/>
            </a:prstGeom>
            <a:grpFill/>
          </p:spPr>
          <p:txBody>
            <a:bodyPr wrap="square" rtlCol="0">
              <a:spAutoFit/>
            </a:bodyPr>
            <a:lstStyle/>
            <a:p>
              <a:pPr algn="ctr"/>
              <a:r>
                <a:rPr lang="en-US" i="1" dirty="0" smtClean="0">
                  <a:latin typeface="Arial"/>
                  <a:cs typeface="Arial"/>
                </a:rPr>
                <a:t>“I’m </a:t>
              </a:r>
              <a:r>
                <a:rPr lang="en-US" i="1" dirty="0">
                  <a:latin typeface="Arial"/>
                  <a:cs typeface="Arial"/>
                </a:rPr>
                <a:t>there as a </a:t>
              </a:r>
              <a:r>
                <a:rPr lang="en-US" i="1" dirty="0" smtClean="0">
                  <a:latin typeface="Arial"/>
                  <a:cs typeface="Arial"/>
                </a:rPr>
                <a:t>teacher, (pause) but </a:t>
              </a:r>
              <a:r>
                <a:rPr lang="en-US" i="1" dirty="0">
                  <a:latin typeface="Arial"/>
                  <a:cs typeface="Arial"/>
                </a:rPr>
                <a:t>I’m also there as a student. Conversely, they’re there as a student, but they’re also there as a </a:t>
              </a:r>
              <a:r>
                <a:rPr lang="en-US" i="1" dirty="0" smtClean="0">
                  <a:latin typeface="Arial"/>
                  <a:cs typeface="Arial"/>
                </a:rPr>
                <a:t>teacher. That </a:t>
              </a:r>
              <a:r>
                <a:rPr lang="en-US" i="1" dirty="0">
                  <a:latin typeface="Arial"/>
                  <a:cs typeface="Arial"/>
                </a:rPr>
                <a:t>doesn’t mean they’re teaching necessarily, teaching me. </a:t>
              </a:r>
              <a:r>
                <a:rPr lang="en-US" i="1" dirty="0" smtClean="0">
                  <a:latin typeface="Arial"/>
                  <a:cs typeface="Arial"/>
                </a:rPr>
                <a:t>They’re </a:t>
              </a:r>
              <a:r>
                <a:rPr lang="en-US" i="1" dirty="0">
                  <a:latin typeface="Arial"/>
                  <a:cs typeface="Arial"/>
                </a:rPr>
                <a:t>teaching each </a:t>
              </a:r>
              <a:r>
                <a:rPr lang="en-US" i="1" dirty="0" smtClean="0">
                  <a:latin typeface="Arial"/>
                  <a:cs typeface="Arial"/>
                </a:rPr>
                <a:t>other... You’re always </a:t>
              </a:r>
              <a:r>
                <a:rPr lang="en-US" i="1" dirty="0">
                  <a:latin typeface="Arial"/>
                  <a:cs typeface="Arial"/>
                </a:rPr>
                <a:t>a student-teacher, regardless of whether or not, what your position says. The-the moment you step out, and you meet someone, you now are both a teacher and a learner</a:t>
              </a:r>
              <a:r>
                <a:rPr lang="en-US" i="1" dirty="0" smtClean="0">
                  <a:latin typeface="Arial"/>
                  <a:cs typeface="Arial"/>
                </a:rPr>
                <a:t>.” </a:t>
              </a:r>
            </a:p>
            <a:p>
              <a:pPr algn="r"/>
              <a:r>
                <a:rPr lang="en-US" dirty="0" smtClean="0">
                  <a:solidFill>
                    <a:srgbClr val="000000"/>
                  </a:solidFill>
                  <a:latin typeface="Arial"/>
                  <a:cs typeface="Arial"/>
                </a:rPr>
                <a:t>Post-Interview 1, Participant 15</a:t>
              </a:r>
            </a:p>
          </p:txBody>
        </p:sp>
      </p:grpSp>
    </p:spTree>
    <p:extLst>
      <p:ext uri="{BB962C8B-B14F-4D97-AF65-F5344CB8AC3E}">
        <p14:creationId xmlns:p14="http://schemas.microsoft.com/office/powerpoint/2010/main" val="320546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400">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latin typeface="Arial" pitchFamily="34" charset="0"/>
                <a:cs typeface="Arial" pitchFamily="34" charset="0"/>
              </a:endParaRPr>
            </a:p>
          </p:txBody>
        </p:sp>
        <p:sp>
          <p:nvSpPr>
            <p:cNvPr id="12" name="Rectangle 15"/>
            <p:cNvSpPr>
              <a:spLocks noChangeArrowheads="1"/>
            </p:cNvSpPr>
            <p:nvPr/>
          </p:nvSpPr>
          <p:spPr bwMode="auto">
            <a:xfrm>
              <a:off x="1800225" y="223838"/>
              <a:ext cx="638351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1" dirty="0" smtClean="0">
                  <a:solidFill>
                    <a:schemeClr val="bg1"/>
                  </a:solidFill>
                  <a:latin typeface="Arial" pitchFamily="34" charset="0"/>
                  <a:cs typeface="Arial" pitchFamily="34" charset="0"/>
                </a:rPr>
                <a:t>Broad Impact for Teacher Education</a:t>
              </a:r>
              <a:endParaRPr lang="en-US" sz="2800" b="1" dirty="0">
                <a:solidFill>
                  <a:schemeClr val="bg1"/>
                </a:solidFill>
                <a:latin typeface="Arial" pitchFamily="34" charset="0"/>
                <a:cs typeface="Arial" pitchFamily="34" charset="0"/>
              </a:endParaRPr>
            </a:p>
          </p:txBody>
        </p:sp>
      </p:grpSp>
      <p:grpSp>
        <p:nvGrpSpPr>
          <p:cNvPr id="6" name="Group 5"/>
          <p:cNvGrpSpPr/>
          <p:nvPr/>
        </p:nvGrpSpPr>
        <p:grpSpPr>
          <a:xfrm>
            <a:off x="305438" y="1835846"/>
            <a:ext cx="4089324" cy="2304628"/>
            <a:chOff x="316100" y="1799713"/>
            <a:chExt cx="4089324" cy="2276564"/>
          </a:xfrm>
          <a:solidFill>
            <a:srgbClr val="DCE6F2"/>
          </a:solidFill>
        </p:grpSpPr>
        <p:sp>
          <p:nvSpPr>
            <p:cNvPr id="7" name="Rectangle 6"/>
            <p:cNvSpPr>
              <a:spLocks/>
            </p:cNvSpPr>
            <p:nvPr/>
          </p:nvSpPr>
          <p:spPr>
            <a:xfrm>
              <a:off x="316100" y="1799713"/>
              <a:ext cx="4089324" cy="2276564"/>
            </a:xfrm>
            <a:prstGeom prst="rect">
              <a:avLst/>
            </a:prstGeom>
            <a:grp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000000"/>
                </a:solidFill>
              </a:endParaRPr>
            </a:p>
          </p:txBody>
        </p:sp>
        <p:sp>
          <p:nvSpPr>
            <p:cNvPr id="8" name="TextBox 7"/>
            <p:cNvSpPr txBox="1"/>
            <p:nvPr/>
          </p:nvSpPr>
          <p:spPr>
            <a:xfrm>
              <a:off x="316100" y="2034948"/>
              <a:ext cx="4089324" cy="1732964"/>
            </a:xfrm>
            <a:prstGeom prst="rect">
              <a:avLst/>
            </a:prstGeom>
            <a:noFill/>
          </p:spPr>
          <p:txBody>
            <a:bodyPr wrap="square" rtlCol="0">
              <a:spAutoFit/>
            </a:bodyPr>
            <a:lstStyle/>
            <a:p>
              <a:pPr algn="ctr"/>
              <a:r>
                <a:rPr lang="en-US" sz="3600" dirty="0">
                  <a:solidFill>
                    <a:srgbClr val="000000"/>
                  </a:solidFill>
                  <a:latin typeface="Arial"/>
                  <a:cs typeface="Arial"/>
                </a:rPr>
                <a:t>Explore a possible mechanism for AE pedagogy</a:t>
              </a:r>
            </a:p>
          </p:txBody>
        </p:sp>
      </p:grpSp>
      <p:grpSp>
        <p:nvGrpSpPr>
          <p:cNvPr id="22" name="Group 21"/>
          <p:cNvGrpSpPr/>
          <p:nvPr/>
        </p:nvGrpSpPr>
        <p:grpSpPr>
          <a:xfrm>
            <a:off x="4715856" y="1726086"/>
            <a:ext cx="4089324" cy="2526646"/>
            <a:chOff x="316100" y="2061818"/>
            <a:chExt cx="4089324" cy="2135267"/>
          </a:xfrm>
          <a:solidFill>
            <a:srgbClr val="003468"/>
          </a:solidFill>
        </p:grpSpPr>
        <p:sp>
          <p:nvSpPr>
            <p:cNvPr id="23" name="Rectangle 22"/>
            <p:cNvSpPr>
              <a:spLocks/>
            </p:cNvSpPr>
            <p:nvPr/>
          </p:nvSpPr>
          <p:spPr>
            <a:xfrm>
              <a:off x="316100" y="2163219"/>
              <a:ext cx="4089324" cy="1935165"/>
            </a:xfrm>
            <a:prstGeom prst="rect">
              <a:avLst/>
            </a:prstGeom>
            <a:grp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000000"/>
                </a:solidFill>
              </a:endParaRPr>
            </a:p>
          </p:txBody>
        </p:sp>
        <p:sp>
          <p:nvSpPr>
            <p:cNvPr id="24" name="TextBox 23"/>
            <p:cNvSpPr txBox="1"/>
            <p:nvPr/>
          </p:nvSpPr>
          <p:spPr>
            <a:xfrm>
              <a:off x="316100" y="2061818"/>
              <a:ext cx="4089324" cy="2135267"/>
            </a:xfrm>
            <a:prstGeom prst="rect">
              <a:avLst/>
            </a:prstGeom>
            <a:noFill/>
          </p:spPr>
          <p:txBody>
            <a:bodyPr wrap="square" rtlCol="0" anchor="ctr">
              <a:spAutoFit/>
            </a:bodyPr>
            <a:lstStyle/>
            <a:p>
              <a:pPr algn="ctr"/>
              <a:r>
                <a:rPr lang="en-US" sz="2800" dirty="0" smtClean="0">
                  <a:solidFill>
                    <a:schemeClr val="bg1"/>
                  </a:solidFill>
                  <a:latin typeface="Arial"/>
                  <a:cs typeface="Arial"/>
                </a:rPr>
                <a:t>Clicker-enhanced pedagogy works as a mechanism for AE pedagogy in a small class</a:t>
              </a:r>
            </a:p>
          </p:txBody>
        </p:sp>
      </p:grpSp>
      <p:grpSp>
        <p:nvGrpSpPr>
          <p:cNvPr id="25" name="Group 24"/>
          <p:cNvGrpSpPr/>
          <p:nvPr/>
        </p:nvGrpSpPr>
        <p:grpSpPr>
          <a:xfrm>
            <a:off x="305438" y="4367640"/>
            <a:ext cx="8499742" cy="2246769"/>
            <a:chOff x="316100" y="1365986"/>
            <a:chExt cx="4089324" cy="2889804"/>
          </a:xfrm>
          <a:solidFill>
            <a:srgbClr val="DCE6F2"/>
          </a:solidFill>
        </p:grpSpPr>
        <p:sp>
          <p:nvSpPr>
            <p:cNvPr id="26" name="Rectangle 25"/>
            <p:cNvSpPr>
              <a:spLocks/>
            </p:cNvSpPr>
            <p:nvPr/>
          </p:nvSpPr>
          <p:spPr>
            <a:xfrm>
              <a:off x="316100" y="2320625"/>
              <a:ext cx="4089324" cy="1935165"/>
            </a:xfrm>
            <a:prstGeom prst="rect">
              <a:avLst/>
            </a:prstGeom>
            <a:grp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000000"/>
                </a:solidFill>
              </a:endParaRPr>
            </a:p>
          </p:txBody>
        </p:sp>
        <p:sp>
          <p:nvSpPr>
            <p:cNvPr id="27" name="TextBox 26"/>
            <p:cNvSpPr txBox="1"/>
            <p:nvPr/>
          </p:nvSpPr>
          <p:spPr>
            <a:xfrm>
              <a:off x="316100" y="1365986"/>
              <a:ext cx="4089324" cy="2530771"/>
            </a:xfrm>
            <a:prstGeom prst="rect">
              <a:avLst/>
            </a:prstGeom>
            <a:grpFill/>
          </p:spPr>
          <p:txBody>
            <a:bodyPr wrap="square" rtlCol="0">
              <a:spAutoFit/>
            </a:bodyPr>
            <a:lstStyle/>
            <a:p>
              <a:pPr algn="ctr"/>
              <a:r>
                <a:rPr lang="en-CA" sz="2000" i="1" dirty="0" smtClean="0">
                  <a:latin typeface="Arial"/>
                  <a:cs typeface="Arial"/>
                </a:rPr>
                <a:t>“Coming </a:t>
              </a:r>
              <a:r>
                <a:rPr lang="en-CA" sz="2000" i="1" dirty="0">
                  <a:latin typeface="Arial"/>
                  <a:cs typeface="Arial"/>
                </a:rPr>
                <a:t>into the program, we were all sort of </a:t>
              </a:r>
              <a:r>
                <a:rPr lang="en-CA" sz="2000" i="1" u="sng" dirty="0">
                  <a:latin typeface="Arial"/>
                  <a:cs typeface="Arial"/>
                </a:rPr>
                <a:t>though</a:t>
              </a:r>
              <a:r>
                <a:rPr lang="en-CA" sz="2000" i="1" dirty="0">
                  <a:latin typeface="Arial"/>
                  <a:cs typeface="Arial"/>
                </a:rPr>
                <a:t>t that we were expected to be masters, and if the instructor puts up a clicker question, you think ‘Jeez, I don’t actually know the answer’ – immediately you think well, we’re all supposed to be masters, I’m probably the only one who doesn’t know.  But uh when the responses come in, you see other people think like you, it’s definitely reassuring</a:t>
              </a:r>
              <a:r>
                <a:rPr lang="en-CA" sz="2000" i="1" dirty="0" smtClean="0">
                  <a:latin typeface="Arial"/>
                  <a:cs typeface="Arial"/>
                </a:rPr>
                <a:t>.”</a:t>
              </a:r>
            </a:p>
            <a:p>
              <a:pPr algn="r"/>
              <a:r>
                <a:rPr lang="en-CA" sz="2000" dirty="0" smtClean="0">
                  <a:solidFill>
                    <a:srgbClr val="000000"/>
                  </a:solidFill>
                  <a:latin typeface="Arial"/>
                  <a:cs typeface="Arial"/>
                </a:rPr>
                <a:t>Pre-Interview 2, Participant 9</a:t>
              </a:r>
              <a:endParaRPr lang="en-US" sz="2000" dirty="0" smtClean="0">
                <a:solidFill>
                  <a:srgbClr val="000000"/>
                </a:solidFill>
                <a:latin typeface="Arial"/>
                <a:cs typeface="Arial"/>
              </a:endParaRPr>
            </a:p>
          </p:txBody>
        </p:sp>
      </p:grpSp>
    </p:spTree>
    <p:extLst>
      <p:ext uri="{BB962C8B-B14F-4D97-AF65-F5344CB8AC3E}">
        <p14:creationId xmlns:p14="http://schemas.microsoft.com/office/powerpoint/2010/main" val="39135238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1786210"/>
          </a:xfrm>
        </p:spPr>
        <p:txBody>
          <a:bodyPr>
            <a:normAutofit fontScale="90000"/>
          </a:bodyPr>
          <a:lstStyle/>
          <a:p>
            <a:r>
              <a:rPr lang="en-CA" b="1" dirty="0" smtClean="0"/>
              <a:t>Broadening the Horizon of Science Education: Synergetic Collaborations across Disciplinary Boundaries</a:t>
            </a:r>
            <a:endParaRPr lang="en-CA"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7539"/>
          <a:stretch/>
        </p:blipFill>
        <p:spPr bwMode="auto">
          <a:xfrm>
            <a:off x="323527" y="2132856"/>
            <a:ext cx="8351653"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4615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0724" y="1700808"/>
            <a:ext cx="6912768" cy="5101850"/>
          </a:xfrm>
        </p:spPr>
        <p:txBody>
          <a:bodyPr>
            <a:noAutofit/>
          </a:bodyPr>
          <a:lstStyle/>
          <a:p>
            <a:pPr marL="0" indent="0">
              <a:buNone/>
            </a:pPr>
            <a:r>
              <a:rPr lang="en-US" sz="4000" i="1" dirty="0">
                <a:latin typeface="Calisto MT" panose="02040603050505030304" pitchFamily="18" charset="0"/>
              </a:rPr>
              <a:t>One computer can do the work of fifty ordinary teachers. No computer can do the work of one extraordinary Teacher.”</a:t>
            </a:r>
            <a:r>
              <a:rPr lang="en-CA" sz="4000" i="1" dirty="0">
                <a:latin typeface="Calisto MT" panose="02040603050505030304" pitchFamily="18" charset="0"/>
              </a:rPr>
              <a:t/>
            </a:r>
            <a:br>
              <a:rPr lang="en-CA" sz="4000" i="1" dirty="0">
                <a:latin typeface="Calisto MT" panose="02040603050505030304" pitchFamily="18" charset="0"/>
              </a:rPr>
            </a:br>
            <a:r>
              <a:rPr lang="en-US" sz="3600" dirty="0" smtClean="0"/>
              <a:t>	</a:t>
            </a:r>
          </a:p>
          <a:p>
            <a:pPr marL="0" indent="0">
              <a:buNone/>
            </a:pPr>
            <a:r>
              <a:rPr lang="en-US" sz="3600" dirty="0" smtClean="0"/>
              <a:t>~ Adapted </a:t>
            </a:r>
            <a:r>
              <a:rPr lang="en-US" sz="3600" dirty="0"/>
              <a:t>from an American writer, publisher, artist and philosopher, </a:t>
            </a:r>
            <a:r>
              <a:rPr lang="en-US" sz="3600" dirty="0" smtClean="0"/>
              <a:t>E. </a:t>
            </a:r>
            <a:r>
              <a:rPr lang="en-US" sz="3600" dirty="0"/>
              <a:t>Hubbard (1854-1915)</a:t>
            </a:r>
            <a:endParaRPr lang="en-CA" sz="3600" dirty="0"/>
          </a:p>
        </p:txBody>
      </p:sp>
      <p:grpSp>
        <p:nvGrpSpPr>
          <p:cNvPr id="8" name="Group 7"/>
          <p:cNvGrpSpPr/>
          <p:nvPr/>
        </p:nvGrpSpPr>
        <p:grpSpPr>
          <a:xfrm>
            <a:off x="0" y="0"/>
            <a:ext cx="9252520" cy="1527175"/>
            <a:chOff x="0" y="0"/>
            <a:chExt cx="9252520" cy="1527175"/>
          </a:xfrm>
        </p:grpSpPr>
        <p:sp>
          <p:nvSpPr>
            <p:cNvPr id="4" name="Rectangle 3"/>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5"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6" name="Rectangle 15"/>
            <p:cNvSpPr>
              <a:spLocks noChangeArrowheads="1"/>
            </p:cNvSpPr>
            <p:nvPr/>
          </p:nvSpPr>
          <p:spPr bwMode="auto">
            <a:xfrm>
              <a:off x="1728192" y="188640"/>
              <a:ext cx="752432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Elbert Hubbard (1854-1915)</a:t>
              </a:r>
              <a:endParaRPr lang="en-US" sz="3600" b="1" dirty="0">
                <a:solidFill>
                  <a:schemeClr val="bg1"/>
                </a:solidFill>
                <a:latin typeface="Arial" pitchFamily="34" charset="0"/>
                <a:cs typeface="Arial" pitchFamily="34" charset="0"/>
              </a:endParaRPr>
            </a:p>
          </p:txBody>
        </p:sp>
      </p:grpSp>
      <p:pic>
        <p:nvPicPr>
          <p:cNvPr id="7170" name="Picture 2" descr="Elbert Hubb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2" y="1896332"/>
            <a:ext cx="2049016" cy="254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2343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content-b-sea.xx.fbcdn.net/hphotos-ash4/1471998_10152366450253362_205202799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84" y="548680"/>
            <a:ext cx="7775848" cy="5758988"/>
          </a:xfrm>
          <a:prstGeom prst="rect">
            <a:avLst/>
          </a:prstGeom>
          <a:noFill/>
          <a:effectLst>
            <a:outerShdw blurRad="50800" dist="50800" dir="5400000" algn="ctr" rotWithShape="0">
              <a:schemeClr val="accent5">
                <a:lumMod val="7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8265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09110"/>
            <a:ext cx="9144000" cy="5101850"/>
          </a:xfrm>
        </p:spPr>
        <p:txBody>
          <a:bodyPr>
            <a:noAutofit/>
          </a:bodyPr>
          <a:lstStyle/>
          <a:p>
            <a:pPr>
              <a:spcBef>
                <a:spcPts val="0"/>
              </a:spcBef>
              <a:buFont typeface="+mj-lt"/>
              <a:buAutoNum type="arabicPeriod"/>
            </a:pPr>
            <a:r>
              <a:rPr lang="en-US" sz="1600" dirty="0" smtClean="0">
                <a:effectLst/>
                <a:latin typeface="+mj-lt"/>
                <a:cs typeface="Arial"/>
              </a:rPr>
              <a:t>Beatty, I., </a:t>
            </a:r>
            <a:r>
              <a:rPr lang="en-US" sz="1600" dirty="0" err="1" smtClean="0">
                <a:effectLst/>
                <a:latin typeface="+mj-lt"/>
                <a:cs typeface="Arial"/>
              </a:rPr>
              <a:t>Gerace</a:t>
            </a:r>
            <a:r>
              <a:rPr lang="en-US" sz="1600" dirty="0" smtClean="0">
                <a:effectLst/>
                <a:latin typeface="+mj-lt"/>
                <a:cs typeface="Arial"/>
              </a:rPr>
              <a:t>, W., Leonard, W., &amp; </a:t>
            </a:r>
            <a:r>
              <a:rPr lang="en-US" sz="1600" dirty="0" err="1" smtClean="0">
                <a:effectLst/>
                <a:latin typeface="+mj-lt"/>
                <a:cs typeface="Arial"/>
              </a:rPr>
              <a:t>Defresne</a:t>
            </a:r>
            <a:r>
              <a:rPr lang="en-US" sz="1600" dirty="0" smtClean="0">
                <a:effectLst/>
                <a:latin typeface="+mj-lt"/>
                <a:cs typeface="Arial"/>
              </a:rPr>
              <a:t>, R. (2006). Designing Effective Questions for Classroom Response System Teaching. </a:t>
            </a:r>
            <a:r>
              <a:rPr lang="en-US" sz="1600" i="1" dirty="0" smtClean="0">
                <a:effectLst/>
                <a:latin typeface="+mj-lt"/>
                <a:cs typeface="Arial"/>
              </a:rPr>
              <a:t>American Journal of Physics</a:t>
            </a:r>
            <a:r>
              <a:rPr lang="en-US" sz="1600" dirty="0" smtClean="0">
                <a:effectLst/>
                <a:latin typeface="+mj-lt"/>
                <a:cs typeface="Arial"/>
              </a:rPr>
              <a:t>, </a:t>
            </a:r>
            <a:r>
              <a:rPr lang="en-US" sz="1600" i="1" dirty="0" smtClean="0">
                <a:effectLst/>
                <a:latin typeface="+mj-lt"/>
                <a:cs typeface="Arial"/>
              </a:rPr>
              <a:t>74</a:t>
            </a:r>
            <a:r>
              <a:rPr lang="en-US" sz="1600" dirty="0" smtClean="0">
                <a:effectLst/>
                <a:latin typeface="+mj-lt"/>
                <a:cs typeface="Arial"/>
              </a:rPr>
              <a:t>(1), 31–39.</a:t>
            </a:r>
            <a:br>
              <a:rPr lang="en-US" sz="1600" dirty="0" smtClean="0">
                <a:effectLst/>
                <a:latin typeface="+mj-lt"/>
                <a:cs typeface="Arial"/>
              </a:rPr>
            </a:br>
            <a:endParaRPr lang="en-US" sz="1600" dirty="0" smtClean="0">
              <a:effectLst/>
              <a:latin typeface="+mj-lt"/>
              <a:cs typeface="Arial"/>
            </a:endParaRPr>
          </a:p>
          <a:p>
            <a:pPr>
              <a:spcBef>
                <a:spcPts val="0"/>
              </a:spcBef>
              <a:buFont typeface="+mj-lt"/>
              <a:buAutoNum type="arabicPeriod"/>
            </a:pPr>
            <a:r>
              <a:rPr lang="en-CA" sz="1600" dirty="0" smtClean="0">
                <a:effectLst/>
                <a:latin typeface="+mj-lt"/>
                <a:cs typeface="Arial"/>
              </a:rPr>
              <a:t>CWSEI Clicker Resource Guide: An Instructors Guide to the Effective Use of Personal Response Systems (Clickers) in Teaching. (2009, June 1).</a:t>
            </a:r>
            <a:r>
              <a:rPr lang="en-US" sz="1600" dirty="0" smtClean="0">
                <a:effectLst/>
                <a:latin typeface="+mj-lt"/>
                <a:cs typeface="Arial"/>
              </a:rPr>
              <a:t/>
            </a:r>
            <a:br>
              <a:rPr lang="en-US" sz="1600" dirty="0" smtClean="0">
                <a:effectLst/>
                <a:latin typeface="+mj-lt"/>
                <a:cs typeface="Arial"/>
              </a:rPr>
            </a:br>
            <a:endParaRPr lang="en-US" sz="1600" dirty="0" smtClean="0">
              <a:effectLst/>
              <a:latin typeface="+mj-lt"/>
              <a:cs typeface="Arial"/>
            </a:endParaRPr>
          </a:p>
          <a:p>
            <a:pPr>
              <a:spcBef>
                <a:spcPts val="0"/>
              </a:spcBef>
              <a:buFont typeface="+mj-lt"/>
              <a:buAutoNum type="arabicPeriod"/>
            </a:pPr>
            <a:r>
              <a:rPr lang="en-CA" sz="1600" dirty="0" err="1" smtClean="0">
                <a:latin typeface="+mj-lt"/>
                <a:cs typeface="Arial"/>
              </a:rPr>
              <a:t>Lasry</a:t>
            </a:r>
            <a:r>
              <a:rPr lang="en-CA" sz="1600" dirty="0" smtClean="0">
                <a:latin typeface="+mj-lt"/>
                <a:cs typeface="Arial"/>
              </a:rPr>
              <a:t>, Nathaniel. (2008). Clickers or Flashcards: Is There Really a Difference? </a:t>
            </a:r>
            <a:r>
              <a:rPr lang="en-CA" sz="1600" i="1" dirty="0" smtClean="0">
                <a:latin typeface="+mj-lt"/>
                <a:cs typeface="Arial"/>
              </a:rPr>
              <a:t>The Physics Teacher, 46</a:t>
            </a:r>
            <a:r>
              <a:rPr lang="en-CA" sz="1600" dirty="0" smtClean="0">
                <a:latin typeface="+mj-lt"/>
                <a:cs typeface="Arial"/>
              </a:rPr>
              <a:t>(May), 242-244.</a:t>
            </a:r>
            <a:r>
              <a:rPr lang="en-US" sz="1600" dirty="0" smtClean="0">
                <a:effectLst/>
                <a:latin typeface="+mj-lt"/>
                <a:cs typeface="Arial"/>
              </a:rPr>
              <a:t/>
            </a:r>
            <a:br>
              <a:rPr lang="en-US" sz="1600" dirty="0" smtClean="0">
                <a:effectLst/>
                <a:latin typeface="+mj-lt"/>
                <a:cs typeface="Arial"/>
              </a:rPr>
            </a:br>
            <a:endParaRPr lang="en-US" sz="1600" dirty="0">
              <a:latin typeface="+mj-lt"/>
              <a:cs typeface="Arial"/>
            </a:endParaRPr>
          </a:p>
          <a:p>
            <a:pPr>
              <a:spcBef>
                <a:spcPts val="0"/>
              </a:spcBef>
              <a:buFont typeface="+mj-lt"/>
              <a:buAutoNum type="arabicPeriod"/>
            </a:pPr>
            <a:r>
              <a:rPr lang="en-CA" sz="1600" dirty="0">
                <a:latin typeface="+mj-lt"/>
                <a:cs typeface="Arial"/>
              </a:rPr>
              <a:t>Milner-</a:t>
            </a:r>
            <a:r>
              <a:rPr lang="en-CA" sz="1600" dirty="0" err="1">
                <a:latin typeface="+mj-lt"/>
                <a:cs typeface="Arial"/>
              </a:rPr>
              <a:t>Bolotin</a:t>
            </a:r>
            <a:r>
              <a:rPr lang="en-CA" sz="1600" dirty="0">
                <a:latin typeface="+mj-lt"/>
                <a:cs typeface="Arial"/>
              </a:rPr>
              <a:t>, Marina. (2004). Tips for Using a Peer Response System in the Large Introductory Physics Classroom. </a:t>
            </a:r>
            <a:r>
              <a:rPr lang="en-CA" sz="1600" i="1" dirty="0">
                <a:latin typeface="+mj-lt"/>
                <a:cs typeface="Arial"/>
              </a:rPr>
              <a:t>The Physics Teacher, 42</a:t>
            </a:r>
            <a:r>
              <a:rPr lang="en-CA" sz="1600" dirty="0">
                <a:latin typeface="+mj-lt"/>
                <a:cs typeface="Arial"/>
              </a:rPr>
              <a:t>(8), 47-48</a:t>
            </a:r>
            <a:r>
              <a:rPr lang="en-CA" sz="1600" dirty="0" smtClean="0">
                <a:latin typeface="+mj-lt"/>
                <a:cs typeface="Arial"/>
              </a:rPr>
              <a:t>.</a:t>
            </a:r>
            <a:br>
              <a:rPr lang="en-CA" sz="1600" dirty="0" smtClean="0">
                <a:latin typeface="+mj-lt"/>
                <a:cs typeface="Arial"/>
              </a:rPr>
            </a:br>
            <a:endParaRPr lang="en-CA" sz="1600" dirty="0" smtClean="0">
              <a:latin typeface="+mj-lt"/>
              <a:cs typeface="Arial"/>
            </a:endParaRPr>
          </a:p>
          <a:p>
            <a:pPr>
              <a:spcBef>
                <a:spcPts val="0"/>
              </a:spcBef>
              <a:buFont typeface="+mj-lt"/>
              <a:buAutoNum type="arabicPeriod"/>
            </a:pPr>
            <a:r>
              <a:rPr lang="en-US" sz="1600" dirty="0" smtClean="0">
                <a:effectLst/>
                <a:latin typeface="+mj-lt"/>
                <a:cs typeface="Arial"/>
              </a:rPr>
              <a:t>Mishra, P., &amp; Koehler, M. J. (2007). Technological pedagogical content knowledge (TPCK): Confronting the wicked problems of teaching with technology. In </a:t>
            </a:r>
            <a:r>
              <a:rPr lang="en-US" sz="1600" i="1" dirty="0" smtClean="0">
                <a:effectLst/>
                <a:latin typeface="+mj-lt"/>
                <a:cs typeface="Arial"/>
              </a:rPr>
              <a:t>Society for Information Technology &amp; Teacher Education International Conference</a:t>
            </a:r>
            <a:r>
              <a:rPr lang="en-US" sz="1600" dirty="0" smtClean="0">
                <a:effectLst/>
                <a:latin typeface="+mj-lt"/>
                <a:cs typeface="Arial"/>
              </a:rPr>
              <a:t> (Vol. 2007, pp. 2214–2226). Retrieved from </a:t>
            </a:r>
            <a:r>
              <a:rPr lang="en-US" sz="1600" dirty="0" smtClean="0">
                <a:effectLst/>
                <a:latin typeface="+mj-lt"/>
                <a:cs typeface="Arial"/>
                <a:hlinkClick r:id="rId3"/>
              </a:rPr>
              <a:t>http://www.editlib.org/p/24919/</a:t>
            </a:r>
            <a:endParaRPr lang="en-US" sz="1600" dirty="0" smtClean="0">
              <a:effectLst/>
              <a:latin typeface="+mj-lt"/>
              <a:cs typeface="Arial"/>
            </a:endParaRPr>
          </a:p>
          <a:p>
            <a:pPr>
              <a:spcBef>
                <a:spcPts val="0"/>
              </a:spcBef>
              <a:buFont typeface="+mj-lt"/>
              <a:buAutoNum type="arabicPeriod"/>
            </a:pPr>
            <a:endParaRPr lang="en-US" sz="1600" dirty="0" smtClean="0">
              <a:effectLst/>
              <a:latin typeface="+mj-lt"/>
              <a:cs typeface="Arial"/>
            </a:endParaRPr>
          </a:p>
          <a:p>
            <a:pPr>
              <a:spcBef>
                <a:spcPts val="0"/>
              </a:spcBef>
              <a:buFont typeface="+mj-lt"/>
              <a:buAutoNum type="arabicPeriod"/>
            </a:pPr>
            <a:r>
              <a:rPr lang="en-CA" sz="1600" dirty="0">
                <a:latin typeface="+mj-lt"/>
              </a:rPr>
              <a:t>Milner-Bolotin, Marina, Fisher, Heather, &amp; MacDonald, Alexandra. (2013). Modeling active engagement pedagogy through classroom response systems in a physics teacher education course. </a:t>
            </a:r>
            <a:r>
              <a:rPr lang="en-CA" sz="1600" i="1" dirty="0">
                <a:latin typeface="+mj-lt"/>
              </a:rPr>
              <a:t>LUMAT: Research and Practice in Math, Science and Technology Education, 1</a:t>
            </a:r>
            <a:r>
              <a:rPr lang="en-CA" sz="1600" dirty="0">
                <a:latin typeface="+mj-lt"/>
              </a:rPr>
              <a:t>(5), 525-544</a:t>
            </a:r>
            <a:endParaRPr lang="en-CA" sz="1600" dirty="0" smtClean="0">
              <a:latin typeface="+mj-lt"/>
              <a:cs typeface="Arial"/>
            </a:endParaRPr>
          </a:p>
        </p:txBody>
      </p:sp>
      <p:grpSp>
        <p:nvGrpSpPr>
          <p:cNvPr id="8" name="Group 7"/>
          <p:cNvGrpSpPr/>
          <p:nvPr/>
        </p:nvGrpSpPr>
        <p:grpSpPr>
          <a:xfrm>
            <a:off x="0" y="0"/>
            <a:ext cx="9144000" cy="1527175"/>
            <a:chOff x="0" y="0"/>
            <a:chExt cx="9144000" cy="1527175"/>
          </a:xfrm>
        </p:grpSpPr>
        <p:sp>
          <p:nvSpPr>
            <p:cNvPr id="4" name="Rectangle 3"/>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5"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6" name="Rectangle 15"/>
            <p:cNvSpPr>
              <a:spLocks noChangeArrowheads="1"/>
            </p:cNvSpPr>
            <p:nvPr/>
          </p:nvSpPr>
          <p:spPr bwMode="auto">
            <a:xfrm>
              <a:off x="1800225" y="223838"/>
              <a:ext cx="57594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Resources</a:t>
              </a:r>
              <a:endParaRPr lang="en-US" sz="36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975407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1786210"/>
          </a:xfrm>
        </p:spPr>
        <p:txBody>
          <a:bodyPr>
            <a:normAutofit fontScale="90000"/>
          </a:bodyPr>
          <a:lstStyle/>
          <a:p>
            <a:r>
              <a:rPr lang="en-CA" b="1" dirty="0" smtClean="0"/>
              <a:t>Broadening the Horizon of Science Education: Synergetic Collaborations across Disciplinary Boundaries</a:t>
            </a:r>
            <a:endParaRPr lang="en-CA"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7539"/>
          <a:stretch/>
        </p:blipFill>
        <p:spPr bwMode="auto">
          <a:xfrm>
            <a:off x="323527" y="2132856"/>
            <a:ext cx="8351653"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417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CA" b="1" dirty="0" smtClean="0"/>
              <a:t>PISA 2012 Results</a:t>
            </a:r>
            <a:endParaRPr lang="en-CA" b="1" dirty="0"/>
          </a:p>
        </p:txBody>
      </p:sp>
      <p:sp>
        <p:nvSpPr>
          <p:cNvPr id="4" name="Left Arrow 3"/>
          <p:cNvSpPr/>
          <p:nvPr/>
        </p:nvSpPr>
        <p:spPr>
          <a:xfrm>
            <a:off x="7812360" y="5805264"/>
            <a:ext cx="1152128"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Left Arrow 5"/>
          <p:cNvSpPr/>
          <p:nvPr/>
        </p:nvSpPr>
        <p:spPr>
          <a:xfrm>
            <a:off x="7812360" y="2780928"/>
            <a:ext cx="1152128"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42" y="980728"/>
            <a:ext cx="7552402"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596336" y="1496586"/>
            <a:ext cx="1368152" cy="4380686"/>
          </a:xfrm>
          <a:prstGeom prst="rect">
            <a:avLst/>
          </a:prstGeom>
          <a:noFill/>
        </p:spPr>
        <p:txBody>
          <a:bodyPr wrap="square" rtlCol="0">
            <a:spAutoFit/>
          </a:bodyPr>
          <a:lstStyle/>
          <a:p>
            <a:r>
              <a:rPr lang="en-CA" sz="3200" b="1" dirty="0" smtClean="0"/>
              <a:t>Maths</a:t>
            </a:r>
            <a:r>
              <a:rPr lang="en-CA" sz="4400" b="1" dirty="0" smtClean="0"/>
              <a:t> 5</a:t>
            </a:r>
            <a:r>
              <a:rPr lang="en-CA" sz="4400" b="1" baseline="30000" dirty="0" smtClean="0"/>
              <a:t>th</a:t>
            </a:r>
          </a:p>
          <a:p>
            <a:endParaRPr lang="en-CA" sz="4400" b="1" baseline="30000" dirty="0"/>
          </a:p>
          <a:p>
            <a:endParaRPr lang="en-CA" sz="4400" b="1" baseline="30000" dirty="0" smtClean="0"/>
          </a:p>
          <a:p>
            <a:endParaRPr lang="en-CA" sz="4400" b="1" baseline="30000" dirty="0"/>
          </a:p>
          <a:p>
            <a:endParaRPr lang="en-CA" sz="4400" b="1" baseline="30000" dirty="0" smtClean="0"/>
          </a:p>
          <a:p>
            <a:endParaRPr lang="en-CA" sz="4400" b="1" baseline="30000" dirty="0"/>
          </a:p>
          <a:p>
            <a:r>
              <a:rPr lang="en-CA" sz="4400" b="1" dirty="0" smtClean="0"/>
              <a:t>13</a:t>
            </a:r>
            <a:r>
              <a:rPr lang="en-CA" sz="4400" b="1" baseline="30000" dirty="0" smtClean="0"/>
              <a:t>th </a:t>
            </a:r>
            <a:r>
              <a:rPr lang="en-CA" sz="4400" b="1" dirty="0" smtClean="0"/>
              <a:t> </a:t>
            </a:r>
            <a:endParaRPr lang="en-CA" sz="4400" b="1" dirty="0"/>
          </a:p>
        </p:txBody>
      </p:sp>
      <p:pic>
        <p:nvPicPr>
          <p:cNvPr id="9" name="Picture 2" descr="https://encrypted-tbn2.gstatic.com/images?q=tbn:ANd9GcTjYAyYOHPmHpOt14cwi56mkA7XTi7Uol-v5f6ppbX1qra7Ckift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1708" y="6381328"/>
            <a:ext cx="742713" cy="37845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entered taegeuk on a white rectangle inclusive of four black trigra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796" y="3429000"/>
            <a:ext cx="974700" cy="6480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7504" y="6413266"/>
            <a:ext cx="5976664" cy="400110"/>
          </a:xfrm>
          <a:prstGeom prst="rect">
            <a:avLst/>
          </a:prstGeom>
          <a:noFill/>
        </p:spPr>
        <p:txBody>
          <a:bodyPr wrap="square" rtlCol="0">
            <a:spAutoFit/>
          </a:bodyPr>
          <a:lstStyle/>
          <a:p>
            <a:r>
              <a:rPr lang="en-CA" sz="2000" b="1" dirty="0" smtClean="0"/>
              <a:t>[OECD, PISA 2012 Results]</a:t>
            </a:r>
            <a:endParaRPr lang="en-CA" sz="2000" b="1" dirty="0"/>
          </a:p>
        </p:txBody>
      </p:sp>
    </p:spTree>
    <p:extLst>
      <p:ext uri="{BB962C8B-B14F-4D97-AF65-F5344CB8AC3E}">
        <p14:creationId xmlns:p14="http://schemas.microsoft.com/office/powerpoint/2010/main" val="1310090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164264"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Presentation Overview</a:t>
              </a:r>
              <a:endParaRPr lang="en-US" sz="3600" b="1" dirty="0">
                <a:solidFill>
                  <a:schemeClr val="bg1"/>
                </a:solidFill>
                <a:latin typeface="Arial" pitchFamily="34" charset="0"/>
                <a:cs typeface="Arial" pitchFamily="34" charset="0"/>
              </a:endParaRPr>
            </a:p>
          </p:txBody>
        </p:sp>
      </p:grpSp>
      <p:sp>
        <p:nvSpPr>
          <p:cNvPr id="8" name="Rectangle 7"/>
          <p:cNvSpPr>
            <a:spLocks/>
          </p:cNvSpPr>
          <p:nvPr/>
        </p:nvSpPr>
        <p:spPr>
          <a:xfrm>
            <a:off x="4722906" y="4323423"/>
            <a:ext cx="4089324" cy="1935165"/>
          </a:xfrm>
          <a:prstGeom prst="rect">
            <a:avLst/>
          </a:prstGeom>
          <a:solidFill>
            <a:srgbClr val="DCE6F2"/>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nvGrpSpPr>
          <p:cNvPr id="14" name="Group 13"/>
          <p:cNvGrpSpPr/>
          <p:nvPr/>
        </p:nvGrpSpPr>
        <p:grpSpPr>
          <a:xfrm>
            <a:off x="305438" y="4326782"/>
            <a:ext cx="4089324" cy="1935165"/>
            <a:chOff x="316100" y="2320625"/>
            <a:chExt cx="4089324" cy="1935165"/>
          </a:xfrm>
          <a:solidFill>
            <a:srgbClr val="DCE6F2"/>
          </a:solidFill>
        </p:grpSpPr>
        <p:sp>
          <p:nvSpPr>
            <p:cNvPr id="15" name="Rectangle 14"/>
            <p:cNvSpPr>
              <a:spLocks/>
            </p:cNvSpPr>
            <p:nvPr/>
          </p:nvSpPr>
          <p:spPr>
            <a:xfrm>
              <a:off x="316100" y="2320625"/>
              <a:ext cx="4089324" cy="1935165"/>
            </a:xfrm>
            <a:prstGeom prst="rect">
              <a:avLst/>
            </a:prstGeom>
            <a:grp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6" name="TextBox 15"/>
            <p:cNvSpPr txBox="1"/>
            <p:nvPr/>
          </p:nvSpPr>
          <p:spPr>
            <a:xfrm>
              <a:off x="316100" y="2399025"/>
              <a:ext cx="4089324" cy="646331"/>
            </a:xfrm>
            <a:prstGeom prst="rect">
              <a:avLst/>
            </a:prstGeom>
            <a:grpFill/>
          </p:spPr>
          <p:txBody>
            <a:bodyPr wrap="square" rtlCol="0">
              <a:spAutoFit/>
            </a:bodyPr>
            <a:lstStyle/>
            <a:p>
              <a:pPr algn="ctr"/>
              <a:r>
                <a:rPr lang="en-US" sz="3600" b="1" dirty="0" smtClean="0">
                  <a:solidFill>
                    <a:srgbClr val="000000"/>
                  </a:solidFill>
                  <a:latin typeface="Arial"/>
                  <a:cs typeface="Arial"/>
                </a:rPr>
                <a:t>Clickers</a:t>
              </a:r>
            </a:p>
          </p:txBody>
        </p:sp>
      </p:grpSp>
      <p:grpSp>
        <p:nvGrpSpPr>
          <p:cNvPr id="17" name="Group 16"/>
          <p:cNvGrpSpPr/>
          <p:nvPr/>
        </p:nvGrpSpPr>
        <p:grpSpPr>
          <a:xfrm>
            <a:off x="305438" y="2121356"/>
            <a:ext cx="8506792" cy="1935165"/>
            <a:chOff x="316100" y="2320625"/>
            <a:chExt cx="4089324" cy="1935165"/>
          </a:xfrm>
          <a:solidFill>
            <a:srgbClr val="DCE6F2"/>
          </a:solidFill>
        </p:grpSpPr>
        <p:sp>
          <p:nvSpPr>
            <p:cNvPr id="18" name="Rectangle 17"/>
            <p:cNvSpPr>
              <a:spLocks/>
            </p:cNvSpPr>
            <p:nvPr/>
          </p:nvSpPr>
          <p:spPr>
            <a:xfrm>
              <a:off x="316100" y="2320625"/>
              <a:ext cx="4089324" cy="1935165"/>
            </a:xfrm>
            <a:prstGeom prst="rect">
              <a:avLst/>
            </a:prstGeom>
            <a:grp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16100" y="2399025"/>
              <a:ext cx="4089324" cy="1754326"/>
            </a:xfrm>
            <a:prstGeom prst="rect">
              <a:avLst/>
            </a:prstGeom>
            <a:grpFill/>
          </p:spPr>
          <p:txBody>
            <a:bodyPr wrap="square" rtlCol="0">
              <a:spAutoFit/>
            </a:bodyPr>
            <a:lstStyle/>
            <a:p>
              <a:pPr algn="ctr"/>
              <a:r>
                <a:rPr lang="en-US" sz="3600" dirty="0" smtClean="0">
                  <a:latin typeface="Arial"/>
                  <a:cs typeface="Arial"/>
                </a:rPr>
                <a:t>Research on the effects of technology-enhanced Active Engagement (AE) on science teacher-candidates</a:t>
              </a:r>
            </a:p>
          </p:txBody>
        </p:sp>
      </p:grpSp>
      <p:pic>
        <p:nvPicPr>
          <p:cNvPr id="20" name="Picture 7" descr="iclicker_tu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74446">
            <a:off x="648446" y="4738056"/>
            <a:ext cx="814710" cy="169107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PRS_RF_cle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4941168"/>
            <a:ext cx="2232248" cy="12581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82" b="48983"/>
          <a:stretch/>
        </p:blipFill>
        <p:spPr bwMode="auto">
          <a:xfrm>
            <a:off x="4715602" y="4437112"/>
            <a:ext cx="4104870"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9422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80512" cy="1527175"/>
            <a:chOff x="0" y="0"/>
            <a:chExt cx="9180512"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691680" y="223838"/>
              <a:ext cx="748883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Clickers &amp; Active Learning</a:t>
              </a:r>
              <a:endParaRPr lang="en-US" sz="3600" b="1" dirty="0">
                <a:solidFill>
                  <a:schemeClr val="bg1"/>
                </a:solidFill>
                <a:latin typeface="Arial" pitchFamily="34" charset="0"/>
                <a:cs typeface="Arial" pitchFamily="34" charset="0"/>
              </a:endParaRPr>
            </a:p>
          </p:txBody>
        </p:sp>
      </p:grpSp>
      <p:sp>
        <p:nvSpPr>
          <p:cNvPr id="23" name="Slide Number Placeholder 3"/>
          <p:cNvSpPr>
            <a:spLocks noGrp="1"/>
          </p:cNvSpPr>
          <p:nvPr>
            <p:ph type="sldNum" sz="quarter" idx="12"/>
          </p:nvPr>
        </p:nvSpPr>
        <p:spPr>
          <a:xfrm>
            <a:off x="6629400" y="6492875"/>
            <a:ext cx="2133600" cy="365125"/>
          </a:xfrm>
        </p:spPr>
        <p:txBody>
          <a:bodyPr/>
          <a:lstStyle/>
          <a:p>
            <a:pPr>
              <a:defRPr/>
            </a:pPr>
            <a:fld id="{12B49B5D-7792-487D-AA1F-9EB99D6A6153}" type="slidenum">
              <a:rPr lang="en-US"/>
              <a:pPr>
                <a:defRPr/>
              </a:pPr>
              <a:t>7</a:t>
            </a:fld>
            <a:endParaRPr lang="en-US"/>
          </a:p>
        </p:txBody>
      </p:sp>
      <p:grpSp>
        <p:nvGrpSpPr>
          <p:cNvPr id="24" name="Group 12"/>
          <p:cNvGrpSpPr>
            <a:grpSpLocks/>
          </p:cNvGrpSpPr>
          <p:nvPr/>
        </p:nvGrpSpPr>
        <p:grpSpPr bwMode="auto">
          <a:xfrm>
            <a:off x="160338" y="1581556"/>
            <a:ext cx="8488597" cy="3287604"/>
            <a:chOff x="348343" y="1040627"/>
            <a:chExt cx="8488597" cy="3286907"/>
          </a:xfrm>
        </p:grpSpPr>
        <p:pic>
          <p:nvPicPr>
            <p:cNvPr id="25" name="Picture 12"/>
            <p:cNvPicPr>
              <a:picLocks noChangeAspect="1" noChangeArrowheads="1"/>
            </p:cNvPicPr>
            <p:nvPr/>
          </p:nvPicPr>
          <p:blipFill>
            <a:blip r:embed="rId3" cstate="print"/>
            <a:srcRect l="2583" t="-6548" r="3552"/>
            <a:stretch>
              <a:fillRect/>
            </a:stretch>
          </p:blipFill>
          <p:spPr bwMode="auto">
            <a:xfrm>
              <a:off x="348343" y="1161143"/>
              <a:ext cx="8305800" cy="3166391"/>
            </a:xfrm>
            <a:prstGeom prst="flowChartDocument">
              <a:avLst/>
            </a:prstGeom>
            <a:noFill/>
            <a:ln w="9525">
              <a:solidFill>
                <a:schemeClr val="tx1"/>
              </a:solidFill>
              <a:miter lim="800000"/>
              <a:headEnd/>
              <a:tailEnd/>
            </a:ln>
          </p:spPr>
        </p:pic>
        <p:sp>
          <p:nvSpPr>
            <p:cNvPr id="26" name="TextBox 8"/>
            <p:cNvSpPr txBox="1">
              <a:spLocks noChangeArrowheads="1"/>
            </p:cNvSpPr>
            <p:nvPr/>
          </p:nvSpPr>
          <p:spPr bwMode="auto">
            <a:xfrm>
              <a:off x="3391853" y="1040627"/>
              <a:ext cx="5445087" cy="46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i="1" dirty="0">
                  <a:latin typeface="Calibri" pitchFamily="34" charset="0"/>
                </a:rPr>
                <a:t>2004, The Physics Teacher, 42(8), 47-48.</a:t>
              </a:r>
            </a:p>
          </p:txBody>
        </p:sp>
      </p:grpSp>
      <p:grpSp>
        <p:nvGrpSpPr>
          <p:cNvPr id="27" name="Group 14"/>
          <p:cNvGrpSpPr>
            <a:grpSpLocks/>
          </p:cNvGrpSpPr>
          <p:nvPr/>
        </p:nvGrpSpPr>
        <p:grpSpPr bwMode="auto">
          <a:xfrm>
            <a:off x="928688" y="3346276"/>
            <a:ext cx="7981701" cy="3467100"/>
            <a:chOff x="551543" y="3127821"/>
            <a:chExt cx="7981950" cy="3467100"/>
          </a:xfrm>
        </p:grpSpPr>
        <p:grpSp>
          <p:nvGrpSpPr>
            <p:cNvPr id="28" name="Group 10"/>
            <p:cNvGrpSpPr>
              <a:grpSpLocks/>
            </p:cNvGrpSpPr>
            <p:nvPr/>
          </p:nvGrpSpPr>
          <p:grpSpPr bwMode="auto">
            <a:xfrm>
              <a:off x="551543" y="3127821"/>
              <a:ext cx="7981950" cy="3467100"/>
              <a:chOff x="1009650" y="3523789"/>
              <a:chExt cx="7981950" cy="3467100"/>
            </a:xfrm>
          </p:grpSpPr>
          <p:sp>
            <p:nvSpPr>
              <p:cNvPr id="30" name="TextBox 9"/>
              <p:cNvSpPr txBox="1">
                <a:spLocks noChangeArrowheads="1"/>
              </p:cNvSpPr>
              <p:nvPr/>
            </p:nvSpPr>
            <p:spPr bwMode="auto">
              <a:xfrm>
                <a:off x="4130221" y="4085771"/>
                <a:ext cx="4716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i="1">
                    <a:latin typeface="Calibri" pitchFamily="34" charset="0"/>
                  </a:rPr>
                  <a:t>Journal of College Science Teaching</a:t>
                </a:r>
                <a:r>
                  <a:rPr lang="en-US">
                    <a:latin typeface="Calibri" pitchFamily="34" charset="0"/>
                  </a:rPr>
                  <a:t>, Fall 2009</a:t>
                </a:r>
              </a:p>
            </p:txBody>
          </p:sp>
          <p:pic>
            <p:nvPicPr>
              <p:cNvPr id="31" name="Picture 4"/>
              <p:cNvPicPr>
                <a:picLocks noChangeAspect="1" noChangeArrowheads="1"/>
              </p:cNvPicPr>
              <p:nvPr/>
            </p:nvPicPr>
            <p:blipFill>
              <a:blip r:embed="rId4" cstate="print"/>
              <a:srcRect b="27778"/>
              <a:stretch>
                <a:fillRect/>
              </a:stretch>
            </p:blipFill>
            <p:spPr bwMode="auto">
              <a:xfrm>
                <a:off x="1009650" y="3523789"/>
                <a:ext cx="7981950" cy="3467100"/>
              </a:xfrm>
              <a:prstGeom prst="flowChartDocument">
                <a:avLst/>
              </a:prstGeom>
              <a:noFill/>
              <a:ln w="9525">
                <a:solidFill>
                  <a:schemeClr val="tx1"/>
                </a:solidFill>
                <a:miter lim="800000"/>
                <a:headEnd/>
                <a:tailEnd/>
              </a:ln>
            </p:spPr>
          </p:pic>
        </p:grpSp>
        <p:sp>
          <p:nvSpPr>
            <p:cNvPr id="29" name="Rectangle 13"/>
            <p:cNvSpPr>
              <a:spLocks noChangeArrowheads="1"/>
            </p:cNvSpPr>
            <p:nvPr/>
          </p:nvSpPr>
          <p:spPr bwMode="auto">
            <a:xfrm>
              <a:off x="2970794" y="3824906"/>
              <a:ext cx="54741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i="1" dirty="0">
                  <a:latin typeface="Calibri" pitchFamily="34" charset="0"/>
                </a:rPr>
                <a:t>2010, Journal of College Science Teaching, </a:t>
              </a:r>
            </a:p>
            <a:p>
              <a:r>
                <a:rPr lang="en-US" sz="2400" i="1" dirty="0">
                  <a:latin typeface="Calibri" pitchFamily="34" charset="0"/>
                </a:rPr>
                <a:t>40(2), 18-22.</a:t>
              </a:r>
            </a:p>
            <a:p>
              <a:endParaRPr lang="en-US" sz="2400" i="1" dirty="0">
                <a:latin typeface="Calibri" pitchFamily="34" charset="0"/>
              </a:endParaRPr>
            </a:p>
          </p:txBody>
        </p:sp>
      </p:grpSp>
      <p:pic>
        <p:nvPicPr>
          <p:cNvPr id="3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8" y="5085184"/>
            <a:ext cx="1127339" cy="169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e-instructionR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5458463"/>
            <a:ext cx="1240031" cy="139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676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latin typeface="Arial" pitchFamily="34" charset="0"/>
                  <a:cs typeface="Arial" pitchFamily="34" charset="0"/>
                </a:rPr>
                <a:t>Peer Instruction Pedagogy</a:t>
              </a:r>
              <a:endParaRPr lang="en-US" sz="3200" b="1" dirty="0">
                <a:solidFill>
                  <a:schemeClr val="bg1"/>
                </a:solidFill>
                <a:latin typeface="Arial" pitchFamily="34" charset="0"/>
                <a:cs typeface="Arial" pitchFamily="34" charset="0"/>
              </a:endParaRPr>
            </a:p>
          </p:txBody>
        </p:sp>
      </p:gr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843809" y="4149080"/>
            <a:ext cx="6264736" cy="2708920"/>
          </a:xfrm>
          <a:prstGeom prst="rect">
            <a:avLst/>
          </a:prstGeom>
          <a:noFill/>
          <a:ln>
            <a:noFill/>
          </a:ln>
        </p:spPr>
      </p:pic>
      <p:pic>
        <p:nvPicPr>
          <p:cNvPr id="13" name="Picture 12"/>
          <p:cNvPicPr/>
          <p:nvPr/>
        </p:nvPicPr>
        <p:blipFill>
          <a:blip r:embed="rId4">
            <a:extLst>
              <a:ext uri="{28A0092B-C50C-407E-A947-70E740481C1C}">
                <a14:useLocalDpi xmlns:a14="http://schemas.microsoft.com/office/drawing/2010/main" val="0"/>
              </a:ext>
            </a:extLst>
          </a:blip>
          <a:srcRect l="5849" r="1704" b="5487"/>
          <a:stretch>
            <a:fillRect/>
          </a:stretch>
        </p:blipFill>
        <p:spPr bwMode="auto">
          <a:xfrm>
            <a:off x="179512" y="1628800"/>
            <a:ext cx="4896544" cy="2448272"/>
          </a:xfrm>
          <a:prstGeom prst="rect">
            <a:avLst/>
          </a:prstGeom>
          <a:noFill/>
          <a:ln>
            <a:noFill/>
          </a:ln>
        </p:spPr>
      </p:pic>
      <p:sp>
        <p:nvSpPr>
          <p:cNvPr id="2" name="TextBox 1"/>
          <p:cNvSpPr txBox="1"/>
          <p:nvPr/>
        </p:nvSpPr>
        <p:spPr>
          <a:xfrm>
            <a:off x="5292080" y="1916832"/>
            <a:ext cx="3707904" cy="2308324"/>
          </a:xfrm>
          <a:prstGeom prst="rect">
            <a:avLst/>
          </a:prstGeom>
          <a:noFill/>
        </p:spPr>
        <p:txBody>
          <a:bodyPr wrap="square" rtlCol="0">
            <a:spAutoFit/>
          </a:bodyPr>
          <a:lstStyle/>
          <a:p>
            <a:r>
              <a:rPr lang="en-CA" sz="4800" b="1" dirty="0" smtClean="0">
                <a:solidFill>
                  <a:srgbClr val="FF0000"/>
                </a:solidFill>
              </a:rPr>
              <a:t>(B) </a:t>
            </a:r>
            <a:r>
              <a:rPr lang="en-CA" sz="4800" b="1" dirty="0" smtClean="0">
                <a:solidFill>
                  <a:srgbClr val="FF0000"/>
                </a:solidFill>
              </a:rPr>
              <a:t>Is the correct answer</a:t>
            </a:r>
            <a:endParaRPr lang="en-CA" sz="4800" b="1" dirty="0">
              <a:solidFill>
                <a:srgbClr val="FF0000"/>
              </a:solidFill>
            </a:endParaRPr>
          </a:p>
        </p:txBody>
      </p:sp>
      <p:sp>
        <p:nvSpPr>
          <p:cNvPr id="14" name="TextBox 13"/>
          <p:cNvSpPr txBox="1"/>
          <p:nvPr/>
        </p:nvSpPr>
        <p:spPr>
          <a:xfrm>
            <a:off x="323528" y="4509120"/>
            <a:ext cx="2088232" cy="1569660"/>
          </a:xfrm>
          <a:prstGeom prst="rect">
            <a:avLst/>
          </a:prstGeom>
          <a:noFill/>
        </p:spPr>
        <p:txBody>
          <a:bodyPr wrap="square" rtlCol="0">
            <a:spAutoFit/>
          </a:bodyPr>
          <a:lstStyle/>
          <a:p>
            <a:r>
              <a:rPr lang="en-CA" sz="4800" b="1" dirty="0">
                <a:solidFill>
                  <a:srgbClr val="FF0000"/>
                </a:solidFill>
              </a:rPr>
              <a:t>i</a:t>
            </a:r>
            <a:r>
              <a:rPr lang="en-CA" sz="4800" b="1" dirty="0" smtClean="0">
                <a:solidFill>
                  <a:srgbClr val="FF0000"/>
                </a:solidFill>
              </a:rPr>
              <a:t>n both cases</a:t>
            </a:r>
            <a:endParaRPr lang="en-CA" sz="4800" b="1" dirty="0">
              <a:solidFill>
                <a:srgbClr val="FF0000"/>
              </a:solidFill>
            </a:endParaRPr>
          </a:p>
        </p:txBody>
      </p:sp>
    </p:spTree>
    <p:extLst>
      <p:ext uri="{BB962C8B-B14F-4D97-AF65-F5344CB8AC3E}">
        <p14:creationId xmlns:p14="http://schemas.microsoft.com/office/powerpoint/2010/main" val="2965624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latin typeface="Arial" pitchFamily="34" charset="0"/>
                  <a:cs typeface="Arial" pitchFamily="34" charset="0"/>
                </a:rPr>
                <a:t>Peer Instruction Pedagogy</a:t>
              </a:r>
              <a:endParaRPr lang="en-US" sz="3200" b="1" dirty="0">
                <a:solidFill>
                  <a:schemeClr val="bg1"/>
                </a:solidFill>
                <a:latin typeface="Arial" pitchFamily="34" charset="0"/>
                <a:cs typeface="Arial" pitchFamily="34" charset="0"/>
              </a:endParaRPr>
            </a:p>
          </p:txBody>
        </p:sp>
      </p:gr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28800"/>
            <a:ext cx="7743123" cy="4552925"/>
          </a:xfrm>
          <a:prstGeom prst="flowChartDocumen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Rectangle 15"/>
          <p:cNvSpPr/>
          <p:nvPr/>
        </p:nvSpPr>
        <p:spPr>
          <a:xfrm>
            <a:off x="2560280" y="5949280"/>
            <a:ext cx="6692240" cy="830997"/>
          </a:xfrm>
          <a:prstGeom prst="rect">
            <a:avLst/>
          </a:prstGeom>
        </p:spPr>
        <p:txBody>
          <a:bodyPr wrap="square">
            <a:spAutoFit/>
          </a:bodyPr>
          <a:lstStyle/>
          <a:p>
            <a:r>
              <a:rPr lang="en-CA" sz="2400" dirty="0" smtClean="0"/>
              <a:t>[LUMAT</a:t>
            </a:r>
            <a:r>
              <a:rPr lang="en-CA" sz="2400" dirty="0"/>
              <a:t>: Research and Practice in Math, Science </a:t>
            </a:r>
            <a:r>
              <a:rPr lang="en-CA" sz="2400" dirty="0" smtClean="0"/>
              <a:t>&amp; </a:t>
            </a:r>
            <a:r>
              <a:rPr lang="en-CA" sz="2400" dirty="0"/>
              <a:t>Technology Education, 2013. </a:t>
            </a:r>
            <a:r>
              <a:rPr lang="en-CA" sz="2400" b="1" dirty="0"/>
              <a:t>1</a:t>
            </a:r>
            <a:r>
              <a:rPr lang="en-CA" sz="2400" dirty="0"/>
              <a:t>(5): p. 525-544</a:t>
            </a:r>
            <a:r>
              <a:rPr lang="en-CA" sz="2400" dirty="0" smtClean="0"/>
              <a:t>.]</a:t>
            </a:r>
            <a:endParaRPr lang="en-CA" sz="2400" dirty="0"/>
          </a:p>
        </p:txBody>
      </p:sp>
    </p:spTree>
    <p:extLst>
      <p:ext uri="{BB962C8B-B14F-4D97-AF65-F5344CB8AC3E}">
        <p14:creationId xmlns:p14="http://schemas.microsoft.com/office/powerpoint/2010/main" val="2515121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1563</TotalTime>
  <Words>4729</Words>
  <Application>Microsoft Office PowerPoint</Application>
  <PresentationFormat>On-screen Show (4:3)</PresentationFormat>
  <Paragraphs>325</Paragraphs>
  <Slides>35</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Equation</vt:lpstr>
      <vt:lpstr>PowerPoint Presentation</vt:lpstr>
      <vt:lpstr>Dr. Marina Milner-Bolotin</vt:lpstr>
      <vt:lpstr>Research Team</vt:lpstr>
      <vt:lpstr>Broadening the Horizon of Science Education: Synergetic Collaborations across Disciplinary Boundaries</vt:lpstr>
      <vt:lpstr>PISA 2012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Title</vt:lpstr>
      <vt:lpstr>Question Title</vt:lpstr>
      <vt:lpstr>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Broadening the Horizon of Science Education: Synergetic Collaborations across Disciplinary Boundaries</vt:lpstr>
      <vt:lpstr>PowerPoint Presentation</vt:lpstr>
      <vt:lpstr>PowerPoint Presentation</vt:lpstr>
      <vt:lpstr>PowerPoint Presentation</vt:lpstr>
    </vt:vector>
  </TitlesOfParts>
  <Company>EDCP, Faculty of Education, 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Educational Technologies to Promote Inquiry and the Nature of Science in Teacher Education</dc:title>
  <dc:creator>Marina Milner-Bolotin</dc:creator>
  <cp:lastModifiedBy>Marina Milner-Bolotin</cp:lastModifiedBy>
  <cp:revision>43</cp:revision>
  <cp:lastPrinted>2014-02-06T00:53:07Z</cp:lastPrinted>
  <dcterms:created xsi:type="dcterms:W3CDTF">2013-12-27T06:42:10Z</dcterms:created>
  <dcterms:modified xsi:type="dcterms:W3CDTF">2014-02-07T02:44:48Z</dcterms:modified>
</cp:coreProperties>
</file>