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64" r:id="rId3"/>
    <p:sldId id="389" r:id="rId4"/>
    <p:sldId id="445" r:id="rId5"/>
    <p:sldId id="483" r:id="rId6"/>
    <p:sldId id="482" r:id="rId7"/>
    <p:sldId id="487" r:id="rId8"/>
    <p:sldId id="317" r:id="rId9"/>
    <p:sldId id="485" r:id="rId10"/>
    <p:sldId id="486" r:id="rId11"/>
    <p:sldId id="353" r:id="rId12"/>
    <p:sldId id="488" r:id="rId13"/>
    <p:sldId id="454" r:id="rId14"/>
    <p:sldId id="455" r:id="rId15"/>
    <p:sldId id="484" r:id="rId16"/>
    <p:sldId id="312" r:id="rId17"/>
    <p:sldId id="490" r:id="rId18"/>
    <p:sldId id="319" r:id="rId19"/>
    <p:sldId id="396" r:id="rId20"/>
    <p:sldId id="491" r:id="rId21"/>
    <p:sldId id="402" r:id="rId22"/>
    <p:sldId id="426" r:id="rId23"/>
    <p:sldId id="427" r:id="rId24"/>
    <p:sldId id="407" r:id="rId25"/>
    <p:sldId id="403" r:id="rId26"/>
    <p:sldId id="404" r:id="rId27"/>
    <p:sldId id="494" r:id="rId28"/>
    <p:sldId id="348" r:id="rId29"/>
    <p:sldId id="434" r:id="rId30"/>
    <p:sldId id="377" r:id="rId31"/>
    <p:sldId id="463" r:id="rId32"/>
    <p:sldId id="464" r:id="rId33"/>
    <p:sldId id="380" r:id="rId34"/>
    <p:sldId id="495" r:id="rId35"/>
    <p:sldId id="435" r:id="rId36"/>
    <p:sldId id="493" r:id="rId37"/>
    <p:sldId id="385" r:id="rId38"/>
    <p:sldId id="496" r:id="rId39"/>
    <p:sldId id="347" r:id="rId4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2" clrIdx="0"/>
  <p:cmAuthor id="1" name="Alex MacDonald" initials="AM" lastIdx="1" clrIdx="1"/>
  <p:cmAuthor id="2" name="Marina Milner-Bolotin" initials="MM"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468"/>
    <a:srgbClr val="FFEEE3"/>
    <a:srgbClr val="FF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779" autoAdjust="0"/>
    <p:restoredTop sz="77936" autoAdjust="0"/>
  </p:normalViewPr>
  <p:slideViewPr>
    <p:cSldViewPr snapToGrid="0" snapToObjects="1">
      <p:cViewPr varScale="1">
        <p:scale>
          <a:sx n="50" d="100"/>
          <a:sy n="50" d="100"/>
        </p:scale>
        <p:origin x="24" y="40"/>
      </p:cViewPr>
      <p:guideLst>
        <p:guide orient="horz" pos="2160"/>
        <p:guide pos="2880"/>
      </p:guideLst>
    </p:cSldViewPr>
  </p:slideViewPr>
  <p:notesTextViewPr>
    <p:cViewPr>
      <p:scale>
        <a:sx n="3" d="2"/>
        <a:sy n="3" d="2"/>
      </p:scale>
      <p:origin x="0" y="0"/>
    </p:cViewPr>
  </p:notesTextViewPr>
  <p:sorterViewPr>
    <p:cViewPr>
      <p:scale>
        <a:sx n="66" d="100"/>
        <a:sy n="66" d="100"/>
      </p:scale>
      <p:origin x="0" y="-4038"/>
    </p:cViewPr>
  </p:sorterViewPr>
  <p:notesViewPr>
    <p:cSldViewPr snapToGrid="0" snapToObjects="1">
      <p:cViewPr varScale="1">
        <p:scale>
          <a:sx n="56" d="100"/>
          <a:sy n="56" d="100"/>
        </p:scale>
        <p:origin x="-2838"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E0AF53F1-97AB-7142-A224-8D3B070CD058}" type="datetimeFigureOut">
              <a:rPr lang="en-US" smtClean="0"/>
              <a:t>6/12/2014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6B092C70-B4B6-954D-90B5-378102FACDE0}" type="slidenum">
              <a:rPr lang="en-US" smtClean="0"/>
              <a:t>‹#›</a:t>
            </a:fld>
            <a:endParaRPr lang="en-US"/>
          </a:p>
        </p:txBody>
      </p:sp>
    </p:spTree>
    <p:extLst>
      <p:ext uri="{BB962C8B-B14F-4D97-AF65-F5344CB8AC3E}">
        <p14:creationId xmlns:p14="http://schemas.microsoft.com/office/powerpoint/2010/main" val="1046251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092C70-B4B6-954D-90B5-378102FACDE0}" type="slidenum">
              <a:rPr lang="en-US" smtClean="0"/>
              <a:t>1</a:t>
            </a:fld>
            <a:endParaRPr lang="en-US"/>
          </a:p>
        </p:txBody>
      </p:sp>
    </p:spTree>
    <p:extLst>
      <p:ext uri="{BB962C8B-B14F-4D97-AF65-F5344CB8AC3E}">
        <p14:creationId xmlns:p14="http://schemas.microsoft.com/office/powerpoint/2010/main" val="12110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http://www.oecd.org/pisa/test/form/</a:t>
            </a:r>
          </a:p>
          <a:p>
            <a:pPr fontAlgn="base"/>
            <a:r>
              <a:rPr lang="en-CA" dirty="0"/>
              <a:t>Here is a map of a system of roads that links the suburbs within a city. The map shows the travel time in minutes at 7:00 am on each section of road. You can add a road to your route by clicking on it. Clicking on a road highlights the road and adds the time to the </a:t>
            </a:r>
            <a:r>
              <a:rPr lang="en-CA" b="1" dirty="0"/>
              <a:t>Total Time</a:t>
            </a:r>
            <a:r>
              <a:rPr lang="en-CA" dirty="0"/>
              <a:t> box.</a:t>
            </a:r>
          </a:p>
          <a:p>
            <a:pPr fontAlgn="base"/>
            <a:r>
              <a:rPr lang="en-CA" dirty="0"/>
              <a:t>You can remove a road from your route by clicking on it again. </a:t>
            </a:r>
            <a:r>
              <a:rPr lang="en-CA"/>
              <a:t>You can use the RESET button to remove all roads from your route.</a:t>
            </a:r>
          </a:p>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10</a:t>
            </a:fld>
            <a:endParaRPr lang="en-US"/>
          </a:p>
        </p:txBody>
      </p:sp>
    </p:spTree>
    <p:extLst>
      <p:ext uri="{BB962C8B-B14F-4D97-AF65-F5344CB8AC3E}">
        <p14:creationId xmlns:p14="http://schemas.microsoft.com/office/powerpoint/2010/main" val="269645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CA" dirty="0"/>
              <a:t>It also exists as an audio book. It is a great book for teachers – it discusses how our brains work and how we think sometimes slow but most of the time – fast…</a:t>
            </a:r>
          </a:p>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11</a:t>
            </a:fld>
            <a:endParaRPr lang="en-US"/>
          </a:p>
        </p:txBody>
      </p:sp>
    </p:spTree>
    <p:extLst>
      <p:ext uri="{BB962C8B-B14F-4D97-AF65-F5344CB8AC3E}">
        <p14:creationId xmlns:p14="http://schemas.microsoft.com/office/powerpoint/2010/main" val="164815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12</a:t>
            </a:fld>
            <a:endParaRPr lang="en-US"/>
          </a:p>
        </p:txBody>
      </p:sp>
    </p:spTree>
    <p:extLst>
      <p:ext uri="{BB962C8B-B14F-4D97-AF65-F5344CB8AC3E}">
        <p14:creationId xmlns:p14="http://schemas.microsoft.com/office/powerpoint/2010/main" val="181700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smtClean="0">
              <a:latin typeface="Arial" charset="0"/>
            </a:endParaRPr>
          </a:p>
        </p:txBody>
      </p:sp>
      <p:sp>
        <p:nvSpPr>
          <p:cNvPr id="44036" name="Slide Number Placeholder 3"/>
          <p:cNvSpPr>
            <a:spLocks noGrp="1"/>
          </p:cNvSpPr>
          <p:nvPr>
            <p:ph type="sldNum" sz="quarter" idx="5"/>
          </p:nvPr>
        </p:nvSpPr>
        <p:spPr>
          <a:noFill/>
        </p:spPr>
        <p:txBody>
          <a:bodyPr/>
          <a:lstStyle/>
          <a:p>
            <a:fld id="{275AFB0B-4B42-49AD-A567-9E61D5944211}" type="slidenum">
              <a:rPr lang="en-US" smtClean="0">
                <a:latin typeface="Arial" charset="0"/>
              </a:rPr>
              <a:pPr/>
              <a:t>13</a:t>
            </a:fld>
            <a:endParaRPr lang="en-US" smtClean="0">
              <a:latin typeface="Arial" charset="0"/>
            </a:endParaRPr>
          </a:p>
        </p:txBody>
      </p:sp>
    </p:spTree>
    <p:extLst>
      <p:ext uri="{BB962C8B-B14F-4D97-AF65-F5344CB8AC3E}">
        <p14:creationId xmlns:p14="http://schemas.microsoft.com/office/powerpoint/2010/main" val="2307472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latin typeface="Arial" charset="0"/>
            </a:endParaRPr>
          </a:p>
        </p:txBody>
      </p:sp>
      <p:sp>
        <p:nvSpPr>
          <p:cNvPr id="45060" name="Slide Number Placeholder 3"/>
          <p:cNvSpPr>
            <a:spLocks noGrp="1"/>
          </p:cNvSpPr>
          <p:nvPr>
            <p:ph type="sldNum" sz="quarter" idx="5"/>
          </p:nvPr>
        </p:nvSpPr>
        <p:spPr>
          <a:noFill/>
        </p:spPr>
        <p:txBody>
          <a:bodyPr/>
          <a:lstStyle/>
          <a:p>
            <a:fld id="{EEDB56B2-0F99-45DB-BDB7-F5CD17C5AFA3}" type="slidenum">
              <a:rPr lang="en-US" smtClean="0">
                <a:latin typeface="Arial" charset="0"/>
              </a:rPr>
              <a:pPr/>
              <a:t>14</a:t>
            </a:fld>
            <a:endParaRPr lang="en-US" smtClean="0">
              <a:latin typeface="Arial" charset="0"/>
            </a:endParaRPr>
          </a:p>
        </p:txBody>
      </p:sp>
    </p:spTree>
    <p:extLst>
      <p:ext uri="{BB962C8B-B14F-4D97-AF65-F5344CB8AC3E}">
        <p14:creationId xmlns:p14="http://schemas.microsoft.com/office/powerpoint/2010/main" val="3598068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http://www.oecd.org/pisa/test/form/</a:t>
            </a:r>
          </a:p>
        </p:txBody>
      </p:sp>
      <p:sp>
        <p:nvSpPr>
          <p:cNvPr id="4" name="Slide Number Placeholder 3"/>
          <p:cNvSpPr>
            <a:spLocks noGrp="1"/>
          </p:cNvSpPr>
          <p:nvPr>
            <p:ph type="sldNum" sz="quarter" idx="10"/>
          </p:nvPr>
        </p:nvSpPr>
        <p:spPr/>
        <p:txBody>
          <a:bodyPr/>
          <a:lstStyle/>
          <a:p>
            <a:fld id="{6B092C70-B4B6-954D-90B5-378102FACDE0}" type="slidenum">
              <a:rPr lang="en-US" smtClean="0"/>
              <a:t>15</a:t>
            </a:fld>
            <a:endParaRPr lang="en-US"/>
          </a:p>
        </p:txBody>
      </p:sp>
    </p:spTree>
    <p:extLst>
      <p:ext uri="{BB962C8B-B14F-4D97-AF65-F5344CB8AC3E}">
        <p14:creationId xmlns:p14="http://schemas.microsoft.com/office/powerpoint/2010/main" val="2460902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Recent Report from Let’s Talk Science – relevant to Canada</a:t>
            </a:r>
          </a:p>
        </p:txBody>
      </p:sp>
      <p:sp>
        <p:nvSpPr>
          <p:cNvPr id="4" name="Slide Number Placeholder 3"/>
          <p:cNvSpPr>
            <a:spLocks noGrp="1"/>
          </p:cNvSpPr>
          <p:nvPr>
            <p:ph type="sldNum" sz="quarter" idx="10"/>
          </p:nvPr>
        </p:nvSpPr>
        <p:spPr/>
        <p:txBody>
          <a:bodyPr/>
          <a:lstStyle/>
          <a:p>
            <a:fld id="{6B092C70-B4B6-954D-90B5-378102FACDE0}" type="slidenum">
              <a:rPr lang="en-US" smtClean="0"/>
              <a:t>16</a:t>
            </a:fld>
            <a:endParaRPr lang="en-US"/>
          </a:p>
        </p:txBody>
      </p:sp>
    </p:spTree>
    <p:extLst>
      <p:ext uri="{BB962C8B-B14F-4D97-AF65-F5344CB8AC3E}">
        <p14:creationId xmlns:p14="http://schemas.microsoft.com/office/powerpoint/2010/main" val="3908322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17</a:t>
            </a:fld>
            <a:endParaRPr lang="en-US"/>
          </a:p>
        </p:txBody>
      </p:sp>
    </p:spTree>
    <p:extLst>
      <p:ext uri="{BB962C8B-B14F-4D97-AF65-F5344CB8AC3E}">
        <p14:creationId xmlns:p14="http://schemas.microsoft.com/office/powerpoint/2010/main" val="367175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7160">
              <a:defRPr/>
            </a:pPr>
            <a:r>
              <a:rPr lang="en-US" dirty="0" smtClean="0"/>
              <a:t>Since today we will focus on clicker-enhanced</a:t>
            </a:r>
            <a:r>
              <a:rPr lang="en-US" baseline="0" dirty="0" smtClean="0"/>
              <a:t> pedagogy, I would like to say a few words about Eric Mazur, a physics professor at Harvard University, who more than 25 years ago proposed </a:t>
            </a:r>
            <a:r>
              <a:rPr lang="en-US" b="1" baseline="0" dirty="0" smtClean="0"/>
              <a:t>Peer Instruction </a:t>
            </a:r>
            <a:r>
              <a:rPr lang="en-US" baseline="0" dirty="0" smtClean="0"/>
              <a:t>pedagogy that takes advantage of clickers. In Peer Instruction, a teacher uses clickers to facilitate formative assessment. Peer Instructions relies on class activities that address student conceptual difficulties as they grapple with science concepts. Enacting Peer Instruction pedagogy in a science classroom, as I am sure you agree with me, requires much greater Pedagogical Technological Content Knowledge (TPCK) and flexibility from the teacher, than a traditional teacher-centered instruction. Let me give you an example.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18</a:t>
            </a:fld>
            <a:endParaRPr lang="en-US"/>
          </a:p>
        </p:txBody>
      </p:sp>
    </p:spTree>
    <p:extLst>
      <p:ext uri="{BB962C8B-B14F-4D97-AF65-F5344CB8AC3E}">
        <p14:creationId xmlns:p14="http://schemas.microsoft.com/office/powerpoint/2010/main" val="2148078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attempted to answer these questions in our recent paper titled Modeling Active Engagement Pedagogy though Classroom Response System in Physics Teacher Education Course, where Classroom Response Systems is an alternative name for clickers.</a:t>
            </a:r>
          </a:p>
        </p:txBody>
      </p:sp>
      <p:sp>
        <p:nvSpPr>
          <p:cNvPr id="4" name="Slide Number Placeholder 3"/>
          <p:cNvSpPr>
            <a:spLocks noGrp="1"/>
          </p:cNvSpPr>
          <p:nvPr>
            <p:ph type="sldNum" sz="quarter" idx="10"/>
          </p:nvPr>
        </p:nvSpPr>
        <p:spPr/>
        <p:txBody>
          <a:bodyPr/>
          <a:lstStyle/>
          <a:p>
            <a:fld id="{6B092C70-B4B6-954D-90B5-378102FACDE0}" type="slidenum">
              <a:rPr lang="en-US" smtClean="0"/>
              <a:t>19</a:t>
            </a:fld>
            <a:endParaRPr lang="en-US"/>
          </a:p>
        </p:txBody>
      </p:sp>
    </p:spTree>
    <p:extLst>
      <p:ext uri="{BB962C8B-B14F-4D97-AF65-F5344CB8AC3E}">
        <p14:creationId xmlns:p14="http://schemas.microsoft.com/office/powerpoint/2010/main" val="218401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a:t>
            </a:fld>
            <a:endParaRPr lang="en-US"/>
          </a:p>
        </p:txBody>
      </p:sp>
    </p:spTree>
    <p:extLst>
      <p:ext uri="{BB962C8B-B14F-4D97-AF65-F5344CB8AC3E}">
        <p14:creationId xmlns:p14="http://schemas.microsoft.com/office/powerpoint/2010/main" val="1126309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clickers provide an affordable and reliable way of:</a:t>
            </a:r>
          </a:p>
          <a:p>
            <a:pPr marL="966529" indent="-473197"/>
            <a:r>
              <a:rPr lang="en-US" dirty="0"/>
              <a:t>a)  Creating </a:t>
            </a:r>
            <a:r>
              <a:rPr lang="en-US" b="1" dirty="0">
                <a:solidFill>
                  <a:srgbClr val="FF0000"/>
                </a:solidFill>
              </a:rPr>
              <a:t>active learning environment in a classroom of any size and at any level </a:t>
            </a:r>
            <a:r>
              <a:rPr lang="en-US" dirty="0"/>
              <a:t>– from intro to the upper level physics</a:t>
            </a:r>
          </a:p>
          <a:p>
            <a:pPr marL="966529" indent="-473197"/>
            <a:r>
              <a:rPr lang="en-US" dirty="0"/>
              <a:t>b)</a:t>
            </a:r>
            <a:r>
              <a:rPr lang="en-US" b="1" dirty="0">
                <a:solidFill>
                  <a:srgbClr val="FF0000"/>
                </a:solidFill>
              </a:rPr>
              <a:t>Data collection </a:t>
            </a:r>
            <a:r>
              <a:rPr lang="en-US" dirty="0"/>
              <a:t>about student learning to be used for improving teaching &amp; doing educational research!</a:t>
            </a:r>
          </a:p>
          <a:p>
            <a:pPr defTabSz="977160">
              <a:defRPr/>
            </a:pPr>
            <a:r>
              <a:rPr lang="en-US" dirty="0" smtClean="0"/>
              <a:t>Since today we will focus on clicker-enhanced</a:t>
            </a:r>
            <a:r>
              <a:rPr lang="en-US" baseline="0" dirty="0" smtClean="0"/>
              <a:t> pedagogy, I would like to say a few words about Eric Mazur, a physics professor at Harvard University, who more than 25 years ago proposed </a:t>
            </a:r>
            <a:r>
              <a:rPr lang="en-US" b="1" baseline="0" dirty="0" smtClean="0"/>
              <a:t>Peer Instruction </a:t>
            </a:r>
            <a:r>
              <a:rPr lang="en-US" baseline="0" dirty="0" smtClean="0"/>
              <a:t>pedagogy that takes advantage of clickers. In Peer Instruction, a teacher uses clickers to facilitate formative assessment. Peer Instructions relies on class activities that address student conceptual difficulties as they grapple with science concepts. Enacting Peer Instruction pedagogy in a science classroom, as I am sure you agree with me, requires much greater Pedagogical Technological Content Knowledge (TPCK) and flexibility from the teacher, than a traditional teacher-centered instruction. Let me give you an example.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20</a:t>
            </a:fld>
            <a:endParaRPr lang="en-US"/>
          </a:p>
        </p:txBody>
      </p:sp>
    </p:spTree>
    <p:extLst>
      <p:ext uri="{BB962C8B-B14F-4D97-AF65-F5344CB8AC3E}">
        <p14:creationId xmlns:p14="http://schemas.microsoft.com/office/powerpoint/2010/main" val="417335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shows how our resource looks like. It is divided into primary and secondary, by subject area, and then by specific topics within each subject. These topics are determined largely by the British Columbia Ministry of Education and question sets in the database are developed to meet the Prescribed Learning Outcomes outlined in the Ministry documents. </a:t>
            </a:r>
          </a:p>
        </p:txBody>
      </p:sp>
      <p:sp>
        <p:nvSpPr>
          <p:cNvPr id="4" name="Slide Number Placeholder 3"/>
          <p:cNvSpPr>
            <a:spLocks noGrp="1"/>
          </p:cNvSpPr>
          <p:nvPr>
            <p:ph type="sldNum" sz="quarter" idx="10"/>
          </p:nvPr>
        </p:nvSpPr>
        <p:spPr/>
        <p:txBody>
          <a:bodyPr/>
          <a:lstStyle/>
          <a:p>
            <a:fld id="{6B092C70-B4B6-954D-90B5-378102FACDE0}" type="slidenum">
              <a:rPr lang="en-US" smtClean="0"/>
              <a:t>21</a:t>
            </a:fld>
            <a:endParaRPr lang="en-US"/>
          </a:p>
        </p:txBody>
      </p:sp>
    </p:spTree>
    <p:extLst>
      <p:ext uri="{BB962C8B-B14F-4D97-AF65-F5344CB8AC3E}">
        <p14:creationId xmlns:p14="http://schemas.microsoft.com/office/powerpoint/2010/main" val="2625326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5305" indent="-302040" eaLnBrk="0" hangingPunct="0">
              <a:defRPr>
                <a:solidFill>
                  <a:schemeClr val="tx1"/>
                </a:solidFill>
                <a:latin typeface="Arial" charset="0"/>
                <a:cs typeface="Arial" charset="0"/>
              </a:defRPr>
            </a:lvl2pPr>
            <a:lvl3pPr marL="1208161" indent="-241632" eaLnBrk="0" hangingPunct="0">
              <a:defRPr>
                <a:solidFill>
                  <a:schemeClr val="tx1"/>
                </a:solidFill>
                <a:latin typeface="Arial" charset="0"/>
                <a:cs typeface="Arial" charset="0"/>
              </a:defRPr>
            </a:lvl3pPr>
            <a:lvl4pPr marL="1691426" indent="-241632" eaLnBrk="0" hangingPunct="0">
              <a:defRPr>
                <a:solidFill>
                  <a:schemeClr val="tx1"/>
                </a:solidFill>
                <a:latin typeface="Arial" charset="0"/>
                <a:cs typeface="Arial" charset="0"/>
              </a:defRPr>
            </a:lvl4pPr>
            <a:lvl5pPr marL="2174690" indent="-241632" eaLnBrk="0" hangingPunct="0">
              <a:defRPr>
                <a:solidFill>
                  <a:schemeClr val="tx1"/>
                </a:solidFill>
                <a:latin typeface="Arial" charset="0"/>
                <a:cs typeface="Arial" charset="0"/>
              </a:defRPr>
            </a:lvl5pPr>
            <a:lvl6pPr marL="2657954" indent="-241632" eaLnBrk="0" fontAlgn="base" hangingPunct="0">
              <a:spcBef>
                <a:spcPct val="0"/>
              </a:spcBef>
              <a:spcAft>
                <a:spcPct val="0"/>
              </a:spcAft>
              <a:defRPr>
                <a:solidFill>
                  <a:schemeClr val="tx1"/>
                </a:solidFill>
                <a:latin typeface="Arial" charset="0"/>
                <a:cs typeface="Arial" charset="0"/>
              </a:defRPr>
            </a:lvl6pPr>
            <a:lvl7pPr marL="3141218" indent="-241632" eaLnBrk="0" fontAlgn="base" hangingPunct="0">
              <a:spcBef>
                <a:spcPct val="0"/>
              </a:spcBef>
              <a:spcAft>
                <a:spcPct val="0"/>
              </a:spcAft>
              <a:defRPr>
                <a:solidFill>
                  <a:schemeClr val="tx1"/>
                </a:solidFill>
                <a:latin typeface="Arial" charset="0"/>
                <a:cs typeface="Arial" charset="0"/>
              </a:defRPr>
            </a:lvl7pPr>
            <a:lvl8pPr marL="3624483" indent="-241632" eaLnBrk="0" fontAlgn="base" hangingPunct="0">
              <a:spcBef>
                <a:spcPct val="0"/>
              </a:spcBef>
              <a:spcAft>
                <a:spcPct val="0"/>
              </a:spcAft>
              <a:defRPr>
                <a:solidFill>
                  <a:schemeClr val="tx1"/>
                </a:solidFill>
                <a:latin typeface="Arial" charset="0"/>
                <a:cs typeface="Arial" charset="0"/>
              </a:defRPr>
            </a:lvl8pPr>
            <a:lvl9pPr marL="4107747" indent="-241632" eaLnBrk="0" fontAlgn="base" hangingPunct="0">
              <a:spcBef>
                <a:spcPct val="0"/>
              </a:spcBef>
              <a:spcAft>
                <a:spcPct val="0"/>
              </a:spcAft>
              <a:defRPr>
                <a:solidFill>
                  <a:schemeClr val="tx1"/>
                </a:solidFill>
                <a:latin typeface="Arial" charset="0"/>
                <a:cs typeface="Arial" charset="0"/>
              </a:defRPr>
            </a:lvl9pPr>
          </a:lstStyle>
          <a:p>
            <a:pPr eaLnBrk="1" hangingPunct="1"/>
            <a:fld id="{DE8D3B98-7280-4C6E-98E6-A4C9B4403CD5}" type="slidenum">
              <a:rPr lang="en-CA"/>
              <a:pPr eaLnBrk="1" hangingPunct="1"/>
              <a:t>22</a:t>
            </a:fld>
            <a:endParaRPr lang="en-CA"/>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spcBef>
                <a:spcPct val="0"/>
              </a:spcBef>
            </a:pPr>
            <a:r>
              <a:rPr lang="en-CA" b="1" dirty="0" smtClean="0"/>
              <a:t>Tags</a:t>
            </a:r>
            <a:r>
              <a:rPr lang="en-CA" dirty="0" smtClean="0"/>
              <a:t>: physics, dynamics, mechanics, weight, gravity, acceleration, constant, velocity, weight, tension, friction</a:t>
            </a:r>
          </a:p>
          <a:p>
            <a:pPr eaLnBrk="1" hangingPunct="1">
              <a:spcBef>
                <a:spcPct val="0"/>
              </a:spcBef>
            </a:pPr>
            <a:endParaRPr lang="en-CA" dirty="0" smtClean="0"/>
          </a:p>
          <a:p>
            <a:pPr eaLnBrk="1" hangingPunct="1">
              <a:spcBef>
                <a:spcPct val="0"/>
              </a:spcBef>
            </a:pPr>
            <a:r>
              <a:rPr lang="en-CA" b="1" dirty="0" smtClean="0"/>
              <a:t>Subject</a:t>
            </a:r>
            <a:r>
              <a:rPr lang="en-CA" dirty="0" smtClean="0"/>
              <a:t>: Physics</a:t>
            </a:r>
          </a:p>
          <a:p>
            <a:pPr eaLnBrk="1" hangingPunct="1">
              <a:spcBef>
                <a:spcPct val="0"/>
              </a:spcBef>
            </a:pPr>
            <a:r>
              <a:rPr lang="en-CA" b="1" dirty="0" smtClean="0"/>
              <a:t>Topic</a:t>
            </a:r>
            <a:r>
              <a:rPr lang="en-CA" dirty="0" smtClean="0"/>
              <a:t>: Dynamics – Newton’s second</a:t>
            </a:r>
            <a:r>
              <a:rPr lang="en-CA" baseline="0" dirty="0" smtClean="0"/>
              <a:t> law</a:t>
            </a:r>
            <a:endParaRPr lang="en-CA" dirty="0" smtClean="0"/>
          </a:p>
          <a:p>
            <a:pPr eaLnBrk="1" hangingPunct="1">
              <a:spcBef>
                <a:spcPct val="0"/>
              </a:spcBef>
            </a:pPr>
            <a:r>
              <a:rPr lang="en-CA" b="1" dirty="0" smtClean="0"/>
              <a:t>Grade Level</a:t>
            </a:r>
            <a:r>
              <a:rPr lang="en-CA" dirty="0" smtClean="0"/>
              <a:t>: Senior High School</a:t>
            </a:r>
          </a:p>
          <a:p>
            <a:pPr eaLnBrk="1" hangingPunct="1">
              <a:spcBef>
                <a:spcPct val="0"/>
              </a:spcBef>
            </a:pPr>
            <a:r>
              <a:rPr lang="en-CA" b="1" dirty="0" smtClean="0"/>
              <a:t>Difficulty Level</a:t>
            </a:r>
            <a:r>
              <a:rPr lang="en-CA" dirty="0" smtClean="0"/>
              <a:t>: Medium - Hard</a:t>
            </a:r>
          </a:p>
          <a:p>
            <a:pPr eaLnBrk="1" hangingPunct="1">
              <a:spcBef>
                <a:spcPct val="0"/>
              </a:spcBef>
            </a:pPr>
            <a:r>
              <a:rPr lang="en-CA" b="1" dirty="0" smtClean="0"/>
              <a:t>Required Mathematics</a:t>
            </a:r>
            <a:r>
              <a:rPr lang="en-CA" dirty="0" smtClean="0"/>
              <a:t>: Conceptual and algebra</a:t>
            </a:r>
          </a:p>
          <a:p>
            <a:pPr eaLnBrk="1" hangingPunct="1">
              <a:spcBef>
                <a:spcPct val="0"/>
              </a:spcBef>
            </a:pPr>
            <a:endParaRPr lang="en-CA" dirty="0" smtClean="0"/>
          </a:p>
          <a:p>
            <a:pPr eaLnBrk="1" hangingPunct="1">
              <a:spcBef>
                <a:spcPct val="0"/>
              </a:spcBef>
            </a:pPr>
            <a:r>
              <a:rPr lang="en-CA" b="1" dirty="0" smtClean="0"/>
              <a:t>Other comments: </a:t>
            </a:r>
            <a:r>
              <a:rPr lang="en-CA" dirty="0" smtClean="0"/>
              <a:t>Students must understand net forces, how</a:t>
            </a:r>
            <a:r>
              <a:rPr lang="en-CA" baseline="0" dirty="0" smtClean="0"/>
              <a:t> pulleys work</a:t>
            </a:r>
            <a:endParaRPr lang="en-CA" b="1" dirty="0" smtClean="0"/>
          </a:p>
          <a:p>
            <a:pPr eaLnBrk="1" hangingPunct="1">
              <a:spcBef>
                <a:spcPct val="0"/>
              </a:spcBef>
            </a:pPr>
            <a:endParaRPr lang="en-US" dirty="0" smtClean="0"/>
          </a:p>
        </p:txBody>
      </p:sp>
    </p:spTree>
    <p:extLst>
      <p:ext uri="{BB962C8B-B14F-4D97-AF65-F5344CB8AC3E}">
        <p14:creationId xmlns:p14="http://schemas.microsoft.com/office/powerpoint/2010/main" val="2077979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5305" indent="-302040" eaLnBrk="0" hangingPunct="0">
              <a:defRPr>
                <a:solidFill>
                  <a:schemeClr val="tx1"/>
                </a:solidFill>
                <a:latin typeface="Arial" charset="0"/>
                <a:cs typeface="Arial" charset="0"/>
              </a:defRPr>
            </a:lvl2pPr>
            <a:lvl3pPr marL="1208161" indent="-241632" eaLnBrk="0" hangingPunct="0">
              <a:defRPr>
                <a:solidFill>
                  <a:schemeClr val="tx1"/>
                </a:solidFill>
                <a:latin typeface="Arial" charset="0"/>
                <a:cs typeface="Arial" charset="0"/>
              </a:defRPr>
            </a:lvl3pPr>
            <a:lvl4pPr marL="1691426" indent="-241632" eaLnBrk="0" hangingPunct="0">
              <a:defRPr>
                <a:solidFill>
                  <a:schemeClr val="tx1"/>
                </a:solidFill>
                <a:latin typeface="Arial" charset="0"/>
                <a:cs typeface="Arial" charset="0"/>
              </a:defRPr>
            </a:lvl4pPr>
            <a:lvl5pPr marL="2174690" indent="-241632" eaLnBrk="0" hangingPunct="0">
              <a:defRPr>
                <a:solidFill>
                  <a:schemeClr val="tx1"/>
                </a:solidFill>
                <a:latin typeface="Arial" charset="0"/>
                <a:cs typeface="Arial" charset="0"/>
              </a:defRPr>
            </a:lvl5pPr>
            <a:lvl6pPr marL="2657954" indent="-241632" eaLnBrk="0" fontAlgn="base" hangingPunct="0">
              <a:spcBef>
                <a:spcPct val="0"/>
              </a:spcBef>
              <a:spcAft>
                <a:spcPct val="0"/>
              </a:spcAft>
              <a:defRPr>
                <a:solidFill>
                  <a:schemeClr val="tx1"/>
                </a:solidFill>
                <a:latin typeface="Arial" charset="0"/>
                <a:cs typeface="Arial" charset="0"/>
              </a:defRPr>
            </a:lvl6pPr>
            <a:lvl7pPr marL="3141218" indent="-241632" eaLnBrk="0" fontAlgn="base" hangingPunct="0">
              <a:spcBef>
                <a:spcPct val="0"/>
              </a:spcBef>
              <a:spcAft>
                <a:spcPct val="0"/>
              </a:spcAft>
              <a:defRPr>
                <a:solidFill>
                  <a:schemeClr val="tx1"/>
                </a:solidFill>
                <a:latin typeface="Arial" charset="0"/>
                <a:cs typeface="Arial" charset="0"/>
              </a:defRPr>
            </a:lvl7pPr>
            <a:lvl8pPr marL="3624483" indent="-241632" eaLnBrk="0" fontAlgn="base" hangingPunct="0">
              <a:spcBef>
                <a:spcPct val="0"/>
              </a:spcBef>
              <a:spcAft>
                <a:spcPct val="0"/>
              </a:spcAft>
              <a:defRPr>
                <a:solidFill>
                  <a:schemeClr val="tx1"/>
                </a:solidFill>
                <a:latin typeface="Arial" charset="0"/>
                <a:cs typeface="Arial" charset="0"/>
              </a:defRPr>
            </a:lvl8pPr>
            <a:lvl9pPr marL="4107747" indent="-241632" eaLnBrk="0" fontAlgn="base" hangingPunct="0">
              <a:spcBef>
                <a:spcPct val="0"/>
              </a:spcBef>
              <a:spcAft>
                <a:spcPct val="0"/>
              </a:spcAft>
              <a:defRPr>
                <a:solidFill>
                  <a:schemeClr val="tx1"/>
                </a:solidFill>
                <a:latin typeface="Arial" charset="0"/>
                <a:cs typeface="Arial" charset="0"/>
              </a:defRPr>
            </a:lvl9pPr>
          </a:lstStyle>
          <a:p>
            <a:pPr eaLnBrk="1" hangingPunct="1"/>
            <a:fld id="{C13B570E-B95B-4DA6-B0DB-B1248EA90811}" type="slidenum">
              <a:rPr lang="en-CA"/>
              <a:pPr eaLnBrk="1" hangingPunct="1"/>
              <a:t>23</a:t>
            </a:fld>
            <a:endParaRPr lang="en-CA"/>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r>
              <a:rPr lang="en-US" dirty="0" smtClean="0"/>
              <a:t>Talking points: </a:t>
            </a:r>
          </a:p>
          <a:p>
            <a:r>
              <a:rPr lang="en-US" dirty="0" smtClean="0"/>
              <a:t>Question</a:t>
            </a:r>
            <a:r>
              <a:rPr lang="en-US" baseline="0" dirty="0" smtClean="0"/>
              <a:t> development </a:t>
            </a: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1744949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dirty="0" smtClean="0"/>
              <a:t>What</a:t>
            </a:r>
            <a:r>
              <a:rPr lang="en-US" baseline="0" dirty="0" smtClean="0"/>
              <a:t> makes our resource different from many others is this component of the question set – having a justification for the correct and incorrect answers, to help students or teachers to understand the concept as well as the misconceptions surrounding a given question. </a:t>
            </a:r>
            <a:endParaRPr lang="en-US" dirty="0" smtClean="0"/>
          </a:p>
        </p:txBody>
      </p:sp>
      <p:sp>
        <p:nvSpPr>
          <p:cNvPr id="19460"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93942" indent="-305362" eaLnBrk="0" hangingPunct="0">
              <a:defRPr>
                <a:solidFill>
                  <a:schemeClr val="tx1"/>
                </a:solidFill>
                <a:latin typeface="Arial" charset="0"/>
                <a:cs typeface="Arial" charset="0"/>
              </a:defRPr>
            </a:lvl2pPr>
            <a:lvl3pPr marL="1221451" indent="-244290" eaLnBrk="0" hangingPunct="0">
              <a:defRPr>
                <a:solidFill>
                  <a:schemeClr val="tx1"/>
                </a:solidFill>
                <a:latin typeface="Arial" charset="0"/>
                <a:cs typeface="Arial" charset="0"/>
              </a:defRPr>
            </a:lvl3pPr>
            <a:lvl4pPr marL="1710031" indent="-244290" eaLnBrk="0" hangingPunct="0">
              <a:defRPr>
                <a:solidFill>
                  <a:schemeClr val="tx1"/>
                </a:solidFill>
                <a:latin typeface="Arial" charset="0"/>
                <a:cs typeface="Arial" charset="0"/>
              </a:defRPr>
            </a:lvl4pPr>
            <a:lvl5pPr marL="2198611" indent="-244290" eaLnBrk="0" hangingPunct="0">
              <a:defRPr>
                <a:solidFill>
                  <a:schemeClr val="tx1"/>
                </a:solidFill>
                <a:latin typeface="Arial" charset="0"/>
                <a:cs typeface="Arial" charset="0"/>
              </a:defRPr>
            </a:lvl5pPr>
            <a:lvl6pPr marL="2687192" indent="-244290" eaLnBrk="0" fontAlgn="base" hangingPunct="0">
              <a:spcBef>
                <a:spcPct val="0"/>
              </a:spcBef>
              <a:spcAft>
                <a:spcPct val="0"/>
              </a:spcAft>
              <a:defRPr>
                <a:solidFill>
                  <a:schemeClr val="tx1"/>
                </a:solidFill>
                <a:latin typeface="Arial" charset="0"/>
                <a:cs typeface="Arial" charset="0"/>
              </a:defRPr>
            </a:lvl6pPr>
            <a:lvl7pPr marL="3175772" indent="-244290" eaLnBrk="0" fontAlgn="base" hangingPunct="0">
              <a:spcBef>
                <a:spcPct val="0"/>
              </a:spcBef>
              <a:spcAft>
                <a:spcPct val="0"/>
              </a:spcAft>
              <a:defRPr>
                <a:solidFill>
                  <a:schemeClr val="tx1"/>
                </a:solidFill>
                <a:latin typeface="Arial" charset="0"/>
                <a:cs typeface="Arial" charset="0"/>
              </a:defRPr>
            </a:lvl7pPr>
            <a:lvl8pPr marL="3664352" indent="-244290" eaLnBrk="0" fontAlgn="base" hangingPunct="0">
              <a:spcBef>
                <a:spcPct val="0"/>
              </a:spcBef>
              <a:spcAft>
                <a:spcPct val="0"/>
              </a:spcAft>
              <a:defRPr>
                <a:solidFill>
                  <a:schemeClr val="tx1"/>
                </a:solidFill>
                <a:latin typeface="Arial" charset="0"/>
                <a:cs typeface="Arial" charset="0"/>
              </a:defRPr>
            </a:lvl8pPr>
            <a:lvl9pPr marL="4152932" indent="-244290" eaLnBrk="0" fontAlgn="base" hangingPunct="0">
              <a:spcBef>
                <a:spcPct val="0"/>
              </a:spcBef>
              <a:spcAft>
                <a:spcPct val="0"/>
              </a:spcAft>
              <a:defRPr>
                <a:solidFill>
                  <a:schemeClr val="tx1"/>
                </a:solidFill>
                <a:latin typeface="Arial" charset="0"/>
                <a:cs typeface="Arial" charset="0"/>
              </a:defRPr>
            </a:lvl9pPr>
          </a:lstStyle>
          <a:p>
            <a:pPr eaLnBrk="1" hangingPunct="1"/>
            <a:fld id="{40ABC094-DAC0-4348-ACC7-1D827ED05723}" type="slidenum">
              <a:rPr lang="en-CA"/>
              <a:pPr eaLnBrk="1" hangingPunct="1"/>
              <a:t>24</a:t>
            </a:fld>
            <a:endParaRPr lang="en-CA"/>
          </a:p>
        </p:txBody>
      </p:sp>
    </p:spTree>
    <p:extLst>
      <p:ext uri="{BB962C8B-B14F-4D97-AF65-F5344CB8AC3E}">
        <p14:creationId xmlns:p14="http://schemas.microsoft.com/office/powerpoint/2010/main" val="2963589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here, u</a:t>
            </a:r>
            <a:r>
              <a:rPr lang="en-US" baseline="0" dirty="0" smtClean="0"/>
              <a:t>nder a given category (here, Physics &gt; Dynamics &gt; Forces) there are a variety of questions (all the questions are included into a question set – a sequence of 5-15 questions), each with a brief summary and a list of tags describing the topics covered in that set. The image provides a glimpse into the situation/topic that question set will be covering. On the right, a user of the resource can navigate to the various areas of the resource quickly and conveniently. The resource is free and is open to anybody, teachers, students, teacher-candidates. Moreover, the users can rate the quality of the questions and leave their comments. Every question set is a PowerPoint slide, so teachers can download and edit them as they wish.</a:t>
            </a:r>
          </a:p>
          <a:p>
            <a:endParaRPr lang="en-US" dirty="0"/>
          </a:p>
        </p:txBody>
      </p:sp>
      <p:sp>
        <p:nvSpPr>
          <p:cNvPr id="4" name="Slide Number Placeholder 3"/>
          <p:cNvSpPr>
            <a:spLocks noGrp="1"/>
          </p:cNvSpPr>
          <p:nvPr>
            <p:ph type="sldNum" sz="quarter" idx="10"/>
          </p:nvPr>
        </p:nvSpPr>
        <p:spPr/>
        <p:txBody>
          <a:bodyPr/>
          <a:lstStyle/>
          <a:p>
            <a:fld id="{6B092C70-B4B6-954D-90B5-378102FACDE0}" type="slidenum">
              <a:rPr lang="en-US" smtClean="0"/>
              <a:t>25</a:t>
            </a:fld>
            <a:endParaRPr lang="en-US"/>
          </a:p>
        </p:txBody>
      </p:sp>
    </p:spTree>
    <p:extLst>
      <p:ext uri="{BB962C8B-B14F-4D97-AF65-F5344CB8AC3E}">
        <p14:creationId xmlns:p14="http://schemas.microsoft.com/office/powerpoint/2010/main" val="2338589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possible to search</a:t>
            </a:r>
            <a:r>
              <a:rPr lang="en-US" baseline="0" dirty="0" smtClean="0"/>
              <a:t> the resource for a particular topic using the tags, listed on the right hand side of the page. For example, choosing acceleration will bring up a list of all question sets, from all areas, that touch on acceleration. This allows teachers and students to approach topics from different angles. </a:t>
            </a:r>
            <a:endParaRPr lang="en-US" dirty="0"/>
          </a:p>
        </p:txBody>
      </p:sp>
      <p:sp>
        <p:nvSpPr>
          <p:cNvPr id="4" name="Slide Number Placeholder 3"/>
          <p:cNvSpPr>
            <a:spLocks noGrp="1"/>
          </p:cNvSpPr>
          <p:nvPr>
            <p:ph type="sldNum" sz="quarter" idx="10"/>
          </p:nvPr>
        </p:nvSpPr>
        <p:spPr/>
        <p:txBody>
          <a:bodyPr/>
          <a:lstStyle/>
          <a:p>
            <a:fld id="{6B092C70-B4B6-954D-90B5-378102FACDE0}" type="slidenum">
              <a:rPr lang="en-US" smtClean="0"/>
              <a:t>26</a:t>
            </a:fld>
            <a:endParaRPr lang="en-US"/>
          </a:p>
        </p:txBody>
      </p:sp>
    </p:spTree>
    <p:extLst>
      <p:ext uri="{BB962C8B-B14F-4D97-AF65-F5344CB8AC3E}">
        <p14:creationId xmlns:p14="http://schemas.microsoft.com/office/powerpoint/2010/main" val="425466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92C70-B4B6-954D-90B5-378102FACDE0}" type="slidenum">
              <a:rPr lang="en-US" smtClean="0"/>
              <a:t>27</a:t>
            </a:fld>
            <a:endParaRPr lang="en-US"/>
          </a:p>
        </p:txBody>
      </p:sp>
    </p:spTree>
    <p:extLst>
      <p:ext uri="{BB962C8B-B14F-4D97-AF65-F5344CB8AC3E}">
        <p14:creationId xmlns:p14="http://schemas.microsoft.com/office/powerpoint/2010/main" val="1997361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9C813E9E-59A4-44D6-9846-E14668120D7A}" type="slidenum">
              <a:rPr lang="en-CA" smtClean="0"/>
              <a:pPr/>
              <a:t>28</a:t>
            </a:fld>
            <a:endParaRPr lang="en-CA"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spcBef>
                <a:spcPct val="0"/>
              </a:spcBef>
            </a:pPr>
            <a:r>
              <a:rPr lang="en-US" dirty="0" smtClean="0"/>
              <a:t>Answer = A </a:t>
            </a:r>
          </a:p>
          <a:p>
            <a:pPr eaLnBrk="1" hangingPunct="1">
              <a:spcBef>
                <a:spcPct val="0"/>
              </a:spcBef>
            </a:pPr>
            <a:r>
              <a:rPr lang="en-US" dirty="0" smtClean="0"/>
              <a:t>Re: conditional statements; c and d are</a:t>
            </a:r>
            <a:r>
              <a:rPr lang="en-US" baseline="0" dirty="0" smtClean="0"/>
              <a:t> not true because THEN means MUST </a:t>
            </a:r>
            <a:endParaRPr lang="en-US" dirty="0" smtClean="0"/>
          </a:p>
        </p:txBody>
      </p:sp>
    </p:spTree>
    <p:extLst>
      <p:ext uri="{BB962C8B-B14F-4D97-AF65-F5344CB8AC3E}">
        <p14:creationId xmlns:p14="http://schemas.microsoft.com/office/powerpoint/2010/main" val="1494183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9C813E9E-59A4-44D6-9846-E14668120D7A}" type="slidenum">
              <a:rPr lang="en-CA" smtClean="0"/>
              <a:pPr/>
              <a:t>29</a:t>
            </a:fld>
            <a:endParaRPr lang="en-CA"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spcBef>
                <a:spcPct val="0"/>
              </a:spcBef>
            </a:pPr>
            <a:r>
              <a:rPr lang="en-US" dirty="0" smtClean="0"/>
              <a:t>Answer is A</a:t>
            </a:r>
          </a:p>
          <a:p>
            <a:pPr eaLnBrk="1" hangingPunct="1">
              <a:spcBef>
                <a:spcPct val="0"/>
              </a:spcBef>
            </a:pPr>
            <a:endParaRPr lang="en-US" dirty="0" smtClean="0"/>
          </a:p>
          <a:p>
            <a:pPr eaLnBrk="1" hangingPunct="1">
              <a:spcBef>
                <a:spcPct val="0"/>
              </a:spcBef>
            </a:pPr>
            <a:r>
              <a:rPr lang="en-US" dirty="0" smtClean="0"/>
              <a:t>More than one way to answer it – what ways are they?</a:t>
            </a:r>
          </a:p>
        </p:txBody>
      </p:sp>
    </p:spTree>
    <p:extLst>
      <p:ext uri="{BB962C8B-B14F-4D97-AF65-F5344CB8AC3E}">
        <p14:creationId xmlns:p14="http://schemas.microsoft.com/office/powerpoint/2010/main" val="61169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Contact information</a:t>
            </a:r>
            <a:endParaRPr lang="en-CA" dirty="0"/>
          </a:p>
        </p:txBody>
      </p:sp>
      <p:sp>
        <p:nvSpPr>
          <p:cNvPr id="4" name="Slide Number Placeholder 3"/>
          <p:cNvSpPr>
            <a:spLocks noGrp="1"/>
          </p:cNvSpPr>
          <p:nvPr>
            <p:ph type="sldNum" sz="quarter" idx="10"/>
          </p:nvPr>
        </p:nvSpPr>
        <p:spPr/>
        <p:txBody>
          <a:bodyPr/>
          <a:lstStyle/>
          <a:p>
            <a:fld id="{DA0F12CA-A452-4251-B7D2-FC6C4450F214}" type="slidenum">
              <a:rPr lang="en-CA" smtClean="0"/>
              <a:t>3</a:t>
            </a:fld>
            <a:endParaRPr lang="en-CA"/>
          </a:p>
        </p:txBody>
      </p:sp>
    </p:spTree>
    <p:extLst>
      <p:ext uri="{BB962C8B-B14F-4D97-AF65-F5344CB8AC3E}">
        <p14:creationId xmlns:p14="http://schemas.microsoft.com/office/powerpoint/2010/main" val="1525160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http://en.wikipedia.org/wiki/Monty_Hall</a:t>
            </a:r>
            <a:endParaRPr lang="en-CA" dirty="0"/>
          </a:p>
        </p:txBody>
      </p:sp>
      <p:sp>
        <p:nvSpPr>
          <p:cNvPr id="4" name="Slide Number Placeholder 3"/>
          <p:cNvSpPr>
            <a:spLocks noGrp="1"/>
          </p:cNvSpPr>
          <p:nvPr>
            <p:ph type="sldNum" sz="quarter" idx="10"/>
          </p:nvPr>
        </p:nvSpPr>
        <p:spPr/>
        <p:txBody>
          <a:bodyPr/>
          <a:lstStyle/>
          <a:p>
            <a:fld id="{28E7BDDF-ADE3-4008-8D28-992B2DF40D63}" type="slidenum">
              <a:rPr lang="en-CA" smtClean="0"/>
              <a:t>30</a:t>
            </a:fld>
            <a:endParaRPr lang="en-CA"/>
          </a:p>
        </p:txBody>
      </p:sp>
    </p:spTree>
    <p:extLst>
      <p:ext uri="{BB962C8B-B14F-4D97-AF65-F5344CB8AC3E}">
        <p14:creationId xmlns:p14="http://schemas.microsoft.com/office/powerpoint/2010/main" val="4141554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120000"/>
              </a:lnSpc>
              <a:spcBef>
                <a:spcPct val="50000"/>
              </a:spcBef>
              <a:defRPr/>
            </a:pPr>
            <a:r>
              <a:rPr lang="en-US" dirty="0" smtClean="0">
                <a:solidFill>
                  <a:schemeClr val="bg1"/>
                </a:solidFill>
                <a:cs typeface="Times New Roman" pitchFamily="18" charset="0"/>
              </a:rPr>
              <a:t>The ice displaces the amount of  water equal to its weight, however since the density of the pebble is higher than the density of water, the amount of displaced water to support the pebble is more than its volume. Therefore when the ice melts it all turns to water and occupies exactly the same volume which had been displaced before, which is not true for the pebble. It sinks, therefore it will occupy less volume and the water level will go down!</a:t>
            </a:r>
            <a:endParaRPr lang="en-US" dirty="0">
              <a:solidFill>
                <a:schemeClr val="bg1"/>
              </a:solidFill>
              <a:cs typeface="Times New Roman" pitchFamily="18" charset="0"/>
            </a:endParaRPr>
          </a:p>
        </p:txBody>
      </p:sp>
      <p:sp>
        <p:nvSpPr>
          <p:cNvPr id="35844" name="Slide Number Placeholder 3"/>
          <p:cNvSpPr>
            <a:spLocks noGrp="1"/>
          </p:cNvSpPr>
          <p:nvPr>
            <p:ph type="sldNum" sz="quarter" idx="5"/>
          </p:nvPr>
        </p:nvSpPr>
        <p:spPr>
          <a:noFill/>
        </p:spPr>
        <p:txBody>
          <a:bodyPr/>
          <a:lstStyle/>
          <a:p>
            <a:fld id="{8CC4F5A8-238E-475C-AD02-4D998EE19FDE}" type="slidenum">
              <a:rPr lang="ru-RU" smtClean="0">
                <a:latin typeface="Arial" pitchFamily="34" charset="0"/>
              </a:rPr>
              <a:pPr/>
              <a:t>31</a:t>
            </a:fld>
            <a:endParaRPr lang="ru-RU" smtClean="0">
              <a:latin typeface="Arial" pitchFamily="34" charset="0"/>
            </a:endParaRPr>
          </a:p>
        </p:txBody>
      </p:sp>
    </p:spTree>
    <p:extLst>
      <p:ext uri="{BB962C8B-B14F-4D97-AF65-F5344CB8AC3E}">
        <p14:creationId xmlns:p14="http://schemas.microsoft.com/office/powerpoint/2010/main" val="1956829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120000"/>
              </a:lnSpc>
              <a:spcBef>
                <a:spcPct val="50000"/>
              </a:spcBef>
              <a:defRPr/>
            </a:pPr>
            <a:r>
              <a:rPr lang="en-US" dirty="0" smtClean="0">
                <a:solidFill>
                  <a:schemeClr val="bg1"/>
                </a:solidFill>
                <a:cs typeface="Times New Roman" pitchFamily="18" charset="0"/>
              </a:rPr>
              <a:t>The ice displaces the amount of  water equal to its weight, however since the density of the pebble is higher than the density of water, the amount of displaced water to support the pebble is more than its volume. Therefore when the ice melts it all turns to water and occupies exactly the same volume which had been displaced before, which is not true for the pebble. It sinks, therefore it will occupy less volume and the water level will go down!</a:t>
            </a:r>
            <a:endParaRPr lang="en-US" dirty="0">
              <a:solidFill>
                <a:schemeClr val="bg1"/>
              </a:solidFill>
              <a:cs typeface="Times New Roman" pitchFamily="18" charset="0"/>
            </a:endParaRPr>
          </a:p>
        </p:txBody>
      </p:sp>
      <p:sp>
        <p:nvSpPr>
          <p:cNvPr id="35844" name="Slide Number Placeholder 3"/>
          <p:cNvSpPr>
            <a:spLocks noGrp="1"/>
          </p:cNvSpPr>
          <p:nvPr>
            <p:ph type="sldNum" sz="quarter" idx="5"/>
          </p:nvPr>
        </p:nvSpPr>
        <p:spPr>
          <a:noFill/>
        </p:spPr>
        <p:txBody>
          <a:bodyPr/>
          <a:lstStyle/>
          <a:p>
            <a:fld id="{8CC4F5A8-238E-475C-AD02-4D998EE19FDE}" type="slidenum">
              <a:rPr lang="ru-RU" smtClean="0">
                <a:latin typeface="Arial" pitchFamily="34" charset="0"/>
              </a:rPr>
              <a:pPr/>
              <a:t>32</a:t>
            </a:fld>
            <a:endParaRPr lang="ru-RU" smtClean="0">
              <a:latin typeface="Arial" pitchFamily="34" charset="0"/>
            </a:endParaRPr>
          </a:p>
        </p:txBody>
      </p:sp>
    </p:spTree>
    <p:extLst>
      <p:ext uri="{BB962C8B-B14F-4D97-AF65-F5344CB8AC3E}">
        <p14:creationId xmlns:p14="http://schemas.microsoft.com/office/powerpoint/2010/main" val="1150260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B092C70-B4B6-954D-90B5-378102FACDE0}" type="slidenum">
              <a:rPr lang="en-US" smtClean="0"/>
              <a:t>33</a:t>
            </a:fld>
            <a:endParaRPr lang="en-US"/>
          </a:p>
        </p:txBody>
      </p:sp>
    </p:spTree>
    <p:extLst>
      <p:ext uri="{BB962C8B-B14F-4D97-AF65-F5344CB8AC3E}">
        <p14:creationId xmlns:p14="http://schemas.microsoft.com/office/powerpoint/2010/main" val="2719423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B092C70-B4B6-954D-90B5-378102FACDE0}" type="slidenum">
              <a:rPr lang="en-US" smtClean="0"/>
              <a:t>34</a:t>
            </a:fld>
            <a:endParaRPr lang="en-US"/>
          </a:p>
        </p:txBody>
      </p:sp>
    </p:spTree>
    <p:extLst>
      <p:ext uri="{BB962C8B-B14F-4D97-AF65-F5344CB8AC3E}">
        <p14:creationId xmlns:p14="http://schemas.microsoft.com/office/powerpoint/2010/main" val="1620374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B092C70-B4B6-954D-90B5-378102FACDE0}" type="slidenum">
              <a:rPr lang="en-US" smtClean="0"/>
              <a:t>35</a:t>
            </a:fld>
            <a:endParaRPr lang="en-US"/>
          </a:p>
        </p:txBody>
      </p:sp>
    </p:spTree>
    <p:extLst>
      <p:ext uri="{BB962C8B-B14F-4D97-AF65-F5344CB8AC3E}">
        <p14:creationId xmlns:p14="http://schemas.microsoft.com/office/powerpoint/2010/main" val="1302412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0F12CA-A452-4251-B7D2-FC6C4450F214}" type="slidenum">
              <a:rPr lang="en-CA" smtClean="0"/>
              <a:t>36</a:t>
            </a:fld>
            <a:endParaRPr lang="en-CA"/>
          </a:p>
        </p:txBody>
      </p:sp>
    </p:spTree>
    <p:extLst>
      <p:ext uri="{BB962C8B-B14F-4D97-AF65-F5344CB8AC3E}">
        <p14:creationId xmlns:p14="http://schemas.microsoft.com/office/powerpoint/2010/main" val="4089749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B092C70-B4B6-954D-90B5-378102FACDE0}" type="slidenum">
              <a:rPr lang="en-US" smtClean="0"/>
              <a:t>37</a:t>
            </a:fld>
            <a:endParaRPr lang="en-US"/>
          </a:p>
        </p:txBody>
      </p:sp>
    </p:spTree>
    <p:extLst>
      <p:ext uri="{BB962C8B-B14F-4D97-AF65-F5344CB8AC3E}">
        <p14:creationId xmlns:p14="http://schemas.microsoft.com/office/powerpoint/2010/main" val="2423654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0F12CA-A452-4251-B7D2-FC6C4450F214}" type="slidenum">
              <a:rPr lang="en-CA" smtClean="0"/>
              <a:t>38</a:t>
            </a:fld>
            <a:endParaRPr lang="en-CA"/>
          </a:p>
        </p:txBody>
      </p:sp>
    </p:spTree>
    <p:extLst>
      <p:ext uri="{BB962C8B-B14F-4D97-AF65-F5344CB8AC3E}">
        <p14:creationId xmlns:p14="http://schemas.microsoft.com/office/powerpoint/2010/main" val="2108645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0F12CA-A452-4251-B7D2-FC6C4450F214}" type="slidenum">
              <a:rPr lang="en-CA" smtClean="0"/>
              <a:t>39</a:t>
            </a:fld>
            <a:endParaRPr lang="en-CA"/>
          </a:p>
        </p:txBody>
      </p:sp>
    </p:spTree>
    <p:extLst>
      <p:ext uri="{BB962C8B-B14F-4D97-AF65-F5344CB8AC3E}">
        <p14:creationId xmlns:p14="http://schemas.microsoft.com/office/powerpoint/2010/main" val="376277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B092C70-B4B6-954D-90B5-378102FACDE0}" type="slidenum">
              <a:rPr lang="en-US" smtClean="0"/>
              <a:t>4</a:t>
            </a:fld>
            <a:endParaRPr lang="en-US"/>
          </a:p>
        </p:txBody>
      </p:sp>
    </p:spTree>
    <p:extLst>
      <p:ext uri="{BB962C8B-B14F-4D97-AF65-F5344CB8AC3E}">
        <p14:creationId xmlns:p14="http://schemas.microsoft.com/office/powerpoint/2010/main" val="37504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B092C70-B4B6-954D-90B5-378102FACDE0}" type="slidenum">
              <a:rPr lang="en-US" smtClean="0"/>
              <a:t>5</a:t>
            </a:fld>
            <a:endParaRPr lang="en-US"/>
          </a:p>
        </p:txBody>
      </p:sp>
    </p:spTree>
    <p:extLst>
      <p:ext uri="{BB962C8B-B14F-4D97-AF65-F5344CB8AC3E}">
        <p14:creationId xmlns:p14="http://schemas.microsoft.com/office/powerpoint/2010/main" val="157104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6</a:t>
            </a:fld>
            <a:endParaRPr lang="en-US"/>
          </a:p>
        </p:txBody>
      </p:sp>
    </p:spTree>
    <p:extLst>
      <p:ext uri="{BB962C8B-B14F-4D97-AF65-F5344CB8AC3E}">
        <p14:creationId xmlns:p14="http://schemas.microsoft.com/office/powerpoint/2010/main" val="3433564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7</a:t>
            </a:fld>
            <a:endParaRPr lang="en-US"/>
          </a:p>
        </p:txBody>
      </p:sp>
    </p:spTree>
    <p:extLst>
      <p:ext uri="{BB962C8B-B14F-4D97-AF65-F5344CB8AC3E}">
        <p14:creationId xmlns:p14="http://schemas.microsoft.com/office/powerpoint/2010/main" val="170146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7160">
              <a:defRPr/>
            </a:pPr>
            <a:endParaRPr lang="en-CA" dirty="0" smtClean="0"/>
          </a:p>
        </p:txBody>
      </p:sp>
      <p:sp>
        <p:nvSpPr>
          <p:cNvPr id="4" name="Slide Number Placeholder 3"/>
          <p:cNvSpPr>
            <a:spLocks noGrp="1"/>
          </p:cNvSpPr>
          <p:nvPr>
            <p:ph type="sldNum" sz="quarter" idx="10"/>
          </p:nvPr>
        </p:nvSpPr>
        <p:spPr/>
        <p:txBody>
          <a:bodyPr/>
          <a:lstStyle/>
          <a:p>
            <a:fld id="{DA0F12CA-A452-4251-B7D2-FC6C4450F214}" type="slidenum">
              <a:rPr lang="en-CA" smtClean="0"/>
              <a:t>8</a:t>
            </a:fld>
            <a:endParaRPr lang="en-CA"/>
          </a:p>
        </p:txBody>
      </p:sp>
    </p:spTree>
    <p:extLst>
      <p:ext uri="{BB962C8B-B14F-4D97-AF65-F5344CB8AC3E}">
        <p14:creationId xmlns:p14="http://schemas.microsoft.com/office/powerpoint/2010/main" val="288536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http://www.oecd.org/pisa/test/form/</a:t>
            </a:r>
          </a:p>
          <a:p>
            <a:pPr fontAlgn="base"/>
            <a:r>
              <a:rPr lang="en-CA" dirty="0"/>
              <a:t>Here is a map of a system of roads that links the suburbs within a city. The map shows the travel time in minutes at 7:00 am on each section of road. You can add a road to your route by clicking on it. Clicking on a road highlights the road and adds the time to the </a:t>
            </a:r>
            <a:r>
              <a:rPr lang="en-CA" b="1" dirty="0"/>
              <a:t>Total Time</a:t>
            </a:r>
            <a:r>
              <a:rPr lang="en-CA" dirty="0"/>
              <a:t> box.</a:t>
            </a:r>
          </a:p>
          <a:p>
            <a:pPr fontAlgn="base"/>
            <a:r>
              <a:rPr lang="en-CA" dirty="0"/>
              <a:t>You can remove a road from your route by clicking on it again. You can use the RESET button to remove all roads from your route.</a:t>
            </a:r>
          </a:p>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9</a:t>
            </a:fld>
            <a:endParaRPr lang="en-US"/>
          </a:p>
        </p:txBody>
      </p:sp>
    </p:spTree>
    <p:extLst>
      <p:ext uri="{BB962C8B-B14F-4D97-AF65-F5344CB8AC3E}">
        <p14:creationId xmlns:p14="http://schemas.microsoft.com/office/powerpoint/2010/main" val="421602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6B07E5A-6EA0-4D4B-9D83-6DFA951FFAA4}"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332384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6B07E5A-6EA0-4D4B-9D83-6DFA951FFAA4}"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106404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6B07E5A-6EA0-4D4B-9D83-6DFA951FFAA4}"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3858435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9B30EB2-D8A0-4851-924E-5672D098E9C5}" type="datetime1">
              <a:rPr lang="en-CA" smtClean="0"/>
              <a:pPr>
                <a:defRPr/>
              </a:pPr>
              <a:t>2014-06-12</a:t>
            </a:fld>
            <a:endParaRPr lang="en-CA"/>
          </a:p>
        </p:txBody>
      </p:sp>
      <p:sp>
        <p:nvSpPr>
          <p:cNvPr id="5" name="Slide Number Placeholder 4"/>
          <p:cNvSpPr>
            <a:spLocks noGrp="1"/>
          </p:cNvSpPr>
          <p:nvPr>
            <p:ph type="sldNum" sz="quarter" idx="11"/>
          </p:nvPr>
        </p:nvSpPr>
        <p:spPr/>
        <p:txBody>
          <a:bodyPr/>
          <a:lstStyle/>
          <a:p>
            <a:pPr>
              <a:defRPr/>
            </a:pPr>
            <a:fld id="{710A8898-5E41-424A-95B0-EA0B70135935}" type="slidenum">
              <a:rPr lang="ru-RU" smtClean="0"/>
              <a:pPr>
                <a:defRPr/>
              </a:pPr>
              <a:t>‹#›</a:t>
            </a:fld>
            <a:endParaRPr lang="ru-RU"/>
          </a:p>
        </p:txBody>
      </p:sp>
    </p:spTree>
    <p:extLst>
      <p:ext uri="{BB962C8B-B14F-4D97-AF65-F5344CB8AC3E}">
        <p14:creationId xmlns:p14="http://schemas.microsoft.com/office/powerpoint/2010/main" val="345437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6B07E5A-6EA0-4D4B-9D83-6DFA951FFAA4}"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367284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6B07E5A-6EA0-4D4B-9D83-6DFA951FFAA4}"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60470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6B07E5A-6EA0-4D4B-9D83-6DFA951FFAA4}"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81428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6B07E5A-6EA0-4D4B-9D83-6DFA951FFAA4}" type="datetimeFigureOut">
              <a:rPr lang="en-US" smtClean="0"/>
              <a:t>6/12/2014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143709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6B07E5A-6EA0-4D4B-9D83-6DFA951FFAA4}" type="datetimeFigureOut">
              <a:rPr lang="en-US" smtClean="0"/>
              <a:t>6/12/2014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61026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07E5A-6EA0-4D4B-9D83-6DFA951FFAA4}" type="datetimeFigureOut">
              <a:rPr lang="en-US" smtClean="0"/>
              <a:t>6/12/2014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144014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6B07E5A-6EA0-4D4B-9D83-6DFA951FFAA4}"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64514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6B07E5A-6EA0-4D4B-9D83-6DFA951FFAA4}"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B99E6-6449-2844-830E-66B21F0A1D6B}" type="slidenum">
              <a:rPr lang="en-US" smtClean="0"/>
              <a:t>‹#›</a:t>
            </a:fld>
            <a:endParaRPr lang="en-US"/>
          </a:p>
        </p:txBody>
      </p:sp>
    </p:spTree>
    <p:extLst>
      <p:ext uri="{BB962C8B-B14F-4D97-AF65-F5344CB8AC3E}">
        <p14:creationId xmlns:p14="http://schemas.microsoft.com/office/powerpoint/2010/main" val="61092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07E5A-6EA0-4D4B-9D83-6DFA951FFAA4}" type="datetimeFigureOut">
              <a:rPr lang="en-US" smtClean="0"/>
              <a:t>6/12/2014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B99E6-6449-2844-830E-66B21F0A1D6B}" type="slidenum">
              <a:rPr lang="en-US" smtClean="0"/>
              <a:t>‹#›</a:t>
            </a:fld>
            <a:endParaRPr lang="en-US"/>
          </a:p>
        </p:txBody>
      </p:sp>
    </p:spTree>
    <p:extLst>
      <p:ext uri="{BB962C8B-B14F-4D97-AF65-F5344CB8AC3E}">
        <p14:creationId xmlns:p14="http://schemas.microsoft.com/office/powerpoint/2010/main" val="2716965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oecd.org/pisa/test/testquestions/question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lef.ub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ienceres-edcp-educ.sites.olt.ubc.ca/"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cienceres-edcp-educ.sites.olt.ubc.c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1.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2.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5.bin"/><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hyperlink" Target="mailto:marina.milner-bolotin@ubc.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hyperlink" Target="http://blogs.ubc.ca/mmilner/"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mhlc7peGlG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9.wmf"/><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0.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mailto:marina.milner-bolotin@ubc.ca"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mailto:marina.milner-bolotin@ubc.c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editlib.org/p/24919/"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oecd.org/statistics/compare-your-country.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oecd.org/pisa/test/testquestions/question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475" y="5184323"/>
            <a:ext cx="8592207" cy="1357646"/>
          </a:xfrm>
        </p:spPr>
        <p:txBody>
          <a:bodyPr>
            <a:noAutofit/>
          </a:bodyPr>
          <a:lstStyle/>
          <a:p>
            <a:r>
              <a:rPr lang="en-US" sz="2000" dirty="0" smtClean="0">
                <a:solidFill>
                  <a:schemeClr val="tx1"/>
                </a:solidFill>
                <a:latin typeface="Arial"/>
                <a:cs typeface="Arial"/>
              </a:rPr>
              <a:t>Department of Curriculum and Pedagogy </a:t>
            </a:r>
          </a:p>
          <a:p>
            <a:r>
              <a:rPr lang="en-US" sz="2000" dirty="0" smtClean="0">
                <a:solidFill>
                  <a:schemeClr val="tx1"/>
                </a:solidFill>
                <a:latin typeface="Arial"/>
                <a:cs typeface="Arial"/>
              </a:rPr>
              <a:t>University of British Columbia</a:t>
            </a:r>
          </a:p>
          <a:p>
            <a:endParaRPr lang="en-US" sz="1400" i="1" dirty="0" smtClean="0">
              <a:solidFill>
                <a:schemeClr val="tx1"/>
              </a:solidFill>
              <a:latin typeface="Arial"/>
              <a:cs typeface="Arial"/>
            </a:endParaRPr>
          </a:p>
          <a:p>
            <a:r>
              <a:rPr lang="en-US" sz="1600" dirty="0" smtClean="0">
                <a:solidFill>
                  <a:schemeClr val="tx1"/>
                </a:solidFill>
                <a:latin typeface="Arial"/>
                <a:cs typeface="Arial"/>
              </a:rPr>
              <a:t>Friday, </a:t>
            </a:r>
            <a:r>
              <a:rPr lang="en-US" sz="1600" dirty="0" smtClean="0">
                <a:solidFill>
                  <a:schemeClr val="tx1"/>
                </a:solidFill>
                <a:latin typeface="Arial"/>
                <a:cs typeface="Arial"/>
              </a:rPr>
              <a:t>June 18, </a:t>
            </a:r>
            <a:r>
              <a:rPr lang="en-US" sz="1600" dirty="0" smtClean="0">
                <a:solidFill>
                  <a:schemeClr val="tx1"/>
                </a:solidFill>
                <a:latin typeface="Arial"/>
                <a:cs typeface="Arial"/>
              </a:rPr>
              <a:t>2014</a:t>
            </a:r>
          </a:p>
          <a:p>
            <a:r>
              <a:rPr lang="en-US" sz="1600" dirty="0" smtClean="0">
                <a:solidFill>
                  <a:schemeClr val="tx1"/>
                </a:solidFill>
                <a:latin typeface="Arial"/>
                <a:cs typeface="Arial"/>
              </a:rPr>
              <a:t>CAP 2014</a:t>
            </a:r>
            <a:endParaRPr lang="en-US" sz="1600" dirty="0">
              <a:solidFill>
                <a:schemeClr val="tx1"/>
              </a:solidFill>
              <a:latin typeface="Arial"/>
              <a:cs typeface="Arial"/>
            </a:endParaRPr>
          </a:p>
        </p:txBody>
      </p:sp>
      <p:grpSp>
        <p:nvGrpSpPr>
          <p:cNvPr id="5" name="Group 4"/>
          <p:cNvGrpSpPr/>
          <p:nvPr/>
        </p:nvGrpSpPr>
        <p:grpSpPr>
          <a:xfrm>
            <a:off x="0" y="0"/>
            <a:ext cx="9180805" cy="5149516"/>
            <a:chOff x="0" y="0"/>
            <a:chExt cx="9180805"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632243" y="60827"/>
              <a:ext cx="7548562" cy="137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Aft>
                  <a:spcPts val="1200"/>
                </a:spcAft>
              </a:pPr>
              <a:r>
                <a:rPr lang="en-US" sz="4800" b="1" dirty="0" smtClean="0">
                  <a:solidFill>
                    <a:schemeClr val="bg1"/>
                  </a:solidFill>
                </a:rPr>
                <a:t>Teaching Conceptual Science with Technology</a:t>
              </a:r>
            </a:p>
            <a:p>
              <a:pPr>
                <a:spcAft>
                  <a:spcPts val="1200"/>
                </a:spcAft>
              </a:pPr>
              <a:endParaRPr lang="en-US" sz="4800" b="1" dirty="0" smtClean="0">
                <a:solidFill>
                  <a:schemeClr val="bg1"/>
                </a:solidFill>
              </a:endParaRPr>
            </a:p>
            <a:p>
              <a:pPr>
                <a:spcAft>
                  <a:spcPts val="1200"/>
                </a:spcAft>
              </a:pPr>
              <a:r>
                <a:rPr lang="en-US" sz="3200" b="1" dirty="0" smtClean="0">
                  <a:solidFill>
                    <a:schemeClr val="bg1"/>
                  </a:solidFill>
                  <a:latin typeface="Arial" pitchFamily="34" charset="0"/>
                  <a:cs typeface="Arial" pitchFamily="34" charset="0"/>
                </a:rPr>
                <a:t>Dr. Marina Milner-Bolotin </a:t>
              </a:r>
              <a:endParaRPr lang="en-US" sz="3200" b="1" dirty="0">
                <a:solidFill>
                  <a:schemeClr val="bg1"/>
                </a:solidFill>
                <a:latin typeface="Arial" pitchFamily="34" charset="0"/>
                <a:cs typeface="Arial" pitchFamily="34" charset="0"/>
              </a:endParaRPr>
            </a:p>
          </p:txBody>
        </p:sp>
      </p:grpSp>
      <p:grpSp>
        <p:nvGrpSpPr>
          <p:cNvPr id="10" name="Group 9"/>
          <p:cNvGrpSpPr/>
          <p:nvPr/>
        </p:nvGrpSpPr>
        <p:grpSpPr>
          <a:xfrm>
            <a:off x="38076694" y="891329"/>
            <a:ext cx="3657600" cy="3657600"/>
            <a:chOff x="38076694" y="891329"/>
            <a:chExt cx="3657600" cy="3657600"/>
          </a:xfrm>
        </p:grpSpPr>
        <p:sp>
          <p:nvSpPr>
            <p:cNvPr id="11" name="Oval 10"/>
            <p:cNvSpPr>
              <a:spLocks/>
            </p:cNvSpPr>
            <p:nvPr/>
          </p:nvSpPr>
          <p:spPr>
            <a:xfrm flipH="1">
              <a:off x="38076694" y="891329"/>
              <a:ext cx="3657600" cy="3657600"/>
            </a:xfrm>
            <a:prstGeom prst="ellipse">
              <a:avLst/>
            </a:prstGeom>
            <a:noFill/>
            <a:ln w="76200" cmpd="sng">
              <a:solidFill>
                <a:srgbClr val="5E86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076694" y="1571389"/>
              <a:ext cx="3657600" cy="2339102"/>
            </a:xfrm>
            <a:prstGeom prst="rect">
              <a:avLst/>
            </a:prstGeom>
            <a:noFill/>
          </p:spPr>
          <p:txBody>
            <a:bodyPr wrap="square" rtlCol="0">
              <a:spAutoFit/>
            </a:bodyPr>
            <a:lstStyle/>
            <a:p>
              <a:pPr algn="ctr"/>
              <a:r>
                <a:rPr lang="en-US" sz="4000" dirty="0" smtClean="0">
                  <a:solidFill>
                    <a:srgbClr val="5E869F"/>
                  </a:solidFill>
                  <a:latin typeface="Times New Roman"/>
                  <a:cs typeface="Times New Roman"/>
                </a:rPr>
                <a:t>Proudly supported by </a:t>
              </a:r>
              <a:r>
                <a:rPr lang="en-US" sz="6600" dirty="0" smtClean="0">
                  <a:solidFill>
                    <a:srgbClr val="5E869F"/>
                  </a:solidFill>
                  <a:latin typeface="Times New Roman"/>
                  <a:cs typeface="Times New Roman"/>
                </a:rPr>
                <a:t>TLEF</a:t>
              </a:r>
              <a:endParaRPr lang="en-US" sz="6600" dirty="0">
                <a:solidFill>
                  <a:srgbClr val="5E869F"/>
                </a:solidFill>
                <a:latin typeface="Times New Roman"/>
                <a:cs typeface="Times New Roman"/>
              </a:endParaRPr>
            </a:p>
          </p:txBody>
        </p:sp>
      </p:grpSp>
      <p:grpSp>
        <p:nvGrpSpPr>
          <p:cNvPr id="13" name="Group 12"/>
          <p:cNvGrpSpPr/>
          <p:nvPr/>
        </p:nvGrpSpPr>
        <p:grpSpPr>
          <a:xfrm>
            <a:off x="38229094" y="1043729"/>
            <a:ext cx="3657600" cy="3657600"/>
            <a:chOff x="38076694" y="891329"/>
            <a:chExt cx="3657600" cy="3657600"/>
          </a:xfrm>
        </p:grpSpPr>
        <p:sp>
          <p:nvSpPr>
            <p:cNvPr id="14" name="Oval 13"/>
            <p:cNvSpPr>
              <a:spLocks/>
            </p:cNvSpPr>
            <p:nvPr/>
          </p:nvSpPr>
          <p:spPr>
            <a:xfrm flipH="1">
              <a:off x="38076694" y="891329"/>
              <a:ext cx="3657600" cy="3657600"/>
            </a:xfrm>
            <a:prstGeom prst="ellipse">
              <a:avLst/>
            </a:prstGeom>
            <a:noFill/>
            <a:ln w="76200" cmpd="sng">
              <a:solidFill>
                <a:srgbClr val="5E86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8076694" y="1571389"/>
              <a:ext cx="3657600" cy="2339102"/>
            </a:xfrm>
            <a:prstGeom prst="rect">
              <a:avLst/>
            </a:prstGeom>
            <a:noFill/>
          </p:spPr>
          <p:txBody>
            <a:bodyPr wrap="square" rtlCol="0">
              <a:spAutoFit/>
            </a:bodyPr>
            <a:lstStyle/>
            <a:p>
              <a:pPr algn="ctr"/>
              <a:r>
                <a:rPr lang="en-US" sz="4000" dirty="0" smtClean="0">
                  <a:solidFill>
                    <a:srgbClr val="5E869F"/>
                  </a:solidFill>
                  <a:latin typeface="Times New Roman"/>
                  <a:cs typeface="Times New Roman"/>
                </a:rPr>
                <a:t>Proudly supported by </a:t>
              </a:r>
              <a:r>
                <a:rPr lang="en-US" sz="6600" dirty="0" smtClean="0">
                  <a:solidFill>
                    <a:srgbClr val="5E869F"/>
                  </a:solidFill>
                  <a:latin typeface="Times New Roman"/>
                  <a:cs typeface="Times New Roman"/>
                </a:rPr>
                <a:t>TLEF</a:t>
              </a:r>
              <a:endParaRPr lang="en-US" sz="6600" dirty="0">
                <a:solidFill>
                  <a:srgbClr val="5E869F"/>
                </a:solidFill>
                <a:latin typeface="Times New Roman"/>
                <a:cs typeface="Times New Roman"/>
              </a:endParaRPr>
            </a:p>
          </p:txBody>
        </p:sp>
      </p:grpSp>
      <p:pic>
        <p:nvPicPr>
          <p:cNvPr id="2" name="Picture 1"/>
          <p:cNvPicPr>
            <a:picLocks noChangeAspect="1"/>
          </p:cNvPicPr>
          <p:nvPr/>
        </p:nvPicPr>
        <p:blipFill>
          <a:blip r:embed="rId3"/>
          <a:stretch>
            <a:fillRect/>
          </a:stretch>
        </p:blipFill>
        <p:spPr>
          <a:xfrm>
            <a:off x="69012" y="5305094"/>
            <a:ext cx="1838325" cy="1085850"/>
          </a:xfrm>
          <a:prstGeom prst="rect">
            <a:avLst/>
          </a:prstGeom>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768" y="5305093"/>
            <a:ext cx="1017385" cy="134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318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595438" y="223838"/>
              <a:ext cx="754856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Example of a PISA Question</a:t>
              </a:r>
              <a:endParaRPr lang="en-US" sz="2800" b="1" dirty="0">
                <a:solidFill>
                  <a:schemeClr val="bg1"/>
                </a:solidFill>
                <a:latin typeface="Arial" pitchFamily="34" charset="0"/>
                <a:cs typeface="Arial" pitchFamily="34" charset="0"/>
              </a:endParaRPr>
            </a:p>
          </p:txBody>
        </p:sp>
      </p:grpSp>
      <p:pic>
        <p:nvPicPr>
          <p:cNvPr id="2" name="Picture 1">
            <a:hlinkClick r:id="rId3"/>
          </p:cNvPr>
          <p:cNvPicPr>
            <a:picLocks noChangeAspect="1"/>
          </p:cNvPicPr>
          <p:nvPr/>
        </p:nvPicPr>
        <p:blipFill>
          <a:blip r:embed="rId4"/>
          <a:stretch>
            <a:fillRect/>
          </a:stretch>
        </p:blipFill>
        <p:spPr>
          <a:xfrm>
            <a:off x="997527" y="1567798"/>
            <a:ext cx="7777333" cy="5291064"/>
          </a:xfrm>
          <a:prstGeom prst="rect">
            <a:avLst/>
          </a:prstGeom>
        </p:spPr>
      </p:pic>
    </p:spTree>
    <p:extLst>
      <p:ext uri="{BB962C8B-B14F-4D97-AF65-F5344CB8AC3E}">
        <p14:creationId xmlns:p14="http://schemas.microsoft.com/office/powerpoint/2010/main" val="1258300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CA" sz="4000" b="1" i="1" dirty="0">
                  <a:solidFill>
                    <a:schemeClr val="bg1"/>
                  </a:solidFill>
                </a:rPr>
                <a:t>Thinking Fast and Slow</a:t>
              </a:r>
              <a:r>
                <a:rPr lang="en-CA" sz="4000" b="1" dirty="0">
                  <a:solidFill>
                    <a:schemeClr val="bg1"/>
                  </a:solidFill>
                </a:rPr>
                <a:t> by Daniel Kahneman, 2011</a:t>
              </a:r>
              <a:endParaRPr lang="en-US" sz="3200" b="1" dirty="0">
                <a:solidFill>
                  <a:schemeClr val="bg1"/>
                </a:solidFill>
                <a:latin typeface="Arial" pitchFamily="34" charset="0"/>
                <a:cs typeface="Arial" pitchFamily="34" charset="0"/>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9757"/>
            <a:ext cx="3154337" cy="437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075816" y="1919757"/>
            <a:ext cx="5835427" cy="4524315"/>
          </a:xfrm>
          <a:prstGeom prst="rect">
            <a:avLst/>
          </a:prstGeom>
          <a:noFill/>
        </p:spPr>
        <p:txBody>
          <a:bodyPr wrap="square" rtlCol="0">
            <a:spAutoFit/>
          </a:bodyPr>
          <a:lstStyle/>
          <a:p>
            <a:r>
              <a:rPr lang="en-CA" sz="2400" dirty="0" smtClean="0">
                <a:solidFill>
                  <a:srgbClr val="FF0000"/>
                </a:solidFill>
              </a:rPr>
              <a:t>Central thesis: a </a:t>
            </a:r>
            <a:r>
              <a:rPr lang="en-CA" sz="2400" dirty="0">
                <a:solidFill>
                  <a:srgbClr val="FF0000"/>
                </a:solidFill>
              </a:rPr>
              <a:t>dichotomy between two modes of thought: </a:t>
            </a:r>
            <a:endParaRPr lang="en-CA" sz="2400" dirty="0" smtClean="0">
              <a:solidFill>
                <a:srgbClr val="FF0000"/>
              </a:solidFill>
            </a:endParaRPr>
          </a:p>
          <a:p>
            <a:endParaRPr lang="en-CA" sz="2400" dirty="0" smtClean="0"/>
          </a:p>
          <a:p>
            <a:r>
              <a:rPr lang="en-CA" sz="2400" dirty="0" smtClean="0"/>
              <a:t>"</a:t>
            </a:r>
            <a:r>
              <a:rPr lang="en-CA" sz="2400" dirty="0"/>
              <a:t>System 1" is fast, instinctive and emotional; "System 2" is slower, more deliberative, and more logical. </a:t>
            </a:r>
            <a:endParaRPr lang="en-CA" sz="2400" dirty="0" smtClean="0"/>
          </a:p>
          <a:p>
            <a:endParaRPr lang="en-CA" sz="2400" dirty="0"/>
          </a:p>
          <a:p>
            <a:r>
              <a:rPr lang="en-CA" sz="2400" dirty="0" smtClean="0"/>
              <a:t>It delineates </a:t>
            </a:r>
            <a:r>
              <a:rPr lang="en-CA" sz="2400" dirty="0"/>
              <a:t>cognitive biases associated with each type of </a:t>
            </a:r>
            <a:r>
              <a:rPr lang="en-CA" sz="2400" dirty="0" smtClean="0"/>
              <a:t>thinking by highlighting </a:t>
            </a:r>
            <a:r>
              <a:rPr lang="en-CA" sz="2400" dirty="0"/>
              <a:t>several decades of academic research to suggest that people place too much confidence in human judgment.</a:t>
            </a:r>
          </a:p>
        </p:txBody>
      </p:sp>
    </p:spTree>
    <p:extLst>
      <p:ext uri="{BB962C8B-B14F-4D97-AF65-F5344CB8AC3E}">
        <p14:creationId xmlns:p14="http://schemas.microsoft.com/office/powerpoint/2010/main" val="3974114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595438" y="223838"/>
              <a:ext cx="754856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Do Students Learn to Use System 2 in our Science Courses?</a:t>
              </a:r>
              <a:endParaRPr lang="en-US" sz="2800" b="1" dirty="0">
                <a:solidFill>
                  <a:schemeClr val="bg1"/>
                </a:solidFill>
                <a:latin typeface="Arial" pitchFamily="34" charset="0"/>
                <a:cs typeface="Arial" pitchFamily="34" charset="0"/>
              </a:endParaRPr>
            </a:p>
          </p:txBody>
        </p:sp>
      </p:grpSp>
      <p:sp>
        <p:nvSpPr>
          <p:cNvPr id="14" name="Text Placeholder 2"/>
          <p:cNvSpPr txBox="1">
            <a:spLocks/>
          </p:cNvSpPr>
          <p:nvPr>
            <p:custDataLst>
              <p:tags r:id="rId2"/>
            </p:custDataLst>
          </p:nvPr>
        </p:nvSpPr>
        <p:spPr>
          <a:xfrm>
            <a:off x="541712" y="1918855"/>
            <a:ext cx="2806700" cy="4521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lphaUcPeriod"/>
            </a:pPr>
            <a:r>
              <a:rPr lang="en-US" dirty="0" smtClean="0"/>
              <a:t>15% - 29%</a:t>
            </a:r>
          </a:p>
          <a:p>
            <a:pPr marL="514350" indent="-514350">
              <a:buFont typeface="Arial"/>
              <a:buAutoNum type="alphaUcPeriod"/>
            </a:pPr>
            <a:r>
              <a:rPr lang="en-US" dirty="0" smtClean="0"/>
              <a:t>30%-44%</a:t>
            </a:r>
          </a:p>
          <a:p>
            <a:pPr marL="514350" indent="-514350">
              <a:buFont typeface="Arial"/>
              <a:buAutoNum type="alphaUcPeriod"/>
            </a:pPr>
            <a:r>
              <a:rPr lang="en-US" dirty="0" smtClean="0"/>
              <a:t>45%-59%</a:t>
            </a:r>
          </a:p>
          <a:p>
            <a:pPr marL="514350" indent="-514350">
              <a:buFont typeface="Arial"/>
              <a:buAutoNum type="alphaUcPeriod"/>
            </a:pPr>
            <a:r>
              <a:rPr lang="en-US" dirty="0" smtClean="0"/>
              <a:t>60%-74%</a:t>
            </a:r>
          </a:p>
          <a:p>
            <a:pPr marL="514350" indent="-514350">
              <a:buFont typeface="Arial"/>
              <a:buAutoNum type="alphaUcPeriod"/>
            </a:pPr>
            <a:r>
              <a:rPr lang="en-US" dirty="0" smtClean="0"/>
              <a:t>75%-90%</a:t>
            </a:r>
          </a:p>
        </p:txBody>
      </p:sp>
      <p:sp>
        <p:nvSpPr>
          <p:cNvPr id="15" name="TextBox 14"/>
          <p:cNvSpPr txBox="1"/>
          <p:nvPr/>
        </p:nvSpPr>
        <p:spPr>
          <a:xfrm>
            <a:off x="3348412" y="1979366"/>
            <a:ext cx="4953000" cy="1815882"/>
          </a:xfrm>
          <a:prstGeom prst="rect">
            <a:avLst/>
          </a:prstGeom>
          <a:noFill/>
        </p:spPr>
        <p:txBody>
          <a:bodyPr wrap="square" rtlCol="0">
            <a:spAutoFit/>
          </a:bodyPr>
          <a:lstStyle/>
          <a:p>
            <a:r>
              <a:rPr lang="en-US" sz="2800" dirty="0" smtClean="0"/>
              <a:t>What % of what the students could have learned in our traditional lecture-based courses is actually learned?</a:t>
            </a:r>
            <a:endParaRPr lang="en-US" sz="2800" dirty="0"/>
          </a:p>
        </p:txBody>
      </p:sp>
      <p:graphicFrame>
        <p:nvGraphicFramePr>
          <p:cNvPr id="16" name="Object 2"/>
          <p:cNvGraphicFramePr>
            <a:graphicFrameLocks noChangeAspect="1"/>
          </p:cNvGraphicFramePr>
          <p:nvPr>
            <p:extLst>
              <p:ext uri="{D42A27DB-BD31-4B8C-83A1-F6EECF244321}">
                <p14:modId xmlns:p14="http://schemas.microsoft.com/office/powerpoint/2010/main" val="2886547417"/>
              </p:ext>
            </p:extLst>
          </p:nvPr>
        </p:nvGraphicFramePr>
        <p:xfrm>
          <a:off x="1783080" y="5249488"/>
          <a:ext cx="6331478" cy="1143000"/>
        </p:xfrm>
        <a:graphic>
          <a:graphicData uri="http://schemas.openxmlformats.org/presentationml/2006/ole">
            <mc:AlternateContent xmlns:mc="http://schemas.openxmlformats.org/markup-compatibility/2006">
              <mc:Choice xmlns:v="urn:schemas-microsoft-com:vml" Requires="v">
                <p:oleObj spid="_x0000_s12302" name="Equation" r:id="rId5" imgW="2323800" imgH="419040" progId="Equation.DSMT4">
                  <p:embed/>
                </p:oleObj>
              </mc:Choice>
              <mc:Fallback>
                <p:oleObj name="Equation" r:id="rId5" imgW="232380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3080" y="5249488"/>
                        <a:ext cx="6331478" cy="1143000"/>
                      </a:xfrm>
                      <a:prstGeom prst="rect">
                        <a:avLst/>
                      </a:prstGeom>
                      <a:solidFill>
                        <a:schemeClr val="bg1"/>
                      </a:solidFill>
                      <a:ln w="38100">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575363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6"/>
          <p:cNvSpPr>
            <a:spLocks noGrp="1"/>
          </p:cNvSpPr>
          <p:nvPr>
            <p:ph type="sldNum" sz="quarter" idx="11"/>
          </p:nvPr>
        </p:nvSpPr>
        <p:spPr>
          <a:noFill/>
        </p:spPr>
        <p:txBody>
          <a:bodyPr/>
          <a:lstStyle/>
          <a:p>
            <a:fld id="{9FDAADBF-9121-4DA7-9B7E-118FE6E13BAA}" type="slidenum">
              <a:rPr lang="en-US" smtClean="0">
                <a:latin typeface="Arial" charset="0"/>
              </a:rPr>
              <a:pPr/>
              <a:t>13</a:t>
            </a:fld>
            <a:endParaRPr lang="en-US" smtClean="0">
              <a:latin typeface="Arial" charset="0"/>
            </a:endParaRPr>
          </a:p>
        </p:txBody>
      </p:sp>
      <p:pic>
        <p:nvPicPr>
          <p:cNvPr id="3" name="Picture 2"/>
          <p:cNvPicPr>
            <a:picLocks noChangeAspect="1"/>
          </p:cNvPicPr>
          <p:nvPr/>
        </p:nvPicPr>
        <p:blipFill rotWithShape="1">
          <a:blip r:embed="rId3"/>
          <a:srcRect l="5560" t="10433" r="3195"/>
          <a:stretch/>
        </p:blipFill>
        <p:spPr>
          <a:xfrm>
            <a:off x="149631" y="2028304"/>
            <a:ext cx="8977746" cy="4299755"/>
          </a:xfrm>
          <a:prstGeom prst="rect">
            <a:avLst/>
          </a:prstGeom>
        </p:spPr>
      </p:pic>
      <p:sp>
        <p:nvSpPr>
          <p:cNvPr id="4" name="TextBox 3"/>
          <p:cNvSpPr txBox="1"/>
          <p:nvPr/>
        </p:nvSpPr>
        <p:spPr>
          <a:xfrm>
            <a:off x="392084" y="5890478"/>
            <a:ext cx="8262850" cy="830997"/>
          </a:xfrm>
          <a:prstGeom prst="rect">
            <a:avLst/>
          </a:prstGeom>
          <a:noFill/>
        </p:spPr>
        <p:txBody>
          <a:bodyPr wrap="square" rtlCol="0">
            <a:spAutoFit/>
          </a:bodyPr>
          <a:lstStyle/>
          <a:p>
            <a:r>
              <a:rPr lang="en-CA" sz="2400" dirty="0" smtClean="0"/>
              <a:t>[</a:t>
            </a:r>
            <a:r>
              <a:rPr lang="en-CA" sz="2400" dirty="0" err="1" smtClean="0"/>
              <a:t>Hestenes</a:t>
            </a:r>
            <a:r>
              <a:rPr lang="en-CA" sz="2400" dirty="0"/>
              <a:t>, D., Wells, M., &amp; </a:t>
            </a:r>
            <a:r>
              <a:rPr lang="en-CA" sz="2400" dirty="0" err="1"/>
              <a:t>Swackhamer</a:t>
            </a:r>
            <a:r>
              <a:rPr lang="en-CA" sz="2400" dirty="0"/>
              <a:t>, G. (1992). Force Concept Inventory. </a:t>
            </a:r>
            <a:r>
              <a:rPr lang="en-CA" sz="2400" i="1" dirty="0"/>
              <a:t>The Physics Teacher, 30</a:t>
            </a:r>
            <a:r>
              <a:rPr lang="en-CA" sz="2400" dirty="0"/>
              <a:t>(3), 141-157</a:t>
            </a:r>
            <a:r>
              <a:rPr lang="en-CA" sz="2400" dirty="0" smtClean="0"/>
              <a:t>.] </a:t>
            </a:r>
            <a:endParaRPr lang="en-CA" sz="2400" dirty="0"/>
          </a:p>
        </p:txBody>
      </p:sp>
      <p:grpSp>
        <p:nvGrpSpPr>
          <p:cNvPr id="8" name="Group 7"/>
          <p:cNvGrpSpPr/>
          <p:nvPr/>
        </p:nvGrpSpPr>
        <p:grpSpPr>
          <a:xfrm>
            <a:off x="0" y="0"/>
            <a:ext cx="9144000" cy="1527175"/>
            <a:chOff x="0" y="0"/>
            <a:chExt cx="9144000" cy="1527175"/>
          </a:xfrm>
        </p:grpSpPr>
        <p:sp>
          <p:nvSpPr>
            <p:cNvPr id="9" name="Rectangle 8"/>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0"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1" name="Rectangle 15"/>
            <p:cNvSpPr>
              <a:spLocks noChangeArrowheads="1"/>
            </p:cNvSpPr>
            <p:nvPr/>
          </p:nvSpPr>
          <p:spPr bwMode="auto">
            <a:xfrm>
              <a:off x="1595438" y="223838"/>
              <a:ext cx="754856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Force Concept Inventory Example</a:t>
              </a:r>
              <a:endParaRPr lang="en-US" sz="28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453705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1169782" y="2667000"/>
            <a:ext cx="7213600" cy="4039262"/>
            <a:chOff x="787195" y="2868613"/>
            <a:chExt cx="7213600" cy="4039262"/>
          </a:xfrm>
        </p:grpSpPr>
        <p:pic>
          <p:nvPicPr>
            <p:cNvPr id="1027" name="Picture 5"/>
            <p:cNvPicPr>
              <a:picLocks noChangeAspect="1" noChangeArrowheads="1"/>
            </p:cNvPicPr>
            <p:nvPr/>
          </p:nvPicPr>
          <p:blipFill>
            <a:blip r:embed="rId4"/>
            <a:srcRect l="2295" t="9926" r="9895" b="19853"/>
            <a:stretch>
              <a:fillRect/>
            </a:stretch>
          </p:blipFill>
          <p:spPr bwMode="auto">
            <a:xfrm>
              <a:off x="1215103" y="2868613"/>
              <a:ext cx="6553200" cy="3611562"/>
            </a:xfrm>
            <a:prstGeom prst="rect">
              <a:avLst/>
            </a:prstGeom>
            <a:noFill/>
            <a:ln w="9525">
              <a:noFill/>
              <a:miter lim="800000"/>
              <a:headEnd/>
              <a:tailEnd/>
            </a:ln>
          </p:spPr>
        </p:pic>
        <p:sp>
          <p:nvSpPr>
            <p:cNvPr id="1030" name="TextBox 6"/>
            <p:cNvSpPr txBox="1">
              <a:spLocks noChangeArrowheads="1"/>
            </p:cNvSpPr>
            <p:nvPr/>
          </p:nvSpPr>
          <p:spPr bwMode="auto">
            <a:xfrm>
              <a:off x="2582863" y="3179763"/>
              <a:ext cx="3565525" cy="701675"/>
            </a:xfrm>
            <a:prstGeom prst="rect">
              <a:avLst/>
            </a:prstGeom>
            <a:solidFill>
              <a:schemeClr val="tx1"/>
            </a:solidFill>
            <a:ln w="9525">
              <a:noFill/>
              <a:miter lim="800000"/>
              <a:headEnd/>
              <a:tailEnd/>
            </a:ln>
          </p:spPr>
          <p:txBody>
            <a:bodyPr>
              <a:spAutoFit/>
            </a:bodyPr>
            <a:lstStyle/>
            <a:p>
              <a:r>
                <a:rPr lang="en-US" sz="2000" b="1" dirty="0">
                  <a:solidFill>
                    <a:srgbClr val="FF0000"/>
                  </a:solidFill>
                </a:rPr>
                <a:t>Red: </a:t>
              </a:r>
              <a:r>
                <a:rPr lang="en-US" sz="2000" dirty="0">
                  <a:solidFill>
                    <a:schemeClr val="bg2"/>
                  </a:solidFill>
                </a:rPr>
                <a:t>Traditional lecture courses</a:t>
              </a:r>
            </a:p>
            <a:p>
              <a:r>
                <a:rPr lang="en-US" sz="2000" b="1" dirty="0">
                  <a:solidFill>
                    <a:srgbClr val="00B050"/>
                  </a:solidFill>
                </a:rPr>
                <a:t>Green: </a:t>
              </a:r>
              <a:r>
                <a:rPr lang="en-US" sz="2000" dirty="0">
                  <a:solidFill>
                    <a:schemeClr val="bg2"/>
                  </a:solidFill>
                </a:rPr>
                <a:t>Interactive engagement</a:t>
              </a:r>
            </a:p>
          </p:txBody>
        </p:sp>
        <p:sp>
          <p:nvSpPr>
            <p:cNvPr id="1031" name="Rectangle 4"/>
            <p:cNvSpPr>
              <a:spLocks noChangeArrowheads="1"/>
            </p:cNvSpPr>
            <p:nvPr/>
          </p:nvSpPr>
          <p:spPr bwMode="auto">
            <a:xfrm>
              <a:off x="787195" y="6541163"/>
              <a:ext cx="7213600" cy="366712"/>
            </a:xfrm>
            <a:prstGeom prst="rect">
              <a:avLst/>
            </a:prstGeom>
            <a:solidFill>
              <a:schemeClr val="bg1"/>
            </a:solidFill>
            <a:ln w="9525">
              <a:noFill/>
              <a:miter lim="800000"/>
              <a:headEnd/>
              <a:tailEnd/>
            </a:ln>
          </p:spPr>
          <p:txBody>
            <a:bodyPr>
              <a:spAutoFit/>
            </a:bodyPr>
            <a:lstStyle/>
            <a:p>
              <a:r>
                <a:rPr lang="en-US" dirty="0">
                  <a:latin typeface="Arial" charset="0"/>
                </a:rPr>
                <a:t>R. Hake, ”…A six-thousand-student survey…” AJP </a:t>
              </a:r>
              <a:r>
                <a:rPr lang="en-US" b="1" dirty="0">
                  <a:latin typeface="Arial" charset="0"/>
                </a:rPr>
                <a:t>66</a:t>
              </a:r>
              <a:r>
                <a:rPr lang="en-US" dirty="0">
                  <a:latin typeface="Arial" charset="0"/>
                </a:rPr>
                <a:t>, 64-74 (‘98).</a:t>
              </a:r>
            </a:p>
          </p:txBody>
        </p:sp>
      </p:grpSp>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595438" y="223838"/>
              <a:ext cx="754856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FCI Gain Data</a:t>
              </a:r>
              <a:endParaRPr lang="en-US" sz="2800" b="1" dirty="0">
                <a:solidFill>
                  <a:schemeClr val="bg1"/>
                </a:solidFill>
                <a:latin typeface="Arial" pitchFamily="34" charset="0"/>
                <a:cs typeface="Arial" pitchFamily="34" charset="0"/>
              </a:endParaRPr>
            </a:p>
          </p:txBody>
        </p:sp>
      </p:grpSp>
      <p:graphicFrame>
        <p:nvGraphicFramePr>
          <p:cNvPr id="13" name="Object 2"/>
          <p:cNvGraphicFramePr>
            <a:graphicFrameLocks noChangeAspect="1"/>
          </p:cNvGraphicFramePr>
          <p:nvPr>
            <p:extLst>
              <p:ext uri="{D42A27DB-BD31-4B8C-83A1-F6EECF244321}">
                <p14:modId xmlns:p14="http://schemas.microsoft.com/office/powerpoint/2010/main" val="1993763427"/>
              </p:ext>
            </p:extLst>
          </p:nvPr>
        </p:nvGraphicFramePr>
        <p:xfrm>
          <a:off x="2281846" y="1669470"/>
          <a:ext cx="4867102" cy="878641"/>
        </p:xfrm>
        <a:graphic>
          <a:graphicData uri="http://schemas.openxmlformats.org/presentationml/2006/ole">
            <mc:AlternateContent xmlns:mc="http://schemas.openxmlformats.org/markup-compatibility/2006">
              <mc:Choice xmlns:v="urn:schemas-microsoft-com:vml" Requires="v">
                <p:oleObj spid="_x0000_s11278" name="Equation" r:id="rId5" imgW="2323800" imgH="419040" progId="Equation.DSMT4">
                  <p:embed/>
                </p:oleObj>
              </mc:Choice>
              <mc:Fallback>
                <p:oleObj name="Equation" r:id="rId5" imgW="232380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1846" y="1669470"/>
                        <a:ext cx="4867102" cy="878641"/>
                      </a:xfrm>
                      <a:prstGeom prst="rect">
                        <a:avLst/>
                      </a:prstGeom>
                      <a:solidFill>
                        <a:schemeClr val="bg1"/>
                      </a:solidFill>
                      <a:ln w="38100">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80283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595438" y="223838"/>
              <a:ext cx="754856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Are these Results Surprising?</a:t>
              </a:r>
              <a:endParaRPr lang="en-US" sz="2800" b="1" dirty="0">
                <a:solidFill>
                  <a:schemeClr val="bg1"/>
                </a:solidFill>
                <a:latin typeface="Arial" pitchFamily="34" charset="0"/>
                <a:cs typeface="Arial" pitchFamily="34" charset="0"/>
              </a:endParaRPr>
            </a:p>
          </p:txBody>
        </p:sp>
      </p:grpSp>
      <p:pic>
        <p:nvPicPr>
          <p:cNvPr id="2" name="Picture 1"/>
          <p:cNvPicPr>
            <a:picLocks noChangeAspect="1"/>
          </p:cNvPicPr>
          <p:nvPr/>
        </p:nvPicPr>
        <p:blipFill>
          <a:blip r:embed="rId3"/>
          <a:stretch>
            <a:fillRect/>
          </a:stretch>
        </p:blipFill>
        <p:spPr>
          <a:xfrm>
            <a:off x="199505" y="1525588"/>
            <a:ext cx="4476750" cy="5181600"/>
          </a:xfrm>
          <a:prstGeom prst="rect">
            <a:avLst/>
          </a:prstGeom>
        </p:spPr>
      </p:pic>
      <p:sp>
        <p:nvSpPr>
          <p:cNvPr id="4" name="Rectangle 3"/>
          <p:cNvSpPr/>
          <p:nvPr/>
        </p:nvSpPr>
        <p:spPr>
          <a:xfrm>
            <a:off x="4676255" y="1942054"/>
            <a:ext cx="4068734" cy="3970318"/>
          </a:xfrm>
          <a:prstGeom prst="rect">
            <a:avLst/>
          </a:prstGeom>
        </p:spPr>
        <p:txBody>
          <a:bodyPr wrap="square">
            <a:spAutoFit/>
          </a:bodyPr>
          <a:lstStyle/>
          <a:p>
            <a:r>
              <a:rPr lang="en-CA" sz="3600" dirty="0" smtClean="0"/>
              <a:t>FREE from the National Academies Press:</a:t>
            </a:r>
          </a:p>
          <a:p>
            <a:endParaRPr lang="en-CA" sz="3600" dirty="0"/>
          </a:p>
          <a:p>
            <a:r>
              <a:rPr lang="en-CA" sz="3600" dirty="0" smtClean="0"/>
              <a:t>http</a:t>
            </a:r>
            <a:r>
              <a:rPr lang="en-CA" sz="3600" dirty="0"/>
              <a:t>://www.nap.edu/catalog.php?record_id=9853</a:t>
            </a:r>
          </a:p>
        </p:txBody>
      </p:sp>
    </p:spTree>
    <p:extLst>
      <p:ext uri="{BB962C8B-B14F-4D97-AF65-F5344CB8AC3E}">
        <p14:creationId xmlns:p14="http://schemas.microsoft.com/office/powerpoint/2010/main" val="779492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Why Should We Care?</a:t>
              </a:r>
              <a:endParaRPr lang="en-US" sz="3200" b="1" dirty="0">
                <a:solidFill>
                  <a:schemeClr val="bg1"/>
                </a:solidFill>
                <a:latin typeface="Arial" pitchFamily="34" charset="0"/>
                <a:cs typeface="Arial" pitchFamily="34" charset="0"/>
              </a:endParaRPr>
            </a:p>
          </p:txBody>
        </p:sp>
      </p:grpSp>
      <p:pic>
        <p:nvPicPr>
          <p:cNvPr id="2" name="Picture 1"/>
          <p:cNvPicPr>
            <a:picLocks noChangeAspect="1"/>
          </p:cNvPicPr>
          <p:nvPr/>
        </p:nvPicPr>
        <p:blipFill>
          <a:blip r:embed="rId3"/>
          <a:stretch>
            <a:fillRect/>
          </a:stretch>
        </p:blipFill>
        <p:spPr>
          <a:xfrm>
            <a:off x="249424" y="1987810"/>
            <a:ext cx="4529317" cy="4565552"/>
          </a:xfrm>
          <a:prstGeom prst="flowChartDocument">
            <a:avLst/>
          </a:prstGeom>
          <a:ln>
            <a:solidFill>
              <a:srgbClr val="003468"/>
            </a:solidFill>
          </a:ln>
        </p:spPr>
        <p:style>
          <a:lnRef idx="2">
            <a:schemeClr val="accent1"/>
          </a:lnRef>
          <a:fillRef idx="1">
            <a:schemeClr val="lt1"/>
          </a:fillRef>
          <a:effectRef idx="0">
            <a:schemeClr val="accent1"/>
          </a:effectRef>
          <a:fontRef idx="minor">
            <a:schemeClr val="dk1"/>
          </a:fontRef>
        </p:style>
      </p:pic>
      <p:sp>
        <p:nvSpPr>
          <p:cNvPr id="4" name="TextBox 3"/>
          <p:cNvSpPr txBox="1"/>
          <p:nvPr/>
        </p:nvSpPr>
        <p:spPr>
          <a:xfrm>
            <a:off x="5072333" y="2677223"/>
            <a:ext cx="3812874" cy="2246769"/>
          </a:xfrm>
          <a:prstGeom prst="rect">
            <a:avLst/>
          </a:prstGeom>
          <a:noFill/>
        </p:spPr>
        <p:txBody>
          <a:bodyPr wrap="square" rtlCol="0">
            <a:spAutoFit/>
          </a:bodyPr>
          <a:lstStyle/>
          <a:p>
            <a:r>
              <a:rPr lang="en-CA" sz="2800" dirty="0">
                <a:latin typeface="Arial" pitchFamily="34" charset="0"/>
                <a:cs typeface="Arial" pitchFamily="34" charset="0"/>
              </a:rPr>
              <a:t>Let's Talk Science. (2013). Spotlight on science learning: The high cost of dropping science and math. </a:t>
            </a:r>
          </a:p>
        </p:txBody>
      </p:sp>
    </p:spTree>
    <p:extLst>
      <p:ext uri="{BB962C8B-B14F-4D97-AF65-F5344CB8AC3E}">
        <p14:creationId xmlns:p14="http://schemas.microsoft.com/office/powerpoint/2010/main" val="1920020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595438" y="223838"/>
              <a:ext cx="754856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Increasing Student Engagement: Peer Instruction</a:t>
              </a:r>
              <a:endParaRPr lang="en-US" sz="2800" b="1" dirty="0">
                <a:solidFill>
                  <a:schemeClr val="bg1"/>
                </a:solidFill>
                <a:latin typeface="Arial" pitchFamily="34" charset="0"/>
                <a:cs typeface="Arial" pitchFamily="34" charset="0"/>
              </a:endParaRPr>
            </a:p>
          </p:txBody>
        </p:sp>
      </p:grpSp>
      <p:sp>
        <p:nvSpPr>
          <p:cNvPr id="14" name="Text Placeholder 2"/>
          <p:cNvSpPr txBox="1">
            <a:spLocks/>
          </p:cNvSpPr>
          <p:nvPr>
            <p:custDataLst>
              <p:tags r:id="rId1"/>
            </p:custDataLst>
          </p:nvPr>
        </p:nvSpPr>
        <p:spPr>
          <a:xfrm>
            <a:off x="541711" y="1918855"/>
            <a:ext cx="3814157" cy="4521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lphaUcPeriod"/>
            </a:pPr>
            <a:r>
              <a:rPr lang="en-US" dirty="0" smtClean="0"/>
              <a:t>Not familiar</a:t>
            </a:r>
          </a:p>
          <a:p>
            <a:pPr marL="514350" indent="-514350">
              <a:buFont typeface="Arial"/>
              <a:buAutoNum type="alphaUcPeriod"/>
            </a:pPr>
            <a:r>
              <a:rPr lang="en-US" dirty="0" smtClean="0"/>
              <a:t>Somewhat familiar</a:t>
            </a:r>
          </a:p>
          <a:p>
            <a:pPr marL="514350" indent="-514350">
              <a:buFont typeface="Arial"/>
              <a:buAutoNum type="alphaUcPeriod"/>
            </a:pPr>
            <a:r>
              <a:rPr lang="en-US" dirty="0" smtClean="0"/>
              <a:t>Watched it in action</a:t>
            </a:r>
          </a:p>
          <a:p>
            <a:pPr marL="514350" indent="-514350">
              <a:buFont typeface="Arial"/>
              <a:buAutoNum type="alphaUcPeriod"/>
            </a:pPr>
            <a:r>
              <a:rPr lang="en-US" dirty="0" smtClean="0"/>
              <a:t>Use it in my own classes</a:t>
            </a:r>
          </a:p>
        </p:txBody>
      </p:sp>
      <p:pic>
        <p:nvPicPr>
          <p:cNvPr id="13" name="Picture 7"/>
          <p:cNvPicPr>
            <a:picLocks noChangeAspect="1" noChangeArrowheads="1"/>
          </p:cNvPicPr>
          <p:nvPr/>
        </p:nvPicPr>
        <p:blipFill>
          <a:blip r:embed="rId4"/>
          <a:srcRect l="22178" t="51110" r="29987" b="9610"/>
          <a:stretch>
            <a:fillRect/>
          </a:stretch>
        </p:blipFill>
        <p:spPr bwMode="auto">
          <a:xfrm>
            <a:off x="4743796" y="1527175"/>
            <a:ext cx="4267200" cy="2101327"/>
          </a:xfrm>
          <a:prstGeom prst="rect">
            <a:avLst/>
          </a:prstGeom>
          <a:noFill/>
          <a:ln w="9525">
            <a:noFill/>
            <a:miter lim="800000"/>
            <a:headEnd/>
            <a:tailEnd/>
          </a:ln>
        </p:spPr>
      </p:pic>
      <p:pic>
        <p:nvPicPr>
          <p:cNvPr id="17" name="Picture 16"/>
          <p:cNvPicPr>
            <a:picLocks noChangeAspect="1" noChangeArrowheads="1"/>
          </p:cNvPicPr>
          <p:nvPr/>
        </p:nvPicPr>
        <p:blipFill>
          <a:blip r:embed="rId5"/>
          <a:srcRect/>
          <a:stretch>
            <a:fillRect/>
          </a:stretch>
        </p:blipFill>
        <p:spPr bwMode="auto">
          <a:xfrm>
            <a:off x="4743796" y="4059188"/>
            <a:ext cx="1720896" cy="2590800"/>
          </a:xfrm>
          <a:prstGeom prst="rect">
            <a:avLst/>
          </a:prstGeom>
          <a:noFill/>
          <a:ln w="9525">
            <a:noFill/>
            <a:miter lim="800000"/>
            <a:headEnd/>
            <a:tailEnd/>
          </a:ln>
        </p:spPr>
      </p:pic>
      <p:pic>
        <p:nvPicPr>
          <p:cNvPr id="18" name="Picture 17"/>
          <p:cNvPicPr>
            <a:picLocks noChangeAspect="1" noChangeArrowheads="1"/>
          </p:cNvPicPr>
          <p:nvPr/>
        </p:nvPicPr>
        <p:blipFill>
          <a:blip r:embed="rId6"/>
          <a:srcRect/>
          <a:stretch>
            <a:fillRect/>
          </a:stretch>
        </p:blipFill>
        <p:spPr bwMode="auto">
          <a:xfrm>
            <a:off x="6577624" y="3607724"/>
            <a:ext cx="2187801" cy="3042264"/>
          </a:xfrm>
          <a:prstGeom prst="rect">
            <a:avLst/>
          </a:prstGeom>
          <a:noFill/>
          <a:ln w="9525">
            <a:noFill/>
            <a:miter lim="800000"/>
            <a:headEnd/>
            <a:tailEnd/>
          </a:ln>
        </p:spPr>
      </p:pic>
    </p:spTree>
    <p:extLst>
      <p:ext uri="{BB962C8B-B14F-4D97-AF65-F5344CB8AC3E}">
        <p14:creationId xmlns:p14="http://schemas.microsoft.com/office/powerpoint/2010/main" val="2020592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Peer Instruction &amp; Active Learning</a:t>
              </a:r>
              <a:endParaRPr lang="en-US" sz="36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latin typeface="Arial" pitchFamily="34" charset="0"/>
                <a:cs typeface="Arial" pitchFamily="34" charset="0"/>
              </a:rPr>
              <a:pPr>
                <a:defRPr/>
              </a:pPr>
              <a:t>18</a:t>
            </a:fld>
            <a:endParaRPr lang="en-US">
              <a:latin typeface="Arial" pitchFamily="34" charset="0"/>
              <a:cs typeface="Arial" pitchFamily="34" charset="0"/>
            </a:endParaRPr>
          </a:p>
        </p:txBody>
      </p:sp>
      <p:grpSp>
        <p:nvGrpSpPr>
          <p:cNvPr id="24" name="Group 12"/>
          <p:cNvGrpSpPr>
            <a:grpSpLocks/>
          </p:cNvGrpSpPr>
          <p:nvPr/>
        </p:nvGrpSpPr>
        <p:grpSpPr bwMode="auto">
          <a:xfrm>
            <a:off x="160338" y="1562102"/>
            <a:ext cx="8435571" cy="3490218"/>
            <a:chOff x="348343" y="1091414"/>
            <a:chExt cx="8305800" cy="3236120"/>
          </a:xfrm>
        </p:grpSpPr>
        <p:pic>
          <p:nvPicPr>
            <p:cNvPr id="25" name="Picture 12"/>
            <p:cNvPicPr>
              <a:picLocks noChangeAspect="1" noChangeArrowheads="1"/>
            </p:cNvPicPr>
            <p:nvPr/>
          </p:nvPicPr>
          <p:blipFill>
            <a:blip r:embed="rId3" cstate="print"/>
            <a:srcRect l="2583" t="-6548" r="3552"/>
            <a:stretch>
              <a:fillRect/>
            </a:stretch>
          </p:blipFill>
          <p:spPr bwMode="auto">
            <a:xfrm>
              <a:off x="348343" y="1161143"/>
              <a:ext cx="8305800" cy="3166391"/>
            </a:xfrm>
            <a:prstGeom prst="flowChartDocument">
              <a:avLst/>
            </a:prstGeom>
            <a:noFill/>
            <a:ln w="9525">
              <a:solidFill>
                <a:schemeClr val="tx1"/>
              </a:solidFill>
              <a:miter lim="800000"/>
              <a:headEnd/>
              <a:tailEnd/>
            </a:ln>
          </p:spPr>
        </p:pic>
        <p:sp>
          <p:nvSpPr>
            <p:cNvPr id="26" name="TextBox 8"/>
            <p:cNvSpPr txBox="1">
              <a:spLocks noChangeArrowheads="1"/>
            </p:cNvSpPr>
            <p:nvPr/>
          </p:nvSpPr>
          <p:spPr bwMode="auto">
            <a:xfrm>
              <a:off x="2139313" y="1091414"/>
              <a:ext cx="6487348" cy="37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dirty="0">
                  <a:latin typeface="Arial" pitchFamily="34" charset="0"/>
                  <a:cs typeface="Arial" pitchFamily="34" charset="0"/>
                </a:rPr>
                <a:t>2004, The Physics Teacher, 42(8), 47-48.</a:t>
              </a:r>
            </a:p>
          </p:txBody>
        </p:sp>
      </p:grpSp>
      <p:grpSp>
        <p:nvGrpSpPr>
          <p:cNvPr id="27" name="Group 14"/>
          <p:cNvGrpSpPr>
            <a:grpSpLocks/>
          </p:cNvGrpSpPr>
          <p:nvPr/>
        </p:nvGrpSpPr>
        <p:grpSpPr bwMode="auto">
          <a:xfrm>
            <a:off x="1681239" y="3610986"/>
            <a:ext cx="7398325" cy="3189027"/>
            <a:chOff x="551543" y="3127821"/>
            <a:chExt cx="7981950" cy="3467100"/>
          </a:xfrm>
        </p:grpSpPr>
        <p:grpSp>
          <p:nvGrpSpPr>
            <p:cNvPr id="28" name="Group 10"/>
            <p:cNvGrpSpPr>
              <a:grpSpLocks/>
            </p:cNvGrpSpPr>
            <p:nvPr/>
          </p:nvGrpSpPr>
          <p:grpSpPr bwMode="auto">
            <a:xfrm>
              <a:off x="551543" y="3127821"/>
              <a:ext cx="7981950" cy="3467100"/>
              <a:chOff x="1009650" y="3523789"/>
              <a:chExt cx="7981950" cy="3467100"/>
            </a:xfrm>
          </p:grpSpPr>
          <p:sp>
            <p:nvSpPr>
              <p:cNvPr id="30" name="TextBox 9"/>
              <p:cNvSpPr txBox="1">
                <a:spLocks noChangeArrowheads="1"/>
              </p:cNvSpPr>
              <p:nvPr/>
            </p:nvSpPr>
            <p:spPr bwMode="auto">
              <a:xfrm>
                <a:off x="4130221" y="4085771"/>
                <a:ext cx="4716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latin typeface="Arial" pitchFamily="34" charset="0"/>
                    <a:cs typeface="Arial" pitchFamily="34" charset="0"/>
                  </a:rPr>
                  <a:t>Journal of College Science Teaching</a:t>
                </a:r>
                <a:r>
                  <a:rPr lang="en-US">
                    <a:latin typeface="Arial" pitchFamily="34" charset="0"/>
                    <a:cs typeface="Arial" pitchFamily="34" charset="0"/>
                  </a:rPr>
                  <a:t>, Fall 2009</a:t>
                </a:r>
              </a:p>
            </p:txBody>
          </p:sp>
          <p:pic>
            <p:nvPicPr>
              <p:cNvPr id="31" name="Picture 4"/>
              <p:cNvPicPr>
                <a:picLocks noChangeAspect="1" noChangeArrowheads="1"/>
              </p:cNvPicPr>
              <p:nvPr/>
            </p:nvPicPr>
            <p:blipFill>
              <a:blip r:embed="rId4" cstate="print"/>
              <a:srcRect b="27778"/>
              <a:stretch>
                <a:fillRect/>
              </a:stretch>
            </p:blipFill>
            <p:spPr bwMode="auto">
              <a:xfrm>
                <a:off x="1009650" y="3523789"/>
                <a:ext cx="7981950" cy="3467100"/>
              </a:xfrm>
              <a:prstGeom prst="flowChartDocument">
                <a:avLst/>
              </a:prstGeom>
              <a:noFill/>
              <a:ln w="9525">
                <a:solidFill>
                  <a:schemeClr val="tx1"/>
                </a:solidFill>
                <a:miter lim="800000"/>
                <a:headEnd/>
                <a:tailEnd/>
              </a:ln>
            </p:spPr>
          </p:pic>
        </p:grpSp>
        <p:sp>
          <p:nvSpPr>
            <p:cNvPr id="29" name="Rectangle 13"/>
            <p:cNvSpPr>
              <a:spLocks noChangeArrowheads="1"/>
            </p:cNvSpPr>
            <p:nvPr/>
          </p:nvSpPr>
          <p:spPr bwMode="auto">
            <a:xfrm>
              <a:off x="1842876" y="4333736"/>
              <a:ext cx="6581349" cy="110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i="1" dirty="0">
                  <a:latin typeface="Arial" pitchFamily="34" charset="0"/>
                  <a:cs typeface="Arial" pitchFamily="34" charset="0"/>
                </a:rPr>
                <a:t>2010, Journal of College Science Teaching, </a:t>
              </a:r>
              <a:endParaRPr lang="en-US" sz="2000" i="1" dirty="0" smtClean="0">
                <a:latin typeface="Arial" pitchFamily="34" charset="0"/>
                <a:cs typeface="Arial" pitchFamily="34" charset="0"/>
              </a:endParaRPr>
            </a:p>
            <a:p>
              <a:r>
                <a:rPr lang="en-US" sz="2000" i="1" dirty="0" smtClean="0">
                  <a:latin typeface="Arial" pitchFamily="34" charset="0"/>
                  <a:cs typeface="Arial" pitchFamily="34" charset="0"/>
                </a:rPr>
                <a:t>40(2), 18-22.</a:t>
              </a:r>
            </a:p>
            <a:p>
              <a:endParaRPr lang="en-US" sz="2000" i="1" dirty="0">
                <a:latin typeface="Arial" pitchFamily="34" charset="0"/>
                <a:cs typeface="Arial" pitchFamily="34" charset="0"/>
              </a:endParaRPr>
            </a:p>
          </p:txBody>
        </p:sp>
      </p:grpSp>
      <p:pic>
        <p:nvPicPr>
          <p:cNvPr id="3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5085184"/>
            <a:ext cx="1127339" cy="169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398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Peer Instruction Pedagogy</a:t>
              </a:r>
              <a:endParaRPr lang="en-US" sz="3200" b="1" dirty="0">
                <a:solidFill>
                  <a:schemeClr val="bg1"/>
                </a:solidFill>
                <a:latin typeface="Arial" pitchFamily="34" charset="0"/>
                <a:cs typeface="Arial" pitchFamily="34" charset="0"/>
              </a:endParaRPr>
            </a:p>
          </p:txBody>
        </p:sp>
      </p:gr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74" y="1628800"/>
            <a:ext cx="8426725" cy="4954880"/>
          </a:xfrm>
          <a:prstGeom prst="flowChartDocumen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1955959" y="1628800"/>
            <a:ext cx="6692240" cy="830997"/>
          </a:xfrm>
          <a:prstGeom prst="rect">
            <a:avLst/>
          </a:prstGeom>
        </p:spPr>
        <p:txBody>
          <a:bodyPr wrap="square">
            <a:spAutoFit/>
          </a:bodyPr>
          <a:lstStyle/>
          <a:p>
            <a:r>
              <a:rPr lang="en-CA" sz="2400" dirty="0" smtClean="0"/>
              <a:t>[LUMAT</a:t>
            </a:r>
            <a:r>
              <a:rPr lang="en-CA" sz="2400" dirty="0"/>
              <a:t>: Research and Practice in Math, Science </a:t>
            </a:r>
            <a:r>
              <a:rPr lang="en-CA" sz="2400" dirty="0" smtClean="0"/>
              <a:t>&amp; </a:t>
            </a:r>
            <a:r>
              <a:rPr lang="en-CA" sz="2400" dirty="0"/>
              <a:t>Technology Education, 2013. </a:t>
            </a:r>
            <a:r>
              <a:rPr lang="en-CA" sz="2400" b="1" dirty="0"/>
              <a:t>1</a:t>
            </a:r>
            <a:r>
              <a:rPr lang="en-CA" sz="2400" dirty="0"/>
              <a:t>(5): p. 525-544</a:t>
            </a:r>
            <a:r>
              <a:rPr lang="en-CA" sz="2400" dirty="0" smtClean="0"/>
              <a:t>.]</a:t>
            </a:r>
            <a:endParaRPr lang="en-CA" sz="2400" dirty="0"/>
          </a:p>
        </p:txBody>
      </p:sp>
    </p:spTree>
    <p:extLst>
      <p:ext uri="{BB962C8B-B14F-4D97-AF65-F5344CB8AC3E}">
        <p14:creationId xmlns:p14="http://schemas.microsoft.com/office/powerpoint/2010/main" val="3597431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dirty="0" smtClean="0">
                  <a:solidFill>
                    <a:schemeClr val="bg1"/>
                  </a:solidFill>
                  <a:latin typeface="Arial" pitchFamily="34" charset="0"/>
                  <a:cs typeface="Arial" pitchFamily="34" charset="0"/>
                </a:rPr>
                <a:t>Supported by UBC Teaching &amp; Learning Enhancement Fund </a:t>
              </a:r>
              <a:endParaRPr lang="en-US" sz="2400" b="1" dirty="0">
                <a:solidFill>
                  <a:schemeClr val="bg1"/>
                </a:solidFill>
                <a:latin typeface="Arial" pitchFamily="34" charset="0"/>
                <a:cs typeface="Arial" pitchFamily="34" charset="0"/>
              </a:endParaRPr>
            </a:p>
          </p:txBody>
        </p:sp>
      </p:grpSp>
      <p:pic>
        <p:nvPicPr>
          <p:cNvPr id="14339"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407" t="15624" r="14861" b="13165"/>
          <a:stretch/>
        </p:blipFill>
        <p:spPr bwMode="auto">
          <a:xfrm>
            <a:off x="219660" y="1671142"/>
            <a:ext cx="8226071" cy="4591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5010461"/>
            <a:ext cx="4538751" cy="1384995"/>
          </a:xfrm>
          <a:prstGeom prst="rect">
            <a:avLst/>
          </a:prstGeom>
          <a:solidFill>
            <a:schemeClr val="bg1"/>
          </a:solidFill>
        </p:spPr>
        <p:txBody>
          <a:bodyPr wrap="square" rtlCol="0">
            <a:spAutoFit/>
          </a:bodyPr>
          <a:lstStyle/>
          <a:p>
            <a:pPr lvl="1"/>
            <a:r>
              <a:rPr lang="en-CA" sz="2800" b="1" dirty="0" smtClean="0">
                <a:latin typeface="Arial" pitchFamily="34" charset="0"/>
                <a:cs typeface="Arial" pitchFamily="34" charset="0"/>
              </a:rPr>
              <a:t>Generously supported by UBC TLEF 2012-2015: $151, 000</a:t>
            </a:r>
            <a:endParaRPr lang="en-CA" sz="2800" b="1" dirty="0">
              <a:latin typeface="Arial" pitchFamily="34" charset="0"/>
              <a:cs typeface="Arial" pitchFamily="34" charset="0"/>
            </a:endParaRPr>
          </a:p>
        </p:txBody>
      </p:sp>
      <p:pic>
        <p:nvPicPr>
          <p:cNvPr id="8"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372" y="2830798"/>
            <a:ext cx="4675280" cy="336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871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80512" cy="1527175"/>
            <a:chOff x="0" y="0"/>
            <a:chExt cx="9180512"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691680" y="223838"/>
              <a:ext cx="748883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Clickers or Flashcards?</a:t>
              </a:r>
              <a:endParaRPr lang="en-US" sz="3600" b="1" dirty="0">
                <a:solidFill>
                  <a:schemeClr val="bg1"/>
                </a:solidFill>
                <a:latin typeface="Arial" pitchFamily="34" charset="0"/>
                <a:cs typeface="Arial" pitchFamily="34" charset="0"/>
              </a:endParaRPr>
            </a:p>
          </p:txBody>
        </p:sp>
      </p:grpSp>
      <p:sp>
        <p:nvSpPr>
          <p:cNvPr id="23" name="Slide Number Placeholder 3"/>
          <p:cNvSpPr>
            <a:spLocks noGrp="1"/>
          </p:cNvSpPr>
          <p:nvPr>
            <p:ph type="sldNum" sz="quarter" idx="12"/>
          </p:nvPr>
        </p:nvSpPr>
        <p:spPr>
          <a:xfrm>
            <a:off x="6629400" y="6492875"/>
            <a:ext cx="2133600" cy="365125"/>
          </a:xfrm>
        </p:spPr>
        <p:txBody>
          <a:bodyPr/>
          <a:lstStyle/>
          <a:p>
            <a:pPr>
              <a:defRPr/>
            </a:pPr>
            <a:fld id="{12B49B5D-7792-487D-AA1F-9EB99D6A6153}" type="slidenum">
              <a:rPr lang="en-US">
                <a:latin typeface="Arial" pitchFamily="34" charset="0"/>
                <a:cs typeface="Arial" pitchFamily="34" charset="0"/>
              </a:rPr>
              <a:pPr>
                <a:defRPr/>
              </a:pPr>
              <a:t>20</a:t>
            </a:fld>
            <a:endParaRPr lang="en-US">
              <a:latin typeface="Arial" pitchFamily="34" charset="0"/>
              <a:cs typeface="Arial" pitchFamily="34" charset="0"/>
            </a:endParaRPr>
          </a:p>
        </p:txBody>
      </p:sp>
      <p:sp>
        <p:nvSpPr>
          <p:cNvPr id="17" name="Content Placeholder 1"/>
          <p:cNvSpPr>
            <a:spLocks noGrp="1"/>
          </p:cNvSpPr>
          <p:nvPr>
            <p:ph idx="1"/>
          </p:nvPr>
        </p:nvSpPr>
        <p:spPr>
          <a:xfrm>
            <a:off x="475344" y="1844194"/>
            <a:ext cx="8287656" cy="1257904"/>
          </a:xfrm>
        </p:spPr>
        <p:txBody>
          <a:bodyPr>
            <a:normAutofit/>
          </a:bodyPr>
          <a:lstStyle/>
          <a:p>
            <a:pPr marL="0" indent="0">
              <a:buNone/>
            </a:pPr>
            <a:r>
              <a:rPr lang="en-CA" sz="3200" dirty="0" smtClean="0"/>
              <a:t>Electronic response systems (clickers) in K-12 classrooms…</a:t>
            </a:r>
          </a:p>
          <a:p>
            <a:pPr marL="0" indent="0">
              <a:buNone/>
            </a:pPr>
            <a:endParaRPr lang="en-CA" sz="3200" dirty="0"/>
          </a:p>
        </p:txBody>
      </p:sp>
      <p:pic>
        <p:nvPicPr>
          <p:cNvPr id="18" name="Picture 2" descr="http://arts.monash.edu.au/philosophy/peer-instruction/images/flashc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832" y="3156074"/>
            <a:ext cx="2921453" cy="20965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encrypted-tbn2.gstatic.com/images?q=tbn:ANd9GcQzDUOTn63OW--3fvYgWn_zlPAqKxHCHD1hIS8xc-oQ2mWACnn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47" y="3560432"/>
            <a:ext cx="2733675" cy="1524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213" y="5709693"/>
            <a:ext cx="8503787" cy="830997"/>
          </a:xfrm>
          <a:prstGeom prst="rect">
            <a:avLst/>
          </a:prstGeom>
          <a:noFill/>
        </p:spPr>
        <p:txBody>
          <a:bodyPr wrap="square" rtlCol="0">
            <a:spAutoFit/>
          </a:bodyPr>
          <a:lstStyle/>
          <a:p>
            <a:r>
              <a:rPr lang="en-CA" sz="2400" dirty="0"/>
              <a:t>[</a:t>
            </a:r>
            <a:r>
              <a:rPr lang="en-CA" sz="2400" dirty="0" smtClean="0"/>
              <a:t>Lasry</a:t>
            </a:r>
            <a:r>
              <a:rPr lang="en-CA" sz="2400" dirty="0"/>
              <a:t>, N. (2008). Clickers or flashcards: Is there really a difference? </a:t>
            </a:r>
            <a:r>
              <a:rPr lang="en-CA" sz="2400" i="1" dirty="0"/>
              <a:t>The Physics Teacher, 46</a:t>
            </a:r>
            <a:r>
              <a:rPr lang="en-CA" sz="2400" dirty="0"/>
              <a:t>(5), 242-244. </a:t>
            </a:r>
            <a:r>
              <a:rPr lang="en-CA" sz="2400" dirty="0" smtClean="0"/>
              <a:t>]</a:t>
            </a:r>
            <a:endParaRPr lang="en-CA" sz="2400" dirty="0"/>
          </a:p>
        </p:txBody>
      </p:sp>
    </p:spTree>
    <p:extLst>
      <p:ext uri="{BB962C8B-B14F-4D97-AF65-F5344CB8AC3E}">
        <p14:creationId xmlns:p14="http://schemas.microsoft.com/office/powerpoint/2010/main" val="1921159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480" y="7437530"/>
            <a:ext cx="6211187" cy="429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6480" y="7437529"/>
            <a:ext cx="7379022" cy="51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8880" y="7589929"/>
            <a:ext cx="7379022" cy="51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1280" y="7742329"/>
            <a:ext cx="7379022" cy="51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3680" y="7894729"/>
            <a:ext cx="7379022" cy="51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6080" y="8047129"/>
            <a:ext cx="7379022" cy="51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0" y="0"/>
            <a:ext cx="9144000" cy="1527175"/>
            <a:chOff x="0" y="0"/>
            <a:chExt cx="9144000" cy="1527175"/>
          </a:xfrm>
        </p:grpSpPr>
        <p:sp>
          <p:nvSpPr>
            <p:cNvPr id="13" name="Rectangle 12"/>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4"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5" name="Rectangle 15"/>
            <p:cNvSpPr>
              <a:spLocks noChangeArrowheads="1"/>
            </p:cNvSpPr>
            <p:nvPr/>
          </p:nvSpPr>
          <p:spPr bwMode="auto">
            <a:xfrm>
              <a:off x="1800224" y="223838"/>
              <a:ext cx="707105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Math &amp; Science Teaching &amp; Learning through Technology</a:t>
              </a:r>
              <a:endParaRPr lang="en-US" sz="2800" b="1" dirty="0">
                <a:solidFill>
                  <a:schemeClr val="bg1"/>
                </a:solidFill>
                <a:latin typeface="Arial" pitchFamily="34" charset="0"/>
                <a:cs typeface="Arial" pitchFamily="34" charset="0"/>
              </a:endParaRPr>
            </a:p>
          </p:txBody>
        </p:sp>
      </p:grpSp>
      <p:pic>
        <p:nvPicPr>
          <p:cNvPr id="14338"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1" y="1674924"/>
            <a:ext cx="8934450" cy="4954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887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rot="18824230">
            <a:off x="5919866" y="3069766"/>
            <a:ext cx="775460" cy="98449"/>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74" name="Rectangle 2"/>
          <p:cNvSpPr>
            <a:spLocks noGrp="1" noChangeArrowheads="1"/>
          </p:cNvSpPr>
          <p:nvPr>
            <p:ph type="title"/>
          </p:nvPr>
        </p:nvSpPr>
        <p:spPr>
          <a:xfrm>
            <a:off x="1792288" y="195263"/>
            <a:ext cx="5521325" cy="1143000"/>
          </a:xfrm>
        </p:spPr>
        <p:txBody>
          <a:bodyPr/>
          <a:lstStyle/>
          <a:p>
            <a:pPr algn="l" eaLnBrk="1" hangingPunct="1"/>
            <a:r>
              <a:rPr lang="en-CA" b="1" smtClean="0">
                <a:solidFill>
                  <a:schemeClr val="bg1"/>
                </a:solidFill>
                <a:latin typeface="Calibri" pitchFamily="34" charset="0"/>
              </a:rPr>
              <a:t>Question Title</a:t>
            </a:r>
          </a:p>
        </p:txBody>
      </p:sp>
      <p:sp>
        <p:nvSpPr>
          <p:cNvPr id="3075" name="Rectangle 7"/>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18"/>
          <p:cNvSpPr>
            <a:spLocks noChangeArrowheads="1"/>
          </p:cNvSpPr>
          <p:nvPr/>
        </p:nvSpPr>
        <p:spPr bwMode="auto">
          <a:xfrm>
            <a:off x="1792288" y="195263"/>
            <a:ext cx="5521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CA" sz="4400" b="1">
                <a:solidFill>
                  <a:schemeClr val="bg1"/>
                </a:solidFill>
                <a:latin typeface="Calibri" pitchFamily="34" charset="0"/>
              </a:rPr>
              <a:t>Question Title</a:t>
            </a:r>
          </a:p>
        </p:txBody>
      </p:sp>
      <p:sp>
        <p:nvSpPr>
          <p:cNvPr id="3077" name="Rectangle 19"/>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22"/>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9" name="Group 17"/>
          <p:cNvGrpSpPr>
            <a:grpSpLocks/>
          </p:cNvGrpSpPr>
          <p:nvPr/>
        </p:nvGrpSpPr>
        <p:grpSpPr bwMode="auto">
          <a:xfrm>
            <a:off x="0" y="0"/>
            <a:ext cx="9144000" cy="1527175"/>
            <a:chOff x="0" y="0"/>
            <a:chExt cx="9144000" cy="1527175"/>
          </a:xfrm>
        </p:grpSpPr>
        <p:sp>
          <p:nvSpPr>
            <p:cNvPr id="19" name="Rectangle 18"/>
            <p:cNvSpPr/>
            <p:nvPr/>
          </p:nvSpPr>
          <p:spPr>
            <a:xfrm>
              <a:off x="0" y="3175"/>
              <a:ext cx="9144000" cy="1522413"/>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107" name="Rectangle 16"/>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0" name="Group 17"/>
          <p:cNvGrpSpPr>
            <a:grpSpLocks/>
          </p:cNvGrpSpPr>
          <p:nvPr/>
        </p:nvGrpSpPr>
        <p:grpSpPr bwMode="auto">
          <a:xfrm>
            <a:off x="1524000" y="0"/>
            <a:ext cx="6829425" cy="1527175"/>
            <a:chOff x="960" y="0"/>
            <a:chExt cx="4302" cy="962"/>
          </a:xfrm>
        </p:grpSpPr>
        <p:sp>
          <p:nvSpPr>
            <p:cNvPr id="3104" name="Rectangle 15"/>
            <p:cNvSpPr>
              <a:spLocks noChangeArrowheads="1"/>
            </p:cNvSpPr>
            <p:nvPr/>
          </p:nvSpPr>
          <p:spPr bwMode="auto">
            <a:xfrm>
              <a:off x="1129" y="123"/>
              <a:ext cx="4133"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b="1" dirty="0">
                  <a:solidFill>
                    <a:schemeClr val="bg1"/>
                  </a:solidFill>
                  <a:latin typeface="Arial"/>
                  <a:cs typeface="Arial"/>
                </a:rPr>
                <a:t>Blocks </a:t>
              </a:r>
              <a:r>
                <a:rPr lang="en-US" sz="3600" b="1" dirty="0" smtClean="0">
                  <a:solidFill>
                    <a:schemeClr val="bg1"/>
                  </a:solidFill>
                  <a:latin typeface="Arial"/>
                  <a:cs typeface="Arial"/>
                </a:rPr>
                <a:t>and a Pulley</a:t>
              </a:r>
              <a:endParaRPr lang="en-US" sz="3600" b="1" dirty="0">
                <a:solidFill>
                  <a:schemeClr val="bg1"/>
                </a:solidFill>
                <a:latin typeface="Arial"/>
                <a:cs typeface="Arial"/>
              </a:endParaRPr>
            </a:p>
          </p:txBody>
        </p:sp>
        <p:sp>
          <p:nvSpPr>
            <p:cNvPr id="3105" name="Rectangle 16"/>
            <p:cNvSpPr>
              <a:spLocks noChangeArrowheads="1"/>
            </p:cNvSpPr>
            <p:nvPr/>
          </p:nvSpPr>
          <p:spPr bwMode="auto">
            <a:xfrm>
              <a:off x="960" y="0"/>
              <a:ext cx="45" cy="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43" name="Straight Connector 42"/>
          <p:cNvCxnSpPr/>
          <p:nvPr/>
        </p:nvCxnSpPr>
        <p:spPr bwMode="auto">
          <a:xfrm>
            <a:off x="6868529" y="2710234"/>
            <a:ext cx="19951" cy="2593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6372542" y="5305742"/>
            <a:ext cx="1079500" cy="720725"/>
            <a:chOff x="7073582" y="5473382"/>
            <a:chExt cx="1079500" cy="720725"/>
          </a:xfrm>
        </p:grpSpPr>
        <p:sp>
          <p:nvSpPr>
            <p:cNvPr id="40" name="Rectangle 39"/>
            <p:cNvSpPr/>
            <p:nvPr/>
          </p:nvSpPr>
          <p:spPr bwMode="auto">
            <a:xfrm>
              <a:off x="7073582" y="5473382"/>
              <a:ext cx="1079500" cy="7207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097" name="TextBox 32"/>
            <p:cNvSpPr txBox="1">
              <a:spLocks noChangeArrowheads="1"/>
            </p:cNvSpPr>
            <p:nvPr/>
          </p:nvSpPr>
          <p:spPr bwMode="auto">
            <a:xfrm>
              <a:off x="7239634" y="5569367"/>
              <a:ext cx="790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t>m</a:t>
              </a:r>
              <a:r>
                <a:rPr lang="en-US" sz="2400" baseline="-25000" dirty="0"/>
                <a:t>2</a:t>
              </a:r>
              <a:endParaRPr lang="en-CA" sz="2400" dirty="0"/>
            </a:p>
          </p:txBody>
        </p:sp>
      </p:grpSp>
      <p:sp>
        <p:nvSpPr>
          <p:cNvPr id="33" name="Rectangle 32"/>
          <p:cNvSpPr/>
          <p:nvPr/>
        </p:nvSpPr>
        <p:spPr bwMode="auto">
          <a:xfrm flipH="1">
            <a:off x="2786701" y="2394905"/>
            <a:ext cx="1079502" cy="7207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34" name="Straight Connector 33"/>
          <p:cNvCxnSpPr>
            <a:stCxn id="42" idx="7"/>
          </p:cNvCxnSpPr>
          <p:nvPr/>
        </p:nvCxnSpPr>
        <p:spPr bwMode="auto">
          <a:xfrm flipH="1" flipV="1">
            <a:off x="3840480" y="2560320"/>
            <a:ext cx="29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95" name="TextBox 32"/>
          <p:cNvSpPr txBox="1">
            <a:spLocks noChangeArrowheads="1"/>
          </p:cNvSpPr>
          <p:nvPr/>
        </p:nvSpPr>
        <p:spPr bwMode="auto">
          <a:xfrm flipH="1">
            <a:off x="2988027" y="2457861"/>
            <a:ext cx="876360"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m</a:t>
            </a:r>
            <a:r>
              <a:rPr lang="en-US" sz="2400" baseline="-25000" dirty="0"/>
              <a:t>1</a:t>
            </a:r>
            <a:endParaRPr lang="en-CA" sz="2400" dirty="0"/>
          </a:p>
        </p:txBody>
      </p:sp>
      <p:sp>
        <p:nvSpPr>
          <p:cNvPr id="35" name="Rectangle 34"/>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 name="Rectangle 1"/>
          <p:cNvSpPr/>
          <p:nvPr/>
        </p:nvSpPr>
        <p:spPr>
          <a:xfrm>
            <a:off x="1798320" y="3093720"/>
            <a:ext cx="4297680" cy="39624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rot="16200000">
            <a:off x="1737360" y="4213860"/>
            <a:ext cx="1562100" cy="14478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rot="16200000">
            <a:off x="4632960" y="4229100"/>
            <a:ext cx="1562100" cy="14478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p:cNvSpPr/>
          <p:nvPr/>
        </p:nvSpPr>
        <p:spPr bwMode="auto">
          <a:xfrm>
            <a:off x="6534149" y="2536190"/>
            <a:ext cx="358774" cy="3587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extLst>
      <p:ext uri="{BB962C8B-B14F-4D97-AF65-F5344CB8AC3E}">
        <p14:creationId xmlns:p14="http://schemas.microsoft.com/office/powerpoint/2010/main" val="2691933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rot="19829580">
            <a:off x="4005335" y="4464843"/>
            <a:ext cx="768096" cy="111353"/>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bwMode="auto">
          <a:xfrm>
            <a:off x="4659629" y="4121150"/>
            <a:ext cx="358774" cy="3587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098" name="Rectangle 2"/>
          <p:cNvSpPr>
            <a:spLocks noGrp="1" noChangeArrowheads="1"/>
          </p:cNvSpPr>
          <p:nvPr>
            <p:ph type="title"/>
          </p:nvPr>
        </p:nvSpPr>
        <p:spPr>
          <a:xfrm>
            <a:off x="1792288" y="195263"/>
            <a:ext cx="5521325" cy="1143000"/>
          </a:xfrm>
        </p:spPr>
        <p:txBody>
          <a:bodyPr/>
          <a:lstStyle/>
          <a:p>
            <a:pPr algn="l" eaLnBrk="1" hangingPunct="1"/>
            <a:r>
              <a:rPr lang="en-CA" b="1" smtClean="0">
                <a:solidFill>
                  <a:schemeClr val="bg1"/>
                </a:solidFill>
                <a:latin typeface="Calibri" pitchFamily="34" charset="0"/>
              </a:rPr>
              <a:t>Question Title</a:t>
            </a:r>
          </a:p>
        </p:txBody>
      </p:sp>
      <p:sp>
        <p:nvSpPr>
          <p:cNvPr id="4100" name="Rectangle 7"/>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Text Box 10"/>
          <p:cNvSpPr txBox="1">
            <a:spLocks noChangeArrowheads="1"/>
          </p:cNvSpPr>
          <p:nvPr/>
        </p:nvSpPr>
        <p:spPr bwMode="auto">
          <a:xfrm>
            <a:off x="274320" y="1668780"/>
            <a:ext cx="859536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spcBef>
                <a:spcPct val="50000"/>
              </a:spcBef>
            </a:pPr>
            <a:r>
              <a:rPr lang="en-US" sz="2000" dirty="0" smtClean="0"/>
              <a:t>Two blocks are connected via a pulley. The blocks are initially at rest as block m</a:t>
            </a:r>
            <a:r>
              <a:rPr lang="en-US" sz="2000" baseline="-25000" dirty="0" smtClean="0"/>
              <a:t>1</a:t>
            </a:r>
            <a:r>
              <a:rPr lang="en-US" sz="2000" dirty="0" smtClean="0"/>
              <a:t> is attached to a wall. </a:t>
            </a:r>
            <a:r>
              <a:rPr lang="en-CA" sz="2000" dirty="0" smtClean="0"/>
              <a:t>If string A breaks, what will the accelerations of the blocks be</a:t>
            </a:r>
            <a:r>
              <a:rPr lang="en-US" sz="2000" dirty="0" smtClean="0"/>
              <a:t>? (</a:t>
            </a:r>
            <a:r>
              <a:rPr lang="en-US" sz="2000" b="1" dirty="0" smtClean="0">
                <a:solidFill>
                  <a:srgbClr val="FF0000"/>
                </a:solidFill>
              </a:rPr>
              <a:t>Assume </a:t>
            </a:r>
            <a:r>
              <a:rPr lang="en-US" sz="2000" dirty="0" smtClean="0"/>
              <a:t>friction is very small and strings don’t stretch)</a:t>
            </a:r>
            <a:endParaRPr lang="en-US" sz="2000" dirty="0"/>
          </a:p>
        </p:txBody>
      </p:sp>
      <p:sp>
        <p:nvSpPr>
          <p:cNvPr id="4102" name="Rectangle 18"/>
          <p:cNvSpPr>
            <a:spLocks noChangeArrowheads="1"/>
          </p:cNvSpPr>
          <p:nvPr/>
        </p:nvSpPr>
        <p:spPr bwMode="auto">
          <a:xfrm>
            <a:off x="1792288" y="195263"/>
            <a:ext cx="5521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CA" sz="4400" b="1">
                <a:solidFill>
                  <a:schemeClr val="bg1"/>
                </a:solidFill>
                <a:latin typeface="Calibri" pitchFamily="34" charset="0"/>
              </a:rPr>
              <a:t>Question Title</a:t>
            </a:r>
          </a:p>
        </p:txBody>
      </p:sp>
      <p:sp>
        <p:nvSpPr>
          <p:cNvPr id="4103" name="Rectangle 19"/>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Rectangle 22"/>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05" name="Group 17"/>
          <p:cNvGrpSpPr>
            <a:grpSpLocks/>
          </p:cNvGrpSpPr>
          <p:nvPr/>
        </p:nvGrpSpPr>
        <p:grpSpPr bwMode="auto">
          <a:xfrm>
            <a:off x="0" y="0"/>
            <a:ext cx="9144000" cy="1527175"/>
            <a:chOff x="0" y="0"/>
            <a:chExt cx="9144000" cy="1527175"/>
          </a:xfrm>
        </p:grpSpPr>
        <p:sp>
          <p:nvSpPr>
            <p:cNvPr id="19" name="Rectangle 18"/>
            <p:cNvSpPr/>
            <p:nvPr/>
          </p:nvSpPr>
          <p:spPr>
            <a:xfrm>
              <a:off x="0" y="3175"/>
              <a:ext cx="9144000" cy="1522413"/>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117" name="Rectangle 16"/>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06" name="Group 17"/>
          <p:cNvGrpSpPr>
            <a:grpSpLocks/>
          </p:cNvGrpSpPr>
          <p:nvPr/>
        </p:nvGrpSpPr>
        <p:grpSpPr bwMode="auto">
          <a:xfrm>
            <a:off x="1524000" y="0"/>
            <a:ext cx="6829425" cy="1527175"/>
            <a:chOff x="960" y="0"/>
            <a:chExt cx="4302" cy="962"/>
          </a:xfrm>
        </p:grpSpPr>
        <p:sp>
          <p:nvSpPr>
            <p:cNvPr id="4114" name="Rectangle 15"/>
            <p:cNvSpPr>
              <a:spLocks noChangeArrowheads="1"/>
            </p:cNvSpPr>
            <p:nvPr/>
          </p:nvSpPr>
          <p:spPr bwMode="auto">
            <a:xfrm>
              <a:off x="1129" y="123"/>
              <a:ext cx="4133"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b="1" dirty="0">
                  <a:solidFill>
                    <a:schemeClr val="bg1"/>
                  </a:solidFill>
                  <a:latin typeface="Arial"/>
                  <a:cs typeface="Arial"/>
                </a:rPr>
                <a:t>Blocks </a:t>
              </a:r>
              <a:r>
                <a:rPr lang="en-US" sz="3600" b="1" dirty="0" smtClean="0">
                  <a:solidFill>
                    <a:schemeClr val="bg1"/>
                  </a:solidFill>
                  <a:latin typeface="Arial"/>
                  <a:cs typeface="Arial"/>
                </a:rPr>
                <a:t>and a Pulley II</a:t>
              </a:r>
              <a:endParaRPr lang="en-US" sz="3600" b="1" dirty="0">
                <a:solidFill>
                  <a:schemeClr val="bg1"/>
                </a:solidFill>
                <a:latin typeface="Arial"/>
                <a:cs typeface="Arial"/>
              </a:endParaRPr>
            </a:p>
          </p:txBody>
        </p:sp>
        <p:sp>
          <p:nvSpPr>
            <p:cNvPr id="4115" name="Rectangle 16"/>
            <p:cNvSpPr>
              <a:spLocks noChangeArrowheads="1"/>
            </p:cNvSpPr>
            <p:nvPr/>
          </p:nvSpPr>
          <p:spPr bwMode="auto">
            <a:xfrm>
              <a:off x="960" y="0"/>
              <a:ext cx="45" cy="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2" name="Straight Connector 21"/>
          <p:cNvCxnSpPr/>
          <p:nvPr/>
        </p:nvCxnSpPr>
        <p:spPr bwMode="auto">
          <a:xfrm>
            <a:off x="4994009" y="4203754"/>
            <a:ext cx="4711" cy="932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482782" y="5138102"/>
            <a:ext cx="1079500" cy="720725"/>
            <a:chOff x="7073582" y="5473382"/>
            <a:chExt cx="1079500" cy="720725"/>
          </a:xfrm>
        </p:grpSpPr>
        <p:sp>
          <p:nvSpPr>
            <p:cNvPr id="24" name="Rectangle 23"/>
            <p:cNvSpPr/>
            <p:nvPr/>
          </p:nvSpPr>
          <p:spPr bwMode="auto">
            <a:xfrm>
              <a:off x="7073582" y="5473382"/>
              <a:ext cx="1079500" cy="7207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5" name="TextBox 32"/>
            <p:cNvSpPr txBox="1">
              <a:spLocks noChangeArrowheads="1"/>
            </p:cNvSpPr>
            <p:nvPr/>
          </p:nvSpPr>
          <p:spPr bwMode="auto">
            <a:xfrm>
              <a:off x="7239634" y="5569367"/>
              <a:ext cx="790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t>m</a:t>
              </a:r>
              <a:r>
                <a:rPr lang="en-US" sz="2400" baseline="-25000" dirty="0"/>
                <a:t>2</a:t>
              </a:r>
              <a:endParaRPr lang="en-CA" sz="2400" dirty="0"/>
            </a:p>
          </p:txBody>
        </p:sp>
      </p:grpSp>
      <p:sp>
        <p:nvSpPr>
          <p:cNvPr id="26" name="Rectangle 25"/>
          <p:cNvSpPr/>
          <p:nvPr/>
        </p:nvSpPr>
        <p:spPr bwMode="auto">
          <a:xfrm flipH="1">
            <a:off x="1582741" y="3581401"/>
            <a:ext cx="1079502" cy="9058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27" name="Straight Connector 26"/>
          <p:cNvCxnSpPr>
            <a:stCxn id="33" idx="7"/>
          </p:cNvCxnSpPr>
          <p:nvPr/>
        </p:nvCxnSpPr>
        <p:spPr bwMode="auto">
          <a:xfrm flipH="1" flipV="1">
            <a:off x="2651760" y="4145280"/>
            <a:ext cx="22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32"/>
          <p:cNvSpPr txBox="1">
            <a:spLocks noChangeArrowheads="1"/>
          </p:cNvSpPr>
          <p:nvPr/>
        </p:nvSpPr>
        <p:spPr bwMode="auto">
          <a:xfrm flipH="1">
            <a:off x="1784067" y="3829461"/>
            <a:ext cx="668847"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m</a:t>
            </a:r>
            <a:r>
              <a:rPr lang="en-US" sz="2400" baseline="-25000" dirty="0"/>
              <a:t>1</a:t>
            </a:r>
            <a:endParaRPr lang="en-CA" sz="2400" dirty="0"/>
          </a:p>
        </p:txBody>
      </p:sp>
      <p:sp>
        <p:nvSpPr>
          <p:cNvPr id="29" name="Rectangle 28"/>
          <p:cNvSpPr/>
          <p:nvPr/>
        </p:nvSpPr>
        <p:spPr>
          <a:xfrm>
            <a:off x="594360" y="4465320"/>
            <a:ext cx="3550920" cy="396240"/>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rot="16200000">
            <a:off x="533400" y="5585460"/>
            <a:ext cx="1562100" cy="144780"/>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rot="16200000">
            <a:off x="2621280" y="5585460"/>
            <a:ext cx="1562100" cy="144780"/>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4" name="Straight Connector 33"/>
          <p:cNvCxnSpPr/>
          <p:nvPr/>
        </p:nvCxnSpPr>
        <p:spPr bwMode="auto">
          <a:xfrm flipH="1" flipV="1">
            <a:off x="579120" y="4145280"/>
            <a:ext cx="9882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rot="16200000">
            <a:off x="-1021080" y="4998720"/>
            <a:ext cx="2865120" cy="33528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32"/>
          <p:cNvSpPr txBox="1">
            <a:spLocks noChangeArrowheads="1"/>
          </p:cNvSpPr>
          <p:nvPr/>
        </p:nvSpPr>
        <p:spPr bwMode="auto">
          <a:xfrm flipH="1">
            <a:off x="905952" y="3648034"/>
            <a:ext cx="632562"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smtClean="0"/>
              <a:t>A</a:t>
            </a:r>
            <a:endParaRPr lang="en-CA" sz="2400" dirty="0"/>
          </a:p>
        </p:txBody>
      </p:sp>
      <p:sp>
        <p:nvSpPr>
          <p:cNvPr id="42" name="TextBox 32"/>
          <p:cNvSpPr txBox="1">
            <a:spLocks noChangeArrowheads="1"/>
          </p:cNvSpPr>
          <p:nvPr/>
        </p:nvSpPr>
        <p:spPr bwMode="auto">
          <a:xfrm flipH="1">
            <a:off x="3467723" y="3611749"/>
            <a:ext cx="632562"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smtClean="0"/>
              <a:t>B</a:t>
            </a:r>
            <a:endParaRPr lang="en-CA" sz="2400" dirty="0"/>
          </a:p>
        </p:txBody>
      </p:sp>
      <p:graphicFrame>
        <p:nvGraphicFramePr>
          <p:cNvPr id="7" name="Object 6"/>
          <p:cNvGraphicFramePr>
            <a:graphicFrameLocks noChangeAspect="1"/>
          </p:cNvGraphicFramePr>
          <p:nvPr>
            <p:extLst/>
          </p:nvPr>
        </p:nvGraphicFramePr>
        <p:xfrm>
          <a:off x="5780994" y="3524469"/>
          <a:ext cx="2890837" cy="2395537"/>
        </p:xfrm>
        <a:graphic>
          <a:graphicData uri="http://schemas.openxmlformats.org/presentationml/2006/ole">
            <mc:AlternateContent xmlns:mc="http://schemas.openxmlformats.org/markup-compatibility/2006">
              <mc:Choice xmlns:v="urn:schemas-microsoft-com:vml" Requires="v">
                <p:oleObj spid="_x0000_s4110" name="Equation" r:id="rId6" imgW="1333440" imgH="1104840" progId="Equation.DSMT4">
                  <p:embed/>
                </p:oleObj>
              </mc:Choice>
              <mc:Fallback>
                <p:oleObj name="Equation" r:id="rId6" imgW="1333440" imgH="1104840" progId="Equation.DSMT4">
                  <p:embed/>
                  <p:pic>
                    <p:nvPicPr>
                      <p:cNvPr id="0" name=""/>
                      <p:cNvPicPr/>
                      <p:nvPr/>
                    </p:nvPicPr>
                    <p:blipFill>
                      <a:blip r:embed="rId7"/>
                      <a:stretch>
                        <a:fillRect/>
                      </a:stretch>
                    </p:blipFill>
                    <p:spPr>
                      <a:xfrm>
                        <a:off x="5780994" y="3524469"/>
                        <a:ext cx="2890837" cy="2395537"/>
                      </a:xfrm>
                      <a:prstGeom prst="rect">
                        <a:avLst/>
                      </a:prstGeom>
                    </p:spPr>
                  </p:pic>
                </p:oleObj>
              </mc:Fallback>
            </mc:AlternateContent>
          </a:graphicData>
        </a:graphic>
      </p:graphicFrame>
      <p:sp>
        <p:nvSpPr>
          <p:cNvPr id="2" name="TextBox 1"/>
          <p:cNvSpPr txBox="1"/>
          <p:nvPr/>
        </p:nvSpPr>
        <p:spPr>
          <a:xfrm>
            <a:off x="3788229" y="6255657"/>
            <a:ext cx="4847771" cy="369332"/>
          </a:xfrm>
          <a:prstGeom prst="rect">
            <a:avLst/>
          </a:prstGeom>
          <a:noFill/>
        </p:spPr>
        <p:txBody>
          <a:bodyPr wrap="square" rtlCol="0">
            <a:spAutoFit/>
          </a:bodyPr>
          <a:lstStyle/>
          <a:p>
            <a:r>
              <a:rPr lang="en-CA" i="1" dirty="0" smtClean="0">
                <a:solidFill>
                  <a:srgbClr val="0070C0"/>
                </a:solidFill>
                <a:latin typeface="Arial"/>
                <a:cs typeface="Arial"/>
              </a:rPr>
              <a:t>Why are the assumptions above important?</a:t>
            </a:r>
          </a:p>
        </p:txBody>
      </p:sp>
    </p:spTree>
    <p:extLst>
      <p:ext uri="{BB962C8B-B14F-4D97-AF65-F5344CB8AC3E}">
        <p14:creationId xmlns:p14="http://schemas.microsoft.com/office/powerpoint/2010/main" val="2174035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a:xfrm>
            <a:off x="1792288" y="195263"/>
            <a:ext cx="5521325" cy="1143000"/>
          </a:xfrm>
        </p:spPr>
        <p:txBody>
          <a:bodyPr/>
          <a:lstStyle/>
          <a:p>
            <a:pPr algn="l" eaLnBrk="1" hangingPunct="1"/>
            <a:r>
              <a:rPr lang="en-CA" b="1" smtClean="0">
                <a:solidFill>
                  <a:schemeClr val="bg1"/>
                </a:solidFill>
                <a:latin typeface="Calibri" pitchFamily="34" charset="0"/>
              </a:rPr>
              <a:t>Comments</a:t>
            </a:r>
          </a:p>
        </p:txBody>
      </p:sp>
      <p:sp>
        <p:nvSpPr>
          <p:cNvPr id="5123" name="Rectangle 5"/>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Text Box 6"/>
          <p:cNvSpPr txBox="1">
            <a:spLocks noChangeArrowheads="1"/>
          </p:cNvSpPr>
          <p:nvPr/>
        </p:nvSpPr>
        <p:spPr bwMode="auto">
          <a:xfrm>
            <a:off x="590550" y="1783807"/>
            <a:ext cx="7871279"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CA" sz="2000" b="1" dirty="0"/>
              <a:t>Answer:</a:t>
            </a:r>
            <a:r>
              <a:rPr lang="en-CA" sz="2000" dirty="0"/>
              <a:t>  E</a:t>
            </a:r>
          </a:p>
          <a:p>
            <a:pPr eaLnBrk="1" hangingPunct="1">
              <a:spcBef>
                <a:spcPct val="50000"/>
              </a:spcBef>
            </a:pPr>
            <a:r>
              <a:rPr lang="en-CA" sz="2000" b="1" dirty="0"/>
              <a:t>Justification:  </a:t>
            </a:r>
            <a:r>
              <a:rPr lang="en-CA" sz="2000" dirty="0" smtClean="0"/>
              <a:t>None of the above answers is correct. Consider two blocks as one system: one can see that the system has a mass of (m</a:t>
            </a:r>
            <a:r>
              <a:rPr lang="en-CA" sz="2000" baseline="-25000" dirty="0" smtClean="0"/>
              <a:t>1</a:t>
            </a:r>
            <a:r>
              <a:rPr lang="en-CA" sz="2000" dirty="0" smtClean="0"/>
              <a:t>+m</a:t>
            </a:r>
            <a:r>
              <a:rPr lang="en-CA" sz="2000" baseline="-25000" dirty="0"/>
              <a:t>2</a:t>
            </a:r>
            <a:r>
              <a:rPr lang="en-CA" sz="2000" dirty="0" smtClean="0"/>
              <a:t>), while the net force pulling the system down is m</a:t>
            </a:r>
            <a:r>
              <a:rPr lang="en-CA" sz="2000" baseline="-25000" dirty="0"/>
              <a:t>1</a:t>
            </a:r>
            <a:r>
              <a:rPr lang="en-CA" sz="2000" dirty="0" smtClean="0"/>
              <a:t>g. Therefore, applying Newton’s second law, one can see that the acceleration of the system must be less than g:</a:t>
            </a:r>
          </a:p>
          <a:p>
            <a:pPr eaLnBrk="1" hangingPunct="1">
              <a:spcBef>
                <a:spcPct val="50000"/>
              </a:spcBef>
            </a:pPr>
            <a:endParaRPr lang="en-CA" sz="2000" b="1" dirty="0" smtClean="0"/>
          </a:p>
          <a:p>
            <a:pPr eaLnBrk="1" hangingPunct="1">
              <a:spcBef>
                <a:spcPct val="50000"/>
              </a:spcBef>
            </a:pPr>
            <a:endParaRPr lang="en-CA" sz="2000" b="1" dirty="0"/>
          </a:p>
          <a:p>
            <a:pPr eaLnBrk="1" hangingPunct="1">
              <a:spcBef>
                <a:spcPct val="50000"/>
              </a:spcBef>
            </a:pPr>
            <a:endParaRPr lang="en-CA" sz="2000" dirty="0" smtClean="0"/>
          </a:p>
          <a:p>
            <a:pPr eaLnBrk="1" hangingPunct="1">
              <a:spcBef>
                <a:spcPct val="50000"/>
              </a:spcBef>
            </a:pPr>
            <a:r>
              <a:rPr lang="en-CA" sz="2000" dirty="0" smtClean="0"/>
              <a:t>Some people think that the acceleration will be g. They forget that the system consists of two blocks </a:t>
            </a:r>
            <a:r>
              <a:rPr lang="en-CA" sz="2000" dirty="0"/>
              <a:t>(not just </a:t>
            </a:r>
            <a:r>
              <a:rPr lang="en-CA" sz="2000" dirty="0" smtClean="0"/>
              <a:t>m</a:t>
            </a:r>
            <a:r>
              <a:rPr lang="en-CA" sz="2000" baseline="-25000" dirty="0" smtClean="0"/>
              <a:t>1</a:t>
            </a:r>
            <a:r>
              <a:rPr lang="en-CA" sz="2000" dirty="0" smtClean="0"/>
              <a:t>) and the only pulling force </a:t>
            </a:r>
            <a:r>
              <a:rPr lang="en-CA" sz="2000" dirty="0"/>
              <a:t>is </a:t>
            </a:r>
            <a:r>
              <a:rPr lang="en-CA" sz="2000" dirty="0" smtClean="0"/>
              <a:t>m</a:t>
            </a:r>
            <a:r>
              <a:rPr lang="en-CA" sz="2000" baseline="-25000" dirty="0" smtClean="0"/>
              <a:t>1</a:t>
            </a:r>
            <a:r>
              <a:rPr lang="en-CA" sz="2000" dirty="0" smtClean="0"/>
              <a:t>g. Thus the system is NOT in a free fall. Compare this questions to the previous one to see the difference.</a:t>
            </a:r>
            <a:endParaRPr lang="en-CA" sz="2000" dirty="0"/>
          </a:p>
        </p:txBody>
      </p:sp>
      <p:sp>
        <p:nvSpPr>
          <p:cNvPr id="5125" name="Rectangle 12"/>
          <p:cNvSpPr>
            <a:spLocks noChangeArrowheads="1"/>
          </p:cNvSpPr>
          <p:nvPr/>
        </p:nvSpPr>
        <p:spPr bwMode="auto">
          <a:xfrm>
            <a:off x="1792288" y="195263"/>
            <a:ext cx="5521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CA" sz="4400" b="1">
                <a:solidFill>
                  <a:schemeClr val="bg1"/>
                </a:solidFill>
                <a:latin typeface="Calibri" pitchFamily="34" charset="0"/>
              </a:rPr>
              <a:t>Comments</a:t>
            </a:r>
          </a:p>
        </p:txBody>
      </p:sp>
      <p:sp>
        <p:nvSpPr>
          <p:cNvPr id="5126" name="Rectangle 13"/>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7" name="Group 10"/>
          <p:cNvGrpSpPr>
            <a:grpSpLocks/>
          </p:cNvGrpSpPr>
          <p:nvPr/>
        </p:nvGrpSpPr>
        <p:grpSpPr bwMode="auto">
          <a:xfrm>
            <a:off x="0" y="0"/>
            <a:ext cx="9144000" cy="1527175"/>
            <a:chOff x="0" y="0"/>
            <a:chExt cx="9144000" cy="1527175"/>
          </a:xfrm>
        </p:grpSpPr>
        <p:sp>
          <p:nvSpPr>
            <p:cNvPr id="12" name="Rectangle 11"/>
            <p:cNvSpPr/>
            <p:nvPr/>
          </p:nvSpPr>
          <p:spPr>
            <a:xfrm>
              <a:off x="0" y="3175"/>
              <a:ext cx="9144000" cy="1522413"/>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143" name="Rectangle 16"/>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8" name="Group 17"/>
          <p:cNvGrpSpPr>
            <a:grpSpLocks/>
          </p:cNvGrpSpPr>
          <p:nvPr/>
        </p:nvGrpSpPr>
        <p:grpSpPr bwMode="auto">
          <a:xfrm>
            <a:off x="1524000" y="0"/>
            <a:ext cx="5789613" cy="1527175"/>
            <a:chOff x="960" y="0"/>
            <a:chExt cx="3647" cy="962"/>
          </a:xfrm>
        </p:grpSpPr>
        <p:sp>
          <p:nvSpPr>
            <p:cNvPr id="5140" name="Rectangle 15"/>
            <p:cNvSpPr>
              <a:spLocks noChangeArrowheads="1"/>
            </p:cNvSpPr>
            <p:nvPr/>
          </p:nvSpPr>
          <p:spPr bwMode="auto">
            <a:xfrm>
              <a:off x="1129" y="123"/>
              <a:ext cx="3478"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CA" sz="4400" b="1" dirty="0" smtClean="0">
                  <a:solidFill>
                    <a:schemeClr val="bg1"/>
                  </a:solidFill>
                  <a:latin typeface="Arial"/>
                  <a:cs typeface="Arial"/>
                </a:rPr>
                <a:t>Solution</a:t>
              </a:r>
              <a:endParaRPr lang="en-CA" sz="4400" b="1" dirty="0">
                <a:solidFill>
                  <a:schemeClr val="bg1"/>
                </a:solidFill>
                <a:latin typeface="Arial"/>
                <a:cs typeface="Arial"/>
              </a:endParaRPr>
            </a:p>
          </p:txBody>
        </p:sp>
        <p:sp>
          <p:nvSpPr>
            <p:cNvPr id="5141" name="Rectangle 16"/>
            <p:cNvSpPr>
              <a:spLocks noChangeArrowheads="1"/>
            </p:cNvSpPr>
            <p:nvPr/>
          </p:nvSpPr>
          <p:spPr bwMode="auto">
            <a:xfrm>
              <a:off x="960" y="0"/>
              <a:ext cx="45" cy="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 name="Object 1"/>
          <p:cNvGraphicFramePr>
            <a:graphicFrameLocks noChangeAspect="1"/>
          </p:cNvGraphicFramePr>
          <p:nvPr>
            <p:extLst/>
          </p:nvPr>
        </p:nvGraphicFramePr>
        <p:xfrm>
          <a:off x="2559956" y="4103233"/>
          <a:ext cx="3771353" cy="846137"/>
        </p:xfrm>
        <a:graphic>
          <a:graphicData uri="http://schemas.openxmlformats.org/presentationml/2006/ole">
            <mc:AlternateContent xmlns:mc="http://schemas.openxmlformats.org/markup-compatibility/2006">
              <mc:Choice xmlns:v="urn:schemas-microsoft-com:vml" Requires="v">
                <p:oleObj spid="_x0000_s3087" name="Equation" r:id="rId4" imgW="1981080" imgH="444240" progId="Equation.DSMT4">
                  <p:embed/>
                </p:oleObj>
              </mc:Choice>
              <mc:Fallback>
                <p:oleObj name="Equation" r:id="rId4" imgW="1981080" imgH="444240" progId="Equation.DSMT4">
                  <p:embed/>
                  <p:pic>
                    <p:nvPicPr>
                      <p:cNvPr id="0" name=""/>
                      <p:cNvPicPr/>
                      <p:nvPr/>
                    </p:nvPicPr>
                    <p:blipFill>
                      <a:blip r:embed="rId5"/>
                      <a:stretch>
                        <a:fillRect/>
                      </a:stretch>
                    </p:blipFill>
                    <p:spPr>
                      <a:xfrm>
                        <a:off x="2559956" y="4103233"/>
                        <a:ext cx="3771353" cy="846137"/>
                      </a:xfrm>
                      <a:prstGeom prst="rect">
                        <a:avLst/>
                      </a:prstGeom>
                    </p:spPr>
                  </p:pic>
                </p:oleObj>
              </mc:Fallback>
            </mc:AlternateContent>
          </a:graphicData>
        </a:graphic>
      </p:graphicFrame>
    </p:spTree>
    <p:extLst>
      <p:ext uri="{BB962C8B-B14F-4D97-AF65-F5344CB8AC3E}">
        <p14:creationId xmlns:p14="http://schemas.microsoft.com/office/powerpoint/2010/main" val="2280046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0" y="1601788"/>
            <a:ext cx="9144000" cy="5252769"/>
          </a:xfrm>
          <a:prstGeom prst="rect">
            <a:avLst/>
          </a:prstGeom>
        </p:spPr>
      </p:pic>
      <p:grpSp>
        <p:nvGrpSpPr>
          <p:cNvPr id="3" name="Group 2"/>
          <p:cNvGrpSpPr/>
          <p:nvPr/>
        </p:nvGrpSpPr>
        <p:grpSpPr>
          <a:xfrm>
            <a:off x="0" y="0"/>
            <a:ext cx="9144000" cy="1527175"/>
            <a:chOff x="0" y="0"/>
            <a:chExt cx="9144000" cy="1527175"/>
          </a:xfrm>
        </p:grpSpPr>
        <p:sp>
          <p:nvSpPr>
            <p:cNvPr id="5" name="Rectangle 4"/>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6"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7"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Navigating the Resource</a:t>
              </a:r>
              <a:endParaRPr lang="en-US" sz="36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537366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Navigating the Resource</a:t>
              </a:r>
              <a:endParaRPr lang="en-US" sz="3600" b="1" dirty="0">
                <a:solidFill>
                  <a:schemeClr val="bg1"/>
                </a:solidFill>
                <a:latin typeface="Arial" pitchFamily="34" charset="0"/>
                <a:cs typeface="Arial" pitchFamily="34" charset="0"/>
              </a:endParaRPr>
            </a:p>
          </p:txBody>
        </p:sp>
      </p:gr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8" y="1700601"/>
            <a:ext cx="8712747" cy="455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 y="6396335"/>
            <a:ext cx="9143999" cy="461665"/>
          </a:xfrm>
          <a:prstGeom prst="rect">
            <a:avLst/>
          </a:prstGeom>
          <a:noFill/>
        </p:spPr>
        <p:txBody>
          <a:bodyPr wrap="square" rtlCol="0">
            <a:spAutoFit/>
          </a:bodyPr>
          <a:lstStyle/>
          <a:p>
            <a:pPr algn="ctr"/>
            <a:r>
              <a:rPr lang="en-US" sz="2400" dirty="0" smtClean="0">
                <a:solidFill>
                  <a:schemeClr val="tx2">
                    <a:lumMod val="75000"/>
                  </a:schemeClr>
                </a:solidFill>
                <a:latin typeface="Arial"/>
                <a:cs typeface="Arial"/>
              </a:rPr>
              <a:t>http://scienceres-edcp-educ.sites.olt.ubc.ca/</a:t>
            </a:r>
            <a:endParaRPr lang="en-US" sz="2400" dirty="0">
              <a:solidFill>
                <a:schemeClr val="tx2">
                  <a:lumMod val="75000"/>
                </a:schemeClr>
              </a:solidFill>
              <a:latin typeface="Arial"/>
              <a:cs typeface="Arial"/>
            </a:endParaRPr>
          </a:p>
        </p:txBody>
      </p:sp>
    </p:spTree>
    <p:extLst>
      <p:ext uri="{BB962C8B-B14F-4D97-AF65-F5344CB8AC3E}">
        <p14:creationId xmlns:p14="http://schemas.microsoft.com/office/powerpoint/2010/main" val="2114739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Experiencing Peer Instruction</a:t>
              </a:r>
              <a:endParaRPr lang="en-US" sz="3600" b="1" dirty="0">
                <a:solidFill>
                  <a:schemeClr val="bg1"/>
                </a:solidFill>
                <a:latin typeface="Arial" pitchFamily="34" charset="0"/>
                <a:cs typeface="Arial" pitchFamily="34" charset="0"/>
              </a:endParaRPr>
            </a:p>
          </p:txBody>
        </p:sp>
      </p:grpSp>
      <p:sp>
        <p:nvSpPr>
          <p:cNvPr id="2" name="TextBox 1"/>
          <p:cNvSpPr txBox="1"/>
          <p:nvPr/>
        </p:nvSpPr>
        <p:spPr>
          <a:xfrm>
            <a:off x="1329431" y="3173400"/>
            <a:ext cx="6800417" cy="646331"/>
          </a:xfrm>
          <a:prstGeom prst="rect">
            <a:avLst/>
          </a:prstGeom>
          <a:noFill/>
        </p:spPr>
        <p:txBody>
          <a:bodyPr wrap="square" rtlCol="0">
            <a:spAutoFit/>
          </a:bodyPr>
          <a:lstStyle/>
          <a:p>
            <a:r>
              <a:rPr lang="en-CA" sz="3600" dirty="0" smtClean="0"/>
              <a:t>Now it is your turn to get engaged!</a:t>
            </a:r>
            <a:endParaRPr lang="en-CA" sz="3600" dirty="0"/>
          </a:p>
        </p:txBody>
      </p:sp>
      <p:sp>
        <p:nvSpPr>
          <p:cNvPr id="13" name="Rectangle 15"/>
          <p:cNvSpPr>
            <a:spLocks noChangeArrowheads="1"/>
          </p:cNvSpPr>
          <p:nvPr/>
        </p:nvSpPr>
        <p:spPr bwMode="auto">
          <a:xfrm>
            <a:off x="355976" y="223838"/>
            <a:ext cx="12394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a:solidFill>
                  <a:schemeClr val="bg1"/>
                </a:solidFill>
                <a:latin typeface="Arial" pitchFamily="34" charset="0"/>
                <a:cs typeface="Arial" pitchFamily="34" charset="0"/>
              </a:rPr>
              <a:t>2</a:t>
            </a:r>
            <a:r>
              <a:rPr lang="en-US" sz="4400" b="1" dirty="0" smtClean="0">
                <a:solidFill>
                  <a:schemeClr val="bg1"/>
                </a:solidFill>
                <a:latin typeface="Arial" pitchFamily="34" charset="0"/>
                <a:cs typeface="Arial" pitchFamily="34" charset="0"/>
              </a:rPr>
              <a:t>.</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95002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100" name="Rectangle 16"/>
          <p:cNvSpPr>
            <a:spLocks noChangeArrowheads="1"/>
          </p:cNvSpPr>
          <p:nvPr/>
        </p:nvSpPr>
        <p:spPr bwMode="auto">
          <a:xfrm>
            <a:off x="1524000" y="0"/>
            <a:ext cx="71438" cy="1527175"/>
          </a:xfrm>
          <a:prstGeom prst="rect">
            <a:avLst/>
          </a:prstGeom>
          <a:solidFill>
            <a:schemeClr val="bg1"/>
          </a:solidFill>
          <a:ln w="9525">
            <a:noFill/>
            <a:miter lim="800000"/>
            <a:headEnd/>
            <a:tailEnd/>
          </a:ln>
        </p:spPr>
        <p:txBody>
          <a:bodyPr wrap="none" anchor="ctr"/>
          <a:lstStyle/>
          <a:p>
            <a:endParaRPr lang="en-US"/>
          </a:p>
        </p:txBody>
      </p:sp>
      <p:sp>
        <p:nvSpPr>
          <p:cNvPr id="4101" name="Rectangle 15"/>
          <p:cNvSpPr>
            <a:spLocks noChangeArrowheads="1"/>
          </p:cNvSpPr>
          <p:nvPr/>
        </p:nvSpPr>
        <p:spPr bwMode="auto">
          <a:xfrm>
            <a:off x="1800225" y="223838"/>
            <a:ext cx="7205752" cy="1079500"/>
          </a:xfrm>
          <a:prstGeom prst="rect">
            <a:avLst/>
          </a:prstGeom>
          <a:noFill/>
          <a:ln w="9525">
            <a:noFill/>
            <a:miter lim="800000"/>
            <a:headEnd/>
            <a:tailEnd/>
          </a:ln>
        </p:spPr>
        <p:txBody>
          <a:bodyPr anchor="ctr"/>
          <a:lstStyle/>
          <a:p>
            <a:r>
              <a:rPr lang="en-US" sz="4400" b="1" dirty="0" smtClean="0">
                <a:solidFill>
                  <a:schemeClr val="bg1"/>
                </a:solidFill>
                <a:latin typeface="Arial"/>
                <a:cs typeface="Arial"/>
              </a:rPr>
              <a:t>Algebra I</a:t>
            </a:r>
            <a:endParaRPr lang="en-US" sz="4400" b="1" dirty="0">
              <a:solidFill>
                <a:schemeClr val="bg1"/>
              </a:solidFill>
              <a:latin typeface="Arial"/>
              <a:cs typeface="Arial"/>
            </a:endParaRPr>
          </a:p>
        </p:txBody>
      </p:sp>
      <p:sp>
        <p:nvSpPr>
          <p:cNvPr id="9" name="Text Box 10"/>
          <p:cNvSpPr txBox="1">
            <a:spLocks noChangeArrowheads="1"/>
          </p:cNvSpPr>
          <p:nvPr/>
        </p:nvSpPr>
        <p:spPr bwMode="auto">
          <a:xfrm>
            <a:off x="420915" y="1943102"/>
            <a:ext cx="7939314" cy="3616375"/>
          </a:xfrm>
          <a:prstGeom prst="rect">
            <a:avLst/>
          </a:prstGeom>
          <a:noFill/>
          <a:ln w="9525">
            <a:noFill/>
            <a:miter lim="800000"/>
            <a:headEnd/>
            <a:tailEnd/>
          </a:ln>
        </p:spPr>
        <p:txBody>
          <a:bodyPr wrap="square">
            <a:spAutoFit/>
          </a:bodyPr>
          <a:lstStyle/>
          <a:p>
            <a:pPr>
              <a:spcBef>
                <a:spcPct val="50000"/>
              </a:spcBef>
            </a:pPr>
            <a:r>
              <a:rPr lang="en-CA" sz="2400" dirty="0">
                <a:latin typeface="Arial" pitchFamily="34" charset="0"/>
                <a:cs typeface="Arial" pitchFamily="34" charset="0"/>
              </a:rPr>
              <a:t>If </a:t>
            </a:r>
            <a:r>
              <a:rPr lang="en-CA" sz="2400" i="1" dirty="0">
                <a:latin typeface="Arial" pitchFamily="34" charset="0"/>
                <a:cs typeface="Arial" pitchFamily="34" charset="0"/>
              </a:rPr>
              <a:t>m</a:t>
            </a:r>
            <a:r>
              <a:rPr lang="en-CA" sz="2400" dirty="0">
                <a:latin typeface="Arial" pitchFamily="34" charset="0"/>
                <a:cs typeface="Arial" pitchFamily="34" charset="0"/>
              </a:rPr>
              <a:t> and </a:t>
            </a:r>
            <a:r>
              <a:rPr lang="en-CA" sz="2400" i="1" dirty="0">
                <a:latin typeface="Arial" pitchFamily="34" charset="0"/>
                <a:cs typeface="Arial" pitchFamily="34" charset="0"/>
              </a:rPr>
              <a:t>p</a:t>
            </a:r>
            <a:r>
              <a:rPr lang="en-CA" sz="2400" dirty="0">
                <a:latin typeface="Arial" pitchFamily="34" charset="0"/>
                <a:cs typeface="Arial" pitchFamily="34" charset="0"/>
              </a:rPr>
              <a:t> are </a:t>
            </a:r>
            <a:r>
              <a:rPr lang="en-CA" sz="2400" dirty="0" smtClean="0">
                <a:latin typeface="Arial" pitchFamily="34" charset="0"/>
                <a:cs typeface="Arial" pitchFamily="34" charset="0"/>
              </a:rPr>
              <a:t>positive integers </a:t>
            </a:r>
            <a:r>
              <a:rPr lang="en-CA" sz="2400" dirty="0">
                <a:latin typeface="Arial" pitchFamily="34" charset="0"/>
                <a:cs typeface="Arial" pitchFamily="34" charset="0"/>
              </a:rPr>
              <a:t>and (</a:t>
            </a:r>
            <a:r>
              <a:rPr lang="en-CA" sz="2400" i="1" dirty="0">
                <a:latin typeface="Arial" pitchFamily="34" charset="0"/>
                <a:cs typeface="Arial" pitchFamily="34" charset="0"/>
              </a:rPr>
              <a:t>m</a:t>
            </a:r>
            <a:r>
              <a:rPr lang="en-CA" sz="2400" dirty="0">
                <a:latin typeface="Arial" pitchFamily="34" charset="0"/>
                <a:cs typeface="Arial" pitchFamily="34" charset="0"/>
              </a:rPr>
              <a:t> + </a:t>
            </a:r>
            <a:r>
              <a:rPr lang="en-CA" sz="2400" i="1" dirty="0">
                <a:latin typeface="Arial" pitchFamily="34" charset="0"/>
                <a:cs typeface="Arial" pitchFamily="34" charset="0"/>
              </a:rPr>
              <a:t>p</a:t>
            </a:r>
            <a:r>
              <a:rPr lang="en-CA" sz="2400" dirty="0">
                <a:latin typeface="Arial" pitchFamily="34" charset="0"/>
                <a:cs typeface="Arial" pitchFamily="34" charset="0"/>
              </a:rPr>
              <a:t>) x </a:t>
            </a:r>
            <a:r>
              <a:rPr lang="en-CA" sz="2400" i="1" dirty="0">
                <a:latin typeface="Arial" pitchFamily="34" charset="0"/>
                <a:cs typeface="Arial" pitchFamily="34" charset="0"/>
              </a:rPr>
              <a:t>m</a:t>
            </a:r>
            <a:r>
              <a:rPr lang="en-CA" sz="2400" dirty="0">
                <a:latin typeface="Arial" pitchFamily="34" charset="0"/>
                <a:cs typeface="Arial" pitchFamily="34" charset="0"/>
              </a:rPr>
              <a:t> is even, which of the following must be true</a:t>
            </a:r>
            <a:r>
              <a:rPr lang="en-CA" sz="2400" dirty="0" smtClean="0">
                <a:latin typeface="Arial" pitchFamily="34" charset="0"/>
                <a:cs typeface="Arial" pitchFamily="34" charset="0"/>
              </a:rPr>
              <a:t>?</a:t>
            </a:r>
          </a:p>
          <a:p>
            <a:pPr>
              <a:spcBef>
                <a:spcPct val="50000"/>
              </a:spcBef>
            </a:pPr>
            <a:endParaRPr lang="en-CA" sz="2400" dirty="0">
              <a:latin typeface="Arial" pitchFamily="34" charset="0"/>
              <a:cs typeface="Arial" pitchFamily="34" charset="0"/>
            </a:endParaRPr>
          </a:p>
          <a:p>
            <a:pPr marL="457200" indent="-457200">
              <a:spcBef>
                <a:spcPts val="600"/>
              </a:spcBef>
              <a:buAutoNum type="alphaUcPeriod"/>
            </a:pPr>
            <a:r>
              <a:rPr lang="en-CA" sz="2400" dirty="0" smtClean="0">
                <a:latin typeface="Arial" pitchFamily="34" charset="0"/>
                <a:cs typeface="Arial" pitchFamily="34" charset="0"/>
              </a:rPr>
              <a:t>If </a:t>
            </a:r>
            <a:r>
              <a:rPr lang="en-CA" sz="2400" i="1" dirty="0">
                <a:latin typeface="Arial" pitchFamily="34" charset="0"/>
                <a:cs typeface="Arial" pitchFamily="34" charset="0"/>
              </a:rPr>
              <a:t>m </a:t>
            </a:r>
            <a:r>
              <a:rPr lang="en-CA" sz="2400" dirty="0">
                <a:latin typeface="Arial" pitchFamily="34" charset="0"/>
                <a:cs typeface="Arial" pitchFamily="34" charset="0"/>
              </a:rPr>
              <a:t> is odd, then </a:t>
            </a:r>
            <a:r>
              <a:rPr lang="en-CA" sz="2400" i="1" dirty="0">
                <a:latin typeface="Arial" pitchFamily="34" charset="0"/>
                <a:cs typeface="Arial" pitchFamily="34" charset="0"/>
              </a:rPr>
              <a:t>p </a:t>
            </a:r>
            <a:r>
              <a:rPr lang="en-CA" sz="2400" dirty="0">
                <a:latin typeface="Arial" pitchFamily="34" charset="0"/>
                <a:cs typeface="Arial" pitchFamily="34" charset="0"/>
              </a:rPr>
              <a:t> is </a:t>
            </a:r>
            <a:r>
              <a:rPr lang="en-CA" sz="2400" dirty="0" smtClean="0">
                <a:latin typeface="Arial" pitchFamily="34" charset="0"/>
                <a:cs typeface="Arial" pitchFamily="34" charset="0"/>
              </a:rPr>
              <a:t>odd.</a:t>
            </a:r>
            <a:endParaRPr lang="en-CA" sz="2400" dirty="0">
              <a:latin typeface="Arial" pitchFamily="34" charset="0"/>
              <a:cs typeface="Arial" pitchFamily="34" charset="0"/>
            </a:endParaRPr>
          </a:p>
          <a:p>
            <a:pPr marL="457200" indent="-457200">
              <a:spcBef>
                <a:spcPts val="600"/>
              </a:spcBef>
              <a:buAutoNum type="alphaUcPeriod"/>
            </a:pPr>
            <a:r>
              <a:rPr lang="en-CA" sz="2400" dirty="0" smtClean="0">
                <a:latin typeface="Arial" pitchFamily="34" charset="0"/>
                <a:cs typeface="Arial" pitchFamily="34" charset="0"/>
              </a:rPr>
              <a:t>If </a:t>
            </a:r>
            <a:r>
              <a:rPr lang="en-CA" sz="2400" i="1" dirty="0">
                <a:latin typeface="Arial" pitchFamily="34" charset="0"/>
                <a:cs typeface="Arial" pitchFamily="34" charset="0"/>
              </a:rPr>
              <a:t>m </a:t>
            </a:r>
            <a:r>
              <a:rPr lang="en-CA" sz="2400" dirty="0">
                <a:latin typeface="Arial" pitchFamily="34" charset="0"/>
                <a:cs typeface="Arial" pitchFamily="34" charset="0"/>
              </a:rPr>
              <a:t> is odd, then </a:t>
            </a:r>
            <a:r>
              <a:rPr lang="en-CA" sz="2400" i="1" dirty="0">
                <a:latin typeface="Arial" pitchFamily="34" charset="0"/>
                <a:cs typeface="Arial" pitchFamily="34" charset="0"/>
              </a:rPr>
              <a:t>p </a:t>
            </a:r>
            <a:r>
              <a:rPr lang="en-CA" sz="2400" dirty="0">
                <a:latin typeface="Arial" pitchFamily="34" charset="0"/>
                <a:cs typeface="Arial" pitchFamily="34" charset="0"/>
              </a:rPr>
              <a:t> is </a:t>
            </a:r>
            <a:r>
              <a:rPr lang="en-CA" sz="2400" dirty="0" smtClean="0">
                <a:latin typeface="Arial" pitchFamily="34" charset="0"/>
                <a:cs typeface="Arial" pitchFamily="34" charset="0"/>
              </a:rPr>
              <a:t>even.</a:t>
            </a:r>
          </a:p>
          <a:p>
            <a:pPr marL="457200" indent="-457200">
              <a:spcBef>
                <a:spcPts val="600"/>
              </a:spcBef>
              <a:buAutoNum type="alphaUcPeriod"/>
            </a:pPr>
            <a:r>
              <a:rPr lang="en-CA" sz="2400" dirty="0" smtClean="0">
                <a:latin typeface="Arial" pitchFamily="34" charset="0"/>
                <a:cs typeface="Arial" pitchFamily="34" charset="0"/>
              </a:rPr>
              <a:t>If </a:t>
            </a:r>
            <a:r>
              <a:rPr lang="en-CA" sz="2400" i="1" dirty="0">
                <a:latin typeface="Arial" pitchFamily="34" charset="0"/>
                <a:cs typeface="Arial" pitchFamily="34" charset="0"/>
              </a:rPr>
              <a:t>m </a:t>
            </a:r>
            <a:r>
              <a:rPr lang="en-CA" sz="2400" dirty="0">
                <a:latin typeface="Arial" pitchFamily="34" charset="0"/>
                <a:cs typeface="Arial" pitchFamily="34" charset="0"/>
              </a:rPr>
              <a:t> is even, then </a:t>
            </a:r>
            <a:r>
              <a:rPr lang="en-CA" sz="2400" i="1" dirty="0">
                <a:latin typeface="Arial" pitchFamily="34" charset="0"/>
                <a:cs typeface="Arial" pitchFamily="34" charset="0"/>
              </a:rPr>
              <a:t>p </a:t>
            </a:r>
            <a:r>
              <a:rPr lang="en-CA" sz="2400" dirty="0">
                <a:latin typeface="Arial" pitchFamily="34" charset="0"/>
                <a:cs typeface="Arial" pitchFamily="34" charset="0"/>
              </a:rPr>
              <a:t> is </a:t>
            </a:r>
            <a:r>
              <a:rPr lang="en-CA" sz="2400" dirty="0" smtClean="0">
                <a:latin typeface="Arial" pitchFamily="34" charset="0"/>
                <a:cs typeface="Arial" pitchFamily="34" charset="0"/>
              </a:rPr>
              <a:t>even.</a:t>
            </a:r>
            <a:endParaRPr lang="en-CA" sz="2400" dirty="0">
              <a:latin typeface="Arial" pitchFamily="34" charset="0"/>
              <a:cs typeface="Arial" pitchFamily="34" charset="0"/>
            </a:endParaRPr>
          </a:p>
          <a:p>
            <a:pPr marL="457200" indent="-457200">
              <a:spcBef>
                <a:spcPts val="600"/>
              </a:spcBef>
              <a:buAutoNum type="alphaUcPeriod"/>
            </a:pPr>
            <a:r>
              <a:rPr lang="en-CA" sz="2400" dirty="0" smtClean="0">
                <a:latin typeface="Arial" pitchFamily="34" charset="0"/>
                <a:cs typeface="Arial" pitchFamily="34" charset="0"/>
              </a:rPr>
              <a:t>If </a:t>
            </a:r>
            <a:r>
              <a:rPr lang="en-CA" sz="2400" i="1" dirty="0">
                <a:latin typeface="Arial" pitchFamily="34" charset="0"/>
                <a:cs typeface="Arial" pitchFamily="34" charset="0"/>
              </a:rPr>
              <a:t>m </a:t>
            </a:r>
            <a:r>
              <a:rPr lang="en-CA" sz="2400" dirty="0">
                <a:latin typeface="Arial" pitchFamily="34" charset="0"/>
                <a:cs typeface="Arial" pitchFamily="34" charset="0"/>
              </a:rPr>
              <a:t> is even, then </a:t>
            </a:r>
            <a:r>
              <a:rPr lang="en-CA" sz="2400" i="1" dirty="0">
                <a:latin typeface="Arial" pitchFamily="34" charset="0"/>
                <a:cs typeface="Arial" pitchFamily="34" charset="0"/>
              </a:rPr>
              <a:t>p </a:t>
            </a:r>
            <a:r>
              <a:rPr lang="en-CA" sz="2400" dirty="0">
                <a:latin typeface="Arial" pitchFamily="34" charset="0"/>
                <a:cs typeface="Arial" pitchFamily="34" charset="0"/>
              </a:rPr>
              <a:t> is </a:t>
            </a:r>
            <a:r>
              <a:rPr lang="en-CA" sz="2400" dirty="0" smtClean="0">
                <a:latin typeface="Arial" pitchFamily="34" charset="0"/>
                <a:cs typeface="Arial" pitchFamily="34" charset="0"/>
              </a:rPr>
              <a:t>odd.</a:t>
            </a:r>
            <a:endParaRPr lang="en-CA" sz="2400" dirty="0">
              <a:latin typeface="Arial" pitchFamily="34" charset="0"/>
              <a:cs typeface="Arial" pitchFamily="34" charset="0"/>
            </a:endParaRPr>
          </a:p>
          <a:p>
            <a:pPr marL="457200" indent="-457200">
              <a:spcBef>
                <a:spcPts val="600"/>
              </a:spcBef>
              <a:buAutoNum type="alphaUcPeriod"/>
            </a:pPr>
            <a:r>
              <a:rPr lang="en-CA" sz="2400" i="1" dirty="0" smtClean="0">
                <a:latin typeface="Arial" pitchFamily="34" charset="0"/>
                <a:cs typeface="Arial" pitchFamily="34" charset="0"/>
              </a:rPr>
              <a:t>m</a:t>
            </a:r>
            <a:r>
              <a:rPr lang="en-CA" sz="2400" i="1" dirty="0">
                <a:latin typeface="Arial" pitchFamily="34" charset="0"/>
                <a:cs typeface="Arial" pitchFamily="34" charset="0"/>
              </a:rPr>
              <a:t> </a:t>
            </a:r>
            <a:r>
              <a:rPr lang="en-CA" sz="2400" dirty="0">
                <a:latin typeface="Arial" pitchFamily="34" charset="0"/>
                <a:cs typeface="Arial" pitchFamily="34" charset="0"/>
              </a:rPr>
              <a:t> must be even. </a:t>
            </a:r>
            <a:endParaRPr lang="en-CA" sz="2400" dirty="0" smtClean="0">
              <a:latin typeface="Arial" pitchFamily="34" charset="0"/>
              <a:cs typeface="Arial" pitchFamily="34" charset="0"/>
            </a:endParaRPr>
          </a:p>
        </p:txBody>
      </p:sp>
      <p:pic>
        <p:nvPicPr>
          <p:cNvPr id="1028" name="Picture 4" descr="https://scontent-b.xx.fbcdn.net/hphotos-frc1/t1.0-9/1960067_677520308977970_39481796_n.jpg"/>
          <p:cNvPicPr>
            <a:picLocks noChangeAspect="1" noChangeArrowheads="1"/>
          </p:cNvPicPr>
          <p:nvPr/>
        </p:nvPicPr>
        <p:blipFill rotWithShape="1">
          <a:blip r:embed="rId3">
            <a:extLst>
              <a:ext uri="{28A0092B-C50C-407E-A947-70E740481C1C}">
                <a14:useLocalDpi xmlns:a14="http://schemas.microsoft.com/office/drawing/2010/main" val="0"/>
              </a:ext>
            </a:extLst>
          </a:blip>
          <a:srcRect t="14648" b="9843"/>
          <a:stretch/>
        </p:blipFill>
        <p:spPr bwMode="auto">
          <a:xfrm>
            <a:off x="5052344" y="2820691"/>
            <a:ext cx="3779212" cy="380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71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4100" name="Rectangle 16"/>
          <p:cNvSpPr>
            <a:spLocks noChangeArrowheads="1"/>
          </p:cNvSpPr>
          <p:nvPr/>
        </p:nvSpPr>
        <p:spPr bwMode="auto">
          <a:xfrm>
            <a:off x="1524000" y="0"/>
            <a:ext cx="71438" cy="1527175"/>
          </a:xfrm>
          <a:prstGeom prst="rect">
            <a:avLst/>
          </a:prstGeom>
          <a:solidFill>
            <a:schemeClr val="bg1"/>
          </a:solidFill>
          <a:ln w="9525">
            <a:noFill/>
            <a:miter lim="800000"/>
            <a:headEnd/>
            <a:tailEnd/>
          </a:ln>
        </p:spPr>
        <p:txBody>
          <a:bodyPr wrap="none" anchor="ctr"/>
          <a:lstStyle/>
          <a:p>
            <a:endParaRPr lang="en-US">
              <a:latin typeface="Arial" pitchFamily="34" charset="0"/>
              <a:cs typeface="Arial" pitchFamily="34" charset="0"/>
            </a:endParaRPr>
          </a:p>
        </p:txBody>
      </p:sp>
      <p:sp>
        <p:nvSpPr>
          <p:cNvPr id="4101" name="Rectangle 15"/>
          <p:cNvSpPr>
            <a:spLocks noChangeArrowheads="1"/>
          </p:cNvSpPr>
          <p:nvPr/>
        </p:nvSpPr>
        <p:spPr bwMode="auto">
          <a:xfrm>
            <a:off x="1800225" y="223838"/>
            <a:ext cx="5759450" cy="1079500"/>
          </a:xfrm>
          <a:prstGeom prst="rect">
            <a:avLst/>
          </a:prstGeom>
          <a:noFill/>
          <a:ln w="9525">
            <a:noFill/>
            <a:miter lim="800000"/>
            <a:headEnd/>
            <a:tailEnd/>
          </a:ln>
        </p:spPr>
        <p:txBody>
          <a:bodyPr anchor="ctr"/>
          <a:lstStyle/>
          <a:p>
            <a:r>
              <a:rPr lang="en-US" sz="3600" b="1" dirty="0" smtClean="0">
                <a:solidFill>
                  <a:schemeClr val="bg1"/>
                </a:solidFill>
                <a:latin typeface="Arial" pitchFamily="34" charset="0"/>
                <a:cs typeface="Arial" pitchFamily="34" charset="0"/>
              </a:rPr>
              <a:t>Algebra II</a:t>
            </a:r>
            <a:endParaRPr lang="en-US" sz="3600" b="1" dirty="0">
              <a:solidFill>
                <a:schemeClr val="bg1"/>
              </a:solidFill>
              <a:latin typeface="Arial" pitchFamily="34" charset="0"/>
              <a:cs typeface="Arial" pitchFamily="34" charset="0"/>
            </a:endParaRPr>
          </a:p>
        </p:txBody>
      </p:sp>
      <p:sp>
        <p:nvSpPr>
          <p:cNvPr id="9" name="Text Box 10"/>
          <p:cNvSpPr txBox="1">
            <a:spLocks noChangeArrowheads="1"/>
          </p:cNvSpPr>
          <p:nvPr/>
        </p:nvSpPr>
        <p:spPr bwMode="auto">
          <a:xfrm>
            <a:off x="348343" y="1754417"/>
            <a:ext cx="5733143" cy="1569660"/>
          </a:xfrm>
          <a:prstGeom prst="rect">
            <a:avLst/>
          </a:prstGeom>
          <a:noFill/>
          <a:ln w="9525">
            <a:noFill/>
            <a:miter lim="800000"/>
            <a:headEnd/>
            <a:tailEnd/>
          </a:ln>
        </p:spPr>
        <p:txBody>
          <a:bodyPr wrap="square">
            <a:spAutoFit/>
          </a:bodyPr>
          <a:lstStyle/>
          <a:p>
            <a:pPr>
              <a:spcBef>
                <a:spcPct val="50000"/>
              </a:spcBef>
            </a:pPr>
            <a:r>
              <a:rPr lang="en-CA" sz="2400" dirty="0">
                <a:latin typeface="Arial" pitchFamily="34" charset="0"/>
                <a:cs typeface="Arial" pitchFamily="34" charset="0"/>
              </a:rPr>
              <a:t>In the figure </a:t>
            </a:r>
            <a:r>
              <a:rPr lang="en-CA" sz="2400" dirty="0" smtClean="0">
                <a:latin typeface="Arial" pitchFamily="34" charset="0"/>
                <a:cs typeface="Arial" pitchFamily="34" charset="0"/>
              </a:rPr>
              <a:t>below, </a:t>
            </a:r>
            <a:r>
              <a:rPr lang="en-CA" sz="2400" dirty="0">
                <a:latin typeface="Arial" pitchFamily="34" charset="0"/>
                <a:cs typeface="Arial" pitchFamily="34" charset="0"/>
              </a:rPr>
              <a:t>a square is inscribed in a circle with diameter </a:t>
            </a:r>
            <a:r>
              <a:rPr lang="en-CA" sz="2400" i="1" dirty="0">
                <a:latin typeface="Arial" pitchFamily="34" charset="0"/>
                <a:cs typeface="Arial" pitchFamily="34" charset="0"/>
              </a:rPr>
              <a:t>d</a:t>
            </a:r>
            <a:r>
              <a:rPr lang="en-CA" sz="2400" dirty="0">
                <a:latin typeface="Arial" pitchFamily="34" charset="0"/>
                <a:cs typeface="Arial" pitchFamily="34" charset="0"/>
              </a:rPr>
              <a:t>. What is the sum of the areas of the shaded regions, in terms of </a:t>
            </a:r>
            <a:r>
              <a:rPr lang="en-CA" sz="2400" i="1" dirty="0">
                <a:latin typeface="Arial" pitchFamily="34" charset="0"/>
                <a:cs typeface="Arial" pitchFamily="34" charset="0"/>
              </a:rPr>
              <a:t>d</a:t>
            </a:r>
            <a:r>
              <a:rPr lang="en-CA" sz="2400" dirty="0">
                <a:latin typeface="Arial" pitchFamily="34" charset="0"/>
                <a:cs typeface="Arial" pitchFamily="34" charset="0"/>
              </a:rPr>
              <a:t> </a:t>
            </a:r>
            <a:r>
              <a:rPr lang="en-CA" sz="2400" dirty="0" smtClean="0">
                <a:latin typeface="Arial" pitchFamily="34" charset="0"/>
                <a:cs typeface="Arial" pitchFamily="34" charset="0"/>
              </a:rPr>
              <a:t>?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28" y="3389312"/>
            <a:ext cx="3729944" cy="327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nvPr>
        </p:nvGraphicFramePr>
        <p:xfrm>
          <a:off x="6135007" y="1889806"/>
          <a:ext cx="2427288" cy="4756150"/>
        </p:xfrm>
        <a:graphic>
          <a:graphicData uri="http://schemas.openxmlformats.org/presentationml/2006/ole">
            <mc:AlternateContent xmlns:mc="http://schemas.openxmlformats.org/markup-compatibility/2006">
              <mc:Choice xmlns:v="urn:schemas-microsoft-com:vml" Requires="v">
                <p:oleObj spid="_x0000_s6160" name="Equation" r:id="rId5" imgW="952200" imgH="1866600" progId="Equation.DSMT4">
                  <p:embed/>
                </p:oleObj>
              </mc:Choice>
              <mc:Fallback>
                <p:oleObj name="Equation" r:id="rId5" imgW="952200" imgH="1866600" progId="Equation.DSMT4">
                  <p:embed/>
                  <p:pic>
                    <p:nvPicPr>
                      <p:cNvPr id="0" name=""/>
                      <p:cNvPicPr>
                        <a:picLocks noChangeAspect="1" noChangeArrowheads="1"/>
                      </p:cNvPicPr>
                      <p:nvPr/>
                    </p:nvPicPr>
                    <p:blipFill>
                      <a:blip r:embed="rId6"/>
                      <a:srcRect/>
                      <a:stretch>
                        <a:fillRect/>
                      </a:stretch>
                    </p:blipFill>
                    <p:spPr bwMode="auto">
                      <a:xfrm>
                        <a:off x="6135007" y="1889806"/>
                        <a:ext cx="2427288"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3813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380" y="1689902"/>
            <a:ext cx="8820472" cy="4525963"/>
          </a:xfrm>
        </p:spPr>
        <p:txBody>
          <a:bodyPr/>
          <a:lstStyle/>
          <a:p>
            <a:r>
              <a:rPr lang="en-CA" dirty="0" smtClean="0"/>
              <a:t>Assistant Professor in Science Education,  UBC</a:t>
            </a:r>
          </a:p>
          <a:p>
            <a:r>
              <a:rPr lang="en-CA" dirty="0" smtClean="0"/>
              <a:t>Department of Curriculum and Pedagogy</a:t>
            </a:r>
            <a:endParaRPr lang="en-CA" dirty="0" smtClean="0">
              <a:hlinkClick r:id="rId3"/>
            </a:endParaRPr>
          </a:p>
          <a:p>
            <a:r>
              <a:rPr lang="en-CA" b="1" dirty="0" smtClean="0"/>
              <a:t>e-mail: </a:t>
            </a:r>
            <a:r>
              <a:rPr lang="en-CA" dirty="0" smtClean="0">
                <a:hlinkClick r:id="rId3"/>
              </a:rPr>
              <a:t>marina.milner-bolotin@ubc.ca</a:t>
            </a:r>
            <a:endParaRPr lang="en-CA" dirty="0" smtClean="0"/>
          </a:p>
          <a:p>
            <a:r>
              <a:rPr lang="en-CA" b="1" dirty="0" smtClean="0"/>
              <a:t>Web site: </a:t>
            </a:r>
            <a:r>
              <a:rPr lang="en-CA" dirty="0" smtClean="0">
                <a:hlinkClick r:id="rId4"/>
              </a:rPr>
              <a:t>http://blogs.ubc.ca/mmilner/</a:t>
            </a:r>
            <a:endParaRPr lang="en-CA" dirty="0" smtClean="0"/>
          </a:p>
          <a:p>
            <a:pPr marL="0" indent="0">
              <a:buNone/>
            </a:pPr>
            <a:endParaRPr lang="en-CA" dirty="0" smtClean="0"/>
          </a:p>
          <a:p>
            <a:endParaRPr lang="en-CA"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1870" t="11792" r="17452"/>
          <a:stretch/>
        </p:blipFill>
        <p:spPr>
          <a:xfrm>
            <a:off x="5785658" y="4193346"/>
            <a:ext cx="3192194" cy="2608030"/>
          </a:xfrm>
          <a:prstGeom prst="rect">
            <a:avLst/>
          </a:prstGeom>
          <a:ln>
            <a:noFill/>
          </a:ln>
          <a:effectLst>
            <a:softEdge rad="112500"/>
          </a:effectLst>
        </p:spPr>
      </p:pic>
      <p:pic>
        <p:nvPicPr>
          <p:cNvPr id="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653096"/>
            <a:ext cx="1475708" cy="19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0" y="0"/>
            <a:ext cx="9144000" cy="1527175"/>
            <a:chOff x="0" y="0"/>
            <a:chExt cx="9144000" cy="1527175"/>
          </a:xfrm>
        </p:grpSpPr>
        <p:sp>
          <p:nvSpPr>
            <p:cNvPr id="8" name="Rectangle 7"/>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9"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0"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dirty="0" smtClean="0">
                  <a:solidFill>
                    <a:schemeClr val="bg1"/>
                  </a:solidFill>
                  <a:latin typeface="Arial" pitchFamily="34" charset="0"/>
                  <a:cs typeface="Arial" pitchFamily="34" charset="0"/>
                </a:rPr>
                <a:t>Dr. Marina Milner-Bolotin</a:t>
              </a:r>
              <a:endParaRPr lang="en-US" sz="24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3856797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532" y="1816759"/>
            <a:ext cx="8229600" cy="3877891"/>
          </a:xfrm>
        </p:spPr>
        <p:txBody>
          <a:bodyPr>
            <a:normAutofit/>
          </a:bodyPr>
          <a:lstStyle/>
          <a:p>
            <a:pPr marL="742950" indent="-742950">
              <a:buFont typeface="+mj-lt"/>
              <a:buAutoNum type="alphaUcPeriod"/>
            </a:pPr>
            <a:r>
              <a:rPr lang="en-CA" sz="4000" dirty="0" smtClean="0"/>
              <a:t>Stick with the original choice</a:t>
            </a:r>
          </a:p>
          <a:p>
            <a:pPr marL="742950" indent="-742950">
              <a:buFont typeface="+mj-lt"/>
              <a:buAutoNum type="alphaUcPeriod"/>
            </a:pPr>
            <a:r>
              <a:rPr lang="en-CA" sz="4000" dirty="0" smtClean="0"/>
              <a:t>Swap doors</a:t>
            </a:r>
          </a:p>
          <a:p>
            <a:pPr marL="742950" indent="-742950">
              <a:buFont typeface="+mj-lt"/>
              <a:buAutoNum type="alphaUcPeriod"/>
            </a:pPr>
            <a:r>
              <a:rPr lang="en-CA" sz="4000" dirty="0" smtClean="0"/>
              <a:t>It doesn’t matter</a:t>
            </a:r>
            <a:endParaRPr lang="en-CA" sz="4000"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84" r="12208"/>
          <a:stretch/>
        </p:blipFill>
        <p:spPr bwMode="auto">
          <a:xfrm>
            <a:off x="4926427" y="2995296"/>
            <a:ext cx="3949385" cy="319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0" y="0"/>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6" name="Rectangle 16"/>
          <p:cNvSpPr>
            <a:spLocks noChangeArrowheads="1"/>
          </p:cNvSpPr>
          <p:nvPr/>
        </p:nvSpPr>
        <p:spPr bwMode="auto">
          <a:xfrm>
            <a:off x="1524000" y="-1588"/>
            <a:ext cx="71438" cy="1527175"/>
          </a:xfrm>
          <a:prstGeom prst="rect">
            <a:avLst/>
          </a:prstGeom>
          <a:solidFill>
            <a:schemeClr val="bg1"/>
          </a:solidFill>
          <a:ln w="9525">
            <a:noFill/>
            <a:miter lim="800000"/>
            <a:headEnd/>
            <a:tailEnd/>
          </a:ln>
        </p:spPr>
        <p:txBody>
          <a:bodyPr wrap="none" anchor="ctr"/>
          <a:lstStyle/>
          <a:p>
            <a:endParaRPr lang="en-US">
              <a:latin typeface="Arial" pitchFamily="34" charset="0"/>
              <a:cs typeface="Arial" pitchFamily="34" charset="0"/>
            </a:endParaRPr>
          </a:p>
        </p:txBody>
      </p:sp>
      <p:sp>
        <p:nvSpPr>
          <p:cNvPr id="7" name="Rectangle 15"/>
          <p:cNvSpPr>
            <a:spLocks noChangeArrowheads="1"/>
          </p:cNvSpPr>
          <p:nvPr/>
        </p:nvSpPr>
        <p:spPr bwMode="auto">
          <a:xfrm>
            <a:off x="1800225" y="222250"/>
            <a:ext cx="7225216" cy="1079500"/>
          </a:xfrm>
          <a:prstGeom prst="rect">
            <a:avLst/>
          </a:prstGeom>
          <a:noFill/>
          <a:ln w="9525">
            <a:noFill/>
            <a:miter lim="800000"/>
            <a:headEnd/>
            <a:tailEnd/>
          </a:ln>
        </p:spPr>
        <p:txBody>
          <a:bodyPr anchor="ctr"/>
          <a:lstStyle/>
          <a:p>
            <a:r>
              <a:rPr lang="en-US" sz="3600" b="1" dirty="0" smtClean="0">
                <a:solidFill>
                  <a:schemeClr val="bg1"/>
                </a:solidFill>
                <a:latin typeface="Arial" pitchFamily="34" charset="0"/>
                <a:cs typeface="Arial" pitchFamily="34" charset="0"/>
              </a:rPr>
              <a:t>Let Us Make a Deal: Monty Hall Problem</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46602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idx="1"/>
            <p:custDataLst>
              <p:tags r:id="rId2"/>
            </p:custDataLst>
          </p:nvPr>
        </p:nvSpPr>
        <p:spPr>
          <a:xfrm>
            <a:off x="3524596" y="3237115"/>
            <a:ext cx="5436524" cy="2946400"/>
          </a:xfrm>
          <a:ln>
            <a:solidFill>
              <a:schemeClr val="bg1"/>
            </a:solidFill>
          </a:ln>
        </p:spPr>
        <p:txBody>
          <a:bodyPr>
            <a:noAutofit/>
          </a:bodyPr>
          <a:lstStyle/>
          <a:p>
            <a:pPr marL="514350" indent="-514350">
              <a:lnSpc>
                <a:spcPct val="150000"/>
              </a:lnSpc>
              <a:spcBef>
                <a:spcPct val="50000"/>
              </a:spcBef>
              <a:buFontTx/>
              <a:buAutoNum type="alphaUcPeriod"/>
            </a:pPr>
            <a:r>
              <a:rPr lang="en-US" sz="2800" dirty="0" smtClean="0">
                <a:cs typeface="Times New Roman" pitchFamily="18" charset="0"/>
              </a:rPr>
              <a:t>Decreases</a:t>
            </a:r>
          </a:p>
          <a:p>
            <a:pPr marL="514350" indent="-514350">
              <a:lnSpc>
                <a:spcPct val="150000"/>
              </a:lnSpc>
              <a:spcBef>
                <a:spcPct val="50000"/>
              </a:spcBef>
              <a:buFontTx/>
              <a:buAutoNum type="alphaUcPeriod"/>
            </a:pPr>
            <a:r>
              <a:rPr lang="en-US" sz="2800" dirty="0" smtClean="0">
                <a:cs typeface="Times New Roman" pitchFamily="18" charset="0"/>
              </a:rPr>
              <a:t>Remains the same</a:t>
            </a:r>
          </a:p>
          <a:p>
            <a:pPr marL="514350" indent="-514350">
              <a:lnSpc>
                <a:spcPct val="150000"/>
              </a:lnSpc>
              <a:spcBef>
                <a:spcPct val="50000"/>
              </a:spcBef>
              <a:buFontTx/>
              <a:buAutoNum type="alphaUcPeriod"/>
            </a:pPr>
            <a:r>
              <a:rPr lang="en-US" sz="2800" dirty="0" smtClean="0">
                <a:cs typeface="Times New Roman" pitchFamily="18" charset="0"/>
              </a:rPr>
              <a:t>Increases (the water spills over)</a:t>
            </a:r>
          </a:p>
        </p:txBody>
      </p:sp>
      <p:sp>
        <p:nvSpPr>
          <p:cNvPr id="16388" name="Date Placeholder 3"/>
          <p:cNvSpPr>
            <a:spLocks noGrp="1"/>
          </p:cNvSpPr>
          <p:nvPr>
            <p:ph type="dt" sz="quarter" idx="10"/>
          </p:nvPr>
        </p:nvSpPr>
        <p:spPr>
          <a:noFill/>
        </p:spPr>
        <p:txBody>
          <a:bodyPr/>
          <a:lstStyle/>
          <a:p>
            <a:fld id="{785187E8-AFA4-4135-8C77-02D84817CA30}" type="datetime1">
              <a:rPr lang="en-CA" smtClean="0">
                <a:latin typeface="Arial" pitchFamily="34" charset="0"/>
              </a:rPr>
              <a:pPr/>
              <a:t>2014-06-12</a:t>
            </a:fld>
            <a:endParaRPr lang="en-CA" smtClean="0">
              <a:latin typeface="Arial" pitchFamily="34" charset="0"/>
            </a:endParaRPr>
          </a:p>
        </p:txBody>
      </p:sp>
      <p:sp>
        <p:nvSpPr>
          <p:cNvPr id="16389" name="Slide Number Placeholder 4"/>
          <p:cNvSpPr>
            <a:spLocks noGrp="1"/>
          </p:cNvSpPr>
          <p:nvPr>
            <p:ph type="sldNum" sz="quarter" idx="11"/>
          </p:nvPr>
        </p:nvSpPr>
        <p:spPr>
          <a:noFill/>
        </p:spPr>
        <p:txBody>
          <a:bodyPr/>
          <a:lstStyle/>
          <a:p>
            <a:fld id="{CC2AB6E3-F19A-4DAA-939E-40ED8CCE108A}" type="slidenum">
              <a:rPr lang="ru-RU" smtClean="0">
                <a:latin typeface="Arial" pitchFamily="34" charset="0"/>
              </a:rPr>
              <a:pPr/>
              <a:t>31</a:t>
            </a:fld>
            <a:endParaRPr lang="ru-RU" smtClean="0">
              <a:latin typeface="Arial" pitchFamily="34" charset="0"/>
            </a:endParaRPr>
          </a:p>
        </p:txBody>
      </p:sp>
      <p:sp>
        <p:nvSpPr>
          <p:cNvPr id="16390" name="TextBox 186"/>
          <p:cNvSpPr txBox="1">
            <a:spLocks noChangeArrowheads="1"/>
          </p:cNvSpPr>
          <p:nvPr/>
        </p:nvSpPr>
        <p:spPr bwMode="auto">
          <a:xfrm>
            <a:off x="331788" y="1603578"/>
            <a:ext cx="8258175" cy="1384995"/>
          </a:xfrm>
          <a:prstGeom prst="rect">
            <a:avLst/>
          </a:prstGeom>
          <a:noFill/>
          <a:ln w="9525">
            <a:noFill/>
            <a:miter lim="800000"/>
            <a:headEnd/>
            <a:tailEnd/>
          </a:ln>
        </p:spPr>
        <p:txBody>
          <a:bodyPr>
            <a:spAutoFit/>
          </a:bodyPr>
          <a:lstStyle/>
          <a:p>
            <a:pPr>
              <a:lnSpc>
                <a:spcPct val="150000"/>
              </a:lnSpc>
            </a:pPr>
            <a:r>
              <a:rPr lang="en-US" sz="2800" dirty="0"/>
              <a:t>A cup is filled to the brim with water and a floating ice</a:t>
            </a:r>
            <a:r>
              <a:rPr lang="en-US" sz="2800" dirty="0" smtClean="0"/>
              <a:t>. When </a:t>
            </a:r>
            <a:r>
              <a:rPr lang="en-US" sz="2800" dirty="0"/>
              <a:t>the ice melts, the water level:</a:t>
            </a:r>
          </a:p>
        </p:txBody>
      </p:sp>
      <p:pic>
        <p:nvPicPr>
          <p:cNvPr id="3074" name="Picture 2" descr="C:\Documents and Settings\milnerm\Local Settings\Temporary Internet Files\Content.IE5\9G01JY50\MCj04352230000[1].wmf"/>
          <p:cNvPicPr>
            <a:picLocks noChangeAspect="1" noChangeArrowheads="1"/>
          </p:cNvPicPr>
          <p:nvPr/>
        </p:nvPicPr>
        <p:blipFill>
          <a:blip r:embed="rId5"/>
          <a:srcRect/>
          <a:stretch>
            <a:fillRect/>
          </a:stretch>
        </p:blipFill>
        <p:spPr bwMode="auto">
          <a:xfrm>
            <a:off x="1514974" y="3008942"/>
            <a:ext cx="1643074" cy="3562037"/>
          </a:xfrm>
          <a:prstGeom prst="rect">
            <a:avLst/>
          </a:prstGeom>
          <a:noFill/>
        </p:spPr>
      </p:pic>
      <p:sp>
        <p:nvSpPr>
          <p:cNvPr id="23" name="Rectangle 22"/>
          <p:cNvSpPr/>
          <p:nvPr/>
        </p:nvSpPr>
        <p:spPr bwMode="auto">
          <a:xfrm>
            <a:off x="0" y="7957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24"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CA" sz="3600" b="1" dirty="0" smtClean="0">
                <a:solidFill>
                  <a:schemeClr val="bg1"/>
                </a:solidFill>
                <a:latin typeface="Arial" pitchFamily="34" charset="0"/>
                <a:cs typeface="Arial" pitchFamily="34" charset="0"/>
              </a:rPr>
              <a:t>Science I: Playing with Buoyancy</a:t>
            </a:r>
            <a:endParaRPr lang="en-CA" sz="3600" b="1" dirty="0">
              <a:solidFill>
                <a:schemeClr val="bg1"/>
              </a:solidFill>
              <a:latin typeface="Arial" pitchFamily="34" charset="0"/>
              <a:cs typeface="Arial" pitchFamily="34" charset="0"/>
            </a:endParaRPr>
          </a:p>
        </p:txBody>
      </p:sp>
      <p:sp>
        <p:nvSpPr>
          <p:cNvPr id="25"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814004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idx="1"/>
            <p:custDataLst>
              <p:tags r:id="rId2"/>
            </p:custDataLst>
          </p:nvPr>
        </p:nvSpPr>
        <p:spPr>
          <a:xfrm>
            <a:off x="4538749" y="3385964"/>
            <a:ext cx="3995651" cy="2946400"/>
          </a:xfrm>
          <a:ln>
            <a:solidFill>
              <a:schemeClr val="bg1"/>
            </a:solidFill>
          </a:ln>
        </p:spPr>
        <p:txBody>
          <a:bodyPr/>
          <a:lstStyle/>
          <a:p>
            <a:pPr marL="514350" indent="-514350">
              <a:lnSpc>
                <a:spcPct val="150000"/>
              </a:lnSpc>
              <a:spcBef>
                <a:spcPct val="50000"/>
              </a:spcBef>
              <a:buFontTx/>
              <a:buAutoNum type="alphaUcPeriod"/>
            </a:pPr>
            <a:r>
              <a:rPr lang="en-US" sz="2400" dirty="0" smtClean="0">
                <a:cs typeface="Times New Roman" pitchFamily="18" charset="0"/>
              </a:rPr>
              <a:t>Decreases</a:t>
            </a:r>
          </a:p>
          <a:p>
            <a:pPr marL="514350" indent="-514350">
              <a:lnSpc>
                <a:spcPct val="150000"/>
              </a:lnSpc>
              <a:spcBef>
                <a:spcPct val="50000"/>
              </a:spcBef>
              <a:buFontTx/>
              <a:buAutoNum type="alphaUcPeriod"/>
            </a:pPr>
            <a:r>
              <a:rPr lang="en-US" sz="2400" dirty="0" smtClean="0">
                <a:cs typeface="Times New Roman" pitchFamily="18" charset="0"/>
              </a:rPr>
              <a:t>Remains the same</a:t>
            </a:r>
          </a:p>
          <a:p>
            <a:pPr marL="514350" indent="-514350">
              <a:lnSpc>
                <a:spcPct val="150000"/>
              </a:lnSpc>
              <a:spcBef>
                <a:spcPct val="50000"/>
              </a:spcBef>
              <a:buFontTx/>
              <a:buAutoNum type="alphaUcPeriod"/>
            </a:pPr>
            <a:r>
              <a:rPr lang="en-US" sz="2400" dirty="0" smtClean="0">
                <a:cs typeface="Times New Roman" pitchFamily="18" charset="0"/>
              </a:rPr>
              <a:t>Increases (the water spills over)</a:t>
            </a:r>
          </a:p>
        </p:txBody>
      </p:sp>
      <p:sp>
        <p:nvSpPr>
          <p:cNvPr id="16388" name="Date Placeholder 3"/>
          <p:cNvSpPr>
            <a:spLocks noGrp="1"/>
          </p:cNvSpPr>
          <p:nvPr>
            <p:ph type="dt" sz="quarter" idx="10"/>
          </p:nvPr>
        </p:nvSpPr>
        <p:spPr>
          <a:noFill/>
        </p:spPr>
        <p:txBody>
          <a:bodyPr/>
          <a:lstStyle/>
          <a:p>
            <a:fld id="{785187E8-AFA4-4135-8C77-02D84817CA30}" type="datetime1">
              <a:rPr lang="en-CA" smtClean="0">
                <a:latin typeface="Arial" pitchFamily="34" charset="0"/>
              </a:rPr>
              <a:pPr/>
              <a:t>2014-06-12</a:t>
            </a:fld>
            <a:endParaRPr lang="en-CA" smtClean="0">
              <a:latin typeface="Arial" pitchFamily="34" charset="0"/>
            </a:endParaRPr>
          </a:p>
        </p:txBody>
      </p:sp>
      <p:sp>
        <p:nvSpPr>
          <p:cNvPr id="16389" name="Slide Number Placeholder 4"/>
          <p:cNvSpPr>
            <a:spLocks noGrp="1"/>
          </p:cNvSpPr>
          <p:nvPr>
            <p:ph type="sldNum" sz="quarter" idx="11"/>
          </p:nvPr>
        </p:nvSpPr>
        <p:spPr>
          <a:noFill/>
        </p:spPr>
        <p:txBody>
          <a:bodyPr/>
          <a:lstStyle/>
          <a:p>
            <a:fld id="{CC2AB6E3-F19A-4DAA-939E-40ED8CCE108A}" type="slidenum">
              <a:rPr lang="ru-RU" smtClean="0">
                <a:latin typeface="Arial" pitchFamily="34" charset="0"/>
              </a:rPr>
              <a:pPr/>
              <a:t>32</a:t>
            </a:fld>
            <a:endParaRPr lang="ru-RU" smtClean="0">
              <a:latin typeface="Arial" pitchFamily="34" charset="0"/>
            </a:endParaRPr>
          </a:p>
        </p:txBody>
      </p:sp>
      <p:sp>
        <p:nvSpPr>
          <p:cNvPr id="16390" name="TextBox 186"/>
          <p:cNvSpPr txBox="1">
            <a:spLocks noChangeArrowheads="1"/>
          </p:cNvSpPr>
          <p:nvPr/>
        </p:nvSpPr>
        <p:spPr bwMode="auto">
          <a:xfrm>
            <a:off x="415925" y="1838267"/>
            <a:ext cx="8258175" cy="2031325"/>
          </a:xfrm>
          <a:prstGeom prst="rect">
            <a:avLst/>
          </a:prstGeom>
          <a:noFill/>
          <a:ln w="9525">
            <a:noFill/>
            <a:miter lim="800000"/>
            <a:headEnd/>
            <a:tailEnd/>
          </a:ln>
        </p:spPr>
        <p:txBody>
          <a:bodyPr>
            <a:spAutoFit/>
          </a:bodyPr>
          <a:lstStyle/>
          <a:p>
            <a:pPr>
              <a:lnSpc>
                <a:spcPct val="150000"/>
              </a:lnSpc>
            </a:pPr>
            <a:r>
              <a:rPr lang="en-US" sz="2800" dirty="0"/>
              <a:t>A cup is filled to the brim with water and a floating ice</a:t>
            </a:r>
            <a:r>
              <a:rPr lang="en-US" sz="2800" dirty="0" smtClean="0"/>
              <a:t>. A small pebble is placed on the ice.  </a:t>
            </a:r>
            <a:r>
              <a:rPr lang="en-US" sz="2800" dirty="0"/>
              <a:t>When the ice melts, the water level:</a:t>
            </a:r>
          </a:p>
        </p:txBody>
      </p:sp>
      <p:pic>
        <p:nvPicPr>
          <p:cNvPr id="16391" name="Picture 7" descr="FG15_25-12CC15-6"/>
          <p:cNvPicPr>
            <a:picLocks noChangeAspect="1" noChangeArrowheads="1"/>
          </p:cNvPicPr>
          <p:nvPr/>
        </p:nvPicPr>
        <p:blipFill>
          <a:blip r:embed="rId5"/>
          <a:srcRect/>
          <a:stretch>
            <a:fillRect/>
          </a:stretch>
        </p:blipFill>
        <p:spPr bwMode="auto">
          <a:xfrm>
            <a:off x="415925" y="4205461"/>
            <a:ext cx="3930650" cy="2455862"/>
          </a:xfrm>
          <a:prstGeom prst="rect">
            <a:avLst/>
          </a:prstGeom>
          <a:noFill/>
          <a:ln w="9525">
            <a:noFill/>
            <a:miter lim="800000"/>
            <a:headEnd/>
            <a:tailEnd/>
          </a:ln>
        </p:spPr>
      </p:pic>
      <p:sp>
        <p:nvSpPr>
          <p:cNvPr id="3" name="Title 2"/>
          <p:cNvSpPr>
            <a:spLocks noGrp="1"/>
          </p:cNvSpPr>
          <p:nvPr>
            <p:ph type="title"/>
          </p:nvPr>
        </p:nvSpPr>
        <p:spPr/>
        <p:txBody>
          <a:bodyPr/>
          <a:lstStyle/>
          <a:p>
            <a:endParaRPr lang="en-CA"/>
          </a:p>
        </p:txBody>
      </p:sp>
      <p:sp>
        <p:nvSpPr>
          <p:cNvPr id="23" name="Rectangle 22"/>
          <p:cNvSpPr/>
          <p:nvPr/>
        </p:nvSpPr>
        <p:spPr bwMode="auto">
          <a:xfrm>
            <a:off x="0" y="7957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24"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CA" sz="3600" b="1" dirty="0" smtClean="0">
                <a:solidFill>
                  <a:schemeClr val="bg1"/>
                </a:solidFill>
                <a:latin typeface="Arial" pitchFamily="34" charset="0"/>
                <a:cs typeface="Arial" pitchFamily="34" charset="0"/>
              </a:rPr>
              <a:t>Science II: Playing with Buoyancy</a:t>
            </a:r>
            <a:endParaRPr lang="en-CA" sz="3600" b="1" dirty="0">
              <a:solidFill>
                <a:schemeClr val="bg1"/>
              </a:solidFill>
              <a:latin typeface="Arial" pitchFamily="34" charset="0"/>
              <a:cs typeface="Arial" pitchFamily="34" charset="0"/>
            </a:endParaRPr>
          </a:p>
        </p:txBody>
      </p:sp>
      <p:sp>
        <p:nvSpPr>
          <p:cNvPr id="25"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778412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524" y="2646438"/>
            <a:ext cx="7408333" cy="3450696"/>
          </a:xfrm>
        </p:spPr>
        <p:txBody>
          <a:bodyPr/>
          <a:lstStyle/>
          <a:p>
            <a:pPr marL="457200" indent="-457200">
              <a:buAutoNum type="alphaUcPeriod"/>
            </a:pPr>
            <a:r>
              <a:rPr lang="en-CA" dirty="0" smtClean="0"/>
              <a:t>The tilt of the Earth</a:t>
            </a:r>
          </a:p>
          <a:p>
            <a:pPr marL="457200" indent="-457200">
              <a:buAutoNum type="alphaUcPeriod"/>
            </a:pPr>
            <a:r>
              <a:rPr lang="en-CA" dirty="0" smtClean="0"/>
              <a:t>The Earth-Sun distance</a:t>
            </a:r>
          </a:p>
          <a:p>
            <a:pPr marL="457200" indent="-457200">
              <a:buAutoNum type="alphaUcPeriod"/>
            </a:pPr>
            <a:r>
              <a:rPr lang="en-CA" dirty="0" smtClean="0"/>
              <a:t>The weather patterns</a:t>
            </a:r>
          </a:p>
          <a:p>
            <a:pPr marL="457200" indent="-457200">
              <a:buAutoNum type="alphaUcPeriod"/>
            </a:pPr>
            <a:r>
              <a:rPr lang="en-CA" dirty="0" smtClean="0"/>
              <a:t>The position of Sun spots</a:t>
            </a:r>
          </a:p>
          <a:p>
            <a:pPr marL="457200" indent="-457200">
              <a:buAutoNum type="alphaUcPeriod"/>
            </a:pPr>
            <a:r>
              <a:rPr lang="en-CA" dirty="0" smtClean="0"/>
              <a:t>All of the above</a:t>
            </a:r>
          </a:p>
          <a:p>
            <a:pPr marL="457200" indent="-457200">
              <a:buAutoNum type="alphaUcPeriod"/>
            </a:pPr>
            <a:endParaRPr lang="en-CA" dirty="0" smtClean="0"/>
          </a:p>
          <a:p>
            <a:pPr marL="457200" indent="-457200">
              <a:buAutoNum type="alphaUcPeriod"/>
            </a:pPr>
            <a:endParaRPr lang="en-CA" dirty="0" smtClean="0"/>
          </a:p>
          <a:p>
            <a:pPr marL="457200" indent="-457200">
              <a:buAutoNum type="alphaUcPeriod"/>
            </a:pPr>
            <a:endParaRPr lang="en-CA"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l="833" t="26111" r="71548" b="36159"/>
          <a:stretch>
            <a:fillRect/>
          </a:stretch>
        </p:blipFill>
        <p:spPr bwMode="auto">
          <a:xfrm>
            <a:off x="5254171" y="2807901"/>
            <a:ext cx="3294743" cy="337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0" y="0"/>
            <a:ext cx="9144000" cy="1527175"/>
            <a:chOff x="0" y="0"/>
            <a:chExt cx="9144000"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800225" y="223838"/>
              <a:ext cx="714427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What Causes Seasons?</a:t>
              </a:r>
              <a:endParaRPr lang="en-US" sz="36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294997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524" y="2031295"/>
            <a:ext cx="8623971" cy="4635511"/>
          </a:xfrm>
        </p:spPr>
        <p:txBody>
          <a:bodyPr>
            <a:normAutofit fontScale="85000" lnSpcReduction="20000"/>
          </a:bodyPr>
          <a:lstStyle/>
          <a:p>
            <a:pPr marL="457200" indent="-457200">
              <a:lnSpc>
                <a:spcPct val="160000"/>
              </a:lnSpc>
              <a:buAutoNum type="alphaUcPeriod"/>
            </a:pPr>
            <a:r>
              <a:rPr lang="en-CA" dirty="0"/>
              <a:t>Because one part of the Earth gets closer to the Sun</a:t>
            </a:r>
          </a:p>
          <a:p>
            <a:pPr marL="457200" indent="-457200">
              <a:lnSpc>
                <a:spcPct val="160000"/>
              </a:lnSpc>
              <a:buAutoNum type="alphaUcPeriod"/>
            </a:pPr>
            <a:r>
              <a:rPr lang="en-CA" dirty="0"/>
              <a:t>Because the tilt changes the amount of direct light</a:t>
            </a:r>
          </a:p>
          <a:p>
            <a:pPr marL="457200" indent="-457200">
              <a:lnSpc>
                <a:spcPct val="160000"/>
              </a:lnSpc>
              <a:buAutoNum type="alphaUcPeriod"/>
            </a:pPr>
            <a:r>
              <a:rPr lang="en-CA" dirty="0"/>
              <a:t>Because the tilt and the clouds produce cooler weather</a:t>
            </a:r>
          </a:p>
          <a:p>
            <a:pPr marL="457200" indent="-457200">
              <a:lnSpc>
                <a:spcPct val="160000"/>
              </a:lnSpc>
              <a:buAutoNum type="alphaUcPeriod"/>
            </a:pPr>
            <a:r>
              <a:rPr lang="en-CA" dirty="0"/>
              <a:t>Because the tilt makes another of the Earth to be farther away from the Sun</a:t>
            </a:r>
          </a:p>
          <a:p>
            <a:pPr marL="457200" indent="-457200">
              <a:lnSpc>
                <a:spcPct val="160000"/>
              </a:lnSpc>
              <a:buAutoNum type="alphaUcPeriod"/>
            </a:pPr>
            <a:r>
              <a:rPr lang="en-CA" dirty="0"/>
              <a:t>Because the tilt prevents the Earth from absorbing Sun’s </a:t>
            </a:r>
            <a:r>
              <a:rPr lang="en-CA" dirty="0" smtClean="0"/>
              <a:t>Energy</a:t>
            </a:r>
          </a:p>
          <a:p>
            <a:pPr marL="457200" indent="-457200">
              <a:lnSpc>
                <a:spcPct val="160000"/>
              </a:lnSpc>
              <a:buAutoNum type="alphaUcPeriod"/>
            </a:pPr>
            <a:endParaRPr lang="en-CA" dirty="0" smtClean="0"/>
          </a:p>
          <a:p>
            <a:pPr marL="457200" indent="-457200">
              <a:lnSpc>
                <a:spcPct val="160000"/>
              </a:lnSpc>
              <a:buAutoNum type="alphaUcPeriod"/>
            </a:pPr>
            <a:endParaRPr lang="en-CA" dirty="0"/>
          </a:p>
        </p:txBody>
      </p:sp>
      <p:grpSp>
        <p:nvGrpSpPr>
          <p:cNvPr id="5" name="Group 4"/>
          <p:cNvGrpSpPr/>
          <p:nvPr/>
        </p:nvGrpSpPr>
        <p:grpSpPr>
          <a:xfrm>
            <a:off x="0" y="0"/>
            <a:ext cx="9144000" cy="1527175"/>
            <a:chOff x="0" y="0"/>
            <a:chExt cx="9144000"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800225" y="223838"/>
              <a:ext cx="714427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Why Does Tilt Cause Seasons?</a:t>
              </a:r>
              <a:endParaRPr lang="en-US" sz="36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737444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a:xfrm>
            <a:off x="266520" y="1740470"/>
            <a:ext cx="8607040" cy="4923491"/>
          </a:xfrm>
        </p:spPr>
        <p:txBody>
          <a:bodyPr>
            <a:noAutofit/>
          </a:bodyPr>
          <a:lstStyle/>
          <a:p>
            <a:pPr marL="514350" indent="-514350">
              <a:buFont typeface="+mj-lt"/>
              <a:buAutoNum type="arabicPeriod"/>
            </a:pPr>
            <a:r>
              <a:rPr lang="en-US" sz="2000" dirty="0" smtClean="0">
                <a:latin typeface="Arial"/>
                <a:cs typeface="Arial"/>
              </a:rPr>
              <a:t>Which questions generated the most productive discussion? Why? </a:t>
            </a:r>
            <a:br>
              <a:rPr lang="en-US" sz="2000" dirty="0" smtClean="0">
                <a:latin typeface="Arial"/>
                <a:cs typeface="Arial"/>
              </a:rPr>
            </a:br>
            <a:endParaRPr lang="en-US" sz="2000" dirty="0" smtClean="0">
              <a:latin typeface="Arial"/>
              <a:cs typeface="Arial"/>
            </a:endParaRPr>
          </a:p>
          <a:p>
            <a:pPr marL="514350" indent="-514350">
              <a:buFont typeface="+mj-lt"/>
              <a:buAutoNum type="arabicPeriod"/>
            </a:pPr>
            <a:r>
              <a:rPr lang="en-US" sz="2000" dirty="0" smtClean="0">
                <a:latin typeface="Arial"/>
                <a:cs typeface="Arial"/>
              </a:rPr>
              <a:t>How do you think clickers supported/hindered problem solving? How did clickers affect class dynamics? </a:t>
            </a:r>
            <a:br>
              <a:rPr lang="en-US" sz="2000" dirty="0" smtClean="0">
                <a:latin typeface="Arial"/>
                <a:cs typeface="Arial"/>
              </a:rPr>
            </a:br>
            <a:endParaRPr lang="en-US" sz="2000" dirty="0" smtClean="0">
              <a:latin typeface="Arial"/>
              <a:cs typeface="Arial"/>
            </a:endParaRPr>
          </a:p>
          <a:p>
            <a:pPr marL="514350" indent="-514350">
              <a:buFont typeface="+mj-lt"/>
              <a:buAutoNum type="arabicPeriod"/>
            </a:pPr>
            <a:r>
              <a:rPr lang="en-US" sz="2000" dirty="0" smtClean="0">
                <a:latin typeface="Arial"/>
                <a:cs typeface="Arial"/>
              </a:rPr>
              <a:t>Were there multiple ways to solve the problems? How were multiple interpretations dealt with?</a:t>
            </a:r>
            <a:br>
              <a:rPr lang="en-US" sz="2000" dirty="0" smtClean="0">
                <a:latin typeface="Arial"/>
                <a:cs typeface="Arial"/>
              </a:rPr>
            </a:br>
            <a:r>
              <a:rPr lang="en-US" sz="2000" dirty="0" smtClean="0">
                <a:latin typeface="Arial"/>
                <a:cs typeface="Arial"/>
              </a:rPr>
              <a:t> </a:t>
            </a:r>
          </a:p>
          <a:p>
            <a:pPr marL="514350" indent="-514350">
              <a:buFont typeface="+mj-lt"/>
              <a:buAutoNum type="arabicPeriod"/>
            </a:pPr>
            <a:r>
              <a:rPr lang="en-US" sz="2000" dirty="0" smtClean="0">
                <a:latin typeface="Arial"/>
                <a:cs typeface="Arial"/>
              </a:rPr>
              <a:t>What level of understanding did each question address? How did you engage with each type of question? </a:t>
            </a:r>
            <a:br>
              <a:rPr lang="en-US" sz="2000" dirty="0" smtClean="0">
                <a:latin typeface="Arial"/>
                <a:cs typeface="Arial"/>
              </a:rPr>
            </a:br>
            <a:endParaRPr lang="en-US" sz="2000" dirty="0" smtClean="0">
              <a:latin typeface="Arial"/>
              <a:cs typeface="Arial"/>
            </a:endParaRPr>
          </a:p>
          <a:p>
            <a:pPr marL="514350" indent="-514350">
              <a:buFont typeface="+mj-lt"/>
              <a:buAutoNum type="arabicPeriod"/>
            </a:pPr>
            <a:r>
              <a:rPr lang="en-US" sz="2000" dirty="0" smtClean="0">
                <a:latin typeface="Arial"/>
                <a:cs typeface="Arial"/>
              </a:rPr>
              <a:t>What did the teacher do to support the students during the activity? What could have been done differently? Was everybody supported?</a:t>
            </a:r>
            <a:endParaRPr lang="en-US" sz="2000" dirty="0">
              <a:latin typeface="Arial"/>
              <a:cs typeface="Arial"/>
            </a:endParaRPr>
          </a:p>
        </p:txBody>
      </p:sp>
      <p:grpSp>
        <p:nvGrpSpPr>
          <p:cNvPr id="4" name="Group 3"/>
          <p:cNvGrpSpPr/>
          <p:nvPr/>
        </p:nvGrpSpPr>
        <p:grpSpPr>
          <a:xfrm>
            <a:off x="0" y="0"/>
            <a:ext cx="9144000" cy="1527175"/>
            <a:chOff x="0" y="0"/>
            <a:chExt cx="9144000" cy="1527175"/>
          </a:xfrm>
        </p:grpSpPr>
        <p:sp>
          <p:nvSpPr>
            <p:cNvPr id="5" name="Rectangle 4"/>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6"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7" name="Rectangle 15"/>
            <p:cNvSpPr>
              <a:spLocks noChangeArrowheads="1"/>
            </p:cNvSpPr>
            <p:nvPr/>
          </p:nvSpPr>
          <p:spPr bwMode="auto">
            <a:xfrm>
              <a:off x="1800225" y="223838"/>
              <a:ext cx="57594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Discussion</a:t>
              </a:r>
              <a:endParaRPr lang="en-US" sz="3600" b="1" dirty="0">
                <a:solidFill>
                  <a:schemeClr val="bg1"/>
                </a:solidFill>
                <a:latin typeface="Arial" pitchFamily="34" charset="0"/>
                <a:cs typeface="Arial" pitchFamily="34" charset="0"/>
              </a:endParaRPr>
            </a:p>
          </p:txBody>
        </p:sp>
      </p:grpSp>
      <p:pic>
        <p:nvPicPr>
          <p:cNvPr id="10" name="Picture 3" descr="C:\Documents and Settings\mmilner.PHYSICS\Local Settings\Temporary Internet Files\Content.IE5\6DMVKVA4\MPj04372700000[1].jpg"/>
          <p:cNvPicPr>
            <a:picLocks noChangeAspect="1" noChangeArrowheads="1"/>
          </p:cNvPicPr>
          <p:nvPr/>
        </p:nvPicPr>
        <p:blipFill>
          <a:blip r:embed="rId3" cstate="print"/>
          <a:srcRect/>
          <a:stretch>
            <a:fillRect/>
          </a:stretch>
        </p:blipFill>
        <p:spPr bwMode="auto">
          <a:xfrm>
            <a:off x="7626175" y="63895"/>
            <a:ext cx="1413163" cy="1411818"/>
          </a:xfrm>
          <a:prstGeom prst="rect">
            <a:avLst/>
          </a:prstGeom>
          <a:noFill/>
        </p:spPr>
      </p:pic>
    </p:spTree>
    <p:extLst>
      <p:ext uri="{BB962C8B-B14F-4D97-AF65-F5344CB8AC3E}">
        <p14:creationId xmlns:p14="http://schemas.microsoft.com/office/powerpoint/2010/main" val="2769044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1527175"/>
            <a:chOff x="0" y="0"/>
            <a:chExt cx="9144000" cy="1527175"/>
          </a:xfrm>
        </p:grpSpPr>
        <p:sp>
          <p:nvSpPr>
            <p:cNvPr id="4" name="Rectangle 3"/>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5"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6" name="Rectangle 15"/>
            <p:cNvSpPr>
              <a:spLocks noChangeArrowheads="1"/>
            </p:cNvSpPr>
            <p:nvPr/>
          </p:nvSpPr>
          <p:spPr bwMode="auto">
            <a:xfrm>
              <a:off x="1800225" y="223838"/>
              <a:ext cx="717752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What is Next?</a:t>
              </a:r>
              <a:endParaRPr lang="en-US" sz="3600" b="1" dirty="0">
                <a:solidFill>
                  <a:schemeClr val="bg1"/>
                </a:solidFill>
                <a:latin typeface="Arial" pitchFamily="34" charset="0"/>
                <a:cs typeface="Arial" pitchFamily="34" charset="0"/>
              </a:endParaRPr>
            </a:p>
          </p:txBody>
        </p:sp>
      </p:grpSp>
      <p:sp>
        <p:nvSpPr>
          <p:cNvPr id="7" name="Text Placeholder 2"/>
          <p:cNvSpPr txBox="1">
            <a:spLocks/>
          </p:cNvSpPr>
          <p:nvPr>
            <p:custDataLst>
              <p:tags r:id="rId1"/>
            </p:custDataLst>
          </p:nvPr>
        </p:nvSpPr>
        <p:spPr>
          <a:xfrm>
            <a:off x="2383213" y="3250945"/>
            <a:ext cx="8140700" cy="4521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2" name="Rectangle 1"/>
          <p:cNvSpPr/>
          <p:nvPr/>
        </p:nvSpPr>
        <p:spPr>
          <a:xfrm>
            <a:off x="305031" y="1972115"/>
            <a:ext cx="8672714" cy="3539430"/>
          </a:xfrm>
          <a:prstGeom prst="rect">
            <a:avLst/>
          </a:prstGeom>
        </p:spPr>
        <p:txBody>
          <a:bodyPr wrap="square">
            <a:spAutoFit/>
          </a:bodyPr>
          <a:lstStyle/>
          <a:p>
            <a:r>
              <a:rPr lang="en-US" sz="2800" dirty="0"/>
              <a:t>If you would like to  start using </a:t>
            </a:r>
            <a:r>
              <a:rPr lang="en-US" sz="2800" dirty="0" smtClean="0"/>
              <a:t>Peer Instruction with clickers or flashcards and to use the questions from our online resource and </a:t>
            </a:r>
            <a:r>
              <a:rPr lang="en-US" sz="2800" dirty="0"/>
              <a:t>need help to get started, e-mail me: </a:t>
            </a:r>
            <a:r>
              <a:rPr lang="en-US" sz="2800" dirty="0" smtClean="0">
                <a:hlinkClick r:id="rId4"/>
              </a:rPr>
              <a:t>marina.milner-bolotin@ubc.ca</a:t>
            </a:r>
            <a:endParaRPr lang="en-US" sz="2800" dirty="0" smtClean="0"/>
          </a:p>
          <a:p>
            <a:endParaRPr lang="en-US" sz="2800" dirty="0"/>
          </a:p>
          <a:p>
            <a:r>
              <a:rPr lang="en-US" sz="2800" dirty="0" smtClean="0"/>
              <a:t>If you are interested in M.A., M.Ed. Or Ph.D. in Science Education at UBC, please let me know. I am looking for knowledgeable and motivated science teachers</a:t>
            </a:r>
            <a:endParaRPr lang="en-US" sz="2800" dirty="0"/>
          </a:p>
        </p:txBody>
      </p:sp>
      <p:sp>
        <p:nvSpPr>
          <p:cNvPr id="10" name="Rectangle 15"/>
          <p:cNvSpPr>
            <a:spLocks noChangeArrowheads="1"/>
          </p:cNvSpPr>
          <p:nvPr/>
        </p:nvSpPr>
        <p:spPr bwMode="auto">
          <a:xfrm>
            <a:off x="355976" y="223838"/>
            <a:ext cx="12394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4.</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19741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755" y="1539572"/>
            <a:ext cx="8837990" cy="5318427"/>
          </a:xfrm>
        </p:spPr>
        <p:txBody>
          <a:bodyPr>
            <a:noAutofit/>
          </a:bodyPr>
          <a:lstStyle/>
          <a:p>
            <a:r>
              <a:rPr lang="en-CA" sz="2000" dirty="0" smtClean="0"/>
              <a:t>It </a:t>
            </a:r>
            <a:r>
              <a:rPr lang="en-CA" sz="2000" dirty="0"/>
              <a:t>was really interesting because we had very good discussions as a group. For the question with the cannon ball being fired in the direction of the target but the target was dropped at the same time as being fired, it was a very unexpected result. Afterwards, it made sense after further discussion</a:t>
            </a:r>
            <a:r>
              <a:rPr lang="en-CA" sz="2000" dirty="0" smtClean="0"/>
              <a:t>.</a:t>
            </a:r>
            <a:endParaRPr lang="en-CA" sz="2000" dirty="0"/>
          </a:p>
          <a:p>
            <a:r>
              <a:rPr lang="en-CA" sz="2000" dirty="0" smtClean="0">
                <a:solidFill>
                  <a:srgbClr val="FF0000"/>
                </a:solidFill>
              </a:rPr>
              <a:t>I </a:t>
            </a:r>
            <a:r>
              <a:rPr lang="en-CA" sz="2000" dirty="0">
                <a:solidFill>
                  <a:srgbClr val="FF0000"/>
                </a:solidFill>
              </a:rPr>
              <a:t>liked these questions and would like to see more of these in class. Questions like these make you think and personally I can't understand physics without thinking about the principles I learn in class</a:t>
            </a:r>
            <a:r>
              <a:rPr lang="en-CA" sz="2000" dirty="0" smtClean="0">
                <a:solidFill>
                  <a:srgbClr val="FF0000"/>
                </a:solidFill>
              </a:rPr>
              <a:t>.</a:t>
            </a:r>
            <a:endParaRPr lang="en-CA" sz="2000" dirty="0">
              <a:solidFill>
                <a:srgbClr val="FF0000"/>
              </a:solidFill>
            </a:endParaRPr>
          </a:p>
          <a:p>
            <a:r>
              <a:rPr lang="en-CA" sz="2000" dirty="0"/>
              <a:t> </a:t>
            </a:r>
            <a:r>
              <a:rPr lang="en-CA" sz="2000" dirty="0" smtClean="0"/>
              <a:t>The </a:t>
            </a:r>
            <a:r>
              <a:rPr lang="en-CA" sz="2000" dirty="0"/>
              <a:t>questions challenged me and really made me think, it was more than just plugging in numbers</a:t>
            </a:r>
            <a:r>
              <a:rPr lang="en-CA" sz="2000" dirty="0" smtClean="0"/>
              <a:t>.</a:t>
            </a:r>
            <a:endParaRPr lang="en-CA" sz="2000" dirty="0"/>
          </a:p>
          <a:p>
            <a:r>
              <a:rPr lang="en-CA" sz="2000" dirty="0" smtClean="0">
                <a:solidFill>
                  <a:schemeClr val="accent1"/>
                </a:solidFill>
              </a:rPr>
              <a:t>The </a:t>
            </a:r>
            <a:r>
              <a:rPr lang="en-CA" sz="2000" dirty="0">
                <a:solidFill>
                  <a:schemeClr val="accent1"/>
                </a:solidFill>
              </a:rPr>
              <a:t>question with the free falling target was a very good question. It really got me thinking about it. It was confusing to begin with, but then when it was explained , it made more sense</a:t>
            </a:r>
            <a:r>
              <a:rPr lang="en-CA" sz="2000" dirty="0" smtClean="0">
                <a:solidFill>
                  <a:schemeClr val="accent1"/>
                </a:solidFill>
              </a:rPr>
              <a:t>.</a:t>
            </a:r>
            <a:endParaRPr lang="en-CA" sz="2000" dirty="0">
              <a:solidFill>
                <a:schemeClr val="accent1"/>
              </a:solidFill>
            </a:endParaRPr>
          </a:p>
          <a:p>
            <a:r>
              <a:rPr lang="en-CA" sz="2000" dirty="0" smtClean="0"/>
              <a:t>As </a:t>
            </a:r>
            <a:r>
              <a:rPr lang="en-CA" sz="2000" dirty="0"/>
              <a:t>a teacher I think </a:t>
            </a:r>
            <a:r>
              <a:rPr lang="en-CA" sz="2000" dirty="0" smtClean="0"/>
              <a:t>MSTLTT is </a:t>
            </a:r>
            <a:r>
              <a:rPr lang="en-CA" sz="2000" dirty="0"/>
              <a:t>a very valuable </a:t>
            </a:r>
            <a:r>
              <a:rPr lang="en-CA" sz="2000" dirty="0" smtClean="0"/>
              <a:t>resource </a:t>
            </a:r>
            <a:r>
              <a:rPr lang="en-CA" sz="2000" dirty="0"/>
              <a:t>because </a:t>
            </a:r>
            <a:r>
              <a:rPr lang="en-CA" sz="2000" dirty="0" smtClean="0"/>
              <a:t>the questions </a:t>
            </a:r>
            <a:r>
              <a:rPr lang="en-CA" sz="2000" dirty="0"/>
              <a:t>are engaging, </a:t>
            </a:r>
            <a:r>
              <a:rPr lang="en-CA" sz="2000" dirty="0" smtClean="0"/>
              <a:t>address </a:t>
            </a:r>
            <a:r>
              <a:rPr lang="en-CA" sz="2000" dirty="0"/>
              <a:t>common misconceptions, they can generate great class discussions promoting critical thinking and they motivate students to carry out further practical work to confirm predictions</a:t>
            </a:r>
            <a:r>
              <a:rPr lang="en-CA" sz="1800" dirty="0"/>
              <a:t>.</a:t>
            </a:r>
          </a:p>
        </p:txBody>
      </p:sp>
      <p:sp>
        <p:nvSpPr>
          <p:cNvPr id="4" name="Title 3"/>
          <p:cNvSpPr>
            <a:spLocks noGrp="1"/>
          </p:cNvSpPr>
          <p:nvPr>
            <p:ph type="title"/>
          </p:nvPr>
        </p:nvSpPr>
        <p:spPr/>
        <p:txBody>
          <a:bodyPr/>
          <a:lstStyle/>
          <a:p>
            <a:endParaRPr lang="en-CA"/>
          </a:p>
        </p:txBody>
      </p:sp>
      <p:grpSp>
        <p:nvGrpSpPr>
          <p:cNvPr id="5" name="Group 4"/>
          <p:cNvGrpSpPr/>
          <p:nvPr/>
        </p:nvGrpSpPr>
        <p:grpSpPr>
          <a:xfrm>
            <a:off x="0" y="0"/>
            <a:ext cx="9144000" cy="1527175"/>
            <a:chOff x="0" y="0"/>
            <a:chExt cx="9144000"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800225" y="223838"/>
              <a:ext cx="717752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Feedback from H.S.</a:t>
              </a:r>
              <a:endParaRPr lang="en-US" sz="36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518160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1527175"/>
            <a:chOff x="0" y="0"/>
            <a:chExt cx="9144000" cy="1527175"/>
          </a:xfrm>
        </p:grpSpPr>
        <p:sp>
          <p:nvSpPr>
            <p:cNvPr id="4" name="Rectangle 3"/>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5"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6" name="Rectangle 15"/>
            <p:cNvSpPr>
              <a:spLocks noChangeArrowheads="1"/>
            </p:cNvSpPr>
            <p:nvPr/>
          </p:nvSpPr>
          <p:spPr bwMode="auto">
            <a:xfrm>
              <a:off x="1800225" y="223838"/>
              <a:ext cx="717752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Your Feedback</a:t>
              </a:r>
              <a:endParaRPr lang="en-US" sz="3600" b="1" dirty="0">
                <a:solidFill>
                  <a:schemeClr val="bg1"/>
                </a:solidFill>
                <a:latin typeface="Arial" pitchFamily="34" charset="0"/>
                <a:cs typeface="Arial" pitchFamily="34" charset="0"/>
              </a:endParaRPr>
            </a:p>
          </p:txBody>
        </p:sp>
      </p:grpSp>
      <p:sp>
        <p:nvSpPr>
          <p:cNvPr id="7" name="Text Placeholder 2"/>
          <p:cNvSpPr txBox="1">
            <a:spLocks/>
          </p:cNvSpPr>
          <p:nvPr>
            <p:custDataLst>
              <p:tags r:id="rId1"/>
            </p:custDataLst>
          </p:nvPr>
        </p:nvSpPr>
        <p:spPr>
          <a:xfrm>
            <a:off x="554413" y="1949335"/>
            <a:ext cx="8140700" cy="4521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lphaUcPeriod"/>
            </a:pPr>
            <a:r>
              <a:rPr lang="en-US" dirty="0" smtClean="0"/>
              <a:t>Excellent, very useful</a:t>
            </a:r>
          </a:p>
          <a:p>
            <a:pPr marL="514350" indent="-514350">
              <a:buFont typeface="Arial"/>
              <a:buAutoNum type="alphaUcPeriod"/>
            </a:pPr>
            <a:r>
              <a:rPr lang="en-US" dirty="0" smtClean="0"/>
              <a:t>Good,  useful</a:t>
            </a:r>
          </a:p>
          <a:p>
            <a:pPr marL="514350" indent="-514350">
              <a:buFont typeface="Arial"/>
              <a:buAutoNum type="alphaUcPeriod"/>
            </a:pPr>
            <a:r>
              <a:rPr lang="en-US" dirty="0" smtClean="0"/>
              <a:t>Neutral, somewhat useful</a:t>
            </a:r>
          </a:p>
          <a:p>
            <a:pPr marL="514350" indent="-514350">
              <a:buFont typeface="Arial"/>
              <a:buAutoNum type="alphaUcPeriod"/>
            </a:pPr>
            <a:r>
              <a:rPr lang="en-US" dirty="0" smtClean="0"/>
              <a:t>Bad, not very useful</a:t>
            </a:r>
          </a:p>
          <a:p>
            <a:pPr marL="514350" indent="-514350">
              <a:buFont typeface="Arial"/>
              <a:buAutoNum type="alphaUcPeriod"/>
            </a:pPr>
            <a:r>
              <a:rPr lang="en-US" dirty="0" smtClean="0"/>
              <a:t>Horrible, I just wasted my time</a:t>
            </a:r>
            <a:endParaRPr lang="en-US" dirty="0"/>
          </a:p>
        </p:txBody>
      </p:sp>
      <p:sp>
        <p:nvSpPr>
          <p:cNvPr id="2" name="Rectangle 1"/>
          <p:cNvSpPr/>
          <p:nvPr/>
        </p:nvSpPr>
        <p:spPr>
          <a:xfrm>
            <a:off x="305031" y="5126795"/>
            <a:ext cx="8672714" cy="1384995"/>
          </a:xfrm>
          <a:prstGeom prst="rect">
            <a:avLst/>
          </a:prstGeom>
        </p:spPr>
        <p:txBody>
          <a:bodyPr wrap="square">
            <a:spAutoFit/>
          </a:bodyPr>
          <a:lstStyle/>
          <a:p>
            <a:r>
              <a:rPr lang="en-US" sz="2800" dirty="0"/>
              <a:t>If you would like to  start using </a:t>
            </a:r>
            <a:r>
              <a:rPr lang="en-US" sz="2800" dirty="0" smtClean="0"/>
              <a:t>Peer Instruction or clickers </a:t>
            </a:r>
            <a:r>
              <a:rPr lang="en-US" sz="2800" dirty="0"/>
              <a:t>and need help to get started, e-mail me: </a:t>
            </a:r>
            <a:r>
              <a:rPr lang="en-US" sz="2800" dirty="0" smtClean="0">
                <a:hlinkClick r:id="rId4"/>
              </a:rPr>
              <a:t>marina.milner-bolotin@ubc.ca</a:t>
            </a:r>
            <a:r>
              <a:rPr lang="en-US" sz="2800" dirty="0" smtClean="0"/>
              <a:t> </a:t>
            </a:r>
            <a:endParaRPr lang="en-US" sz="2800" dirty="0"/>
          </a:p>
        </p:txBody>
      </p:sp>
    </p:spTree>
    <p:extLst>
      <p:ext uri="{BB962C8B-B14F-4D97-AF65-F5344CB8AC3E}">
        <p14:creationId xmlns:p14="http://schemas.microsoft.com/office/powerpoint/2010/main" val="2479921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09110"/>
            <a:ext cx="9144000" cy="5101850"/>
          </a:xfrm>
        </p:spPr>
        <p:txBody>
          <a:bodyPr>
            <a:noAutofit/>
          </a:bodyPr>
          <a:lstStyle/>
          <a:p>
            <a:pPr>
              <a:spcBef>
                <a:spcPts val="0"/>
              </a:spcBef>
              <a:buFont typeface="+mj-lt"/>
              <a:buAutoNum type="arabicPeriod"/>
            </a:pPr>
            <a:r>
              <a:rPr lang="en-US" sz="1600" dirty="0" smtClean="0">
                <a:effectLst/>
                <a:latin typeface="+mj-lt"/>
                <a:cs typeface="Arial"/>
              </a:rPr>
              <a:t>Beatty, I., </a:t>
            </a:r>
            <a:r>
              <a:rPr lang="en-US" sz="1600" dirty="0" err="1" smtClean="0">
                <a:effectLst/>
                <a:latin typeface="+mj-lt"/>
                <a:cs typeface="Arial"/>
              </a:rPr>
              <a:t>Gerace</a:t>
            </a:r>
            <a:r>
              <a:rPr lang="en-US" sz="1600" dirty="0" smtClean="0">
                <a:effectLst/>
                <a:latin typeface="+mj-lt"/>
                <a:cs typeface="Arial"/>
              </a:rPr>
              <a:t>, W., Leonard, W., &amp; </a:t>
            </a:r>
            <a:r>
              <a:rPr lang="en-US" sz="1600" dirty="0" err="1" smtClean="0">
                <a:effectLst/>
                <a:latin typeface="+mj-lt"/>
                <a:cs typeface="Arial"/>
              </a:rPr>
              <a:t>Defresne</a:t>
            </a:r>
            <a:r>
              <a:rPr lang="en-US" sz="1600" dirty="0" smtClean="0">
                <a:effectLst/>
                <a:latin typeface="+mj-lt"/>
                <a:cs typeface="Arial"/>
              </a:rPr>
              <a:t>, R. (2006). Designing Effective Questions for Classroom Response System Teaching. </a:t>
            </a:r>
            <a:r>
              <a:rPr lang="en-US" sz="1600" i="1" dirty="0" smtClean="0">
                <a:effectLst/>
                <a:latin typeface="+mj-lt"/>
                <a:cs typeface="Arial"/>
              </a:rPr>
              <a:t>American Journal of Physics</a:t>
            </a:r>
            <a:r>
              <a:rPr lang="en-US" sz="1600" dirty="0" smtClean="0">
                <a:effectLst/>
                <a:latin typeface="+mj-lt"/>
                <a:cs typeface="Arial"/>
              </a:rPr>
              <a:t>, </a:t>
            </a:r>
            <a:r>
              <a:rPr lang="en-US" sz="1600" i="1" dirty="0" smtClean="0">
                <a:effectLst/>
                <a:latin typeface="+mj-lt"/>
                <a:cs typeface="Arial"/>
              </a:rPr>
              <a:t>74</a:t>
            </a:r>
            <a:r>
              <a:rPr lang="en-US" sz="1600" dirty="0" smtClean="0">
                <a:effectLst/>
                <a:latin typeface="+mj-lt"/>
                <a:cs typeface="Arial"/>
              </a:rPr>
              <a:t>(1), 31–39.</a:t>
            </a:r>
            <a:br>
              <a:rPr lang="en-US" sz="1600" dirty="0" smtClean="0">
                <a:effectLst/>
                <a:latin typeface="+mj-lt"/>
                <a:cs typeface="Arial"/>
              </a:rPr>
            </a:br>
            <a:endParaRPr lang="en-US" sz="1600" dirty="0" smtClean="0">
              <a:effectLst/>
              <a:latin typeface="+mj-lt"/>
              <a:cs typeface="Arial"/>
            </a:endParaRPr>
          </a:p>
          <a:p>
            <a:pPr>
              <a:spcBef>
                <a:spcPts val="0"/>
              </a:spcBef>
              <a:buFont typeface="+mj-lt"/>
              <a:buAutoNum type="arabicPeriod"/>
            </a:pPr>
            <a:r>
              <a:rPr lang="en-CA" sz="1600" dirty="0" smtClean="0">
                <a:effectLst/>
                <a:latin typeface="+mj-lt"/>
                <a:cs typeface="Arial"/>
              </a:rPr>
              <a:t>CWSEI Clicker Resource Guide: An Instructors Guide to the Effective Use of Personal Response Systems (Clickers) in Teaching. (2009, June 1).</a:t>
            </a:r>
            <a:r>
              <a:rPr lang="en-US" sz="1600" dirty="0" smtClean="0">
                <a:effectLst/>
                <a:latin typeface="+mj-lt"/>
                <a:cs typeface="Arial"/>
              </a:rPr>
              <a:t/>
            </a:r>
            <a:br>
              <a:rPr lang="en-US" sz="1600" dirty="0" smtClean="0">
                <a:effectLst/>
                <a:latin typeface="+mj-lt"/>
                <a:cs typeface="Arial"/>
              </a:rPr>
            </a:br>
            <a:endParaRPr lang="en-US" sz="1600" dirty="0" smtClean="0">
              <a:effectLst/>
              <a:latin typeface="+mj-lt"/>
              <a:cs typeface="Arial"/>
            </a:endParaRPr>
          </a:p>
          <a:p>
            <a:pPr>
              <a:spcBef>
                <a:spcPts val="0"/>
              </a:spcBef>
              <a:buFont typeface="+mj-lt"/>
              <a:buAutoNum type="arabicPeriod"/>
            </a:pPr>
            <a:r>
              <a:rPr lang="en-CA" sz="1600" dirty="0" err="1" smtClean="0">
                <a:latin typeface="+mj-lt"/>
                <a:cs typeface="Arial"/>
              </a:rPr>
              <a:t>Lasry</a:t>
            </a:r>
            <a:r>
              <a:rPr lang="en-CA" sz="1600" dirty="0" smtClean="0">
                <a:latin typeface="+mj-lt"/>
                <a:cs typeface="Arial"/>
              </a:rPr>
              <a:t>, Nathaniel. (2008). Clickers or Flashcards: Is There Really a Difference? </a:t>
            </a:r>
            <a:r>
              <a:rPr lang="en-CA" sz="1600" i="1" dirty="0" smtClean="0">
                <a:latin typeface="+mj-lt"/>
                <a:cs typeface="Arial"/>
              </a:rPr>
              <a:t>The Physics Teacher, 46</a:t>
            </a:r>
            <a:r>
              <a:rPr lang="en-CA" sz="1600" dirty="0" smtClean="0">
                <a:latin typeface="+mj-lt"/>
                <a:cs typeface="Arial"/>
              </a:rPr>
              <a:t>(May), 242-244.</a:t>
            </a:r>
            <a:r>
              <a:rPr lang="en-US" sz="1600" dirty="0" smtClean="0">
                <a:effectLst/>
                <a:latin typeface="+mj-lt"/>
                <a:cs typeface="Arial"/>
              </a:rPr>
              <a:t/>
            </a:r>
            <a:br>
              <a:rPr lang="en-US" sz="1600" dirty="0" smtClean="0">
                <a:effectLst/>
                <a:latin typeface="+mj-lt"/>
                <a:cs typeface="Arial"/>
              </a:rPr>
            </a:br>
            <a:endParaRPr lang="en-US" sz="1600" dirty="0">
              <a:latin typeface="+mj-lt"/>
              <a:cs typeface="Arial"/>
            </a:endParaRPr>
          </a:p>
          <a:p>
            <a:pPr>
              <a:spcBef>
                <a:spcPts val="0"/>
              </a:spcBef>
              <a:buFont typeface="+mj-lt"/>
              <a:buAutoNum type="arabicPeriod"/>
            </a:pPr>
            <a:r>
              <a:rPr lang="en-CA" sz="1600" dirty="0">
                <a:latin typeface="+mj-lt"/>
                <a:cs typeface="Arial"/>
              </a:rPr>
              <a:t>Milner-</a:t>
            </a:r>
            <a:r>
              <a:rPr lang="en-CA" sz="1600" dirty="0" err="1">
                <a:latin typeface="+mj-lt"/>
                <a:cs typeface="Arial"/>
              </a:rPr>
              <a:t>Bolotin</a:t>
            </a:r>
            <a:r>
              <a:rPr lang="en-CA" sz="1600" dirty="0">
                <a:latin typeface="+mj-lt"/>
                <a:cs typeface="Arial"/>
              </a:rPr>
              <a:t>, Marina. (2004). Tips for Using a Peer Response System in the Large Introductory Physics Classroom. </a:t>
            </a:r>
            <a:r>
              <a:rPr lang="en-CA" sz="1600" i="1" dirty="0">
                <a:latin typeface="+mj-lt"/>
                <a:cs typeface="Arial"/>
              </a:rPr>
              <a:t>The Physics Teacher, 42</a:t>
            </a:r>
            <a:r>
              <a:rPr lang="en-CA" sz="1600" dirty="0">
                <a:latin typeface="+mj-lt"/>
                <a:cs typeface="Arial"/>
              </a:rPr>
              <a:t>(8), 47-48</a:t>
            </a:r>
            <a:r>
              <a:rPr lang="en-CA" sz="1600" dirty="0" smtClean="0">
                <a:latin typeface="+mj-lt"/>
                <a:cs typeface="Arial"/>
              </a:rPr>
              <a:t>.</a:t>
            </a:r>
            <a:br>
              <a:rPr lang="en-CA" sz="1600" dirty="0" smtClean="0">
                <a:latin typeface="+mj-lt"/>
                <a:cs typeface="Arial"/>
              </a:rPr>
            </a:br>
            <a:endParaRPr lang="en-CA" sz="1600" dirty="0" smtClean="0">
              <a:latin typeface="+mj-lt"/>
              <a:cs typeface="Arial"/>
            </a:endParaRPr>
          </a:p>
          <a:p>
            <a:pPr>
              <a:spcBef>
                <a:spcPts val="0"/>
              </a:spcBef>
              <a:buFont typeface="+mj-lt"/>
              <a:buAutoNum type="arabicPeriod"/>
            </a:pPr>
            <a:r>
              <a:rPr lang="en-US" sz="1600" dirty="0" smtClean="0">
                <a:effectLst/>
                <a:latin typeface="+mj-lt"/>
                <a:cs typeface="Arial"/>
              </a:rPr>
              <a:t>Mishra, P., &amp; Koehler, M. J. (2007). Technological pedagogical content knowledge (TPCK): Confronting the wicked problems of teaching with technology. In </a:t>
            </a:r>
            <a:r>
              <a:rPr lang="en-US" sz="1600" i="1" dirty="0" smtClean="0">
                <a:effectLst/>
                <a:latin typeface="+mj-lt"/>
                <a:cs typeface="Arial"/>
              </a:rPr>
              <a:t>Society for Information Technology &amp; Teacher Education International Conference</a:t>
            </a:r>
            <a:r>
              <a:rPr lang="en-US" sz="1600" dirty="0" smtClean="0">
                <a:effectLst/>
                <a:latin typeface="+mj-lt"/>
                <a:cs typeface="Arial"/>
              </a:rPr>
              <a:t> (Vol. 2007, pp. 2214–2226). Retrieved from </a:t>
            </a:r>
            <a:r>
              <a:rPr lang="en-US" sz="1600" dirty="0" smtClean="0">
                <a:effectLst/>
                <a:latin typeface="+mj-lt"/>
                <a:cs typeface="Arial"/>
                <a:hlinkClick r:id="rId3"/>
              </a:rPr>
              <a:t>http://www.editlib.org/p/24919/</a:t>
            </a:r>
            <a:endParaRPr lang="en-US" sz="1600" dirty="0" smtClean="0">
              <a:effectLst/>
              <a:latin typeface="+mj-lt"/>
              <a:cs typeface="Arial"/>
            </a:endParaRPr>
          </a:p>
          <a:p>
            <a:pPr>
              <a:spcBef>
                <a:spcPts val="0"/>
              </a:spcBef>
              <a:buFont typeface="+mj-lt"/>
              <a:buAutoNum type="arabicPeriod"/>
            </a:pPr>
            <a:endParaRPr lang="en-US" sz="1600" dirty="0" smtClean="0">
              <a:effectLst/>
              <a:latin typeface="+mj-lt"/>
              <a:cs typeface="Arial"/>
            </a:endParaRPr>
          </a:p>
          <a:p>
            <a:pPr>
              <a:spcBef>
                <a:spcPts val="0"/>
              </a:spcBef>
              <a:buFont typeface="+mj-lt"/>
              <a:buAutoNum type="arabicPeriod"/>
            </a:pPr>
            <a:r>
              <a:rPr lang="en-CA" sz="1600" dirty="0">
                <a:latin typeface="+mj-lt"/>
              </a:rPr>
              <a:t>Milner-Bolotin, Marina, Fisher, Heather, &amp; MacDonald, Alexandra. (2013). Modeling active engagement pedagogy through classroom response systems in a physics teacher education course. </a:t>
            </a:r>
            <a:r>
              <a:rPr lang="en-CA" sz="1600" i="1" dirty="0">
                <a:latin typeface="+mj-lt"/>
              </a:rPr>
              <a:t>LUMAT: Research and Practice in Math, Science and Technology Education, 1</a:t>
            </a:r>
            <a:r>
              <a:rPr lang="en-CA" sz="1600" dirty="0">
                <a:latin typeface="+mj-lt"/>
              </a:rPr>
              <a:t>(5), 525-544</a:t>
            </a:r>
            <a:endParaRPr lang="en-CA" sz="1600" dirty="0" smtClean="0">
              <a:latin typeface="+mj-lt"/>
              <a:cs typeface="Arial"/>
            </a:endParaRPr>
          </a:p>
        </p:txBody>
      </p:sp>
      <p:grpSp>
        <p:nvGrpSpPr>
          <p:cNvPr id="8" name="Group 7"/>
          <p:cNvGrpSpPr/>
          <p:nvPr/>
        </p:nvGrpSpPr>
        <p:grpSpPr>
          <a:xfrm>
            <a:off x="0" y="0"/>
            <a:ext cx="9144000" cy="1527175"/>
            <a:chOff x="0" y="0"/>
            <a:chExt cx="9144000" cy="1527175"/>
          </a:xfrm>
        </p:grpSpPr>
        <p:sp>
          <p:nvSpPr>
            <p:cNvPr id="4" name="Rectangle 3"/>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5"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6" name="Rectangle 15"/>
            <p:cNvSpPr>
              <a:spLocks noChangeArrowheads="1"/>
            </p:cNvSpPr>
            <p:nvPr/>
          </p:nvSpPr>
          <p:spPr bwMode="auto">
            <a:xfrm>
              <a:off x="1800224" y="223838"/>
              <a:ext cx="684501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Additional Resources</a:t>
              </a:r>
              <a:endParaRPr lang="en-US" sz="36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72609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9705"/>
            <a:ext cx="8229600" cy="4525963"/>
          </a:xfrm>
        </p:spPr>
        <p:txBody>
          <a:bodyPr>
            <a:normAutofit fontScale="92500"/>
          </a:bodyPr>
          <a:lstStyle/>
          <a:p>
            <a:r>
              <a:rPr lang="en-CA" dirty="0">
                <a:solidFill>
                  <a:srgbClr val="FF0000"/>
                </a:solidFill>
              </a:rPr>
              <a:t>My mom is a math </a:t>
            </a:r>
            <a:r>
              <a:rPr lang="en-CA" dirty="0" smtClean="0">
                <a:solidFill>
                  <a:srgbClr val="FF0000"/>
                </a:solidFill>
              </a:rPr>
              <a:t>&amp; </a:t>
            </a:r>
            <a:r>
              <a:rPr lang="en-CA" dirty="0">
                <a:solidFill>
                  <a:srgbClr val="FF0000"/>
                </a:solidFill>
              </a:rPr>
              <a:t>physics teacher</a:t>
            </a:r>
          </a:p>
          <a:p>
            <a:r>
              <a:rPr lang="en-CA" dirty="0" smtClean="0"/>
              <a:t>M.Sc</a:t>
            </a:r>
            <a:r>
              <a:rPr lang="en-CA" dirty="0"/>
              <a:t>. In physics, Ph.D. in Science Education</a:t>
            </a:r>
          </a:p>
          <a:p>
            <a:r>
              <a:rPr lang="en-CA" dirty="0" smtClean="0"/>
              <a:t>Physics and math teacher since 1991 (gr. 3 – college) in Canada, US, Israel and Ukraine</a:t>
            </a:r>
          </a:p>
          <a:p>
            <a:r>
              <a:rPr lang="en-CA" dirty="0" smtClean="0"/>
              <a:t>Used various technologies in STEM teaching</a:t>
            </a:r>
          </a:p>
          <a:p>
            <a:r>
              <a:rPr lang="en-CA" dirty="0" smtClean="0"/>
              <a:t>Teaching awards: NSTA, AAPT, UBC, Ryerson, CAP</a:t>
            </a:r>
          </a:p>
          <a:p>
            <a:r>
              <a:rPr lang="en-CA" dirty="0" smtClean="0"/>
              <a:t>Teacher educator since 1995</a:t>
            </a:r>
          </a:p>
          <a:p>
            <a:r>
              <a:rPr lang="en-CA" dirty="0" smtClean="0">
                <a:solidFill>
                  <a:srgbClr val="FF0000"/>
                </a:solidFill>
              </a:rPr>
              <a:t>Still learning and I want to learn with you today</a:t>
            </a:r>
          </a:p>
          <a:p>
            <a:endParaRPr lang="en-CA" dirty="0" smtClean="0"/>
          </a:p>
          <a:p>
            <a:endParaRPr lang="en-CA" dirty="0"/>
          </a:p>
        </p:txBody>
      </p:sp>
      <p:grpSp>
        <p:nvGrpSpPr>
          <p:cNvPr id="4" name="Group 3"/>
          <p:cNvGrpSpPr/>
          <p:nvPr/>
        </p:nvGrpSpPr>
        <p:grpSpPr>
          <a:xfrm>
            <a:off x="0" y="1"/>
            <a:ext cx="9144000" cy="1527175"/>
            <a:chOff x="0" y="0"/>
            <a:chExt cx="9144000" cy="1527175"/>
          </a:xfrm>
        </p:grpSpPr>
        <p:sp>
          <p:nvSpPr>
            <p:cNvPr id="5" name="Rectangle 4"/>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6"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7"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My Learning &amp; Teaching Trajectory</a:t>
              </a:r>
              <a:endParaRPr lang="en-US" sz="32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3276784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2049086"/>
            <a:ext cx="8345978" cy="4525963"/>
          </a:xfrm>
        </p:spPr>
        <p:txBody>
          <a:bodyPr>
            <a:normAutofit/>
          </a:bodyPr>
          <a:lstStyle/>
          <a:p>
            <a:pPr marL="514350" indent="-514350">
              <a:buFont typeface="+mj-lt"/>
              <a:buAutoNum type="arabicPeriod"/>
            </a:pPr>
            <a:r>
              <a:rPr lang="en-CA" dirty="0" smtClean="0">
                <a:solidFill>
                  <a:srgbClr val="FF0000"/>
                </a:solidFill>
              </a:rPr>
              <a:t>Introduction: </a:t>
            </a:r>
            <a:r>
              <a:rPr lang="en-CA" dirty="0" smtClean="0"/>
              <a:t>why conceptual science and why technology</a:t>
            </a:r>
          </a:p>
          <a:p>
            <a:pPr marL="514350" indent="-514350">
              <a:buFont typeface="+mj-lt"/>
              <a:buAutoNum type="arabicPeriod"/>
            </a:pPr>
            <a:r>
              <a:rPr lang="en-CA" dirty="0" smtClean="0">
                <a:solidFill>
                  <a:srgbClr val="FF0000"/>
                </a:solidFill>
              </a:rPr>
              <a:t>Experiencing Peer Instruction: </a:t>
            </a:r>
            <a:r>
              <a:rPr lang="en-CA" dirty="0" smtClean="0"/>
              <a:t>Active engagement with clickers</a:t>
            </a:r>
          </a:p>
          <a:p>
            <a:pPr marL="514350" indent="-514350">
              <a:buFont typeface="+mj-lt"/>
              <a:buAutoNum type="arabicPeriod"/>
            </a:pPr>
            <a:r>
              <a:rPr lang="en-CA" dirty="0" smtClean="0">
                <a:solidFill>
                  <a:srgbClr val="FF0000"/>
                </a:solidFill>
              </a:rPr>
              <a:t>Discussion: </a:t>
            </a:r>
            <a:r>
              <a:rPr lang="en-CA" dirty="0" smtClean="0"/>
              <a:t>Using technology in Science and Meath teaching</a:t>
            </a:r>
          </a:p>
          <a:p>
            <a:pPr marL="514350" indent="-514350">
              <a:buFont typeface="+mj-lt"/>
              <a:buAutoNum type="arabicPeriod"/>
            </a:pPr>
            <a:r>
              <a:rPr lang="en-CA" dirty="0" smtClean="0">
                <a:solidFill>
                  <a:srgbClr val="FF0000"/>
                </a:solidFill>
              </a:rPr>
              <a:t>Summary: </a:t>
            </a:r>
            <a:r>
              <a:rPr lang="en-CA" dirty="0" smtClean="0"/>
              <a:t>What is next</a:t>
            </a:r>
          </a:p>
          <a:p>
            <a:pPr marL="514350" indent="-514350">
              <a:buFont typeface="+mj-lt"/>
              <a:buAutoNum type="arabicPeriod"/>
            </a:pPr>
            <a:endParaRPr lang="en-CA" dirty="0"/>
          </a:p>
          <a:p>
            <a:pPr marL="514350" indent="-514350">
              <a:buFont typeface="+mj-lt"/>
              <a:buAutoNum type="arabicPeriod"/>
            </a:pPr>
            <a:endParaRPr lang="en-CA" dirty="0" smtClean="0"/>
          </a:p>
          <a:p>
            <a:pPr marL="514350" indent="-514350">
              <a:buFont typeface="+mj-lt"/>
              <a:buAutoNum type="arabicPeriod"/>
            </a:pPr>
            <a:endParaRPr lang="en-CA" dirty="0"/>
          </a:p>
        </p:txBody>
      </p:sp>
      <p:grpSp>
        <p:nvGrpSpPr>
          <p:cNvPr id="4" name="Group 3"/>
          <p:cNvGrpSpPr/>
          <p:nvPr/>
        </p:nvGrpSpPr>
        <p:grpSpPr>
          <a:xfrm>
            <a:off x="0" y="1"/>
            <a:ext cx="9144000" cy="1527175"/>
            <a:chOff x="0" y="0"/>
            <a:chExt cx="9144000" cy="1527175"/>
          </a:xfrm>
        </p:grpSpPr>
        <p:sp>
          <p:nvSpPr>
            <p:cNvPr id="5" name="Rectangle 4"/>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6"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7" name="Rectangle 15"/>
            <p:cNvSpPr>
              <a:spLocks noChangeArrowheads="1"/>
            </p:cNvSpPr>
            <p:nvPr/>
          </p:nvSpPr>
          <p:spPr bwMode="auto">
            <a:xfrm>
              <a:off x="1800224" y="223838"/>
              <a:ext cx="7343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latin typeface="Arial" pitchFamily="34" charset="0"/>
                  <a:cs typeface="Arial" pitchFamily="34" charset="0"/>
                </a:rPr>
                <a:t>Workshop Outline</a:t>
              </a:r>
              <a:endParaRPr lang="en-US" sz="32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682682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595438" y="223838"/>
              <a:ext cx="754856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Intro: Why Conceptual </a:t>
              </a:r>
              <a:r>
                <a:rPr lang="en-US" sz="3600" b="1" dirty="0">
                  <a:solidFill>
                    <a:schemeClr val="bg1"/>
                  </a:solidFill>
                  <a:latin typeface="Arial" pitchFamily="34" charset="0"/>
                  <a:cs typeface="Arial" pitchFamily="34" charset="0"/>
                </a:rPr>
                <a:t>S</a:t>
              </a:r>
              <a:r>
                <a:rPr lang="en-US" sz="3600" b="1" dirty="0" smtClean="0">
                  <a:solidFill>
                    <a:schemeClr val="bg1"/>
                  </a:solidFill>
                  <a:latin typeface="Arial" pitchFamily="34" charset="0"/>
                  <a:cs typeface="Arial" pitchFamily="34" charset="0"/>
                </a:rPr>
                <a:t>cience </a:t>
              </a:r>
              <a:r>
                <a:rPr lang="en-US" sz="3600" b="1" dirty="0">
                  <a:solidFill>
                    <a:schemeClr val="bg1"/>
                  </a:solidFill>
                  <a:latin typeface="Arial" pitchFamily="34" charset="0"/>
                  <a:cs typeface="Arial" pitchFamily="34" charset="0"/>
                </a:rPr>
                <a:t>&amp;</a:t>
              </a:r>
              <a:r>
                <a:rPr lang="en-US" sz="3600" b="1" dirty="0" smtClean="0">
                  <a:solidFill>
                    <a:schemeClr val="bg1"/>
                  </a:solidFill>
                  <a:latin typeface="Arial" pitchFamily="34" charset="0"/>
                  <a:cs typeface="Arial" pitchFamily="34" charset="0"/>
                </a:rPr>
                <a:t> Why Technology?</a:t>
              </a:r>
              <a:endParaRPr lang="en-US" sz="2800" b="1" dirty="0">
                <a:solidFill>
                  <a:schemeClr val="bg1"/>
                </a:solidFill>
                <a:latin typeface="Arial" pitchFamily="34" charset="0"/>
                <a:cs typeface="Arial" pitchFamily="34" charset="0"/>
              </a:endParaRPr>
            </a:p>
          </p:txBody>
        </p:sp>
      </p:grpSp>
      <p:pic>
        <p:nvPicPr>
          <p:cNvPr id="5" name="Picture 4"/>
          <p:cNvPicPr>
            <a:picLocks noChangeAspect="1"/>
          </p:cNvPicPr>
          <p:nvPr/>
        </p:nvPicPr>
        <p:blipFill rotWithShape="1">
          <a:blip r:embed="rId3"/>
          <a:srcRect l="3009" r="51374"/>
          <a:stretch/>
        </p:blipFill>
        <p:spPr>
          <a:xfrm>
            <a:off x="266011" y="1660175"/>
            <a:ext cx="3923607" cy="2057400"/>
          </a:xfrm>
          <a:prstGeom prst="rect">
            <a:avLst/>
          </a:prstGeom>
        </p:spPr>
      </p:pic>
      <p:pic>
        <p:nvPicPr>
          <p:cNvPr id="3" name="Picture 2"/>
          <p:cNvPicPr>
            <a:picLocks noChangeAspect="1"/>
          </p:cNvPicPr>
          <p:nvPr/>
        </p:nvPicPr>
        <p:blipFill>
          <a:blip r:embed="rId4"/>
          <a:stretch>
            <a:fillRect/>
          </a:stretch>
        </p:blipFill>
        <p:spPr>
          <a:xfrm>
            <a:off x="5436524" y="1670161"/>
            <a:ext cx="3341715" cy="5017052"/>
          </a:xfrm>
          <a:prstGeom prst="rect">
            <a:avLst/>
          </a:prstGeom>
        </p:spPr>
      </p:pic>
      <p:pic>
        <p:nvPicPr>
          <p:cNvPr id="6" name="Picture 5"/>
          <p:cNvPicPr>
            <a:picLocks noChangeAspect="1"/>
          </p:cNvPicPr>
          <p:nvPr/>
        </p:nvPicPr>
        <p:blipFill>
          <a:blip r:embed="rId5"/>
          <a:stretch>
            <a:fillRect/>
          </a:stretch>
        </p:blipFill>
        <p:spPr>
          <a:xfrm>
            <a:off x="266011" y="3717575"/>
            <a:ext cx="3152775" cy="1390650"/>
          </a:xfrm>
          <a:prstGeom prst="rect">
            <a:avLst/>
          </a:prstGeom>
        </p:spPr>
      </p:pic>
      <p:sp>
        <p:nvSpPr>
          <p:cNvPr id="7" name="Rectangle 6"/>
          <p:cNvSpPr/>
          <p:nvPr/>
        </p:nvSpPr>
        <p:spPr>
          <a:xfrm>
            <a:off x="266011" y="5281982"/>
            <a:ext cx="4364336" cy="646331"/>
          </a:xfrm>
          <a:prstGeom prst="rect">
            <a:avLst/>
          </a:prstGeom>
        </p:spPr>
        <p:txBody>
          <a:bodyPr wrap="none">
            <a:spAutoFit/>
          </a:bodyPr>
          <a:lstStyle/>
          <a:p>
            <a:r>
              <a:rPr lang="en-CA" sz="3600" dirty="0"/>
              <a:t>http://www.oecd.org/</a:t>
            </a:r>
          </a:p>
        </p:txBody>
      </p:sp>
      <p:sp>
        <p:nvSpPr>
          <p:cNvPr id="13" name="Rectangle 15"/>
          <p:cNvSpPr>
            <a:spLocks noChangeArrowheads="1"/>
          </p:cNvSpPr>
          <p:nvPr/>
        </p:nvSpPr>
        <p:spPr bwMode="auto">
          <a:xfrm>
            <a:off x="355976" y="223838"/>
            <a:ext cx="12394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latin typeface="Arial" pitchFamily="34" charset="0"/>
                <a:cs typeface="Arial" pitchFamily="34" charset="0"/>
              </a:rPr>
              <a:t>1.</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60313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595438" y="223838"/>
              <a:ext cx="754856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The Value of Conceptual </a:t>
              </a:r>
              <a:r>
                <a:rPr lang="en-US" sz="3600" b="1" dirty="0">
                  <a:solidFill>
                    <a:schemeClr val="bg1"/>
                  </a:solidFill>
                  <a:latin typeface="Arial" pitchFamily="34" charset="0"/>
                  <a:cs typeface="Arial" pitchFamily="34" charset="0"/>
                </a:rPr>
                <a:t>S</a:t>
              </a:r>
              <a:r>
                <a:rPr lang="en-US" sz="3600" b="1" dirty="0" smtClean="0">
                  <a:solidFill>
                    <a:schemeClr val="bg1"/>
                  </a:solidFill>
                  <a:latin typeface="Arial" pitchFamily="34" charset="0"/>
                  <a:cs typeface="Arial" pitchFamily="34" charset="0"/>
                </a:rPr>
                <a:t>cience Learning</a:t>
              </a:r>
              <a:endParaRPr lang="en-US" sz="2800" b="1" dirty="0">
                <a:solidFill>
                  <a:schemeClr val="bg1"/>
                </a:solidFill>
                <a:latin typeface="Arial" pitchFamily="34" charset="0"/>
                <a:cs typeface="Arial" pitchFamily="34" charset="0"/>
              </a:endParaRPr>
            </a:p>
          </p:txBody>
        </p:sp>
      </p:grpSp>
      <p:pic>
        <p:nvPicPr>
          <p:cNvPr id="2" name="Picture 1">
            <a:hlinkClick r:id="rId3"/>
          </p:cNvPr>
          <p:cNvPicPr>
            <a:picLocks noChangeAspect="1"/>
          </p:cNvPicPr>
          <p:nvPr/>
        </p:nvPicPr>
        <p:blipFill>
          <a:blip r:embed="rId4"/>
          <a:stretch>
            <a:fillRect/>
          </a:stretch>
        </p:blipFill>
        <p:spPr>
          <a:xfrm>
            <a:off x="1017851" y="1525588"/>
            <a:ext cx="7523624" cy="5199788"/>
          </a:xfrm>
          <a:prstGeom prst="rect">
            <a:avLst/>
          </a:prstGeom>
        </p:spPr>
      </p:pic>
    </p:spTree>
    <p:extLst>
      <p:ext uri="{BB962C8B-B14F-4D97-AF65-F5344CB8AC3E}">
        <p14:creationId xmlns:p14="http://schemas.microsoft.com/office/powerpoint/2010/main" val="107637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CA" sz="4800" b="1" dirty="0" smtClean="0">
                <a:latin typeface="Arial" pitchFamily="34" charset="0"/>
                <a:cs typeface="Arial" pitchFamily="34" charset="0"/>
              </a:rPr>
              <a:t>PISA 2012 Results</a:t>
            </a:r>
            <a:endParaRPr lang="en-CA" sz="4800" b="1" dirty="0">
              <a:latin typeface="Arial" pitchFamily="34" charset="0"/>
              <a:cs typeface="Arial"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99" y="980728"/>
            <a:ext cx="755240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06334" y="6413266"/>
            <a:ext cx="4131332" cy="461665"/>
          </a:xfrm>
          <a:prstGeom prst="rect">
            <a:avLst/>
          </a:prstGeom>
          <a:noFill/>
        </p:spPr>
        <p:txBody>
          <a:bodyPr wrap="square" rtlCol="0">
            <a:spAutoFit/>
          </a:bodyPr>
          <a:lstStyle/>
          <a:p>
            <a:pPr algn="ctr"/>
            <a:r>
              <a:rPr lang="en-CA" sz="2400" b="1" dirty="0" smtClean="0">
                <a:latin typeface="Arial" pitchFamily="34" charset="0"/>
                <a:cs typeface="Arial" pitchFamily="34" charset="0"/>
              </a:rPr>
              <a:t>[OECD, PISA 2012 Results]</a:t>
            </a:r>
            <a:endParaRPr lang="en-CA" sz="2400" b="1" dirty="0">
              <a:latin typeface="Arial" pitchFamily="34" charset="0"/>
              <a:cs typeface="Arial" pitchFamily="34" charset="0"/>
            </a:endParaRPr>
          </a:p>
        </p:txBody>
      </p:sp>
    </p:spTree>
    <p:extLst>
      <p:ext uri="{BB962C8B-B14F-4D97-AF65-F5344CB8AC3E}">
        <p14:creationId xmlns:p14="http://schemas.microsoft.com/office/powerpoint/2010/main" val="463649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527175"/>
            <a:chOff x="0" y="0"/>
            <a:chExt cx="9144000" cy="1527175"/>
          </a:xfrm>
        </p:grpSpPr>
        <p:sp>
          <p:nvSpPr>
            <p:cNvPr id="10" name="Rectangle 9"/>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11"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12" name="Rectangle 15"/>
            <p:cNvSpPr>
              <a:spLocks noChangeArrowheads="1"/>
            </p:cNvSpPr>
            <p:nvPr/>
          </p:nvSpPr>
          <p:spPr bwMode="auto">
            <a:xfrm>
              <a:off x="1595438" y="223838"/>
              <a:ext cx="754856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smtClean="0">
                  <a:solidFill>
                    <a:schemeClr val="bg1"/>
                  </a:solidFill>
                  <a:latin typeface="Arial" pitchFamily="34" charset="0"/>
                  <a:cs typeface="Arial" pitchFamily="34" charset="0"/>
                </a:rPr>
                <a:t>Example of a PISA Question</a:t>
              </a:r>
              <a:endParaRPr lang="en-US" sz="2800" b="1" dirty="0">
                <a:solidFill>
                  <a:schemeClr val="bg1"/>
                </a:solidFill>
                <a:latin typeface="Arial" pitchFamily="34" charset="0"/>
                <a:cs typeface="Arial" pitchFamily="34" charset="0"/>
              </a:endParaRPr>
            </a:p>
          </p:txBody>
        </p:sp>
      </p:grpSp>
      <p:pic>
        <p:nvPicPr>
          <p:cNvPr id="4" name="Picture 3">
            <a:hlinkClick r:id="rId3"/>
          </p:cNvPr>
          <p:cNvPicPr>
            <a:picLocks noChangeAspect="1"/>
          </p:cNvPicPr>
          <p:nvPr/>
        </p:nvPicPr>
        <p:blipFill>
          <a:blip r:embed="rId4"/>
          <a:stretch>
            <a:fillRect/>
          </a:stretch>
        </p:blipFill>
        <p:spPr>
          <a:xfrm>
            <a:off x="809593" y="1527175"/>
            <a:ext cx="7908560" cy="5330825"/>
          </a:xfrm>
          <a:prstGeom prst="rect">
            <a:avLst/>
          </a:prstGeom>
        </p:spPr>
      </p:pic>
    </p:spTree>
    <p:extLst>
      <p:ext uri="{BB962C8B-B14F-4D97-AF65-F5344CB8AC3E}">
        <p14:creationId xmlns:p14="http://schemas.microsoft.com/office/powerpoint/2010/main" val="28981672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2.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3.xml><?xml version="1.0" encoding="utf-8"?>
<p:tagLst xmlns:a="http://schemas.openxmlformats.org/drawingml/2006/main" xmlns:r="http://schemas.openxmlformats.org/officeDocument/2006/relationships" xmlns:p="http://schemas.openxmlformats.org/presentationml/2006/main">
  <p:tag name="CPSSLIDEREVISION" val="1.0.0"/>
  <p:tag name="CPSSLIDETEMPLATE" val="5 Answer"/>
  <p:tag name="CORRECTANSWERSTEM" val="0"/>
</p:tagLst>
</file>

<file path=ppt/tags/tag4.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5.xml><?xml version="1.0" encoding="utf-8"?>
<p:tagLst xmlns:a="http://schemas.openxmlformats.org/drawingml/2006/main" xmlns:r="http://schemas.openxmlformats.org/officeDocument/2006/relationships" xmlns:p="http://schemas.openxmlformats.org/presentationml/2006/main">
  <p:tag name="CPSSLIDEREVISION" val="1.0.0"/>
  <p:tag name="CPSSLIDETEMPLATE" val="5 Answer"/>
  <p:tag name="CORRECTANSWERSTEM" val="0"/>
</p:tagLst>
</file>

<file path=ppt/tags/tag6.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7.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8.xml><?xml version="1.0" encoding="utf-8"?>
<p:tagLst xmlns:a="http://schemas.openxmlformats.org/drawingml/2006/main" xmlns:r="http://schemas.openxmlformats.org/officeDocument/2006/relationships" xmlns:p="http://schemas.openxmlformats.org/presentationml/2006/main">
  <p:tag name="CPSSHAPETYPE" val="AnswerStem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8457</TotalTime>
  <Words>2472</Words>
  <Application>Microsoft Office PowerPoint</Application>
  <PresentationFormat>On-screen Show (4:3)</PresentationFormat>
  <Paragraphs>263</Paragraphs>
  <Slides>39</Slides>
  <Notes>39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4" baseType="lpstr">
      <vt:lpstr>Arial</vt:lpstr>
      <vt:lpstr>Calibri</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PISA 2012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Title</vt:lpstr>
      <vt:lpstr>Question Title</vt:lpstr>
      <vt:lpstr>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McMaster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MSTLTT</dc:title>
  <dc:creator>Heather Fisher</dc:creator>
  <cp:lastModifiedBy>Marina Milner-Bolotin</cp:lastModifiedBy>
  <cp:revision>161</cp:revision>
  <cp:lastPrinted>2014-05-07T18:19:44Z</cp:lastPrinted>
  <dcterms:created xsi:type="dcterms:W3CDTF">2013-02-27T16:28:44Z</dcterms:created>
  <dcterms:modified xsi:type="dcterms:W3CDTF">2014-06-13T00:11:03Z</dcterms:modified>
</cp:coreProperties>
</file>