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2" r:id="rId6"/>
    <p:sldId id="259" r:id="rId7"/>
    <p:sldId id="270" r:id="rId8"/>
    <p:sldId id="263" r:id="rId9"/>
    <p:sldId id="264" r:id="rId10"/>
    <p:sldId id="269" r:id="rId11"/>
    <p:sldId id="265" r:id="rId12"/>
    <p:sldId id="266" r:id="rId13"/>
    <p:sldId id="267" r:id="rId14"/>
    <p:sldId id="268"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21" autoAdjust="0"/>
  </p:normalViewPr>
  <p:slideViewPr>
    <p:cSldViewPr snapToGrid="0">
      <p:cViewPr>
        <p:scale>
          <a:sx n="66" d="100"/>
          <a:sy n="66" d="100"/>
        </p:scale>
        <p:origin x="462" y="756"/>
      </p:cViewPr>
      <p:guideLst/>
    </p:cSldViewPr>
  </p:slideViewPr>
  <p:outlineViewPr>
    <p:cViewPr>
      <p:scale>
        <a:sx n="33" d="100"/>
        <a:sy n="33" d="100"/>
      </p:scale>
      <p:origin x="0" y="-74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C6B156E-1A4A-48AC-93EC-F4AD193EAB51}" type="datetimeFigureOut">
              <a:rPr lang="en-CA" smtClean="0"/>
              <a:t>2015-02-11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359403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C6B156E-1A4A-48AC-93EC-F4AD193EAB51}" type="datetimeFigureOut">
              <a:rPr lang="en-CA" smtClean="0"/>
              <a:t>2015-02-11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85251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C6B156E-1A4A-48AC-93EC-F4AD193EAB51}" type="datetimeFigureOut">
              <a:rPr lang="en-CA" smtClean="0"/>
              <a:t>2015-02-11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152319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C6B156E-1A4A-48AC-93EC-F4AD193EAB51}" type="datetimeFigureOut">
              <a:rPr lang="en-CA" smtClean="0"/>
              <a:t>2015-02-11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72544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6B156E-1A4A-48AC-93EC-F4AD193EAB51}" type="datetimeFigureOut">
              <a:rPr lang="en-CA" smtClean="0"/>
              <a:t>2015-02-11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201043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C6B156E-1A4A-48AC-93EC-F4AD193EAB51}" type="datetimeFigureOut">
              <a:rPr lang="en-CA" smtClean="0"/>
              <a:t>2015-02-11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216523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C6B156E-1A4A-48AC-93EC-F4AD193EAB51}" type="datetimeFigureOut">
              <a:rPr lang="en-CA" smtClean="0"/>
              <a:t>2015-02-11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216583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C6B156E-1A4A-48AC-93EC-F4AD193EAB51}" type="datetimeFigureOut">
              <a:rPr lang="en-CA" smtClean="0"/>
              <a:t>2015-02-11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226499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B156E-1A4A-48AC-93EC-F4AD193EAB51}" type="datetimeFigureOut">
              <a:rPr lang="en-CA" smtClean="0"/>
              <a:t>2015-02-11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107600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B156E-1A4A-48AC-93EC-F4AD193EAB51}" type="datetimeFigureOut">
              <a:rPr lang="en-CA" smtClean="0"/>
              <a:t>2015-02-11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349538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B156E-1A4A-48AC-93EC-F4AD193EAB51}" type="datetimeFigureOut">
              <a:rPr lang="en-CA" smtClean="0"/>
              <a:t>2015-02-11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B01F27-AC5D-48D0-938E-208DD4A26FAF}" type="slidenum">
              <a:rPr lang="en-CA" smtClean="0"/>
              <a:t>‹#›</a:t>
            </a:fld>
            <a:endParaRPr lang="en-CA"/>
          </a:p>
        </p:txBody>
      </p:sp>
    </p:spTree>
    <p:extLst>
      <p:ext uri="{BB962C8B-B14F-4D97-AF65-F5344CB8AC3E}">
        <p14:creationId xmlns:p14="http://schemas.microsoft.com/office/powerpoint/2010/main" val="78169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B156E-1A4A-48AC-93EC-F4AD193EAB51}" type="datetimeFigureOut">
              <a:rPr lang="en-CA" smtClean="0"/>
              <a:t>2015-02-11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01F27-AC5D-48D0-938E-208DD4A26FAF}" type="slidenum">
              <a:rPr lang="en-CA" smtClean="0"/>
              <a:t>‹#›</a:t>
            </a:fld>
            <a:endParaRPr lang="en-CA"/>
          </a:p>
        </p:txBody>
      </p:sp>
    </p:spTree>
    <p:extLst>
      <p:ext uri="{BB962C8B-B14F-4D97-AF65-F5344CB8AC3E}">
        <p14:creationId xmlns:p14="http://schemas.microsoft.com/office/powerpoint/2010/main" val="1387094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henomenologyonline.com/inquiry/methods-procedures/reflective-method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j-lt"/>
              </a:rPr>
              <a:t>van </a:t>
            </a:r>
            <a:r>
              <a:rPr lang="en-US" dirty="0" err="1" smtClean="0">
                <a:latin typeface="+mj-lt"/>
              </a:rPr>
              <a:t>Manen</a:t>
            </a:r>
            <a:r>
              <a:rPr lang="en-US" dirty="0" smtClean="0">
                <a:latin typeface="+mj-lt"/>
              </a:rPr>
              <a:t> 2014 Chapter 11</a:t>
            </a:r>
            <a:endParaRPr lang="en-CA" dirty="0">
              <a:latin typeface="+mj-lt"/>
            </a:endParaRPr>
          </a:p>
        </p:txBody>
      </p:sp>
      <p:sp>
        <p:nvSpPr>
          <p:cNvPr id="3" name="Subtitle 2"/>
          <p:cNvSpPr>
            <a:spLocks noGrp="1"/>
          </p:cNvSpPr>
          <p:nvPr>
            <p:ph type="subTitle" idx="1"/>
          </p:nvPr>
        </p:nvSpPr>
        <p:spPr/>
        <p:txBody>
          <a:bodyPr/>
          <a:lstStyle/>
          <a:p>
            <a:r>
              <a:rPr lang="en-US" dirty="0" smtClean="0">
                <a:latin typeface="+mj-lt"/>
              </a:rPr>
              <a:t>Also, quotes taken from: </a:t>
            </a:r>
          </a:p>
          <a:p>
            <a:r>
              <a:rPr lang="en-CA" dirty="0" smtClean="0">
                <a:latin typeface="+mj-lt"/>
                <a:hlinkClick r:id="rId2"/>
              </a:rPr>
              <a:t>http://www.phenomenologyonline.com/inquiry/methods-procedures/reflective-methods/</a:t>
            </a:r>
            <a:r>
              <a:rPr lang="en-CA" dirty="0" smtClean="0">
                <a:latin typeface="+mj-lt"/>
              </a:rPr>
              <a:t> </a:t>
            </a:r>
            <a:endParaRPr lang="en-CA" dirty="0">
              <a:latin typeface="+mj-lt"/>
            </a:endParaRPr>
          </a:p>
        </p:txBody>
      </p:sp>
    </p:spTree>
    <p:extLst>
      <p:ext uri="{BB962C8B-B14F-4D97-AF65-F5344CB8AC3E}">
        <p14:creationId xmlns:p14="http://schemas.microsoft.com/office/powerpoint/2010/main" val="2391568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Linguistic Analysis </a:t>
            </a:r>
            <a:r>
              <a:rPr lang="en-US" sz="4000" dirty="0" smtClean="0">
                <a:latin typeface="+mj-lt"/>
              </a:rPr>
              <a:t>(phenomenologyonline.com)</a:t>
            </a:r>
            <a:endParaRPr lang="en-CA" dirty="0">
              <a:latin typeface="+mj-lt"/>
            </a:endParaRPr>
          </a:p>
        </p:txBody>
      </p:sp>
      <p:sp>
        <p:nvSpPr>
          <p:cNvPr id="3" name="Content Placeholder 2"/>
          <p:cNvSpPr>
            <a:spLocks noGrp="1"/>
          </p:cNvSpPr>
          <p:nvPr>
            <p:ph idx="1"/>
          </p:nvPr>
        </p:nvSpPr>
        <p:spPr>
          <a:xfrm>
            <a:off x="838200" y="1564368"/>
            <a:ext cx="10515600" cy="4351338"/>
          </a:xfrm>
        </p:spPr>
        <p:txBody>
          <a:bodyPr>
            <a:noAutofit/>
          </a:bodyPr>
          <a:lstStyle/>
          <a:p>
            <a:pPr>
              <a:lnSpc>
                <a:spcPct val="120000"/>
              </a:lnSpc>
            </a:pPr>
            <a:r>
              <a:rPr lang="en-CA" dirty="0" smtClean="0">
                <a:latin typeface="+mj-lt"/>
              </a:rPr>
              <a:t>Language …</a:t>
            </a:r>
            <a:r>
              <a:rPr lang="en-CA" dirty="0" smtClean="0">
                <a:latin typeface="+mj-lt"/>
              </a:rPr>
              <a:t>can teach us [much] if we allow ourselves to be attentive to even the most common of expressions associated with the phenomenon we wish to pursue. The reason is that sayings, idiomatic phrases, proverbs, and poetic quotes are generally derived </a:t>
            </a:r>
            <a:r>
              <a:rPr lang="en-CA" dirty="0" err="1" smtClean="0">
                <a:latin typeface="+mj-lt"/>
              </a:rPr>
              <a:t>phenomenologically</a:t>
            </a:r>
            <a:r>
              <a:rPr lang="en-CA" dirty="0" smtClean="0">
                <a:latin typeface="+mj-lt"/>
              </a:rPr>
              <a:t>: they are born out of lived experience.</a:t>
            </a:r>
            <a:endParaRPr lang="en-US" dirty="0" smtClean="0">
              <a:latin typeface="+mj-lt"/>
            </a:endParaRPr>
          </a:p>
          <a:p>
            <a:pPr>
              <a:lnSpc>
                <a:spcPct val="120000"/>
              </a:lnSpc>
            </a:pPr>
            <a:r>
              <a:rPr lang="en-CA" dirty="0" smtClean="0">
                <a:latin typeface="+mj-lt"/>
              </a:rPr>
              <a:t>Ordinary language is in some sense a huge reservoir in which the incredible variety of richness of human experience is deposited. …[often, though] these deposits have silted, crusted, or fossilized in such a way that …contact with our …experiences is broken.</a:t>
            </a:r>
            <a:endParaRPr lang="en-CA" dirty="0">
              <a:latin typeface="+mj-lt"/>
            </a:endParaRPr>
          </a:p>
        </p:txBody>
      </p:sp>
    </p:spTree>
    <p:extLst>
      <p:ext uri="{BB962C8B-B14F-4D97-AF65-F5344CB8AC3E}">
        <p14:creationId xmlns:p14="http://schemas.microsoft.com/office/powerpoint/2010/main" val="2766653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Conceptual/Linguistic Analysis </a:t>
            </a:r>
            <a:r>
              <a:rPr lang="en-US" sz="2000" dirty="0" smtClean="0">
                <a:latin typeface="+mj-lt"/>
              </a:rPr>
              <a:t>(phenomenologyonline.com)</a:t>
            </a:r>
            <a:endParaRPr lang="en-CA" sz="2000" dirty="0">
              <a:latin typeface="+mj-lt"/>
            </a:endParaRPr>
          </a:p>
        </p:txBody>
      </p:sp>
      <p:sp>
        <p:nvSpPr>
          <p:cNvPr id="3" name="Content Placeholder 2"/>
          <p:cNvSpPr>
            <a:spLocks noGrp="1"/>
          </p:cNvSpPr>
          <p:nvPr>
            <p:ph idx="1"/>
          </p:nvPr>
        </p:nvSpPr>
        <p:spPr/>
        <p:txBody>
          <a:bodyPr/>
          <a:lstStyle/>
          <a:p>
            <a:r>
              <a:rPr lang="en-CA" dirty="0">
                <a:latin typeface="+mj-lt"/>
              </a:rPr>
              <a:t>T</a:t>
            </a:r>
            <a:r>
              <a:rPr lang="en-CA" dirty="0" smtClean="0">
                <a:latin typeface="+mj-lt"/>
              </a:rPr>
              <a:t>he </a:t>
            </a:r>
            <a:r>
              <a:rPr lang="en-CA" dirty="0">
                <a:latin typeface="+mj-lt"/>
              </a:rPr>
              <a:t>process </a:t>
            </a:r>
            <a:r>
              <a:rPr lang="en-CA" dirty="0" smtClean="0">
                <a:latin typeface="+mj-lt"/>
              </a:rPr>
              <a:t>of breaking </a:t>
            </a:r>
            <a:r>
              <a:rPr lang="en-CA" dirty="0">
                <a:latin typeface="+mj-lt"/>
              </a:rPr>
              <a:t>up a complex conceptual or linguistic entity </a:t>
            </a:r>
            <a:r>
              <a:rPr lang="en-CA" dirty="0" smtClean="0">
                <a:latin typeface="+mj-lt"/>
              </a:rPr>
              <a:t>into its </a:t>
            </a:r>
            <a:r>
              <a:rPr lang="en-CA" dirty="0">
                <a:latin typeface="+mj-lt"/>
              </a:rPr>
              <a:t>most basic semantic </a:t>
            </a:r>
            <a:r>
              <a:rPr lang="en-CA" dirty="0" smtClean="0">
                <a:latin typeface="+mj-lt"/>
              </a:rPr>
              <a:t>constituents</a:t>
            </a:r>
          </a:p>
          <a:p>
            <a:r>
              <a:rPr lang="en-CA" dirty="0" smtClean="0">
                <a:latin typeface="+mj-lt"/>
              </a:rPr>
              <a:t>in comparing secrecy </a:t>
            </a:r>
            <a:r>
              <a:rPr lang="en-CA" dirty="0">
                <a:latin typeface="+mj-lt"/>
              </a:rPr>
              <a:t>and lying, a conceptual analyst </a:t>
            </a:r>
            <a:r>
              <a:rPr lang="en-CA" dirty="0" smtClean="0">
                <a:latin typeface="+mj-lt"/>
              </a:rPr>
              <a:t>might ask</a:t>
            </a:r>
            <a:r>
              <a:rPr lang="en-CA" dirty="0">
                <a:latin typeface="+mj-lt"/>
              </a:rPr>
              <a:t>: In what ways is the concept </a:t>
            </a:r>
            <a:r>
              <a:rPr lang="en-CA" dirty="0" smtClean="0">
                <a:latin typeface="+mj-lt"/>
              </a:rPr>
              <a:t>of “secrecy” </a:t>
            </a:r>
            <a:r>
              <a:rPr lang="en-CA" dirty="0">
                <a:latin typeface="+mj-lt"/>
              </a:rPr>
              <a:t>used in everyday life</a:t>
            </a:r>
            <a:r>
              <a:rPr lang="en-CA" dirty="0" smtClean="0">
                <a:latin typeface="+mj-lt"/>
              </a:rPr>
              <a:t>?</a:t>
            </a:r>
          </a:p>
          <a:p>
            <a:r>
              <a:rPr lang="en-US" dirty="0" smtClean="0">
                <a:latin typeface="+mj-lt"/>
              </a:rPr>
              <a:t>Student versus teacher versus student-teacher experience?</a:t>
            </a:r>
            <a:endParaRPr lang="en-US" dirty="0">
              <a:latin typeface="+mj-lt"/>
            </a:endParaRPr>
          </a:p>
          <a:p>
            <a:r>
              <a:rPr lang="en-US" dirty="0" smtClean="0">
                <a:latin typeface="+mj-lt"/>
              </a:rPr>
              <a:t>What is the difference between student-teaching and being observed/evaluating when doing the same?</a:t>
            </a:r>
          </a:p>
          <a:p>
            <a:r>
              <a:rPr lang="en-US" dirty="0" smtClean="0">
                <a:latin typeface="+mj-lt"/>
              </a:rPr>
              <a:t>What is the difference between the experience of anger, irritation, outrage and impatience?</a:t>
            </a:r>
          </a:p>
        </p:txBody>
      </p:sp>
    </p:spTree>
    <p:extLst>
      <p:ext uri="{BB962C8B-B14F-4D97-AF65-F5344CB8AC3E}">
        <p14:creationId xmlns:p14="http://schemas.microsoft.com/office/powerpoint/2010/main" val="222311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Linguistic Analysis </a:t>
            </a:r>
            <a:r>
              <a:rPr lang="en-US" sz="3200" dirty="0" smtClean="0">
                <a:latin typeface="+mj-lt"/>
              </a:rPr>
              <a:t>(phenomenologyonline.com) </a:t>
            </a:r>
            <a:endParaRPr lang="en-CA" dirty="0">
              <a:latin typeface="+mj-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j-lt"/>
              </a:rPr>
              <a:t>Etymological: usage and inter-linguistic origins</a:t>
            </a:r>
            <a:endParaRPr lang="en-CA" dirty="0">
              <a:latin typeface="+mj-lt"/>
            </a:endParaRPr>
          </a:p>
          <a:p>
            <a:r>
              <a:rPr lang="en-CA" dirty="0" smtClean="0">
                <a:latin typeface="+mj-lt"/>
              </a:rPr>
              <a:t>Being </a:t>
            </a:r>
            <a:r>
              <a:rPr lang="en-CA" dirty="0">
                <a:latin typeface="+mj-lt"/>
              </a:rPr>
              <a:t>attentive to the etymological origins of words may sometimes put us in touch with an original form of life where the terms still had living ties to the lived experiences from which they originally sprang</a:t>
            </a:r>
            <a:r>
              <a:rPr lang="en-CA" dirty="0" smtClean="0">
                <a:latin typeface="+mj-lt"/>
              </a:rPr>
              <a:t>.</a:t>
            </a:r>
          </a:p>
          <a:p>
            <a:r>
              <a:rPr lang="en-CA" dirty="0" smtClean="0">
                <a:latin typeface="+mj-lt"/>
              </a:rPr>
              <a:t>E.g., EDUCATION Originally </a:t>
            </a:r>
            <a:r>
              <a:rPr lang="en-CA" dirty="0">
                <a:latin typeface="+mj-lt"/>
              </a:rPr>
              <a:t>referring to </a:t>
            </a:r>
            <a:r>
              <a:rPr lang="en-CA" dirty="0" smtClean="0">
                <a:latin typeface="+mj-lt"/>
              </a:rPr>
              <a:t>the general </a:t>
            </a:r>
            <a:r>
              <a:rPr lang="en-CA" dirty="0">
                <a:latin typeface="+mj-lt"/>
              </a:rPr>
              <a:t>‘process of nourishing or rearing a child or young person’, </a:t>
            </a:r>
            <a:r>
              <a:rPr lang="en-CA" dirty="0" smtClean="0">
                <a:latin typeface="+mj-lt"/>
              </a:rPr>
              <a:t>this term </a:t>
            </a:r>
            <a:r>
              <a:rPr lang="en-CA" dirty="0">
                <a:latin typeface="+mj-lt"/>
              </a:rPr>
              <a:t>has increasingly come to refer to what happens exclusively in </a:t>
            </a:r>
            <a:r>
              <a:rPr lang="en-CA" dirty="0" smtClean="0">
                <a:latin typeface="+mj-lt"/>
              </a:rPr>
              <a:t>the school</a:t>
            </a:r>
            <a:r>
              <a:rPr lang="en-CA" dirty="0">
                <a:latin typeface="+mj-lt"/>
              </a:rPr>
              <a:t>, namely the ‘systematic instruction, schooling or training given </a:t>
            </a:r>
            <a:r>
              <a:rPr lang="en-CA" dirty="0" smtClean="0">
                <a:latin typeface="+mj-lt"/>
              </a:rPr>
              <a:t>to the </a:t>
            </a:r>
            <a:r>
              <a:rPr lang="en-CA" dirty="0">
                <a:latin typeface="+mj-lt"/>
              </a:rPr>
              <a:t>young’ (</a:t>
            </a:r>
            <a:r>
              <a:rPr lang="en-CA" i="1" dirty="0">
                <a:latin typeface="+mj-lt"/>
              </a:rPr>
              <a:t>Oxford English </a:t>
            </a:r>
            <a:r>
              <a:rPr lang="en-CA" i="1" dirty="0" smtClean="0">
                <a:latin typeface="+mj-lt"/>
              </a:rPr>
              <a:t>Dictionary</a:t>
            </a:r>
            <a:r>
              <a:rPr lang="en-CA" dirty="0" smtClean="0">
                <a:latin typeface="+mj-lt"/>
              </a:rPr>
              <a:t>).</a:t>
            </a:r>
            <a:endParaRPr lang="en-CA" dirty="0">
              <a:latin typeface="+mj-lt"/>
            </a:endParaRPr>
          </a:p>
        </p:txBody>
      </p:sp>
    </p:spTree>
    <p:extLst>
      <p:ext uri="{BB962C8B-B14F-4D97-AF65-F5344CB8AC3E}">
        <p14:creationId xmlns:p14="http://schemas.microsoft.com/office/powerpoint/2010/main" val="3678311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Exegetical Reflection </a:t>
            </a:r>
            <a:r>
              <a:rPr lang="en-US" sz="2800" dirty="0" smtClean="0">
                <a:latin typeface="+mj-lt"/>
              </a:rPr>
              <a:t>(phenomenologyonline.com) </a:t>
            </a:r>
            <a:endParaRPr lang="en-CA" dirty="0">
              <a:latin typeface="+mj-lt"/>
            </a:endParaRPr>
          </a:p>
        </p:txBody>
      </p:sp>
      <p:sp>
        <p:nvSpPr>
          <p:cNvPr id="3" name="Content Placeholder 2"/>
          <p:cNvSpPr>
            <a:spLocks noGrp="1"/>
          </p:cNvSpPr>
          <p:nvPr>
            <p:ph idx="1"/>
          </p:nvPr>
        </p:nvSpPr>
        <p:spPr/>
        <p:txBody>
          <a:bodyPr/>
          <a:lstStyle/>
          <a:p>
            <a:pPr marL="0" indent="0">
              <a:lnSpc>
                <a:spcPct val="120000"/>
              </a:lnSpc>
              <a:buNone/>
            </a:pPr>
            <a:r>
              <a:rPr lang="en-CA" dirty="0" smtClean="0">
                <a:latin typeface="+mj-lt"/>
              </a:rPr>
              <a:t>“…the </a:t>
            </a:r>
            <a:r>
              <a:rPr lang="en-CA" dirty="0">
                <a:latin typeface="+mj-lt"/>
              </a:rPr>
              <a:t>careful studying of related texts in search for insights or perspectives that may further your research. But </a:t>
            </a:r>
            <a:r>
              <a:rPr lang="en-CA" dirty="0" smtClean="0">
                <a:latin typeface="+mj-lt"/>
              </a:rPr>
              <a:t>[it is much] …more </a:t>
            </a:r>
            <a:r>
              <a:rPr lang="en-CA" dirty="0">
                <a:latin typeface="+mj-lt"/>
              </a:rPr>
              <a:t>than a systematic review of the available literature. Some exegetical reflection is prompted precisely because we happen to stumble over something that we had not foreseen or expected. Sometimes we gain surprisingly profound insights in the most unlikely sources or in the most contingent situations</a:t>
            </a:r>
            <a:r>
              <a:rPr lang="en-CA" dirty="0" smtClean="0">
                <a:latin typeface="+mj-lt"/>
              </a:rPr>
              <a:t>.” </a:t>
            </a:r>
          </a:p>
          <a:p>
            <a:pPr marL="0" indent="0">
              <a:lnSpc>
                <a:spcPct val="120000"/>
              </a:lnSpc>
              <a:buNone/>
            </a:pPr>
            <a:r>
              <a:rPr lang="en-CA" dirty="0" smtClean="0">
                <a:latin typeface="+mj-lt"/>
              </a:rPr>
              <a:t>Radio programs, news stories, book titles/authors, conversation, etc.</a:t>
            </a:r>
            <a:endParaRPr lang="en-CA" dirty="0">
              <a:latin typeface="+mj-lt"/>
            </a:endParaRPr>
          </a:p>
        </p:txBody>
      </p:sp>
    </p:spTree>
    <p:extLst>
      <p:ext uri="{BB962C8B-B14F-4D97-AF65-F5344CB8AC3E}">
        <p14:creationId xmlns:p14="http://schemas.microsoft.com/office/powerpoint/2010/main" val="1882746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Collaborative Reflection </a:t>
            </a:r>
            <a:r>
              <a:rPr lang="en-US" sz="2800" dirty="0" smtClean="0">
                <a:latin typeface="+mj-lt"/>
              </a:rPr>
              <a:t>(phenomenologyonline.com) </a:t>
            </a:r>
            <a:endParaRPr lang="en-CA" dirty="0">
              <a:latin typeface="+mj-lt"/>
            </a:endParaRPr>
          </a:p>
        </p:txBody>
      </p:sp>
      <p:sp>
        <p:nvSpPr>
          <p:cNvPr id="3" name="Content Placeholder 2"/>
          <p:cNvSpPr>
            <a:spLocks noGrp="1"/>
          </p:cNvSpPr>
          <p:nvPr>
            <p:ph idx="1"/>
          </p:nvPr>
        </p:nvSpPr>
        <p:spPr/>
        <p:txBody>
          <a:bodyPr/>
          <a:lstStyle/>
          <a:p>
            <a:pPr marL="0" indent="0">
              <a:lnSpc>
                <a:spcPct val="120000"/>
              </a:lnSpc>
              <a:buNone/>
            </a:pPr>
            <a:r>
              <a:rPr lang="en-CA" dirty="0" smtClean="0">
                <a:latin typeface="+mj-lt"/>
              </a:rPr>
              <a:t>…discussions [that may be] ...helpful </a:t>
            </a:r>
            <a:r>
              <a:rPr lang="en-CA" dirty="0">
                <a:latin typeface="+mj-lt"/>
              </a:rPr>
              <a:t>in generating deeper insights and understandings. </a:t>
            </a:r>
            <a:r>
              <a:rPr lang="en-CA" dirty="0" smtClean="0">
                <a:latin typeface="+mj-lt"/>
              </a:rPr>
              <a:t>…one </a:t>
            </a:r>
            <a:r>
              <a:rPr lang="en-CA" dirty="0">
                <a:latin typeface="+mj-lt"/>
              </a:rPr>
              <a:t>participant researching a certain phenomenon will read a first (second, third, or fourth) draft of his or her phenomenological text. Other participants can then share their views of the way the description does or does not resonate with their experiences. Themes and insights can thus be examined, articulated, re-interpreted, omitted, added, or reformulated. </a:t>
            </a:r>
            <a:r>
              <a:rPr lang="en-CA" dirty="0" smtClean="0">
                <a:latin typeface="+mj-lt"/>
              </a:rPr>
              <a:t>[the] </a:t>
            </a:r>
            <a:r>
              <a:rPr lang="en-CA" dirty="0">
                <a:latin typeface="+mj-lt"/>
              </a:rPr>
              <a:t>text under discussion can be read aloud to highlight its vocative dimensions</a:t>
            </a:r>
            <a:r>
              <a:rPr lang="en-CA" dirty="0" smtClean="0">
                <a:latin typeface="+mj-lt"/>
              </a:rPr>
              <a:t>.”</a:t>
            </a:r>
            <a:endParaRPr lang="en-CA" dirty="0">
              <a:latin typeface="+mj-lt"/>
            </a:endParaRPr>
          </a:p>
        </p:txBody>
      </p:sp>
    </p:spTree>
    <p:extLst>
      <p:ext uri="{BB962C8B-B14F-4D97-AF65-F5344CB8AC3E}">
        <p14:creationId xmlns:p14="http://schemas.microsoft.com/office/powerpoint/2010/main" val="306009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wdr3.de/hoerspielundfeature/adorno104_v-ARDFotogalerie.jpg"/>
          <p:cNvPicPr>
            <a:picLocks noChangeAspect="1" noChangeArrowheads="1"/>
          </p:cNvPicPr>
          <p:nvPr/>
        </p:nvPicPr>
        <p:blipFill rotWithShape="1">
          <a:blip r:embed="rId2">
            <a:extLst>
              <a:ext uri="{28A0092B-C50C-407E-A947-70E740481C1C}">
                <a14:useLocalDpi xmlns:a14="http://schemas.microsoft.com/office/drawing/2010/main" val="0"/>
              </a:ext>
            </a:extLst>
          </a:blip>
          <a:srcRect l="84571"/>
          <a:stretch/>
        </p:blipFill>
        <p:spPr bwMode="auto">
          <a:xfrm flipH="1">
            <a:off x="-1" y="0"/>
            <a:ext cx="188105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wdr3.de/hoerspielundfeature/adorno104_v-ARDFotogalerie.jpg"/>
          <p:cNvPicPr>
            <a:picLocks noChangeAspect="1" noChangeArrowheads="1"/>
          </p:cNvPicPr>
          <p:nvPr/>
        </p:nvPicPr>
        <p:blipFill rotWithShape="1">
          <a:blip r:embed="rId2">
            <a:extLst>
              <a:ext uri="{28A0092B-C50C-407E-A947-70E740481C1C}">
                <a14:useLocalDpi xmlns:a14="http://schemas.microsoft.com/office/drawing/2010/main" val="0"/>
              </a:ext>
            </a:extLst>
          </a:blip>
          <a:srcRect r="15569"/>
          <a:stretch/>
        </p:blipFill>
        <p:spPr bwMode="auto">
          <a:xfrm flipH="1">
            <a:off x="6008913" y="0"/>
            <a:ext cx="1029380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957943"/>
            <a:ext cx="6651171" cy="5219019"/>
          </a:xfrm>
        </p:spPr>
        <p:txBody>
          <a:bodyPr>
            <a:normAutofit/>
          </a:bodyPr>
          <a:lstStyle/>
          <a:p>
            <a:pPr marL="0" indent="0">
              <a:buNone/>
            </a:pPr>
            <a:r>
              <a:rPr lang="en-CA" sz="4800" dirty="0" smtClean="0">
                <a:latin typeface="Adobe Garamond Pro" panose="02020502060506020403" pitchFamily="18" charset="0"/>
              </a:rPr>
              <a:t>“One might almost say that truth itself depends on the tempo, the patience and perseverance of lingering (</a:t>
            </a:r>
            <a:r>
              <a:rPr lang="en-CA" sz="4800" i="1" dirty="0" err="1" smtClean="0">
                <a:latin typeface="Adobe Garamond Pro" panose="02020502060506020403" pitchFamily="18" charset="0"/>
              </a:rPr>
              <a:t>Verweilen</a:t>
            </a:r>
            <a:r>
              <a:rPr lang="en-CA" sz="4800" dirty="0" smtClean="0">
                <a:latin typeface="Adobe Garamond Pro" panose="02020502060506020403" pitchFamily="18" charset="0"/>
              </a:rPr>
              <a:t>) with the particular.”</a:t>
            </a:r>
          </a:p>
          <a:p>
            <a:pPr marL="0" indent="0">
              <a:buNone/>
            </a:pPr>
            <a:r>
              <a:rPr lang="en-US" sz="4800" dirty="0">
                <a:latin typeface="Adobe Garamond Pro" panose="02020502060506020403" pitchFamily="18" charset="0"/>
              </a:rPr>
              <a:t> </a:t>
            </a:r>
            <a:r>
              <a:rPr lang="en-US" sz="4800" dirty="0" smtClean="0">
                <a:latin typeface="Adobe Garamond Pro" panose="02020502060506020403" pitchFamily="18" charset="0"/>
              </a:rPr>
              <a:t>     -T.W. Adorno</a:t>
            </a:r>
            <a:endParaRPr lang="en-CA" sz="4800" dirty="0">
              <a:latin typeface="Adobe Garamond Pro" panose="02020502060506020403" pitchFamily="18" charset="0"/>
            </a:endParaRPr>
          </a:p>
        </p:txBody>
      </p:sp>
    </p:spTree>
    <p:extLst>
      <p:ext uri="{BB962C8B-B14F-4D97-AF65-F5344CB8AC3E}">
        <p14:creationId xmlns:p14="http://schemas.microsoft.com/office/powerpoint/2010/main" val="425558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Reflective Methods (2014, p. 312)</a:t>
            </a:r>
            <a:endParaRPr lang="en-CA" dirty="0">
              <a:latin typeface="+mj-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j-lt"/>
              </a:rPr>
              <a:t>Describe certain forms of analysis or phenomenological reflection in keeping with the reduction proper:</a:t>
            </a:r>
          </a:p>
          <a:p>
            <a:pPr marL="798513"/>
            <a:r>
              <a:rPr lang="en-US" dirty="0" smtClean="0">
                <a:latin typeface="+mj-lt"/>
              </a:rPr>
              <a:t>Phenomenological interview</a:t>
            </a:r>
          </a:p>
          <a:p>
            <a:pPr marL="798513"/>
            <a:r>
              <a:rPr lang="en-US" dirty="0" smtClean="0">
                <a:latin typeface="+mj-lt"/>
              </a:rPr>
              <a:t>Data-interpreting Hermeneutic interview</a:t>
            </a:r>
            <a:br>
              <a:rPr lang="en-US" dirty="0" smtClean="0">
                <a:latin typeface="+mj-lt"/>
              </a:rPr>
            </a:br>
            <a:endParaRPr lang="en-US" dirty="0" smtClean="0">
              <a:latin typeface="+mj-lt"/>
            </a:endParaRPr>
          </a:p>
          <a:p>
            <a:pPr marL="798513"/>
            <a:r>
              <a:rPr lang="en-US" i="1" dirty="0" smtClean="0">
                <a:latin typeface="+mj-lt"/>
              </a:rPr>
              <a:t>Thematic reflection</a:t>
            </a:r>
          </a:p>
          <a:p>
            <a:pPr marL="798513"/>
            <a:r>
              <a:rPr lang="en-US" i="1" dirty="0" smtClean="0">
                <a:latin typeface="+mj-lt"/>
              </a:rPr>
              <a:t>Conceptual/Linguistic reflection, Etymological</a:t>
            </a:r>
          </a:p>
          <a:p>
            <a:pPr marL="798513"/>
            <a:r>
              <a:rPr lang="en-US" i="1" dirty="0" smtClean="0">
                <a:latin typeface="+mj-lt"/>
              </a:rPr>
              <a:t>Exegetical reflection</a:t>
            </a:r>
          </a:p>
          <a:p>
            <a:pPr marL="798513"/>
            <a:r>
              <a:rPr lang="en-US" i="1" dirty="0" smtClean="0">
                <a:latin typeface="+mj-lt"/>
              </a:rPr>
              <a:t>Collaborative reflection</a:t>
            </a:r>
            <a:endParaRPr lang="en-CA" i="1" dirty="0">
              <a:latin typeface="+mj-lt"/>
            </a:endParaRPr>
          </a:p>
        </p:txBody>
      </p:sp>
    </p:spTree>
    <p:extLst>
      <p:ext uri="{BB962C8B-B14F-4D97-AF65-F5344CB8AC3E}">
        <p14:creationId xmlns:p14="http://schemas.microsoft.com/office/powerpoint/2010/main" val="3839992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Advice on Descriptive Writing</a:t>
            </a:r>
            <a:endParaRPr lang="en-CA" dirty="0">
              <a:latin typeface="+mj-lt"/>
            </a:endParaRPr>
          </a:p>
        </p:txBody>
      </p:sp>
      <p:sp>
        <p:nvSpPr>
          <p:cNvPr id="3" name="Content Placeholder 2"/>
          <p:cNvSpPr>
            <a:spLocks noGrp="1"/>
          </p:cNvSpPr>
          <p:nvPr>
            <p:ph idx="1"/>
          </p:nvPr>
        </p:nvSpPr>
        <p:spPr/>
        <p:txBody>
          <a:bodyPr/>
          <a:lstStyle/>
          <a:p>
            <a:pPr>
              <a:lnSpc>
                <a:spcPct val="120000"/>
              </a:lnSpc>
            </a:pPr>
            <a:r>
              <a:rPr lang="en-US" dirty="0" smtClean="0">
                <a:latin typeface="+mj-lt"/>
              </a:rPr>
              <a:t>[ATTEMPTS to] give a ‘direct description’ of my experience, as it is, without offering causal explanations or interpretive generalizations</a:t>
            </a:r>
          </a:p>
          <a:p>
            <a:pPr>
              <a:lnSpc>
                <a:spcPct val="120000"/>
              </a:lnSpc>
            </a:pPr>
            <a:r>
              <a:rPr lang="en-US" dirty="0" smtClean="0">
                <a:latin typeface="+mj-lt"/>
              </a:rPr>
              <a:t>It is to the extent that </a:t>
            </a:r>
            <a:r>
              <a:rPr lang="en-US" i="1" dirty="0" smtClean="0">
                <a:latin typeface="+mj-lt"/>
              </a:rPr>
              <a:t>my</a:t>
            </a:r>
            <a:r>
              <a:rPr lang="en-US" dirty="0" smtClean="0">
                <a:latin typeface="+mj-lt"/>
              </a:rPr>
              <a:t> experiences could be our experiences that the phenomenologist wants to be reflectively aware of certain experiential meanings.</a:t>
            </a:r>
          </a:p>
          <a:p>
            <a:pPr>
              <a:lnSpc>
                <a:spcPct val="120000"/>
              </a:lnSpc>
            </a:pPr>
            <a:r>
              <a:rPr lang="en-US" dirty="0" smtClean="0">
                <a:latin typeface="+mj-lt"/>
              </a:rPr>
              <a:t>One’s own experiences are the possible experiences of others and also that the experiences of others are the possible experiences of oneself.</a:t>
            </a:r>
            <a:endParaRPr lang="en-CA" dirty="0">
              <a:latin typeface="+mj-lt"/>
            </a:endParaRPr>
          </a:p>
        </p:txBody>
      </p:sp>
    </p:spTree>
    <p:extLst>
      <p:ext uri="{BB962C8B-B14F-4D97-AF65-F5344CB8AC3E}">
        <p14:creationId xmlns:p14="http://schemas.microsoft.com/office/powerpoint/2010/main" val="2212564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The phenomenological Interview</a:t>
            </a:r>
            <a:endParaRPr lang="en-CA" dirty="0">
              <a:latin typeface="+mj-lt"/>
            </a:endParaRPr>
          </a:p>
        </p:txBody>
      </p:sp>
      <p:sp>
        <p:nvSpPr>
          <p:cNvPr id="3" name="Content Placeholder 2"/>
          <p:cNvSpPr>
            <a:spLocks noGrp="1"/>
          </p:cNvSpPr>
          <p:nvPr>
            <p:ph idx="1"/>
          </p:nvPr>
        </p:nvSpPr>
        <p:spPr/>
        <p:txBody>
          <a:bodyPr/>
          <a:lstStyle/>
          <a:p>
            <a:r>
              <a:rPr lang="en-US" dirty="0" smtClean="0">
                <a:latin typeface="+mj-lt"/>
              </a:rPr>
              <a:t>Where – in the location, in a relaxing and comfortable place, e.g. cafe</a:t>
            </a:r>
          </a:p>
          <a:p>
            <a:r>
              <a:rPr lang="en-US" dirty="0" smtClean="0">
                <a:latin typeface="+mj-lt"/>
              </a:rPr>
              <a:t>Who - develop a comfortable, trusting relation with the interviewee</a:t>
            </a:r>
          </a:p>
          <a:p>
            <a:r>
              <a:rPr lang="en-US" dirty="0" smtClean="0">
                <a:latin typeface="+mj-lt"/>
              </a:rPr>
              <a:t>When – allow a significant amount of time</a:t>
            </a:r>
            <a:r>
              <a:rPr lang="en-US" dirty="0">
                <a:latin typeface="+mj-lt"/>
              </a:rPr>
              <a:t> </a:t>
            </a:r>
            <a:r>
              <a:rPr lang="en-US" dirty="0" smtClean="0">
                <a:latin typeface="+mj-lt"/>
              </a:rPr>
              <a:t>for the interview</a:t>
            </a:r>
          </a:p>
          <a:p>
            <a:r>
              <a:rPr lang="en-US" dirty="0" smtClean="0">
                <a:latin typeface="+mj-lt"/>
              </a:rPr>
              <a:t>Why – wonder should animate the conversation</a:t>
            </a:r>
          </a:p>
          <a:p>
            <a:r>
              <a:rPr lang="en-US" dirty="0" smtClean="0">
                <a:latin typeface="+mj-lt"/>
              </a:rPr>
              <a:t>How – tape-record the conversation.</a:t>
            </a:r>
          </a:p>
          <a:p>
            <a:r>
              <a:rPr lang="en-US" dirty="0" smtClean="0">
                <a:latin typeface="+mj-lt"/>
              </a:rPr>
              <a:t>What – experience as you live through it; from the inside; particular example; body, senses, feelings</a:t>
            </a:r>
          </a:p>
        </p:txBody>
      </p:sp>
    </p:spTree>
    <p:extLst>
      <p:ext uri="{BB962C8B-B14F-4D97-AF65-F5344CB8AC3E}">
        <p14:creationId xmlns:p14="http://schemas.microsoft.com/office/powerpoint/2010/main" val="334831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Phenomenological Interview, </a:t>
            </a:r>
            <a:r>
              <a:rPr lang="en-US" dirty="0" err="1" smtClean="0">
                <a:latin typeface="+mj-lt"/>
              </a:rPr>
              <a:t>con’t</a:t>
            </a:r>
            <a:endParaRPr lang="en-CA" dirty="0">
              <a:latin typeface="+mj-lt"/>
            </a:endParaRPr>
          </a:p>
        </p:txBody>
      </p:sp>
      <p:sp>
        <p:nvSpPr>
          <p:cNvPr id="3" name="Content Placeholder 2"/>
          <p:cNvSpPr>
            <a:spLocks noGrp="1"/>
          </p:cNvSpPr>
          <p:nvPr>
            <p:ph idx="1"/>
          </p:nvPr>
        </p:nvSpPr>
        <p:spPr>
          <a:xfrm>
            <a:off x="838200" y="1825625"/>
            <a:ext cx="10744200" cy="4351338"/>
          </a:xfrm>
        </p:spPr>
        <p:txBody>
          <a:bodyPr>
            <a:normAutofit/>
          </a:bodyPr>
          <a:lstStyle/>
          <a:p>
            <a:pPr>
              <a:lnSpc>
                <a:spcPct val="100000"/>
              </a:lnSpc>
            </a:pPr>
            <a:r>
              <a:rPr lang="en-CA" sz="3200" dirty="0">
                <a:latin typeface="+mj-lt"/>
              </a:rPr>
              <a:t>The best way to enter a person's </a:t>
            </a:r>
            <a:r>
              <a:rPr lang="en-CA" sz="3200" dirty="0" err="1">
                <a:latin typeface="+mj-lt"/>
              </a:rPr>
              <a:t>lifeworld</a:t>
            </a:r>
            <a:r>
              <a:rPr lang="en-CA" sz="3200" dirty="0">
                <a:latin typeface="+mj-lt"/>
              </a:rPr>
              <a:t> is to participate in it. </a:t>
            </a:r>
            <a:r>
              <a:rPr lang="en-CA" sz="3200" dirty="0" smtClean="0">
                <a:latin typeface="+mj-lt"/>
              </a:rPr>
              <a:t/>
            </a:r>
            <a:br>
              <a:rPr lang="en-CA" sz="3200" dirty="0" smtClean="0">
                <a:latin typeface="+mj-lt"/>
              </a:rPr>
            </a:br>
            <a:endParaRPr lang="en-CA" sz="3200" dirty="0" smtClean="0">
              <a:latin typeface="+mj-lt"/>
            </a:endParaRPr>
          </a:p>
          <a:p>
            <a:pPr>
              <a:lnSpc>
                <a:spcPct val="100000"/>
              </a:lnSpc>
            </a:pPr>
            <a:r>
              <a:rPr lang="en-CA" sz="3200" dirty="0" smtClean="0">
                <a:latin typeface="+mj-lt"/>
              </a:rPr>
              <a:t>For example</a:t>
            </a:r>
            <a:r>
              <a:rPr lang="en-CA" sz="3200" dirty="0">
                <a:latin typeface="+mj-lt"/>
              </a:rPr>
              <a:t>, to gain access to the experience of young children, it may be </a:t>
            </a:r>
            <a:r>
              <a:rPr lang="en-CA" sz="3200" dirty="0" smtClean="0">
                <a:latin typeface="+mj-lt"/>
              </a:rPr>
              <a:t>important to </a:t>
            </a:r>
            <a:r>
              <a:rPr lang="en-CA" sz="3200" dirty="0">
                <a:latin typeface="+mj-lt"/>
              </a:rPr>
              <a:t>play with them, talk with them, puppeteer, paint, draw, or follow them </a:t>
            </a:r>
            <a:r>
              <a:rPr lang="en-CA" sz="3200" dirty="0" smtClean="0">
                <a:latin typeface="+mj-lt"/>
              </a:rPr>
              <a:t>into their </a:t>
            </a:r>
            <a:r>
              <a:rPr lang="en-CA" sz="3200" dirty="0">
                <a:latin typeface="+mj-lt"/>
              </a:rPr>
              <a:t>play spaces and into the things they do while remaining attentively </a:t>
            </a:r>
            <a:r>
              <a:rPr lang="en-CA" sz="3200" dirty="0" smtClean="0">
                <a:latin typeface="+mj-lt"/>
              </a:rPr>
              <a:t>aware of </a:t>
            </a:r>
            <a:r>
              <a:rPr lang="en-CA" sz="3200" dirty="0">
                <a:latin typeface="+mj-lt"/>
              </a:rPr>
              <a:t>the way it is for children.</a:t>
            </a:r>
          </a:p>
        </p:txBody>
      </p:sp>
    </p:spTree>
    <p:extLst>
      <p:ext uri="{BB962C8B-B14F-4D97-AF65-F5344CB8AC3E}">
        <p14:creationId xmlns:p14="http://schemas.microsoft.com/office/powerpoint/2010/main" val="241944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Data-Interpreting Hermeneutic Interview</a:t>
            </a:r>
            <a:endParaRPr lang="en-CA" dirty="0">
              <a:latin typeface="+mj-lt"/>
            </a:endParaRPr>
          </a:p>
        </p:txBody>
      </p:sp>
      <p:sp>
        <p:nvSpPr>
          <p:cNvPr id="3" name="Content Placeholder 2"/>
          <p:cNvSpPr>
            <a:spLocks noGrp="1"/>
          </p:cNvSpPr>
          <p:nvPr>
            <p:ph idx="1"/>
          </p:nvPr>
        </p:nvSpPr>
        <p:spPr/>
        <p:txBody>
          <a:bodyPr/>
          <a:lstStyle/>
          <a:p>
            <a:r>
              <a:rPr lang="en-US" dirty="0" smtClean="0">
                <a:latin typeface="+mj-lt"/>
              </a:rPr>
              <a:t>Ask others of their interpretive insights regarding poems, photos, arts objects, myths, historical and cultural events, short stories and </a:t>
            </a:r>
            <a:r>
              <a:rPr lang="en-US" b="1" dirty="0" smtClean="0">
                <a:latin typeface="+mj-lt"/>
              </a:rPr>
              <a:t>other narratives</a:t>
            </a:r>
          </a:p>
          <a:p>
            <a:pPr lvl="1"/>
            <a:r>
              <a:rPr lang="en-US" dirty="0" smtClean="0">
                <a:latin typeface="+mj-lt"/>
              </a:rPr>
              <a:t>i.e. short scenes from a movie, other informal anecdotes, variations</a:t>
            </a:r>
          </a:p>
          <a:p>
            <a:r>
              <a:rPr lang="en-US" dirty="0" smtClean="0">
                <a:latin typeface="+mj-lt"/>
              </a:rPr>
              <a:t>Ask interviewees to respond to an “anecdotal” written version of their experience. </a:t>
            </a:r>
          </a:p>
          <a:p>
            <a:r>
              <a:rPr lang="en-US" dirty="0" smtClean="0">
                <a:latin typeface="+mj-lt"/>
              </a:rPr>
              <a:t>Discuss with interviewees your interpretation of their experience (note that this is not so much to validate the interpretation, but to see if it can be enhanced or extended)</a:t>
            </a:r>
            <a:endParaRPr lang="en-CA" dirty="0">
              <a:latin typeface="+mj-lt"/>
            </a:endParaRPr>
          </a:p>
        </p:txBody>
      </p:sp>
    </p:spTree>
    <p:extLst>
      <p:ext uri="{BB962C8B-B14F-4D97-AF65-F5344CB8AC3E}">
        <p14:creationId xmlns:p14="http://schemas.microsoft.com/office/powerpoint/2010/main" val="147644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atin typeface="+mj-lt"/>
              </a:rPr>
              <a:t>Reflective Methods</a:t>
            </a:r>
            <a:endParaRPr lang="en-CA" sz="5400" dirty="0">
              <a:latin typeface="+mj-lt"/>
            </a:endParaRPr>
          </a:p>
        </p:txBody>
      </p:sp>
      <p:sp>
        <p:nvSpPr>
          <p:cNvPr id="5" name="Content Placeholder 4"/>
          <p:cNvSpPr>
            <a:spLocks noGrp="1"/>
          </p:cNvSpPr>
          <p:nvPr>
            <p:ph idx="1"/>
          </p:nvPr>
        </p:nvSpPr>
        <p:spPr/>
        <p:txBody>
          <a:bodyPr>
            <a:normAutofit fontScale="92500" lnSpcReduction="20000"/>
          </a:bodyPr>
          <a:lstStyle/>
          <a:p>
            <a:pPr marL="798513">
              <a:lnSpc>
                <a:spcPct val="150000"/>
              </a:lnSpc>
            </a:pPr>
            <a:r>
              <a:rPr lang="en-US" sz="3200" i="1" dirty="0">
                <a:latin typeface="+mj-lt"/>
              </a:rPr>
              <a:t>Thematic reflection</a:t>
            </a:r>
          </a:p>
          <a:p>
            <a:pPr marL="798513">
              <a:lnSpc>
                <a:spcPct val="150000"/>
              </a:lnSpc>
            </a:pPr>
            <a:r>
              <a:rPr lang="en-US" sz="3200" i="1" dirty="0" smtClean="0">
                <a:latin typeface="+mj-lt"/>
              </a:rPr>
              <a:t>Conceptual/Linguistic </a:t>
            </a:r>
          </a:p>
          <a:p>
            <a:pPr marL="1255713" lvl="1">
              <a:lnSpc>
                <a:spcPct val="150000"/>
              </a:lnSpc>
            </a:pPr>
            <a:r>
              <a:rPr lang="en-US" sz="3000" i="1" dirty="0" smtClean="0">
                <a:latin typeface="+mj-lt"/>
              </a:rPr>
              <a:t>Everyday</a:t>
            </a:r>
            <a:endParaRPr lang="en-US" sz="3000" i="1" dirty="0">
              <a:latin typeface="+mj-lt"/>
            </a:endParaRPr>
          </a:p>
          <a:p>
            <a:pPr marL="1255713" lvl="1">
              <a:lnSpc>
                <a:spcPct val="150000"/>
              </a:lnSpc>
            </a:pPr>
            <a:r>
              <a:rPr lang="en-US" sz="3000" i="1" dirty="0" smtClean="0">
                <a:latin typeface="+mj-lt"/>
              </a:rPr>
              <a:t>Etymological</a:t>
            </a:r>
            <a:endParaRPr lang="en-US" sz="3000" i="1" dirty="0">
              <a:latin typeface="+mj-lt"/>
            </a:endParaRPr>
          </a:p>
          <a:p>
            <a:pPr marL="798513">
              <a:lnSpc>
                <a:spcPct val="150000"/>
              </a:lnSpc>
            </a:pPr>
            <a:r>
              <a:rPr lang="en-US" sz="3200" i="1" dirty="0">
                <a:latin typeface="+mj-lt"/>
              </a:rPr>
              <a:t>Exegetical reflection</a:t>
            </a:r>
          </a:p>
          <a:p>
            <a:pPr marL="798513">
              <a:lnSpc>
                <a:spcPct val="150000"/>
              </a:lnSpc>
            </a:pPr>
            <a:r>
              <a:rPr lang="en-US" sz="3200" i="1" dirty="0">
                <a:latin typeface="+mj-lt"/>
              </a:rPr>
              <a:t>Collaborative reflection</a:t>
            </a:r>
            <a:endParaRPr lang="en-CA" sz="3200" i="1" dirty="0">
              <a:latin typeface="+mj-lt"/>
            </a:endParaRPr>
          </a:p>
          <a:p>
            <a:endParaRPr lang="en-CA" dirty="0"/>
          </a:p>
        </p:txBody>
      </p:sp>
    </p:spTree>
    <p:extLst>
      <p:ext uri="{BB962C8B-B14F-4D97-AF65-F5344CB8AC3E}">
        <p14:creationId xmlns:p14="http://schemas.microsoft.com/office/powerpoint/2010/main" val="63368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j-lt"/>
              </a:rPr>
              <a:t>Thematic Reflection: Line-by-line reading</a:t>
            </a:r>
            <a:endParaRPr lang="en-CA" dirty="0">
              <a:latin typeface="+mj-lt"/>
            </a:endParaRPr>
          </a:p>
        </p:txBody>
      </p:sp>
      <p:sp>
        <p:nvSpPr>
          <p:cNvPr id="3" name="Content Placeholder 2"/>
          <p:cNvSpPr>
            <a:spLocks noGrp="1"/>
          </p:cNvSpPr>
          <p:nvPr>
            <p:ph idx="1"/>
          </p:nvPr>
        </p:nvSpPr>
        <p:spPr>
          <a:xfrm>
            <a:off x="838200" y="1690688"/>
            <a:ext cx="10515600" cy="4486275"/>
          </a:xfrm>
        </p:spPr>
        <p:txBody>
          <a:bodyPr>
            <a:normAutofit fontScale="92500"/>
          </a:bodyPr>
          <a:lstStyle/>
          <a:p>
            <a:pPr marL="0" indent="0">
              <a:lnSpc>
                <a:spcPct val="110000"/>
              </a:lnSpc>
              <a:buNone/>
            </a:pPr>
            <a:r>
              <a:rPr lang="en-CA" dirty="0" smtClean="0">
                <a:latin typeface="+mj-lt"/>
              </a:rPr>
              <a:t>For every sentence, ask</a:t>
            </a:r>
            <a:r>
              <a:rPr lang="en-CA" dirty="0">
                <a:latin typeface="+mj-lt"/>
              </a:rPr>
              <a:t>: "what does this sentence say about the experience of a secret </a:t>
            </a:r>
            <a:r>
              <a:rPr lang="en-CA" dirty="0" smtClean="0">
                <a:latin typeface="+mj-lt"/>
              </a:rPr>
              <a:t>for a </a:t>
            </a:r>
            <a:r>
              <a:rPr lang="en-CA" dirty="0">
                <a:latin typeface="+mj-lt"/>
              </a:rPr>
              <a:t>child</a:t>
            </a:r>
            <a:r>
              <a:rPr lang="en-CA" dirty="0" smtClean="0">
                <a:latin typeface="+mj-lt"/>
              </a:rPr>
              <a:t>?“</a:t>
            </a:r>
            <a:br>
              <a:rPr lang="en-CA" dirty="0" smtClean="0">
                <a:latin typeface="+mj-lt"/>
              </a:rPr>
            </a:br>
            <a:endParaRPr lang="en-CA" dirty="0" smtClean="0">
              <a:latin typeface="+mj-lt"/>
            </a:endParaRPr>
          </a:p>
          <a:p>
            <a:pPr>
              <a:lnSpc>
                <a:spcPct val="110000"/>
              </a:lnSpc>
            </a:pPr>
            <a:r>
              <a:rPr lang="en-CA" i="1" dirty="0">
                <a:latin typeface="+mj-lt"/>
              </a:rPr>
              <a:t>I must have been about twelve, when I hid a bottle of liquor outside under a </a:t>
            </a:r>
            <a:r>
              <a:rPr lang="en-CA" i="1" dirty="0" smtClean="0">
                <a:latin typeface="+mj-lt"/>
              </a:rPr>
              <a:t>fire wood </a:t>
            </a:r>
            <a:r>
              <a:rPr lang="en-CA" i="1" dirty="0">
                <a:latin typeface="+mj-lt"/>
              </a:rPr>
              <a:t>stack for a get-together some kids were organizing</a:t>
            </a:r>
            <a:r>
              <a:rPr lang="en-CA" i="1" dirty="0" smtClean="0">
                <a:latin typeface="+mj-lt"/>
              </a:rPr>
              <a:t>.</a:t>
            </a:r>
          </a:p>
          <a:p>
            <a:pPr lvl="1">
              <a:lnSpc>
                <a:spcPct val="110000"/>
              </a:lnSpc>
            </a:pPr>
            <a:r>
              <a:rPr lang="en-CA" dirty="0" smtClean="0">
                <a:latin typeface="+mj-lt"/>
              </a:rPr>
              <a:t>SECRECY INVOLVES HIDING SOMETHING.</a:t>
            </a:r>
          </a:p>
          <a:p>
            <a:pPr>
              <a:lnSpc>
                <a:spcPct val="110000"/>
              </a:lnSpc>
            </a:pPr>
            <a:r>
              <a:rPr lang="en-CA" dirty="0">
                <a:latin typeface="+mj-lt"/>
              </a:rPr>
              <a:t>I had to keep the bottle stashed for two days under the wood stack, but I </a:t>
            </a:r>
            <a:r>
              <a:rPr lang="en-CA" dirty="0" smtClean="0">
                <a:latin typeface="+mj-lt"/>
              </a:rPr>
              <a:t>was absolutely </a:t>
            </a:r>
            <a:r>
              <a:rPr lang="en-CA" dirty="0">
                <a:latin typeface="+mj-lt"/>
              </a:rPr>
              <a:t>terrified at the thought that my parents would discover it</a:t>
            </a:r>
            <a:r>
              <a:rPr lang="en-CA" dirty="0" smtClean="0">
                <a:latin typeface="+mj-lt"/>
              </a:rPr>
              <a:t>.</a:t>
            </a:r>
          </a:p>
          <a:p>
            <a:pPr lvl="1">
              <a:lnSpc>
                <a:spcPct val="110000"/>
              </a:lnSpc>
            </a:pPr>
            <a:r>
              <a:rPr lang="en-CA" dirty="0" smtClean="0">
                <a:latin typeface="+mj-lt"/>
              </a:rPr>
              <a:t>SECRECY MAY BE EXPERIENCED AS FEAR OF BEING FOUND OUT, DISCOVERED.</a:t>
            </a:r>
            <a:endParaRPr lang="en-CA" i="1" dirty="0">
              <a:latin typeface="+mj-lt"/>
            </a:endParaRPr>
          </a:p>
        </p:txBody>
      </p:sp>
    </p:spTree>
    <p:extLst>
      <p:ext uri="{BB962C8B-B14F-4D97-AF65-F5344CB8AC3E}">
        <p14:creationId xmlns:p14="http://schemas.microsoft.com/office/powerpoint/2010/main" val="378942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4200"/>
            <a:ext cx="10515600" cy="5592763"/>
          </a:xfrm>
        </p:spPr>
        <p:txBody>
          <a:bodyPr/>
          <a:lstStyle/>
          <a:p>
            <a:pPr>
              <a:lnSpc>
                <a:spcPct val="120000"/>
              </a:lnSpc>
            </a:pPr>
            <a:r>
              <a:rPr lang="en-CA" dirty="0">
                <a:latin typeface="+mj-lt"/>
              </a:rPr>
              <a:t>I considered getting rid of it, but how</a:t>
            </a:r>
            <a:r>
              <a:rPr lang="en-CA" dirty="0" smtClean="0">
                <a:latin typeface="+mj-lt"/>
              </a:rPr>
              <a:t>?</a:t>
            </a:r>
          </a:p>
          <a:p>
            <a:pPr lvl="1">
              <a:lnSpc>
                <a:spcPct val="120000"/>
              </a:lnSpc>
            </a:pPr>
            <a:r>
              <a:rPr lang="en-CA" dirty="0" smtClean="0">
                <a:latin typeface="+mj-lt"/>
              </a:rPr>
              <a:t>A SECRET MAY BE HARD TO BEAR, OR KEEP, OR RESOLVE.</a:t>
            </a:r>
          </a:p>
          <a:p>
            <a:pPr>
              <a:lnSpc>
                <a:spcPct val="120000"/>
              </a:lnSpc>
            </a:pPr>
            <a:r>
              <a:rPr lang="en-CA" dirty="0">
                <a:latin typeface="+mj-lt"/>
              </a:rPr>
              <a:t>During the day, at school, I could not get the secret bottle out of my mind</a:t>
            </a:r>
            <a:r>
              <a:rPr lang="en-CA" dirty="0" smtClean="0">
                <a:latin typeface="+mj-lt"/>
              </a:rPr>
              <a:t>.</a:t>
            </a:r>
          </a:p>
          <a:p>
            <a:pPr lvl="1">
              <a:lnSpc>
                <a:spcPct val="120000"/>
              </a:lnSpc>
            </a:pPr>
            <a:r>
              <a:rPr lang="en-CA" dirty="0" smtClean="0">
                <a:latin typeface="+mj-lt"/>
              </a:rPr>
              <a:t>THE INNER WEIGHT OF THE SECRET MAY TAKE OVER THE OUTER BEING.</a:t>
            </a:r>
          </a:p>
          <a:p>
            <a:pPr>
              <a:lnSpc>
                <a:spcPct val="120000"/>
              </a:lnSpc>
            </a:pPr>
            <a:r>
              <a:rPr lang="en-CA" dirty="0">
                <a:latin typeface="+mj-lt"/>
              </a:rPr>
              <a:t>I had difficulty looking my mother straight in the eyes</a:t>
            </a:r>
            <a:r>
              <a:rPr lang="en-CA" dirty="0" smtClean="0">
                <a:latin typeface="+mj-lt"/>
              </a:rPr>
              <a:t>.</a:t>
            </a:r>
          </a:p>
          <a:p>
            <a:pPr lvl="1">
              <a:lnSpc>
                <a:spcPct val="120000"/>
              </a:lnSpc>
            </a:pPr>
            <a:r>
              <a:rPr lang="en-CA" dirty="0" smtClean="0">
                <a:latin typeface="+mj-lt"/>
              </a:rPr>
              <a:t>ONE MAY BETRAY THE SECRET THROUGH THE FACE AND THE EYES.</a:t>
            </a:r>
          </a:p>
          <a:p>
            <a:pPr>
              <a:lnSpc>
                <a:spcPct val="120000"/>
              </a:lnSpc>
            </a:pPr>
            <a:r>
              <a:rPr lang="en-CA" dirty="0">
                <a:latin typeface="+mj-lt"/>
              </a:rPr>
              <a:t>I knew she would have felt disappointed in me if she were to have found out</a:t>
            </a:r>
            <a:r>
              <a:rPr lang="en-CA" dirty="0" smtClean="0">
                <a:latin typeface="+mj-lt"/>
              </a:rPr>
              <a:t>.</a:t>
            </a:r>
          </a:p>
          <a:p>
            <a:pPr lvl="1">
              <a:lnSpc>
                <a:spcPct val="120000"/>
              </a:lnSpc>
            </a:pPr>
            <a:r>
              <a:rPr lang="en-CA" dirty="0" smtClean="0">
                <a:latin typeface="+mj-lt"/>
              </a:rPr>
              <a:t>HIDING SOME “THING” IS HIDING THE “SELF” INVOLVING SELF-IDENTITY.</a:t>
            </a:r>
            <a:endParaRPr lang="en-CA" dirty="0">
              <a:latin typeface="+mj-lt"/>
            </a:endParaRPr>
          </a:p>
        </p:txBody>
      </p:sp>
    </p:spTree>
    <p:extLst>
      <p:ext uri="{BB962C8B-B14F-4D97-AF65-F5344CB8AC3E}">
        <p14:creationId xmlns:p14="http://schemas.microsoft.com/office/powerpoint/2010/main" val="1888556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980</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Adobe Garamond Pro</vt:lpstr>
      <vt:lpstr>Arial</vt:lpstr>
      <vt:lpstr>Calibri</vt:lpstr>
      <vt:lpstr>Calibri Light</vt:lpstr>
      <vt:lpstr>Office Theme</vt:lpstr>
      <vt:lpstr>van Manen 2014 Chapter 11</vt:lpstr>
      <vt:lpstr>Reflective Methods (2014, p. 312)</vt:lpstr>
      <vt:lpstr>Advice on Descriptive Writing</vt:lpstr>
      <vt:lpstr>The phenomenological Interview</vt:lpstr>
      <vt:lpstr>Phenomenological Interview, con’t</vt:lpstr>
      <vt:lpstr>Data-Interpreting Hermeneutic Interview</vt:lpstr>
      <vt:lpstr>Reflective Methods</vt:lpstr>
      <vt:lpstr>Thematic Reflection: Line-by-line reading</vt:lpstr>
      <vt:lpstr>PowerPoint Presentation</vt:lpstr>
      <vt:lpstr>Linguistic Analysis (phenomenologyonline.com)</vt:lpstr>
      <vt:lpstr>Conceptual/Linguistic Analysis (phenomenologyonline.com)</vt:lpstr>
      <vt:lpstr>Linguistic Analysis (phenomenologyonline.com) </vt:lpstr>
      <vt:lpstr>Exegetical Reflection (phenomenologyonline.com) </vt:lpstr>
      <vt:lpstr>Collaborative Reflection (phenomenologyonline.com)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Manen 2014 Chapter 11</dc:title>
  <dc:creator>test</dc:creator>
  <cp:lastModifiedBy>test</cp:lastModifiedBy>
  <cp:revision>13</cp:revision>
  <dcterms:created xsi:type="dcterms:W3CDTF">2015-02-11T18:23:00Z</dcterms:created>
  <dcterms:modified xsi:type="dcterms:W3CDTF">2015-02-11T23:49:27Z</dcterms:modified>
</cp:coreProperties>
</file>