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sldIdLst>
    <p:sldId id="269" r:id="rId2"/>
    <p:sldId id="290" r:id="rId3"/>
    <p:sldId id="291" r:id="rId4"/>
    <p:sldId id="292" r:id="rId5"/>
    <p:sldId id="293" r:id="rId6"/>
    <p:sldId id="260" r:id="rId7"/>
    <p:sldId id="267" r:id="rId8"/>
    <p:sldId id="261" r:id="rId9"/>
    <p:sldId id="286" r:id="rId10"/>
    <p:sldId id="28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1pPr>
    <a:lvl2pPr marL="457152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2pPr>
    <a:lvl3pPr marL="914307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3pPr>
    <a:lvl4pPr marL="1371460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4pPr>
    <a:lvl5pPr marL="1828612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5pPr>
    <a:lvl6pPr marL="2285767" algn="l" defTabSz="457152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6pPr>
    <a:lvl7pPr marL="2742919" algn="l" defTabSz="457152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7pPr>
    <a:lvl8pPr marL="3200072" algn="l" defTabSz="457152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8pPr>
    <a:lvl9pPr marL="3657226" algn="l" defTabSz="457152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6"/>
    <p:restoredTop sz="86397" autoAdjust="0"/>
  </p:normalViewPr>
  <p:slideViewPr>
    <p:cSldViewPr>
      <p:cViewPr>
        <p:scale>
          <a:sx n="82" d="100"/>
          <a:sy n="82" d="100"/>
        </p:scale>
        <p:origin x="136" y="-3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202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8"/>
            <a:ext cx="9102726" cy="249237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7" indent="0" algn="ctr">
              <a:buNone/>
              <a:defRPr/>
            </a:lvl3pPr>
            <a:lvl4pPr marL="1371460" indent="0" algn="ctr">
              <a:buNone/>
              <a:defRPr/>
            </a:lvl4pPr>
            <a:lvl5pPr marL="1828612" indent="0" algn="ctr">
              <a:buNone/>
              <a:defRPr/>
            </a:lvl5pPr>
            <a:lvl6pPr marL="2285767" indent="0" algn="ctr">
              <a:buNone/>
              <a:defRPr/>
            </a:lvl6pPr>
            <a:lvl7pPr marL="2742919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7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3700"/>
            <a:ext cx="11703050" cy="1981200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8"/>
            <a:ext cx="11703050" cy="643572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663507" indent="-376200">
              <a:buClr>
                <a:schemeClr val="accent5"/>
              </a:buClr>
              <a:buFont typeface="Arial"/>
              <a:buChar char="•"/>
              <a:defRPr/>
            </a:lvl1pPr>
            <a:lvl2pPr marL="1176216" indent="-376200">
              <a:buClr>
                <a:schemeClr val="accent1"/>
              </a:buClr>
              <a:buSzPct val="83000"/>
              <a:buFont typeface="Courier New"/>
              <a:buChar char="o"/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430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2" indent="0">
              <a:buNone/>
              <a:defRPr sz="1400"/>
            </a:lvl5pPr>
            <a:lvl6pPr marL="2285767" indent="0">
              <a:buNone/>
              <a:defRPr sz="1400"/>
            </a:lvl6pPr>
            <a:lvl7pPr marL="2742919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976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8"/>
            <a:ext cx="5775324" cy="6435725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8"/>
            <a:ext cx="5775324" cy="6435725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24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59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63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3430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8" y="38894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8" y="2041526"/>
            <a:ext cx="4278313" cy="6670674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4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276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7" y="871538"/>
            <a:ext cx="7802563" cy="5851526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31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7" y="7634290"/>
            <a:ext cx="7802563" cy="1144587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4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787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7744" y="393700"/>
            <a:ext cx="11593288" cy="1981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6400" b="1">
          <a:solidFill>
            <a:srgbClr val="369983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15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307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07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216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6864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511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157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311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463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09618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6771" indent="-376200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Epicurus#/media/File:Epicurus-PergamonMuseum.png" TargetMode="External"/><Relationship Id="rId4" Type="http://schemas.openxmlformats.org/officeDocument/2006/relationships/hyperlink" Target="http://commons.wikimedia.org/wiki/User:Captmondo" TargetMode="External"/><Relationship Id="rId5" Type="http://schemas.openxmlformats.org/officeDocument/2006/relationships/hyperlink" Target="http://creativecommons.org/licenses/by-sa/3.0/" TargetMode="External"/><Relationship Id="rId6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s://www.flickr.com/photos/artbystevejohnson/4750291071/" TargetMode="External"/><Relationship Id="rId5" Type="http://schemas.openxmlformats.org/officeDocument/2006/relationships/hyperlink" Target="https://creativecommons.org/licenses/by/2.0/" TargetMode="External"/><Relationship Id="rId6" Type="http://schemas.openxmlformats.org/officeDocument/2006/relationships/hyperlink" Target="https://www.flickr.com/photos/aschaf/3802337546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inadelcastell/14106362725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thenounproject.com/search/?q=happy+face&amp;i=3318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commons.wikimedia.org/wiki/File:Epikouros_BM_184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ap_Macedonia_336_BC-en.svg" TargetMode="External"/><Relationship Id="rId4" Type="http://schemas.openxmlformats.org/officeDocument/2006/relationships/hyperlink" Target="https://creativecommons.org/licenses/by-sa/2.5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acedonEmpire.jpg" TargetMode="External"/><Relationship Id="rId4" Type="http://schemas.openxmlformats.org/officeDocument/2006/relationships/hyperlink" Target="https://creativecommons.org/licenses/by-sa/3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thenounproject.com/fourleaf37/collection/five-senses/?oq=senses&amp;cidx=0" TargetMode="External"/><Relationship Id="rId6" Type="http://schemas.openxmlformats.org/officeDocument/2006/relationships/hyperlink" Target="https://creativecommons.org/licenses/by/3.0/u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hyperlink" Target="http://commons.wikimedia.org/wiki/File:Dionysos_Ariadne_gods_Louvre_G4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www.flickr.com/photos/metroprimes/11313801733/" TargetMode="External"/><Relationship Id="rId5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5816" y="1420416"/>
            <a:ext cx="5904656" cy="352839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369983"/>
                </a:solidFill>
                <a:latin typeface="Hoefler Text"/>
                <a:cs typeface="Hoefler Text"/>
              </a:rPr>
              <a:t>Epicurus &amp; Cicero</a:t>
            </a:r>
            <a:endParaRPr lang="en-US" sz="8800" dirty="0">
              <a:solidFill>
                <a:srgbClr val="369983"/>
              </a:solidFill>
              <a:latin typeface="Hoefler Text"/>
              <a:cs typeface="Hoefler Tex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5816" y="5020816"/>
            <a:ext cx="5487784" cy="30686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oefler Text"/>
                <a:cs typeface="Hoefler Text"/>
              </a:rPr>
              <a:t>PHIL 102, UBC</a:t>
            </a:r>
          </a:p>
          <a:p>
            <a:r>
              <a:rPr lang="en-US" dirty="0" smtClean="0">
                <a:solidFill>
                  <a:schemeClr val="tx1"/>
                </a:solidFill>
                <a:latin typeface="Hoefler Text"/>
                <a:cs typeface="Hoefler Text"/>
              </a:rPr>
              <a:t>Christina Hendricks </a:t>
            </a:r>
          </a:p>
          <a:p>
            <a:r>
              <a:rPr lang="en-US" dirty="0" smtClean="0">
                <a:solidFill>
                  <a:schemeClr val="tx1"/>
                </a:solidFill>
                <a:latin typeface="Hoefler Text"/>
                <a:cs typeface="Hoefler Text"/>
              </a:rPr>
              <a:t>Spring 2018</a:t>
            </a:r>
            <a:endParaRPr lang="en-US" dirty="0">
              <a:solidFill>
                <a:schemeClr val="tx1"/>
              </a:solidFill>
              <a:latin typeface="Hoefler Text"/>
              <a:cs typeface="Hoefler Text"/>
            </a:endParaRPr>
          </a:p>
        </p:txBody>
      </p:sp>
      <p:pic>
        <p:nvPicPr>
          <p:cNvPr id="7" name="Picture 6" descr="Bust of Epicur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96" y="628328"/>
            <a:ext cx="4374645" cy="7704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448" y="840519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/>
                <a:latin typeface="Palatino"/>
                <a:cs typeface="Palatino"/>
                <a:hlinkClick r:id="rId3"/>
              </a:rPr>
              <a:t>Bust of Epicurus from the Pergamon Museum, Berlin</a:t>
            </a:r>
            <a:r>
              <a:rPr lang="en-US" sz="1600" dirty="0" smtClean="0">
                <a:effectLst/>
                <a:latin typeface="Palatino"/>
                <a:cs typeface="Palatino"/>
              </a:rPr>
              <a:t>, uploaded to Wikimedia Commons by </a:t>
            </a:r>
            <a:r>
              <a:rPr lang="en-US" sz="1600" dirty="0" smtClean="0">
                <a:effectLst/>
                <a:latin typeface="Palatino"/>
                <a:cs typeface="Palatino"/>
                <a:hlinkClick r:id="rId4"/>
              </a:rPr>
              <a:t>Captmondo,</a:t>
            </a:r>
            <a:r>
              <a:rPr lang="en-US" sz="1600" dirty="0" smtClean="0">
                <a:effectLst/>
                <a:latin typeface="Palatino"/>
                <a:cs typeface="Palatino"/>
              </a:rPr>
              <a:t> licensed </a:t>
            </a:r>
            <a:r>
              <a:rPr lang="en-US" sz="1600" dirty="0" smtClean="0">
                <a:effectLst/>
                <a:latin typeface="Palatino"/>
                <a:cs typeface="Palatino"/>
                <a:hlinkClick r:id="rId5"/>
              </a:rPr>
              <a:t>CC BY-SA 3.0 </a:t>
            </a:r>
            <a:endParaRPr lang="en-US" sz="1600" dirty="0">
              <a:effectLst/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12" y="8693224"/>
            <a:ext cx="4968552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/>
                <a:latin typeface="Palatino"/>
                <a:cs typeface="Palatino"/>
              </a:rPr>
              <a:t>Except images licensed otherwise, this presentation </a:t>
            </a:r>
          </a:p>
          <a:p>
            <a:pPr algn="l"/>
            <a:r>
              <a:rPr lang="en-US" sz="1600" dirty="0" smtClean="0">
                <a:effectLst/>
                <a:latin typeface="Palatino"/>
                <a:cs typeface="Palatino"/>
              </a:rPr>
              <a:t>is licensed </a:t>
            </a:r>
            <a:r>
              <a:rPr lang="en-US" sz="1600" dirty="0" smtClean="0">
                <a:effectLst/>
                <a:latin typeface="Palatino"/>
                <a:cs typeface="Palatino"/>
                <a:hlinkClick r:id="rId6"/>
              </a:rPr>
              <a:t>CC BY 4.0</a:t>
            </a:r>
            <a:endParaRPr lang="en-US" sz="1600" dirty="0">
              <a:effectLst/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4757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Evaluating arguments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8"/>
            <a:ext cx="11703050" cy="6992810"/>
          </a:xfrm>
        </p:spPr>
        <p:txBody>
          <a:bodyPr/>
          <a:lstStyle/>
          <a:p>
            <a:pPr marL="287307" indent="0">
              <a:buNone/>
            </a:pPr>
            <a:r>
              <a:rPr lang="en-US" b="1" dirty="0"/>
              <a:t>Q</a:t>
            </a:r>
            <a:r>
              <a:rPr lang="en-US" b="1" dirty="0" smtClean="0"/>
              <a:t>uestions to ask:</a:t>
            </a:r>
          </a:p>
          <a:p>
            <a:pPr marL="1030257" indent="-742950">
              <a:buFont typeface="+mj-lt"/>
              <a:buAutoNum type="arabicPeriod"/>
            </a:pPr>
            <a:r>
              <a:rPr lang="en-US" dirty="0" smtClean="0"/>
              <a:t>Are the premises true?</a:t>
            </a:r>
          </a:p>
          <a:p>
            <a:pPr marL="1030257" indent="-742950">
              <a:buFont typeface="+mj-lt"/>
              <a:buAutoNum type="arabicPeriod"/>
            </a:pPr>
            <a:r>
              <a:rPr lang="en-US" dirty="0" smtClean="0"/>
              <a:t>If the premises are true, does the conclusion follow with certainty or with high probability?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Deductive arguments: </a:t>
            </a:r>
            <a:r>
              <a:rPr lang="en-US" dirty="0" smtClean="0"/>
              <a:t>aim to show that if the premises are true, the conclusion </a:t>
            </a:r>
            <a:r>
              <a:rPr lang="en-US" i="1" dirty="0" smtClean="0"/>
              <a:t>must</a:t>
            </a:r>
            <a:r>
              <a:rPr lang="en-US" dirty="0" smtClean="0"/>
              <a:t> be true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Inductive arguments: </a:t>
            </a:r>
            <a:r>
              <a:rPr lang="en-US" dirty="0" smtClean="0"/>
              <a:t>aim to show that if the premises are true, the conclusion is highly probable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12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2" y="393700"/>
            <a:ext cx="11737304" cy="1602780"/>
          </a:xfrm>
        </p:spPr>
        <p:txBody>
          <a:bodyPr/>
          <a:lstStyle/>
          <a:p>
            <a:r>
              <a:rPr lang="en-US" sz="5400" dirty="0" smtClean="0">
                <a:solidFill>
                  <a:srgbClr val="369983"/>
                </a:solidFill>
              </a:rPr>
              <a:t>Why need knowledge of epistemology, physics, gods?</a:t>
            </a:r>
            <a:endParaRPr lang="en-US" sz="5400" dirty="0">
              <a:solidFill>
                <a:srgbClr val="3699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776" y="2428528"/>
            <a:ext cx="11089232" cy="10081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7307" indent="0" algn="ctr">
              <a:buNone/>
            </a:pPr>
            <a:r>
              <a:rPr lang="en-U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live the best life possible</a:t>
            </a:r>
          </a:p>
          <a:p>
            <a:pPr marL="287307" indent="0">
              <a:buNone/>
            </a:pPr>
            <a:endParaRPr lang="en-US" dirty="0" smtClean="0"/>
          </a:p>
          <a:p>
            <a:pPr marL="287307" indent="0" algn="ctr">
              <a:buNone/>
            </a:pP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776" y="4516760"/>
            <a:ext cx="113052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07" indent="0" algn="l">
              <a:buNone/>
            </a:pPr>
            <a:r>
              <a:rPr lang="en-US" dirty="0">
                <a:effectLst/>
              </a:rPr>
              <a:t>Best human life has the </a:t>
            </a:r>
            <a:r>
              <a:rPr lang="ja-JP" altLang="en-US" b="1" dirty="0">
                <a:solidFill>
                  <a:schemeClr val="accent1"/>
                </a:solidFill>
                <a:effectLst/>
                <a:latin typeface="Arial"/>
              </a:rPr>
              <a:t>“</a:t>
            </a:r>
            <a:r>
              <a:rPr lang="en-US" b="1" dirty="0">
                <a:solidFill>
                  <a:schemeClr val="accent1"/>
                </a:solidFill>
                <a:effectLst/>
              </a:rPr>
              <a:t>highest good</a:t>
            </a:r>
            <a:r>
              <a:rPr lang="ja-JP" altLang="en-US" b="1" dirty="0">
                <a:solidFill>
                  <a:srgbClr val="51A6C2"/>
                </a:solidFill>
                <a:effectLst/>
                <a:latin typeface="Arial"/>
              </a:rPr>
              <a:t>”</a:t>
            </a:r>
            <a:r>
              <a:rPr lang="en-US" dirty="0">
                <a:effectLst/>
              </a:rPr>
              <a:t>:</a:t>
            </a:r>
          </a:p>
          <a:p>
            <a:pPr marL="1028652" lvl="1" indent="-571500" algn="l">
              <a:spcBef>
                <a:spcPts val="2100"/>
              </a:spcBef>
              <a:buFont typeface="Arial"/>
              <a:buChar char="•"/>
            </a:pPr>
            <a:r>
              <a:rPr lang="en-US" dirty="0">
                <a:effectLst/>
              </a:rPr>
              <a:t>ultimate end/goal of all action</a:t>
            </a:r>
          </a:p>
          <a:p>
            <a:pPr marL="1028652" lvl="1" indent="-571500" algn="l">
              <a:spcBef>
                <a:spcPts val="2100"/>
              </a:spcBef>
              <a:buFont typeface="Arial"/>
              <a:buChar char="•"/>
            </a:pPr>
            <a:r>
              <a:rPr lang="en-US" dirty="0">
                <a:effectLst/>
              </a:rPr>
              <a:t>that which is only ever sought as an </a:t>
            </a:r>
            <a:r>
              <a:rPr lang="en-US" u="sng" dirty="0">
                <a:solidFill>
                  <a:schemeClr val="accent5"/>
                </a:solidFill>
                <a:effectLst/>
              </a:rPr>
              <a:t>intrinsic </a:t>
            </a:r>
            <a:r>
              <a:rPr lang="en-US" u="sng" dirty="0" smtClean="0">
                <a:solidFill>
                  <a:schemeClr val="accent5"/>
                </a:solidFill>
                <a:effectLst/>
              </a:rPr>
              <a:t>go</a:t>
            </a:r>
            <a:r>
              <a:rPr lang="en-US" u="sng" dirty="0" smtClean="0">
                <a:solidFill>
                  <a:srgbClr val="B54721"/>
                </a:solidFill>
                <a:effectLst/>
              </a:rPr>
              <a:t>od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not as an </a:t>
            </a:r>
            <a:r>
              <a:rPr lang="en-US" u="sng" dirty="0">
                <a:solidFill>
                  <a:srgbClr val="B54721"/>
                </a:solidFill>
                <a:effectLst/>
              </a:rPr>
              <a:t>instrumental </a:t>
            </a:r>
            <a:r>
              <a:rPr lang="en-US" u="sng" dirty="0" smtClean="0">
                <a:solidFill>
                  <a:srgbClr val="B54721"/>
                </a:solidFill>
                <a:effectLst/>
              </a:rPr>
              <a:t>good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2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6" y="393700"/>
            <a:ext cx="11703050" cy="977330"/>
          </a:xfrm>
        </p:spPr>
        <p:txBody>
          <a:bodyPr/>
          <a:lstStyle/>
          <a:p>
            <a:r>
              <a:rPr lang="en-US" dirty="0" smtClean="0"/>
              <a:t>The highest good</a:t>
            </a:r>
            <a:endParaRPr lang="en-US" dirty="0"/>
          </a:p>
        </p:txBody>
      </p:sp>
      <p:pic>
        <p:nvPicPr>
          <p:cNvPr id="2" name="Picture 1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1492424"/>
            <a:ext cx="11871034" cy="7855286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812800" y="1636440"/>
            <a:ext cx="11379200" cy="1368152"/>
          </a:xfrm>
          <a:solidFill>
            <a:schemeClr val="tx1">
              <a:alpha val="54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7307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For Epicurus, the highest good is </a:t>
            </a:r>
            <a:r>
              <a:rPr lang="en-US" b="1" dirty="0" smtClean="0">
                <a:solidFill>
                  <a:srgbClr val="FFFF00"/>
                </a:solidFill>
              </a:rPr>
              <a:t>pleasure</a:t>
            </a: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ja-JP" altLang="en-US" dirty="0">
                <a:solidFill>
                  <a:schemeClr val="bg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Letter to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ja-JP" altLang="en-US" dirty="0" smtClean="0">
                <a:solidFill>
                  <a:schemeClr val="bg1"/>
                </a:solidFill>
                <a:latin typeface="Arial"/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 p. </a:t>
            </a:r>
            <a:r>
              <a:rPr lang="en-US" dirty="0" smtClean="0">
                <a:solidFill>
                  <a:schemeClr val="bg1"/>
                </a:solidFill>
              </a:rPr>
              <a:t>2; Cicero p. 1, 3)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816" y="8405192"/>
            <a:ext cx="11089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Can you think of anything else it might be?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 autoUpdateAnimBg="0"/>
      <p:bldP spid="20482" grpId="1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pleasure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25736" y="2140496"/>
            <a:ext cx="7800080" cy="7128792"/>
          </a:xfrm>
          <a:ln/>
        </p:spPr>
        <p:txBody>
          <a:bodyPr/>
          <a:lstStyle/>
          <a:p>
            <a:pPr marL="374650" indent="-374650"/>
            <a:r>
              <a:rPr lang="en-CA" b="1" dirty="0" smtClean="0">
                <a:solidFill>
                  <a:schemeClr val="accent1"/>
                </a:solidFill>
              </a:rPr>
              <a:t>Kinetic pleasure</a:t>
            </a:r>
            <a:endParaRPr lang="en-CA" dirty="0" smtClean="0"/>
          </a:p>
          <a:p>
            <a:pPr marL="809625" lvl="1" indent="-374650">
              <a:spcBef>
                <a:spcPts val="2100"/>
              </a:spcBef>
            </a:pPr>
            <a:r>
              <a:rPr lang="en-US" sz="3600" dirty="0" smtClean="0"/>
              <a:t>pleasure </a:t>
            </a:r>
            <a:r>
              <a:rPr lang="en-US" sz="3600" dirty="0"/>
              <a:t>gotten </a:t>
            </a:r>
            <a:r>
              <a:rPr lang="en-US" sz="3600" dirty="0" smtClean="0"/>
              <a:t>from fulfilling </a:t>
            </a:r>
            <a:r>
              <a:rPr lang="en-US" sz="3600" dirty="0" smtClean="0"/>
              <a:t>desires (Cicero p. 2)</a:t>
            </a:r>
            <a:endParaRPr lang="en-US" sz="3600" dirty="0"/>
          </a:p>
          <a:p>
            <a:pPr marL="809625" lvl="1" indent="-374650">
              <a:spcBef>
                <a:spcPts val="2100"/>
              </a:spcBef>
            </a:pPr>
            <a:r>
              <a:rPr lang="en-US" sz="3600" dirty="0" smtClean="0"/>
              <a:t>Problems with this? (Why </a:t>
            </a:r>
            <a:r>
              <a:rPr lang="en-US" sz="3600" dirty="0" err="1" smtClean="0"/>
              <a:t>wouldn</a:t>
            </a:r>
            <a:r>
              <a:rPr lang="fr-FR" sz="3600" dirty="0" smtClean="0"/>
              <a:t>’</a:t>
            </a:r>
            <a:r>
              <a:rPr lang="en-US" sz="3600" dirty="0" smtClean="0"/>
              <a:t>t it be the best pleasure?)</a:t>
            </a:r>
          </a:p>
          <a:p>
            <a:pPr marL="809625" lvl="1" indent="-374650">
              <a:spcBef>
                <a:spcPts val="2100"/>
              </a:spcBef>
            </a:pPr>
            <a:endParaRPr lang="en-US" sz="3600" dirty="0" smtClean="0"/>
          </a:p>
          <a:p>
            <a:pPr marL="571500" indent="-571500">
              <a:spcBef>
                <a:spcPts val="900"/>
              </a:spcBef>
            </a:pPr>
            <a:r>
              <a:rPr lang="en-US" sz="3600" b="1" dirty="0">
                <a:solidFill>
                  <a:srgbClr val="51A6C2"/>
                </a:solidFill>
              </a:rPr>
              <a:t>Static pleasure</a:t>
            </a:r>
          </a:p>
          <a:p>
            <a:pPr marL="1028652" lvl="1" indent="-571500">
              <a:spcBef>
                <a:spcPts val="1500"/>
              </a:spcBef>
              <a:buSzPct val="90000"/>
            </a:pPr>
            <a:r>
              <a:rPr lang="en-US" sz="3600" dirty="0"/>
              <a:t>Pleasure felt when you don’t have unfulfilled desires, when you have well being, lack of pain (“</a:t>
            </a:r>
            <a:r>
              <a:rPr lang="en-US" sz="3600" dirty="0" err="1"/>
              <a:t>Ltr</a:t>
            </a:r>
            <a:r>
              <a:rPr lang="en-US" sz="3600" dirty="0"/>
              <a:t> to M,” p. </a:t>
            </a:r>
            <a:r>
              <a:rPr lang="en-US" sz="3600" dirty="0" smtClean="0"/>
              <a:t>2; Cicero p. 2)</a:t>
            </a:r>
            <a:endParaRPr lang="en-US" sz="3600" dirty="0"/>
          </a:p>
        </p:txBody>
      </p:sp>
      <p:pic>
        <p:nvPicPr>
          <p:cNvPr id="2" name="Picture 1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24" y="2716560"/>
            <a:ext cx="4125652" cy="55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2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876" y="393700"/>
            <a:ext cx="11703050" cy="1175050"/>
          </a:xfrm>
        </p:spPr>
        <p:txBody>
          <a:bodyPr/>
          <a:lstStyle/>
          <a:p>
            <a:r>
              <a:rPr lang="en-US" dirty="0" smtClean="0"/>
              <a:t>Goal of life: </a:t>
            </a:r>
            <a:r>
              <a:rPr lang="en-US" dirty="0" err="1" smtClean="0"/>
              <a:t>Ataraxia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708448"/>
            <a:ext cx="11366500" cy="7359354"/>
          </a:xfrm>
          <a:ln/>
        </p:spPr>
        <p:txBody>
          <a:bodyPr/>
          <a:lstStyle/>
          <a:p>
            <a:pPr>
              <a:spcBef>
                <a:spcPts val="2100"/>
              </a:spcBef>
            </a:pPr>
            <a:r>
              <a:rPr lang="en-US" dirty="0" smtClean="0">
                <a:solidFill>
                  <a:srgbClr val="000000"/>
                </a:solidFill>
              </a:rPr>
              <a:t>having a life with a good deal of static pleasure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2100"/>
              </a:spcBef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physical or mental pain, not having unfulfilled desires, sense of peace and tranquility </a:t>
            </a:r>
            <a:r>
              <a:rPr lang="en-US" sz="2400" dirty="0" smtClean="0"/>
              <a:t>(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/>
              <a:t>Letter to M,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</a:t>
            </a:r>
            <a:r>
              <a:rPr lang="en-US" sz="2400" dirty="0" smtClean="0"/>
              <a:t>p. 2)</a:t>
            </a:r>
          </a:p>
        </p:txBody>
      </p:sp>
      <p:pic>
        <p:nvPicPr>
          <p:cNvPr id="2" name="Picture 1" descr="statues of 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4516760"/>
            <a:ext cx="7032676" cy="4690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at lying on its back looking relax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96" y="4012704"/>
            <a:ext cx="5112568" cy="397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42560" y="80451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/>
                <a:latin typeface="Palatino"/>
                <a:cs typeface="Palatino"/>
                <a:hlinkClick r:id="rId4"/>
              </a:rPr>
              <a:t>Tabitha the Tabby</a:t>
            </a:r>
            <a:r>
              <a:rPr lang="en-US" sz="1600" dirty="0" smtClean="0">
                <a:effectLst/>
                <a:latin typeface="Palatino"/>
                <a:cs typeface="Palatino"/>
              </a:rPr>
              <a:t>, Flickr photo shared by </a:t>
            </a:r>
            <a:r>
              <a:rPr lang="en-US" sz="1600" dirty="0" smtClean="0">
                <a:effectLst/>
                <a:latin typeface="Palatino"/>
                <a:cs typeface="Palatino"/>
                <a:hlinkClick r:id="rId4"/>
              </a:rPr>
              <a:t>Steve Johnson</a:t>
            </a:r>
            <a:r>
              <a:rPr lang="en-US" sz="1600" dirty="0" smtClean="0">
                <a:effectLst/>
                <a:latin typeface="Palatino"/>
                <a:cs typeface="Palatino"/>
              </a:rPr>
              <a:t>, licensed </a:t>
            </a:r>
            <a:r>
              <a:rPr lang="en-US" sz="1600" dirty="0" smtClean="0">
                <a:effectLst/>
                <a:latin typeface="Palatino"/>
                <a:cs typeface="Palatino"/>
                <a:hlinkClick r:id="rId5"/>
              </a:rPr>
              <a:t>CC BY 2.0</a:t>
            </a:r>
            <a:endParaRPr lang="en-US" sz="1600" dirty="0" smtClean="0">
              <a:effectLst/>
              <a:latin typeface="Palatino"/>
              <a:cs typeface="Palatino"/>
            </a:endParaRPr>
          </a:p>
          <a:p>
            <a:pPr algn="l"/>
            <a:endParaRPr lang="en-US" sz="1600" dirty="0">
              <a:effectLst/>
              <a:latin typeface="Palatino"/>
              <a:cs typeface="Palatino"/>
            </a:endParaRPr>
          </a:p>
          <a:p>
            <a:pPr algn="l"/>
            <a:r>
              <a:rPr lang="en-US" sz="1600" dirty="0" smtClean="0">
                <a:effectLst/>
                <a:latin typeface="Palatino"/>
                <a:cs typeface="Palatino"/>
                <a:hlinkClick r:id="rId6"/>
              </a:rPr>
              <a:t>Buddha statues at </a:t>
            </a:r>
            <a:r>
              <a:rPr lang="en-US" sz="1600" dirty="0" err="1" smtClean="0">
                <a:effectLst/>
                <a:latin typeface="Palatino"/>
                <a:cs typeface="Palatino"/>
                <a:hlinkClick r:id="rId6"/>
              </a:rPr>
              <a:t>Hase-dera</a:t>
            </a:r>
            <a:r>
              <a:rPr lang="en-US" sz="1600" dirty="0" smtClean="0">
                <a:effectLst/>
                <a:latin typeface="Palatino"/>
                <a:cs typeface="Palatino"/>
              </a:rPr>
              <a:t>, Flickr photo by </a:t>
            </a:r>
            <a:r>
              <a:rPr lang="en-US" sz="1600" dirty="0" smtClean="0">
                <a:effectLst/>
                <a:latin typeface="Palatino"/>
                <a:cs typeface="Palatino"/>
                <a:hlinkClick r:id="rId6"/>
              </a:rPr>
              <a:t>Andrea Schaffer</a:t>
            </a:r>
            <a:r>
              <a:rPr lang="en-US" sz="1600" dirty="0" smtClean="0">
                <a:effectLst/>
                <a:latin typeface="Palatino"/>
                <a:cs typeface="Palatino"/>
              </a:rPr>
              <a:t>, licensed </a:t>
            </a:r>
            <a:r>
              <a:rPr lang="en-US" sz="1600" dirty="0" smtClean="0">
                <a:effectLst/>
                <a:latin typeface="Palatino"/>
                <a:cs typeface="Palatino"/>
                <a:hlinkClick r:id="rId5"/>
              </a:rPr>
              <a:t>CC BY 2.0</a:t>
            </a:r>
            <a:endParaRPr lang="en-US" sz="1600" dirty="0" smtClean="0">
              <a:effectLst/>
              <a:latin typeface="Palatino"/>
              <a:cs typeface="Palatin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876" y="393700"/>
            <a:ext cx="11703050" cy="1159313"/>
          </a:xfrm>
        </p:spPr>
        <p:txBody>
          <a:bodyPr/>
          <a:lstStyle/>
          <a:p>
            <a:r>
              <a:rPr lang="en-US" dirty="0" smtClean="0"/>
              <a:t>How to live the best life</a:t>
            </a:r>
            <a:endParaRPr lang="en-US" dirty="0"/>
          </a:p>
        </p:txBody>
      </p:sp>
      <p:sp>
        <p:nvSpPr>
          <p:cNvPr id="22530" name="AutoShape 2" descr="Top of a chart that shows a category called Natural Desires, and below that two things in that category: &quot;necessary&quot; and &quot;unnecessary.&quot; Below &quot;Necessary&quot; is a box that reads &quot;Bring pain if not fulfilled; necessary for happiness, health or life itself (Ltr to M, p. 2); e.g., food, shelter, rest, friendship. Under &quot;Unnecessary&quot; is a box that reads: &quot;Need not bring pain if not fulfilled; can get rid of desire fairly easily (Principal Doctrines #26); e.g., luxurious food &amp; clothing, (sometimes) sex.&quot;"/>
          <p:cNvSpPr>
            <a:spLocks/>
          </p:cNvSpPr>
          <p:nvPr/>
        </p:nvSpPr>
        <p:spPr bwMode="auto">
          <a:xfrm>
            <a:off x="2253928" y="1780456"/>
            <a:ext cx="2946401" cy="1168400"/>
          </a:xfrm>
          <a:prstGeom prst="roundRect">
            <a:avLst>
              <a:gd name="adj" fmla="val 16301"/>
            </a:avLst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3100" u="sng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Natural desires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 flipH="1">
            <a:off x="2397944" y="3004592"/>
            <a:ext cx="576064" cy="923354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6" name="AutoShape 8"/>
          <p:cNvSpPr>
            <a:spLocks/>
          </p:cNvSpPr>
          <p:nvPr/>
        </p:nvSpPr>
        <p:spPr bwMode="auto">
          <a:xfrm>
            <a:off x="1101800" y="3940696"/>
            <a:ext cx="2362200" cy="1270000"/>
          </a:xfrm>
          <a:prstGeom prst="roundRect">
            <a:avLst>
              <a:gd name="adj" fmla="val 15000"/>
            </a:avLst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3100" u="sng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Necessary</a:t>
            </a:r>
            <a:r>
              <a:rPr lang="en-US" sz="31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(Cicero 3-4)</a:t>
            </a:r>
            <a:endParaRPr lang="en-US" sz="2400" dirty="0">
              <a:solidFill>
                <a:srgbClr val="FFFFFF"/>
              </a:solidFill>
              <a:effectLst/>
              <a:ea typeface="ＭＳ Ｐゴシック" charset="0"/>
              <a:cs typeface="Hoefler Text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rot="10800000" flipH="1">
            <a:off x="1677864" y="5236840"/>
            <a:ext cx="452437" cy="6858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453727" y="5956920"/>
            <a:ext cx="4104455" cy="2736304"/>
          </a:xfrm>
          <a:prstGeom prst="roundRect">
            <a:avLst>
              <a:gd name="adj" fmla="val 6972"/>
            </a:avLst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Bring pain if not fulfilled; necessary for happiness, health or life itself 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(</a:t>
            </a:r>
            <a:r>
              <a:rPr lang="en-US" sz="2800" dirty="0" err="1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Ltr</a:t>
            </a:r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M p. 2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); e.g., food, shelter, rest, friendship</a:t>
            </a:r>
            <a:endParaRPr lang="en-US" sz="2800" dirty="0">
              <a:solidFill>
                <a:srgbClr val="FFFFFF"/>
              </a:solidFill>
              <a:effectLst/>
              <a:ea typeface="ＭＳ Ｐゴシック" charset="0"/>
              <a:cs typeface="Hoefler Text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rot="10800000">
            <a:off x="4558184" y="3004592"/>
            <a:ext cx="693737" cy="931861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3" name="AutoShape 5"/>
          <p:cNvSpPr>
            <a:spLocks/>
          </p:cNvSpPr>
          <p:nvPr/>
        </p:nvSpPr>
        <p:spPr bwMode="auto">
          <a:xfrm>
            <a:off x="4198144" y="3940696"/>
            <a:ext cx="2540001" cy="1270000"/>
          </a:xfrm>
          <a:prstGeom prst="roundRect">
            <a:avLst>
              <a:gd name="adj" fmla="val 15000"/>
            </a:avLst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3100" u="sng" dirty="0">
                <a:solidFill>
                  <a:schemeClr val="bg1"/>
                </a:solidFill>
                <a:effectLst/>
                <a:ea typeface="ＭＳ Ｐゴシック" charset="0"/>
                <a:cs typeface="Hoefler Text" charset="0"/>
              </a:rPr>
              <a:t>Unnecessary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rot="10800000">
            <a:off x="5710312" y="5236840"/>
            <a:ext cx="474662" cy="66833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4774208" y="5956920"/>
            <a:ext cx="4516110" cy="2736304"/>
          </a:xfrm>
          <a:prstGeom prst="roundRect">
            <a:avLst>
              <a:gd name="adj" fmla="val 6972"/>
            </a:avLst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Need not bring pain if not 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fulfilled; can </a:t>
            </a:r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get rid of desire fairly easily (</a:t>
            </a:r>
            <a:r>
              <a:rPr lang="en-US" sz="2800" dirty="0" err="1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Pr</a:t>
            </a:r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Doct</a:t>
            </a:r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#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26, 30); 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e.g., luxurious food &amp; clothing, (sometimes) sex</a:t>
            </a:r>
            <a:endParaRPr lang="en-US" sz="2800" dirty="0">
              <a:solidFill>
                <a:srgbClr val="FFFFFF"/>
              </a:solidFill>
              <a:effectLst/>
              <a:ea typeface="ＭＳ Ｐゴシック" charset="0"/>
              <a:cs typeface="Hoefler Text" charset="0"/>
            </a:endParaRPr>
          </a:p>
        </p:txBody>
      </p:sp>
      <p:sp>
        <p:nvSpPr>
          <p:cNvPr id="22532" name="AutoShape 4" descr="text box that reads; &quot;Vain desires: come from 'baseless opinion' (Principal Doctrines #29). Beneath this is another text box: &quot;Always unnecessary (e.g., power, wealth, fame, immortality)&quot;"/>
          <p:cNvSpPr>
            <a:spLocks/>
          </p:cNvSpPr>
          <p:nvPr/>
        </p:nvSpPr>
        <p:spPr bwMode="auto">
          <a:xfrm>
            <a:off x="8014568" y="1675238"/>
            <a:ext cx="4140200" cy="1773684"/>
          </a:xfrm>
          <a:prstGeom prst="roundRect">
            <a:avLst>
              <a:gd name="adj" fmla="val 9931"/>
            </a:avLst>
          </a:prstGeom>
          <a:solidFill>
            <a:schemeClr val="tx1">
              <a:lumMod val="75000"/>
              <a:lumOff val="2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3100" u="sng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Vain desires </a:t>
            </a:r>
            <a:endParaRPr lang="en-US" sz="3100" dirty="0">
              <a:solidFill>
                <a:srgbClr val="FFFFFF"/>
              </a:solidFill>
              <a:effectLst/>
              <a:ea typeface="ＭＳ Ｐゴシック" charset="0"/>
              <a:cs typeface="Hoefler Text" charset="0"/>
            </a:endParaRPr>
          </a:p>
          <a:p>
            <a:r>
              <a:rPr lang="en-US" sz="31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come from </a:t>
            </a:r>
            <a:r>
              <a:rPr lang="ja-JP" altLang="en-US" sz="3100" dirty="0">
                <a:solidFill>
                  <a:srgbClr val="FFFFFF"/>
                </a:solidFill>
                <a:effectLst/>
                <a:latin typeface="Arial"/>
                <a:ea typeface="ＭＳ Ｐゴシック" charset="0"/>
                <a:cs typeface="Hoefler Text" charset="0"/>
              </a:rPr>
              <a:t>“</a:t>
            </a:r>
            <a:r>
              <a:rPr lang="en-US" sz="31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baseless opinion</a:t>
            </a:r>
            <a:r>
              <a:rPr lang="ja-JP" altLang="en-US" sz="3100" dirty="0">
                <a:solidFill>
                  <a:srgbClr val="FFFFFF"/>
                </a:solidFill>
                <a:effectLst/>
                <a:latin typeface="Arial"/>
                <a:ea typeface="ＭＳ Ｐゴシック" charset="0"/>
                <a:cs typeface="Hoefler Text" charset="0"/>
              </a:rPr>
              <a:t>”</a:t>
            </a:r>
            <a:r>
              <a:rPr lang="en-US" sz="31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(</a:t>
            </a:r>
            <a:r>
              <a:rPr lang="en-US" sz="3100" dirty="0" err="1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Pr</a:t>
            </a:r>
            <a:r>
              <a:rPr lang="en-US" sz="31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</a:t>
            </a:r>
            <a:r>
              <a:rPr lang="en-US" sz="3100" dirty="0" err="1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Doct</a:t>
            </a:r>
            <a:r>
              <a:rPr lang="en-US" sz="31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 #29)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rot="10800000">
            <a:off x="10059515" y="3448922"/>
            <a:ext cx="850983" cy="817064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9506344" y="4265506"/>
            <a:ext cx="3240360" cy="1872208"/>
          </a:xfrm>
          <a:prstGeom prst="roundRect">
            <a:avLst>
              <a:gd name="adj" fmla="val 8472"/>
            </a:avLst>
          </a:prstGeom>
          <a:solidFill>
            <a:schemeClr val="tx1">
              <a:lumMod val="75000"/>
              <a:lumOff val="2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en-US" sz="2800" dirty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Always </a:t>
            </a:r>
            <a:r>
              <a:rPr lang="en-US" sz="2800" dirty="0" smtClean="0">
                <a:solidFill>
                  <a:srgbClr val="FFFFFF"/>
                </a:solidFill>
                <a:effectLst/>
                <a:ea typeface="ＭＳ Ｐゴシック" charset="0"/>
                <a:cs typeface="Hoefler Text" charset="0"/>
              </a:rPr>
              <a:t>unnecessary; e.g., power, wealth, fame, immortality</a:t>
            </a:r>
            <a:endParaRPr lang="en-US" sz="2800" dirty="0">
              <a:solidFill>
                <a:srgbClr val="FFFFFF"/>
              </a:solidFill>
              <a:effectLst/>
              <a:ea typeface="ＭＳ Ｐゴシック" charset="0"/>
              <a:cs typeface="Hoefler Text" charset="0"/>
            </a:endParaRPr>
          </a:p>
        </p:txBody>
      </p:sp>
      <p:sp>
        <p:nvSpPr>
          <p:cNvPr id="2" name="Donut 1"/>
          <p:cNvSpPr/>
          <p:nvPr/>
        </p:nvSpPr>
        <p:spPr bwMode="auto">
          <a:xfrm>
            <a:off x="469644" y="3679467"/>
            <a:ext cx="3444133" cy="1899070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rgbClr val="44422C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44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17" name="Donut 16"/>
          <p:cNvSpPr/>
          <p:nvPr/>
        </p:nvSpPr>
        <p:spPr bwMode="auto">
          <a:xfrm>
            <a:off x="1856975" y="1435694"/>
            <a:ext cx="3740305" cy="1899070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rgbClr val="44422C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44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18" name="Donut 17"/>
          <p:cNvSpPr/>
          <p:nvPr/>
        </p:nvSpPr>
        <p:spPr bwMode="auto">
          <a:xfrm>
            <a:off x="79717" y="5332921"/>
            <a:ext cx="4821475" cy="4053861"/>
          </a:xfrm>
          <a:prstGeom prst="donut">
            <a:avLst>
              <a:gd name="adj" fmla="val 3609"/>
            </a:avLst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rgbClr val="44422C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44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8" grpId="0" animBg="1"/>
      <p:bldP spid="22536" grpId="0" animBg="1"/>
      <p:bldP spid="22542" grpId="0" animBg="1"/>
      <p:bldP spid="22540" grpId="0" animBg="1"/>
      <p:bldP spid="22537" grpId="0" animBg="1"/>
      <p:bldP spid="22533" grpId="0" animBg="1"/>
      <p:bldP spid="22541" grpId="0" animBg="1"/>
      <p:bldP spid="22539" grpId="0" animBg="1"/>
      <p:bldP spid="22532" grpId="0" animBg="1"/>
      <p:bldP spid="22535" grpId="0" animBg="1"/>
      <p:bldP spid="22534" grpId="0" animBg="1"/>
      <p:bldP spid="2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6" y="393700"/>
            <a:ext cx="11953328" cy="153077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Friendship important for best life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4948808"/>
            <a:ext cx="11703050" cy="4392488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en-US" dirty="0" smtClean="0"/>
              <a:t>Principal Doctrines 27 &amp; 28, Cicero p. </a:t>
            </a:r>
            <a:r>
              <a:rPr lang="en-US" dirty="0" smtClean="0"/>
              <a:t>6-7</a:t>
            </a:r>
            <a:endParaRPr lang="en-US" dirty="0" smtClean="0"/>
          </a:p>
          <a:p>
            <a:pPr>
              <a:spcBef>
                <a:spcPts val="2100"/>
              </a:spcBef>
            </a:pPr>
            <a:r>
              <a:rPr lang="en-US" dirty="0" smtClean="0"/>
              <a:t>Why would friends be so important for pleasurable life?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If the highest good is pleasure for oneself, then one seeks friends for one’s own pleasure; can one really have good friendships then?</a:t>
            </a:r>
            <a:endParaRPr lang="en-US" dirty="0"/>
          </a:p>
        </p:txBody>
      </p:sp>
      <p:pic>
        <p:nvPicPr>
          <p:cNvPr id="6" name="Picture 5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1924472"/>
            <a:ext cx="12623080" cy="280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496" y="4660776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effectLst/>
                <a:latin typeface="Palatino"/>
                <a:cs typeface="Palatino"/>
                <a:hlinkClick r:id="rId3"/>
              </a:rPr>
              <a:t>Unspoken</a:t>
            </a:r>
            <a:r>
              <a:rPr lang="en-US" sz="1400" dirty="0" smtClean="0">
                <a:effectLst/>
                <a:latin typeface="Palatino"/>
                <a:cs typeface="Palatino"/>
              </a:rPr>
              <a:t>, Flickr photo </a:t>
            </a:r>
            <a:r>
              <a:rPr lang="en-US" sz="1400" dirty="0" smtClean="0">
                <a:effectLst/>
                <a:latin typeface="Palatino"/>
                <a:cs typeface="Palatino"/>
                <a:hlinkClick r:id="rId3"/>
              </a:rPr>
              <a:t>by Marina del Castell</a:t>
            </a:r>
            <a:r>
              <a:rPr lang="en-US" sz="1400" dirty="0" smtClean="0">
                <a:effectLst/>
                <a:latin typeface="Palatino"/>
                <a:cs typeface="Palatino"/>
              </a:rPr>
              <a:t>, licensed </a:t>
            </a:r>
            <a:r>
              <a:rPr lang="en-US" sz="1400" dirty="0" smtClean="0">
                <a:effectLst/>
                <a:latin typeface="Palatino"/>
                <a:cs typeface="Palatino"/>
                <a:hlinkClick r:id="rId4"/>
              </a:rPr>
              <a:t>CC BY 2.0</a:t>
            </a:r>
            <a:endParaRPr lang="en-US" sz="1400" dirty="0">
              <a:effectLst/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2654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44" y="393700"/>
            <a:ext cx="11737304" cy="19812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Virtues important for best life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6" y="2374900"/>
            <a:ext cx="11703050" cy="6894388"/>
          </a:xfrm>
        </p:spPr>
        <p:txBody>
          <a:bodyPr/>
          <a:lstStyle/>
          <a:p>
            <a:r>
              <a:rPr lang="en-US" dirty="0" smtClean="0"/>
              <a:t>Principal Doctrines 5, Letter to M p. 3</a:t>
            </a:r>
          </a:p>
          <a:p>
            <a:r>
              <a:rPr lang="en-US" dirty="0" smtClean="0"/>
              <a:t>Cicero’s text: moral virtues include </a:t>
            </a:r>
            <a:r>
              <a:rPr lang="en-US" b="1" dirty="0" smtClean="0">
                <a:solidFill>
                  <a:schemeClr val="accent1"/>
                </a:solidFill>
              </a:rPr>
              <a:t>wisdom, temperance, courage, justice</a:t>
            </a:r>
          </a:p>
          <a:p>
            <a:r>
              <a:rPr lang="en-US" dirty="0" smtClean="0"/>
              <a:t>Epicurus’ view of </a:t>
            </a:r>
            <a:r>
              <a:rPr lang="en-US" b="1" dirty="0" smtClean="0">
                <a:solidFill>
                  <a:schemeClr val="accent1"/>
                </a:solidFill>
              </a:rPr>
              <a:t>justice</a:t>
            </a:r>
            <a:r>
              <a:rPr lang="en-US" dirty="0" smtClean="0"/>
              <a:t>, Pr. Doctrines 31-38: mutual agreements not to cause or allow harm</a:t>
            </a:r>
          </a:p>
          <a:p>
            <a:pPr lvl="1"/>
            <a:r>
              <a:rPr lang="en-US" dirty="0" smtClean="0"/>
              <a:t>Justice is what leads to the most pleasure in various times/places; may be same for all people, or not </a:t>
            </a:r>
            <a:r>
              <a:rPr lang="en-US" dirty="0" smtClean="0"/>
              <a:t>(there may not be universal rules of justice)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644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Virtues only good b/c </a:t>
            </a:r>
            <a:r>
              <a:rPr lang="en-US" sz="6000" i="1" dirty="0" err="1" smtClean="0"/>
              <a:t>ataraxia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572544"/>
            <a:ext cx="11703050" cy="6139659"/>
          </a:xfrm>
        </p:spPr>
        <p:txBody>
          <a:bodyPr/>
          <a:lstStyle/>
          <a:p>
            <a:pPr marL="346098" indent="-571500"/>
            <a:r>
              <a:rPr lang="en-US" dirty="0" smtClean="0"/>
              <a:t>Practicing the virtues is </a:t>
            </a:r>
            <a:r>
              <a:rPr lang="en-US" dirty="0"/>
              <a:t>only </a:t>
            </a:r>
            <a:r>
              <a:rPr lang="en-US" b="1" dirty="0">
                <a:solidFill>
                  <a:schemeClr val="accent1"/>
                </a:solidFill>
              </a:rPr>
              <a:t>instrumentally good: </a:t>
            </a:r>
            <a:r>
              <a:rPr lang="en-US" dirty="0"/>
              <a:t>good because leads </a:t>
            </a:r>
            <a:r>
              <a:rPr lang="en-US" dirty="0" smtClean="0"/>
              <a:t>to something else that’s good (pleasure, </a:t>
            </a:r>
            <a:r>
              <a:rPr lang="en-US" i="1" dirty="0" err="1" smtClean="0"/>
              <a:t>ataraxia</a:t>
            </a:r>
            <a:r>
              <a:rPr lang="en-US" dirty="0"/>
              <a:t>)</a:t>
            </a:r>
            <a:endParaRPr lang="en-US" dirty="0" smtClean="0"/>
          </a:p>
          <a:p>
            <a:pPr marL="346098" indent="-571500"/>
            <a:r>
              <a:rPr lang="en-US" dirty="0" smtClean="0"/>
              <a:t>Being virtuous is not </a:t>
            </a:r>
            <a:r>
              <a:rPr lang="en-US" b="1" dirty="0" smtClean="0">
                <a:solidFill>
                  <a:srgbClr val="51A6C2"/>
                </a:solidFill>
              </a:rPr>
              <a:t>intrinsically good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9" y="5947073"/>
            <a:ext cx="2788568" cy="2788568"/>
          </a:xfrm>
          <a:prstGeom prst="rect">
            <a:avLst/>
          </a:prstGeom>
        </p:spPr>
      </p:pic>
      <p:sp>
        <p:nvSpPr>
          <p:cNvPr id="6" name="Right Arrow 5" descr=" "/>
          <p:cNvSpPr/>
          <p:nvPr/>
        </p:nvSpPr>
        <p:spPr bwMode="auto">
          <a:xfrm>
            <a:off x="4213579" y="6344514"/>
            <a:ext cx="4608512" cy="194421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44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7" name="TextBox 6" descr=" "/>
          <p:cNvSpPr txBox="1"/>
          <p:nvPr/>
        </p:nvSpPr>
        <p:spPr>
          <a:xfrm>
            <a:off x="4331659" y="7002803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Good b/c leads to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 descr="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>
          <a:xfrm>
            <a:off x="8806656" y="6124232"/>
            <a:ext cx="2860576" cy="2384781"/>
          </a:xfrm>
          <a:prstGeom prst="rect">
            <a:avLst/>
          </a:prstGeom>
        </p:spPr>
      </p:pic>
      <p:sp>
        <p:nvSpPr>
          <p:cNvPr id="8" name="TextBox 7" descr=" "/>
          <p:cNvSpPr txBox="1"/>
          <p:nvPr/>
        </p:nvSpPr>
        <p:spPr>
          <a:xfrm>
            <a:off x="8374608" y="867087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effectLst/>
              </a:rPr>
              <a:t>Happy face icon by Milky-Digital innovation, from </a:t>
            </a:r>
            <a:r>
              <a:rPr lang="en-US" sz="1400" dirty="0" smtClean="0">
                <a:solidFill>
                  <a:schemeClr val="tx1"/>
                </a:solidFill>
                <a:effectLst/>
                <a:hlinkClick r:id="rId4"/>
              </a:rPr>
              <a:t>The Noun Project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ight Arrow 9" descr="arrow pointing to a textbox that says &quot;How/why?&quot; This is asking how and why virtues lead to pleasure."/>
          <p:cNvSpPr/>
          <p:nvPr/>
        </p:nvSpPr>
        <p:spPr bwMode="auto">
          <a:xfrm>
            <a:off x="5134248" y="3953422"/>
            <a:ext cx="1728192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44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9" name="TextBox 8" descr="arrow pointing to a textbox that says &quot;How/why?&quot; This is asking how and why virtues lead to pleasure."/>
          <p:cNvSpPr txBox="1"/>
          <p:nvPr/>
        </p:nvSpPr>
        <p:spPr>
          <a:xfrm>
            <a:off x="7067767" y="3816898"/>
            <a:ext cx="3600400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</a:rPr>
              <a:t>How/why?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412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82320" y="2956663"/>
            <a:ext cx="6571605" cy="5755540"/>
          </a:xfrm>
        </p:spPr>
        <p:txBody>
          <a:bodyPr/>
          <a:lstStyle/>
          <a:p>
            <a:pPr marL="287307" indent="0">
              <a:buNone/>
            </a:pPr>
            <a:r>
              <a:rPr lang="en-US" sz="4400" b="1" dirty="0">
                <a:solidFill>
                  <a:schemeClr val="accent1"/>
                </a:solidFill>
                <a:cs typeface="Hoefler Text"/>
              </a:rPr>
              <a:t>Socrates: </a:t>
            </a:r>
            <a:r>
              <a:rPr lang="en-US" sz="4400" dirty="0">
                <a:cs typeface="Hoefler Text"/>
              </a:rPr>
              <a:t>469-399 </a:t>
            </a:r>
            <a:r>
              <a:rPr lang="en-US" sz="4400" dirty="0" smtClean="0">
                <a:cs typeface="Hoefler Text"/>
              </a:rPr>
              <a:t>BCE</a:t>
            </a:r>
            <a:endParaRPr lang="en-US" sz="4400" dirty="0"/>
          </a:p>
          <a:p>
            <a:pPr marL="287307" indent="0">
              <a:buNone/>
            </a:pPr>
            <a:r>
              <a:rPr lang="en-US" sz="4400" b="1" dirty="0">
                <a:solidFill>
                  <a:srgbClr val="51A6C2"/>
                </a:solidFill>
              </a:rPr>
              <a:t>Plato: </a:t>
            </a:r>
            <a:r>
              <a:rPr lang="en-US" sz="4400" dirty="0"/>
              <a:t>427-348 </a:t>
            </a:r>
            <a:r>
              <a:rPr lang="en-US" sz="4400" dirty="0" smtClean="0"/>
              <a:t>BCE</a:t>
            </a:r>
            <a:endParaRPr lang="en-US" sz="4400" dirty="0"/>
          </a:p>
          <a:p>
            <a:pPr marL="287307" indent="0">
              <a:buNone/>
            </a:pPr>
            <a:r>
              <a:rPr lang="en-US" sz="4400" b="1" dirty="0">
                <a:solidFill>
                  <a:srgbClr val="51A6C2"/>
                </a:solidFill>
              </a:rPr>
              <a:t>Epicurus: </a:t>
            </a:r>
            <a:r>
              <a:rPr lang="en-US" sz="4400" dirty="0"/>
              <a:t>341-271 </a:t>
            </a:r>
            <a:r>
              <a:rPr lang="en-US" sz="4400" dirty="0" smtClean="0"/>
              <a:t>BCE</a:t>
            </a:r>
            <a:endParaRPr lang="en-US" sz="4400" dirty="0"/>
          </a:p>
          <a:p>
            <a:pPr marL="287307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Cicero: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106-43BCE (Roman)</a:t>
            </a:r>
          </a:p>
          <a:p>
            <a:endParaRPr lang="en-US" dirty="0"/>
          </a:p>
        </p:txBody>
      </p:sp>
      <p:pic>
        <p:nvPicPr>
          <p:cNvPr id="7" name="Content Placeholder 1" descr="Bust of Epicur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6092" y="2374900"/>
            <a:ext cx="3989041" cy="5983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791" y="8693224"/>
            <a:ext cx="5040560" cy="5847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600" dirty="0">
                <a:effectLst/>
                <a:latin typeface="Palatino"/>
                <a:cs typeface="Palatino"/>
              </a:rPr>
              <a:t>Roman copy of a bust of Epicurus, after a lost Greek original, </a:t>
            </a:r>
            <a:r>
              <a:rPr lang="en-US" sz="1600" dirty="0">
                <a:effectLst/>
                <a:latin typeface="Palatino"/>
                <a:cs typeface="Palatino"/>
                <a:hlinkClick r:id="rId3"/>
              </a:rPr>
              <a:t>Wikimedia Commons, </a:t>
            </a:r>
            <a:r>
              <a:rPr lang="en-US" sz="1600" dirty="0">
                <a:effectLst/>
                <a:latin typeface="Palatino"/>
                <a:cs typeface="Palatino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78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876" y="393700"/>
            <a:ext cx="11703050" cy="1484238"/>
          </a:xfrm>
        </p:spPr>
        <p:txBody>
          <a:bodyPr/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ea typeface="ヒラギノ明朝 ProN W3" charset="0"/>
                <a:cs typeface="Hoefler Text"/>
              </a:rPr>
              <a:t>Macedonia &amp; Greece, 336 BCE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876" y="2276478"/>
            <a:ext cx="3187228" cy="6435725"/>
          </a:xfrm>
        </p:spPr>
        <p:txBody>
          <a:bodyPr/>
          <a:lstStyle/>
          <a:p>
            <a:pPr marL="287307" indent="0">
              <a:buNone/>
            </a:pPr>
            <a:r>
              <a:rPr lang="en-US" dirty="0"/>
              <a:t>Much of </a:t>
            </a:r>
            <a:r>
              <a:rPr lang="en-US" dirty="0" smtClean="0"/>
              <a:t>Greece conquered </a:t>
            </a:r>
            <a:r>
              <a:rPr lang="en-US" dirty="0"/>
              <a:t>by Philip of Macedon (Father of Alexander the Great)</a:t>
            </a:r>
          </a:p>
          <a:p>
            <a:pPr marL="287307" indent="0">
              <a:buNone/>
            </a:pPr>
            <a:endParaRPr lang="en-US" dirty="0"/>
          </a:p>
        </p:txBody>
      </p:sp>
      <p:pic>
        <p:nvPicPr>
          <p:cNvPr id="9" name="Content Placeholder 5" descr="Map of the Kingdom of Macedon around 336 B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9" r="-3049"/>
          <a:stretch/>
        </p:blipFill>
        <p:spPr>
          <a:xfrm>
            <a:off x="3520250" y="1877938"/>
            <a:ext cx="9018731" cy="6730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776" y="7973145"/>
            <a:ext cx="2448272" cy="83099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600" dirty="0">
                <a:effectLst/>
                <a:hlinkClick r:id="rId3"/>
              </a:rPr>
              <a:t>Map of Macedonia</a:t>
            </a:r>
            <a:r>
              <a:rPr lang="en-US" sz="1600" dirty="0">
                <a:effectLst/>
              </a:rPr>
              <a:t>, Wikimedia Commons, licensed </a:t>
            </a:r>
            <a:r>
              <a:rPr lang="en-US" sz="1600" dirty="0">
                <a:effectLst/>
                <a:hlinkClick r:id="rId4"/>
              </a:rPr>
              <a:t>CC BY SA 2.5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5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明朝 ProN W3" charset="0"/>
                <a:cs typeface="Hoefler Text"/>
              </a:rPr>
              <a:t>Alexander the Great’s empire, 334-323 BCE</a:t>
            </a:r>
            <a:endParaRPr lang="en-US" dirty="0"/>
          </a:p>
        </p:txBody>
      </p:sp>
      <p:pic>
        <p:nvPicPr>
          <p:cNvPr id="3" name="Content Placeholder 2" descr="MacedonEmpire-WMCommons-CCBYS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0875" y="2682680"/>
            <a:ext cx="11703050" cy="5623315"/>
          </a:xfrm>
        </p:spPr>
      </p:pic>
      <p:sp>
        <p:nvSpPr>
          <p:cNvPr id="8" name="TextBox 7"/>
          <p:cNvSpPr txBox="1"/>
          <p:nvPr/>
        </p:nvSpPr>
        <p:spPr>
          <a:xfrm>
            <a:off x="635385" y="8444498"/>
            <a:ext cx="10873207" cy="33855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600" dirty="0">
                <a:effectLst/>
                <a:hlinkClick r:id="rId3"/>
              </a:rPr>
              <a:t>Macedon Empire</a:t>
            </a:r>
            <a:r>
              <a:rPr lang="en-US" sz="1600" dirty="0">
                <a:effectLst/>
              </a:rPr>
              <a:t>, Wikimedia Commons, licensed </a:t>
            </a:r>
            <a:r>
              <a:rPr lang="en-US" sz="1600" dirty="0">
                <a:effectLst/>
                <a:hlinkClick r:id="rId4"/>
              </a:rPr>
              <a:t>CC BY SA 3.0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77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ヒラギノ明朝 ProN W3" charset="0"/>
                <a:cs typeface="Hoefler Text"/>
              </a:rPr>
              <a:t>Texts we’re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Epicurus: “Letter to </a:t>
            </a:r>
            <a:r>
              <a:rPr lang="en-US" b="1" dirty="0" err="1" smtClean="0">
                <a:solidFill>
                  <a:schemeClr val="accent1"/>
                </a:solidFill>
                <a:latin typeface="Hoefler Text"/>
                <a:cs typeface="Hoefler Text"/>
              </a:rPr>
              <a:t>Menoeceus</a:t>
            </a:r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”:</a:t>
            </a:r>
            <a:r>
              <a:rPr lang="en-US" b="1" dirty="0" smtClean="0">
                <a:latin typeface="Hoefler Text"/>
                <a:cs typeface="Hoefler Text"/>
              </a:rPr>
              <a:t> </a:t>
            </a:r>
            <a:r>
              <a:rPr lang="en-US" dirty="0" smtClean="0">
                <a:latin typeface="Hoefler Text"/>
                <a:cs typeface="Hoefler Text"/>
              </a:rPr>
              <a:t>a letter by Epicurus to someone named </a:t>
            </a:r>
            <a:r>
              <a:rPr lang="en-US" dirty="0" err="1" smtClean="0">
                <a:latin typeface="Hoefler Text"/>
                <a:cs typeface="Hoefler Text"/>
              </a:rPr>
              <a:t>Menoeceus</a:t>
            </a:r>
            <a:r>
              <a:rPr lang="en-US" dirty="0" smtClean="0">
                <a:latin typeface="Hoefler Text"/>
                <a:cs typeface="Hoefler Text"/>
              </a:rPr>
              <a:t>, telling him how to live a good life</a:t>
            </a:r>
            <a:endParaRPr lang="en-US" dirty="0">
              <a:latin typeface="Hoefler Text"/>
              <a:cs typeface="Hoefler Text"/>
            </a:endParaRPr>
          </a:p>
          <a:p>
            <a:r>
              <a:rPr lang="en-US" b="1" dirty="0" smtClean="0">
                <a:solidFill>
                  <a:srgbClr val="51A6C2"/>
                </a:solidFill>
                <a:latin typeface="Hoefler Text"/>
                <a:cs typeface="Hoefler Text"/>
              </a:rPr>
              <a:t>Epicurus: “Principal Doctrines”</a:t>
            </a:r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:</a:t>
            </a:r>
            <a:r>
              <a:rPr lang="en-US" b="1" dirty="0" smtClean="0">
                <a:latin typeface="Hoefler Text"/>
                <a:cs typeface="Hoefler Text"/>
              </a:rPr>
              <a:t> </a:t>
            </a:r>
            <a:r>
              <a:rPr lang="en-US" dirty="0" smtClean="0">
                <a:latin typeface="Hoefler Text"/>
                <a:cs typeface="Hoefler Text"/>
              </a:rPr>
              <a:t>a list of short sayings by Epicurus, designed to be easily remembered and put into practice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Cicero: Selections from </a:t>
            </a:r>
            <a:r>
              <a:rPr lang="en-US" b="1" i="1" dirty="0" smtClean="0">
                <a:solidFill>
                  <a:schemeClr val="accent1"/>
                </a:solidFill>
                <a:latin typeface="Hoefler Text"/>
                <a:cs typeface="Hoefler Text"/>
              </a:rPr>
              <a:t>De </a:t>
            </a:r>
            <a:r>
              <a:rPr lang="en-US" b="1" i="1" dirty="0" err="1" smtClean="0">
                <a:solidFill>
                  <a:schemeClr val="accent1"/>
                </a:solidFill>
                <a:latin typeface="Hoefler Text"/>
                <a:cs typeface="Hoefler Text"/>
              </a:rPr>
              <a:t>Finibus</a:t>
            </a:r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 Book 1:  </a:t>
            </a:r>
            <a:b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</a:br>
            <a:r>
              <a:rPr lang="en-US" dirty="0" smtClean="0">
                <a:solidFill>
                  <a:srgbClr val="0D0D0D"/>
                </a:solidFill>
                <a:latin typeface="Hoefler Text"/>
                <a:cs typeface="Hoefler Text"/>
              </a:rPr>
              <a:t>a dialogue that includes multiple philosophical views prevalent in Rome at the time</a:t>
            </a:r>
            <a:endParaRPr lang="en-US" dirty="0">
              <a:solidFill>
                <a:schemeClr val="accent1"/>
              </a:solidFill>
              <a:latin typeface="Hoefler Text"/>
              <a:cs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075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ヒラギノ明朝 ProN W3" charset="0"/>
                <a:cs typeface="Hoefler Text"/>
              </a:rPr>
              <a:t>Epicurus: epistemology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003301" y="2356520"/>
            <a:ext cx="5931147" cy="6787480"/>
          </a:xfrm>
          <a:ln/>
        </p:spPr>
        <p:txBody>
          <a:bodyPr/>
          <a:lstStyle/>
          <a:p>
            <a:pPr marL="236514" indent="0">
              <a:buNone/>
            </a:pPr>
            <a:r>
              <a:rPr lang="en-US" dirty="0" smtClean="0">
                <a:latin typeface="Hoefler Text"/>
                <a:cs typeface="Hoefler Text"/>
              </a:rPr>
              <a:t>Epicurus is an </a:t>
            </a:r>
            <a:r>
              <a:rPr lang="en-US" b="1" dirty="0" smtClean="0">
                <a:solidFill>
                  <a:schemeClr val="accent1"/>
                </a:solidFill>
                <a:latin typeface="Hoefler Text"/>
                <a:cs typeface="Hoefler Text"/>
              </a:rPr>
              <a:t>empiricist</a:t>
            </a:r>
            <a:endParaRPr lang="en-US" dirty="0">
              <a:solidFill>
                <a:schemeClr val="accent1"/>
              </a:solidFill>
              <a:latin typeface="Hoefler Text"/>
              <a:cs typeface="Hoefler Text"/>
            </a:endParaRPr>
          </a:p>
          <a:p>
            <a:r>
              <a:rPr lang="en-US" dirty="0">
                <a:latin typeface="Hoefler Text"/>
                <a:cs typeface="Hoefler Text"/>
              </a:rPr>
              <a:t>the </a:t>
            </a:r>
            <a:r>
              <a:rPr lang="en-US" dirty="0" smtClean="0">
                <a:latin typeface="Hoefler Text"/>
                <a:cs typeface="Hoefler Text"/>
              </a:rPr>
              <a:t>original source of information for knowledge is experience</a:t>
            </a:r>
          </a:p>
          <a:p>
            <a:r>
              <a:rPr lang="en-US" dirty="0" smtClean="0">
                <a:latin typeface="Hoefler Text"/>
                <a:cs typeface="Hoefler Text"/>
              </a:rPr>
              <a:t>Either from sensation of things outside of us or experience of our own thoughts </a:t>
            </a:r>
            <a:r>
              <a:rPr lang="en-US" dirty="0">
                <a:latin typeface="Hoefler Text"/>
                <a:cs typeface="Hoefler Text"/>
              </a:rPr>
              <a:t>&amp;</a:t>
            </a:r>
            <a:r>
              <a:rPr lang="en-US" dirty="0" smtClean="0">
                <a:latin typeface="Hoefler Text"/>
                <a:cs typeface="Hoefler Text"/>
              </a:rPr>
              <a:t> feelings </a:t>
            </a:r>
          </a:p>
        </p:txBody>
      </p:sp>
      <p:pic>
        <p:nvPicPr>
          <p:cNvPr id="2" name="Picture 1" descr="icon of an ey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1"/>
          <a:stretch/>
        </p:blipFill>
        <p:spPr>
          <a:xfrm>
            <a:off x="7006456" y="2212504"/>
            <a:ext cx="3168352" cy="2722228"/>
          </a:xfrm>
          <a:prstGeom prst="rect">
            <a:avLst/>
          </a:prstGeom>
        </p:spPr>
      </p:pic>
      <p:pic>
        <p:nvPicPr>
          <p:cNvPr id="3" name="Picture 2" descr="icon of an ea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0"/>
          <a:stretch/>
        </p:blipFill>
        <p:spPr>
          <a:xfrm>
            <a:off x="9598744" y="4372744"/>
            <a:ext cx="3106328" cy="2664296"/>
          </a:xfrm>
          <a:prstGeom prst="rect">
            <a:avLst/>
          </a:prstGeom>
        </p:spPr>
      </p:pic>
      <p:pic>
        <p:nvPicPr>
          <p:cNvPr id="4" name="Picture 3" descr="icon of a han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6862440" y="6244952"/>
            <a:ext cx="3105957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4688" y="8909248"/>
            <a:ext cx="37444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effectLst/>
              </a:rPr>
              <a:t>Icons by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stephanie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kadam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, from </a:t>
            </a:r>
            <a:r>
              <a:rPr lang="en-US" sz="1400" dirty="0" smtClean="0">
                <a:solidFill>
                  <a:schemeClr val="tx1"/>
                </a:solidFill>
                <a:effectLst/>
                <a:hlinkClick r:id="rId5"/>
              </a:rPr>
              <a:t>Noun Project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, licensed </a:t>
            </a:r>
            <a:r>
              <a:rPr lang="en-US" sz="1400" dirty="0" smtClean="0">
                <a:solidFill>
                  <a:schemeClr val="tx1"/>
                </a:solidFill>
                <a:effectLst/>
                <a:hlinkClick r:id="rId6"/>
              </a:rPr>
              <a:t>CC BY 3.0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 bldLvl="5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Epicurus: Physics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2374900"/>
            <a:ext cx="11861800" cy="6678364"/>
          </a:xfrm>
          <a:ln/>
        </p:spPr>
        <p:txBody>
          <a:bodyPr/>
          <a:lstStyle/>
          <a:p>
            <a:pPr marL="277813" marR="0" lvl="0" indent="7938" defTabSz="91440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3600" dirty="0" smtClean="0"/>
              <a:t>Argument: why, for Epicurus,</a:t>
            </a:r>
          </a:p>
          <a:p>
            <a:pPr marL="849313" indent="-571500" fontAlgn="auto">
              <a:spcBef>
                <a:spcPts val="2700"/>
              </a:spcBef>
              <a:spcAft>
                <a:spcPts val="0"/>
              </a:spcAft>
            </a:pPr>
            <a:r>
              <a:rPr lang="en-US" sz="3600" dirty="0" smtClean="0"/>
              <a:t>the universe is made up only of matter and void (emptiness)</a:t>
            </a:r>
          </a:p>
          <a:p>
            <a:pPr marL="849313" indent="-571500" fontAlgn="auto">
              <a:spcBef>
                <a:spcPts val="2700"/>
              </a:spcBef>
              <a:spcAft>
                <a:spcPts val="0"/>
              </a:spcAft>
            </a:pPr>
            <a:r>
              <a:rPr lang="en-US" sz="3600" dirty="0" smtClean="0"/>
              <a:t>matter is made up of smallest particles called “atoms”</a:t>
            </a:r>
          </a:p>
          <a:p>
            <a:pPr marL="277813" indent="0" fontAlgn="auto">
              <a:spcBef>
                <a:spcPts val="2700"/>
              </a:spcBef>
              <a:spcAft>
                <a:spcPts val="0"/>
              </a:spcAft>
              <a:buNone/>
            </a:pPr>
            <a:endParaRPr lang="en-US" sz="3600" dirty="0" smtClean="0"/>
          </a:p>
          <a:p>
            <a:pPr marL="277813" indent="0" fontAlgn="auto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3600" dirty="0" smtClean="0"/>
              <a:t>This argument </a:t>
            </a:r>
            <a:r>
              <a:rPr lang="en-US" sz="3600" dirty="0" smtClean="0"/>
              <a:t>will be</a:t>
            </a:r>
            <a:r>
              <a:rPr lang="en-US" sz="3600" dirty="0" smtClean="0"/>
              <a:t> </a:t>
            </a:r>
            <a:r>
              <a:rPr lang="en-US" sz="3600" dirty="0" smtClean="0"/>
              <a:t>on the document camera on screen in </a:t>
            </a:r>
            <a:r>
              <a:rPr lang="en-US" sz="3600" dirty="0" smtClean="0"/>
              <a:t>class next week</a:t>
            </a:r>
            <a:endParaRPr lang="en-US" sz="3600" dirty="0" smtClean="0"/>
          </a:p>
          <a:p>
            <a:pPr marL="1030257" marR="0" lvl="0" indent="-742950" defTabSz="91440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ヒラギノ明朝 ProN W3" charset="0"/>
                <a:cs typeface="Hoefler Text"/>
              </a:rPr>
              <a:t>Gods &amp; the soul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20900" y="1988446"/>
            <a:ext cx="11396138" cy="1520202"/>
          </a:xfrm>
          <a:ln/>
        </p:spPr>
        <p:txBody>
          <a:bodyPr/>
          <a:lstStyle/>
          <a:p>
            <a:pPr marL="287307" indent="0">
              <a:buNone/>
            </a:pPr>
            <a:r>
              <a:rPr lang="en-US" sz="3600" dirty="0"/>
              <a:t>The gods </a:t>
            </a:r>
            <a:r>
              <a:rPr lang="en-US" sz="3600" b="1" dirty="0">
                <a:solidFill>
                  <a:schemeClr val="accent1"/>
                </a:solidFill>
              </a:rPr>
              <a:t>do not control the universe</a:t>
            </a:r>
            <a:r>
              <a:rPr lang="en-US" sz="3600" dirty="0"/>
              <a:t>; it works on its own through principles of </a:t>
            </a:r>
            <a:r>
              <a:rPr lang="en-US" sz="3600" dirty="0" smtClean="0"/>
              <a:t>physics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01394" y="3508648"/>
            <a:ext cx="5093694" cy="5256583"/>
          </a:xfrm>
        </p:spPr>
        <p:txBody>
          <a:bodyPr/>
          <a:lstStyle/>
          <a:p>
            <a:pPr marL="287307" indent="0">
              <a:buClr>
                <a:schemeClr val="accent5"/>
              </a:buClr>
              <a:buSzPct val="120000"/>
              <a:buNone/>
            </a:pPr>
            <a:r>
              <a:rPr lang="en-US" sz="3600" dirty="0">
                <a:solidFill>
                  <a:srgbClr val="000000"/>
                </a:solidFill>
              </a:rPr>
              <a:t>There is no such thing as an </a:t>
            </a:r>
            <a:r>
              <a:rPr lang="en-US" sz="3600" b="1" dirty="0">
                <a:solidFill>
                  <a:srgbClr val="51A6C2"/>
                </a:solidFill>
              </a:rPr>
              <a:t>immaterial, immortal soul</a:t>
            </a:r>
          </a:p>
          <a:p>
            <a:pPr marL="169908" lvl="1" indent="-363538">
              <a:spcBef>
                <a:spcPts val="2400"/>
              </a:spcBef>
              <a:buClr>
                <a:schemeClr val="accent2"/>
              </a:buClr>
              <a:buSzPct val="79000"/>
              <a:buFont typeface="Courier New"/>
              <a:buChar char="o"/>
            </a:pPr>
            <a:r>
              <a:rPr lang="en-US" sz="3600" dirty="0">
                <a:solidFill>
                  <a:srgbClr val="000000"/>
                </a:solidFill>
              </a:rPr>
              <a:t>The soul is made of matter: atoms</a:t>
            </a:r>
          </a:p>
          <a:p>
            <a:pPr marL="169908" lvl="1" indent="-363538">
              <a:spcBef>
                <a:spcPts val="2400"/>
              </a:spcBef>
              <a:buClr>
                <a:schemeClr val="accent2"/>
              </a:buClr>
              <a:buSzPct val="79000"/>
              <a:buFont typeface="Courier New"/>
              <a:buChar char="o"/>
            </a:pPr>
            <a:r>
              <a:rPr lang="en-US" sz="3600" dirty="0">
                <a:solidFill>
                  <a:srgbClr val="000000"/>
                </a:solidFill>
              </a:rPr>
              <a:t>Soul &amp; body bound together; soul cannot operate outside body</a:t>
            </a:r>
          </a:p>
        </p:txBody>
      </p:sp>
      <p:pic>
        <p:nvPicPr>
          <p:cNvPr id="2" name="Picture 1" descr="ancient Greek pottery with Greek gods painted on 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3508648"/>
            <a:ext cx="6768752" cy="5076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744" y="8909248"/>
            <a:ext cx="7632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/>
                <a:hlinkClick r:id="rId3"/>
              </a:rPr>
              <a:t>Hermes, Dionysos, Ariadne &amp; Poseidon</a:t>
            </a:r>
            <a:r>
              <a:rPr lang="en-US" sz="1600" dirty="0" smtClean="0">
                <a:effectLst/>
              </a:rPr>
              <a:t>, in the Louvre, from Wikimedia Commons,</a:t>
            </a:r>
          </a:p>
          <a:p>
            <a:pPr algn="l"/>
            <a:r>
              <a:rPr lang="en-US" sz="1600" dirty="0" smtClean="0">
                <a:effectLst/>
              </a:rPr>
              <a:t> Public Domain</a:t>
            </a:r>
            <a:endParaRPr lang="en-US" sz="16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313801733_a7cc4b8a45_k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3"/>
                    </a14:imgEffect>
                    <a14:imgEffect>
                      <a14:saturation sat="77000"/>
                    </a14:imgEffect>
                    <a14:imgEffect>
                      <a14:brightnessContrast bright="2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2006796"/>
            <a:ext cx="10824366" cy="7166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984" y="88372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effectLst/>
                <a:hlinkClick r:id="rId4"/>
              </a:rPr>
              <a:t>With winter comes death, </a:t>
            </a:r>
            <a:r>
              <a:rPr lang="en-US" sz="1800" dirty="0" smtClean="0">
                <a:effectLst/>
              </a:rPr>
              <a:t>Flickr photo by </a:t>
            </a:r>
            <a:r>
              <a:rPr lang="en-US" sz="1800" dirty="0" smtClean="0">
                <a:effectLst/>
                <a:hlinkClick r:id="rId4"/>
              </a:rPr>
              <a:t>Keith Trice</a:t>
            </a:r>
            <a:r>
              <a:rPr lang="en-US" sz="1800" dirty="0" smtClean="0">
                <a:effectLst/>
              </a:rPr>
              <a:t>, licensed </a:t>
            </a:r>
            <a:r>
              <a:rPr lang="en-US" sz="1800" dirty="0" smtClean="0">
                <a:effectLst/>
                <a:hlinkClick r:id="rId5"/>
              </a:rPr>
              <a:t>CC BY 2.0 </a:t>
            </a:r>
            <a:endParaRPr lang="en-US" sz="1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2" y="393700"/>
            <a:ext cx="10464801" cy="160278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Epicurus on death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64" y="2279447"/>
            <a:ext cx="9865096" cy="1944216"/>
          </a:xfrm>
          <a:solidFill>
            <a:srgbClr val="FFFFFF">
              <a:alpha val="82000"/>
            </a:srgbClr>
          </a:solidFill>
        </p:spPr>
        <p:txBody>
          <a:bodyPr/>
          <a:lstStyle/>
          <a:p>
            <a:pPr marL="82550" indent="0">
              <a:spcBef>
                <a:spcPts val="2100"/>
              </a:spcBef>
              <a:buNone/>
            </a:pPr>
            <a:r>
              <a:rPr lang="en-US" dirty="0" smtClean="0"/>
              <a:t>Outline Epicurus’ argument in Letter to </a:t>
            </a:r>
            <a:r>
              <a:rPr lang="en-US" dirty="0" err="1" smtClean="0"/>
              <a:t>Menoeceus</a:t>
            </a:r>
            <a:r>
              <a:rPr lang="en-US" dirty="0" smtClean="0"/>
              <a:t>, first paragraph under “Don’t fear death”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09912" y="4785841"/>
            <a:ext cx="9001000" cy="1275230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vert="horz" lIns="91430" tIns="45715" rIns="91430" bIns="45715"/>
          <a:lstStyle>
            <a:lvl1pPr marL="663507" indent="-376200" algn="l" rtl="0" fontAlgn="base">
              <a:spcBef>
                <a:spcPts val="3300"/>
              </a:spcBef>
              <a:spcAft>
                <a:spcPct val="0"/>
              </a:spcAft>
              <a:buClr>
                <a:schemeClr val="accent5"/>
              </a:buClr>
              <a:buSzPct val="125000"/>
              <a:buFont typeface="Arial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1176216" indent="-376200" algn="l" rtl="0" fontAlgn="base">
              <a:spcBef>
                <a:spcPts val="3300"/>
              </a:spcBef>
              <a:spcAft>
                <a:spcPct val="0"/>
              </a:spcAft>
              <a:buClr>
                <a:schemeClr val="accent1"/>
              </a:buClr>
              <a:buSzPct val="83000"/>
              <a:buFont typeface="Courier New"/>
              <a:buChar char="o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1696864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2217511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2738157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3195311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3652463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4109618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4566771" indent="-376200" algn="l" rtl="0" fontAlgn="base">
              <a:spcBef>
                <a:spcPts val="3300"/>
              </a:spcBef>
              <a:spcAft>
                <a:spcPct val="0"/>
              </a:spcAft>
              <a:buSzPct val="125000"/>
              <a:buFont typeface="Hoefler Text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marL="82550" indent="0">
              <a:spcBef>
                <a:spcPts val="2100"/>
              </a:spcBef>
              <a:buFont typeface="Arial"/>
              <a:buNone/>
            </a:pPr>
            <a:r>
              <a:rPr lang="en-US" kern="0" dirty="0" smtClean="0">
                <a:effectLst/>
              </a:rPr>
              <a:t>Discuss the strength/weakness of this argument in discussion </a:t>
            </a:r>
            <a:r>
              <a:rPr lang="en-US" kern="0" smtClean="0">
                <a:effectLst/>
              </a:rPr>
              <a:t>classes this week.</a:t>
            </a:r>
            <a:endParaRPr lang="en-US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506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Top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44422C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44422C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8053</TotalTime>
  <Pages>0</Pages>
  <Words>987</Words>
  <Characters>0</Characters>
  <Application>Microsoft Macintosh PowerPoint</Application>
  <PresentationFormat>Custom</PresentationFormat>
  <Lines>0</Lines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Courier New</vt:lpstr>
      <vt:lpstr>Hoefler Text</vt:lpstr>
      <vt:lpstr>ＭＳ Ｐゴシック</vt:lpstr>
      <vt:lpstr>Palatino</vt:lpstr>
      <vt:lpstr>ヒラギノ明朝 ProN W3</vt:lpstr>
      <vt:lpstr>Arial</vt:lpstr>
      <vt:lpstr>Title - Top</vt:lpstr>
      <vt:lpstr>Epicurus &amp; Cicero</vt:lpstr>
      <vt:lpstr>Timeline</vt:lpstr>
      <vt:lpstr>Macedonia &amp; Greece, 336 BCE</vt:lpstr>
      <vt:lpstr>Alexander the Great’s empire, 334-323 BCE</vt:lpstr>
      <vt:lpstr>Texts we’re reading</vt:lpstr>
      <vt:lpstr>Epicurus: epistemology</vt:lpstr>
      <vt:lpstr>Epicurus: Physics</vt:lpstr>
      <vt:lpstr>Gods &amp; the soul</vt:lpstr>
      <vt:lpstr>Epicurus on death</vt:lpstr>
      <vt:lpstr>Evaluating arguments</vt:lpstr>
      <vt:lpstr>Why need knowledge of epistemology, physics, gods?</vt:lpstr>
      <vt:lpstr>The highest good</vt:lpstr>
      <vt:lpstr>Different kinds of pleasure</vt:lpstr>
      <vt:lpstr>Goal of life: Ataraxia</vt:lpstr>
      <vt:lpstr>How to live the best life</vt:lpstr>
      <vt:lpstr>Friendship important for best life</vt:lpstr>
      <vt:lpstr>Virtues important for best life</vt:lpstr>
      <vt:lpstr>Virtues only good b/c ataraxia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Christina Hendricks</cp:lastModifiedBy>
  <cp:revision>97</cp:revision>
  <dcterms:modified xsi:type="dcterms:W3CDTF">2018-01-17T17:39:15Z</dcterms:modified>
</cp:coreProperties>
</file>