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8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7"/>
    <p:restoredTop sz="94755"/>
  </p:normalViewPr>
  <p:slideViewPr>
    <p:cSldViewPr snapToGrid="0" snapToObjects="1">
      <p:cViewPr varScale="1">
        <p:scale>
          <a:sx n="91" d="100"/>
          <a:sy n="91" d="100"/>
        </p:scale>
        <p:origin x="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719C2-42F8-7040-896D-FD05873195DF}" type="doc">
      <dgm:prSet loTypeId="urn:microsoft.com/office/officeart/2005/8/layout/cycle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F4CCEA-85C6-3149-8D93-EB9377C4ADA0}">
      <dgm:prSet phldrT="[Text]"/>
      <dgm:spPr/>
      <dgm:t>
        <a:bodyPr/>
        <a:lstStyle/>
        <a:p>
          <a:r>
            <a:rPr lang="en-US" dirty="0">
              <a:latin typeface="Optima" panose="02000503060000020004" pitchFamily="2" charset="0"/>
            </a:rPr>
            <a:t>New dynasty</a:t>
          </a:r>
        </a:p>
      </dgm:t>
    </dgm:pt>
    <dgm:pt modelId="{BF12B584-649B-2F43-B7B7-14B1D086509C}" type="parTrans" cxnId="{61475B5B-898B-F343-9114-0DA243881DC7}">
      <dgm:prSet/>
      <dgm:spPr/>
      <dgm:t>
        <a:bodyPr/>
        <a:lstStyle/>
        <a:p>
          <a:endParaRPr lang="en-US"/>
        </a:p>
      </dgm:t>
    </dgm:pt>
    <dgm:pt modelId="{F4EDD4AE-FC0B-F043-A796-EB3D9B969648}" type="sibTrans" cxnId="{61475B5B-898B-F343-9114-0DA243881DC7}">
      <dgm:prSet/>
      <dgm:spPr/>
      <dgm:t>
        <a:bodyPr/>
        <a:lstStyle/>
        <a:p>
          <a:endParaRPr lang="en-US"/>
        </a:p>
      </dgm:t>
    </dgm:pt>
    <dgm:pt modelId="{DCA0A13A-CD50-804D-B138-A7EB4B5A7CF0}">
      <dgm:prSet phldrT="[Text]"/>
      <dgm:spPr/>
      <dgm:t>
        <a:bodyPr/>
        <a:lstStyle/>
        <a:p>
          <a:r>
            <a:rPr lang="en-US" dirty="0">
              <a:latin typeface="Optima" panose="02000503060000020004" pitchFamily="2" charset="0"/>
            </a:rPr>
            <a:t>Ups &amp; downs</a:t>
          </a:r>
        </a:p>
      </dgm:t>
    </dgm:pt>
    <dgm:pt modelId="{BA06A55E-1645-FA4B-ACF6-468EA936116A}" type="parTrans" cxnId="{B8AC6101-74F3-DF40-B7DF-0A518CBDC7FF}">
      <dgm:prSet/>
      <dgm:spPr/>
      <dgm:t>
        <a:bodyPr/>
        <a:lstStyle/>
        <a:p>
          <a:endParaRPr lang="en-US"/>
        </a:p>
      </dgm:t>
    </dgm:pt>
    <dgm:pt modelId="{372669FF-6FB6-0E49-B6DF-1F037436252E}" type="sibTrans" cxnId="{B8AC6101-74F3-DF40-B7DF-0A518CBDC7FF}">
      <dgm:prSet/>
      <dgm:spPr/>
      <dgm:t>
        <a:bodyPr/>
        <a:lstStyle/>
        <a:p>
          <a:endParaRPr lang="en-US"/>
        </a:p>
      </dgm:t>
    </dgm:pt>
    <dgm:pt modelId="{678644B9-340D-164F-8300-AD15215FEA58}">
      <dgm:prSet phldrT="[Text]"/>
      <dgm:spPr/>
      <dgm:t>
        <a:bodyPr/>
        <a:lstStyle/>
        <a:p>
          <a:r>
            <a:rPr lang="en-US" dirty="0">
              <a:latin typeface="Optima" panose="02000503060000020004" pitchFamily="2" charset="0"/>
            </a:rPr>
            <a:t>Tyrant ruler</a:t>
          </a:r>
        </a:p>
      </dgm:t>
    </dgm:pt>
    <dgm:pt modelId="{DCFC0C67-A1C0-374E-9CB2-5100731F83F9}" type="parTrans" cxnId="{C842FEC6-24AE-A147-85BB-DBAD72280E62}">
      <dgm:prSet/>
      <dgm:spPr/>
      <dgm:t>
        <a:bodyPr/>
        <a:lstStyle/>
        <a:p>
          <a:endParaRPr lang="en-US"/>
        </a:p>
      </dgm:t>
    </dgm:pt>
    <dgm:pt modelId="{EF031F38-D1FD-B94F-9315-6AAA6D1F1DD2}" type="sibTrans" cxnId="{C842FEC6-24AE-A147-85BB-DBAD72280E62}">
      <dgm:prSet/>
      <dgm:spPr/>
      <dgm:t>
        <a:bodyPr/>
        <a:lstStyle/>
        <a:p>
          <a:endParaRPr lang="en-US"/>
        </a:p>
      </dgm:t>
    </dgm:pt>
    <dgm:pt modelId="{BF1F7D5F-61DA-F041-9940-D65C25BD7273}">
      <dgm:prSet phldrT="[Text]"/>
      <dgm:spPr/>
      <dgm:t>
        <a:bodyPr/>
        <a:lstStyle/>
        <a:p>
          <a:r>
            <a:rPr lang="en-US" dirty="0">
              <a:latin typeface="Optima" panose="02000503060000020004" pitchFamily="2" charset="0"/>
            </a:rPr>
            <a:t>Rebellion</a:t>
          </a:r>
        </a:p>
      </dgm:t>
    </dgm:pt>
    <dgm:pt modelId="{EBF594F8-1EF3-9347-A05A-8B635F3B4DC8}" type="parTrans" cxnId="{4AD58C6C-16E7-3540-B4B3-C9031591EFF6}">
      <dgm:prSet/>
      <dgm:spPr/>
      <dgm:t>
        <a:bodyPr/>
        <a:lstStyle/>
        <a:p>
          <a:endParaRPr lang="en-US"/>
        </a:p>
      </dgm:t>
    </dgm:pt>
    <dgm:pt modelId="{BD0CE5D3-7A7D-FA43-9FB9-4BC32C2660BC}" type="sibTrans" cxnId="{4AD58C6C-16E7-3540-B4B3-C9031591EFF6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rt of a cycle with a circle of arrows going between: (1) New dynasty, (2) ups and downs, (3) tyrant ruler, (4) rebellion. Then back to (1) new dynasty." title="chart that shows a cycle"/>
        </a:ext>
      </dgm:extLst>
    </dgm:pt>
    <dgm:pt modelId="{2BA95B1F-7E03-6E44-AF2F-B63D1DC5088C}" type="pres">
      <dgm:prSet presAssocID="{405719C2-42F8-7040-896D-FD05873195DF}" presName="cycle" presStyleCnt="0">
        <dgm:presLayoutVars>
          <dgm:dir/>
          <dgm:resizeHandles val="exact"/>
        </dgm:presLayoutVars>
      </dgm:prSet>
      <dgm:spPr/>
    </dgm:pt>
    <dgm:pt modelId="{EEC045D3-41A6-E646-B397-8E977B07B9A6}" type="pres">
      <dgm:prSet presAssocID="{84F4CCEA-85C6-3149-8D93-EB9377C4ADA0}" presName="dummy" presStyleCnt="0"/>
      <dgm:spPr/>
    </dgm:pt>
    <dgm:pt modelId="{63D123C7-EC4C-0645-951E-6AD6451A8D32}" type="pres">
      <dgm:prSet presAssocID="{84F4CCEA-85C6-3149-8D93-EB9377C4ADA0}" presName="node" presStyleLbl="revTx" presStyleIdx="0" presStyleCnt="4" custScaleX="102590">
        <dgm:presLayoutVars>
          <dgm:bulletEnabled val="1"/>
        </dgm:presLayoutVars>
      </dgm:prSet>
      <dgm:spPr/>
    </dgm:pt>
    <dgm:pt modelId="{89427D45-D2CA-984F-BDEC-3764D03DEA5C}" type="pres">
      <dgm:prSet presAssocID="{F4EDD4AE-FC0B-F043-A796-EB3D9B969648}" presName="sibTrans" presStyleLbl="node1" presStyleIdx="0" presStyleCnt="4"/>
      <dgm:spPr/>
    </dgm:pt>
    <dgm:pt modelId="{A6467C02-2F24-1F47-8FD8-4CF9774BDA23}" type="pres">
      <dgm:prSet presAssocID="{DCA0A13A-CD50-804D-B138-A7EB4B5A7CF0}" presName="dummy" presStyleCnt="0"/>
      <dgm:spPr/>
    </dgm:pt>
    <dgm:pt modelId="{6BFCA2D4-4565-9643-B854-7BFF43109D12}" type="pres">
      <dgm:prSet presAssocID="{DCA0A13A-CD50-804D-B138-A7EB4B5A7CF0}" presName="node" presStyleLbl="revTx" presStyleIdx="1" presStyleCnt="4" custScaleX="112279">
        <dgm:presLayoutVars>
          <dgm:bulletEnabled val="1"/>
        </dgm:presLayoutVars>
      </dgm:prSet>
      <dgm:spPr/>
    </dgm:pt>
    <dgm:pt modelId="{0D3ED75C-9E47-2144-A8E1-2C8517BCE5C6}" type="pres">
      <dgm:prSet presAssocID="{372669FF-6FB6-0E49-B6DF-1F037436252E}" presName="sibTrans" presStyleLbl="node1" presStyleIdx="1" presStyleCnt="4"/>
      <dgm:spPr/>
    </dgm:pt>
    <dgm:pt modelId="{7C02090E-B3F0-7F4B-A4B9-069BF15B1079}" type="pres">
      <dgm:prSet presAssocID="{678644B9-340D-164F-8300-AD15215FEA58}" presName="dummy" presStyleCnt="0"/>
      <dgm:spPr/>
    </dgm:pt>
    <dgm:pt modelId="{5E448871-F217-7D44-BAE0-A027A879FBE0}" type="pres">
      <dgm:prSet presAssocID="{678644B9-340D-164F-8300-AD15215FEA58}" presName="node" presStyleLbl="revTx" presStyleIdx="2" presStyleCnt="4">
        <dgm:presLayoutVars>
          <dgm:bulletEnabled val="1"/>
        </dgm:presLayoutVars>
      </dgm:prSet>
      <dgm:spPr/>
    </dgm:pt>
    <dgm:pt modelId="{C7BE35DE-84EE-6246-980F-E61E07C54132}" type="pres">
      <dgm:prSet presAssocID="{EF031F38-D1FD-B94F-9315-6AAA6D1F1DD2}" presName="sibTrans" presStyleLbl="node1" presStyleIdx="2" presStyleCnt="4"/>
      <dgm:spPr/>
    </dgm:pt>
    <dgm:pt modelId="{EDF6B37A-9EEF-CE41-B955-372765D221F9}" type="pres">
      <dgm:prSet presAssocID="{BF1F7D5F-61DA-F041-9940-D65C25BD7273}" presName="dummy" presStyleCnt="0"/>
      <dgm:spPr/>
    </dgm:pt>
    <dgm:pt modelId="{E62491FD-217A-3F46-9127-3F263EA2887C}" type="pres">
      <dgm:prSet presAssocID="{BF1F7D5F-61DA-F041-9940-D65C25BD7273}" presName="node" presStyleLbl="revTx" presStyleIdx="3" presStyleCnt="4" custScaleX="105238" custScaleY="65174">
        <dgm:presLayoutVars>
          <dgm:bulletEnabled val="1"/>
        </dgm:presLayoutVars>
      </dgm:prSet>
      <dgm:spPr/>
    </dgm:pt>
    <dgm:pt modelId="{2F68593E-51CB-FC49-A655-164C1239D74B}" type="pres">
      <dgm:prSet presAssocID="{BD0CE5D3-7A7D-FA43-9FB9-4BC32C2660BC}" presName="sibTrans" presStyleLbl="node1" presStyleIdx="3" presStyleCnt="4"/>
      <dgm:spPr/>
    </dgm:pt>
  </dgm:ptLst>
  <dgm:cxnLst>
    <dgm:cxn modelId="{B8AC6101-74F3-DF40-B7DF-0A518CBDC7FF}" srcId="{405719C2-42F8-7040-896D-FD05873195DF}" destId="{DCA0A13A-CD50-804D-B138-A7EB4B5A7CF0}" srcOrd="1" destOrd="0" parTransId="{BA06A55E-1645-FA4B-ACF6-468EA936116A}" sibTransId="{372669FF-6FB6-0E49-B6DF-1F037436252E}"/>
    <dgm:cxn modelId="{64EC801B-2633-6A43-9B8B-7E16098591FE}" type="presOf" srcId="{EF031F38-D1FD-B94F-9315-6AAA6D1F1DD2}" destId="{C7BE35DE-84EE-6246-980F-E61E07C54132}" srcOrd="0" destOrd="0" presId="urn:microsoft.com/office/officeart/2005/8/layout/cycle1"/>
    <dgm:cxn modelId="{47F3D41D-5017-4441-AF49-658BE511D5E3}" type="presOf" srcId="{BF1F7D5F-61DA-F041-9940-D65C25BD7273}" destId="{E62491FD-217A-3F46-9127-3F263EA2887C}" srcOrd="0" destOrd="0" presId="urn:microsoft.com/office/officeart/2005/8/layout/cycle1"/>
    <dgm:cxn modelId="{61475B5B-898B-F343-9114-0DA243881DC7}" srcId="{405719C2-42F8-7040-896D-FD05873195DF}" destId="{84F4CCEA-85C6-3149-8D93-EB9377C4ADA0}" srcOrd="0" destOrd="0" parTransId="{BF12B584-649B-2F43-B7B7-14B1D086509C}" sibTransId="{F4EDD4AE-FC0B-F043-A796-EB3D9B969648}"/>
    <dgm:cxn modelId="{4AD58C6C-16E7-3540-B4B3-C9031591EFF6}" srcId="{405719C2-42F8-7040-896D-FD05873195DF}" destId="{BF1F7D5F-61DA-F041-9940-D65C25BD7273}" srcOrd="3" destOrd="0" parTransId="{EBF594F8-1EF3-9347-A05A-8B635F3B4DC8}" sibTransId="{BD0CE5D3-7A7D-FA43-9FB9-4BC32C2660BC}"/>
    <dgm:cxn modelId="{B4568284-301A-1C46-8D0E-7691B14CC01F}" type="presOf" srcId="{F4EDD4AE-FC0B-F043-A796-EB3D9B969648}" destId="{89427D45-D2CA-984F-BDEC-3764D03DEA5C}" srcOrd="0" destOrd="0" presId="urn:microsoft.com/office/officeart/2005/8/layout/cycle1"/>
    <dgm:cxn modelId="{CA67F4A0-8813-1544-86B0-A8863F6CF181}" type="presOf" srcId="{372669FF-6FB6-0E49-B6DF-1F037436252E}" destId="{0D3ED75C-9E47-2144-A8E1-2C8517BCE5C6}" srcOrd="0" destOrd="0" presId="urn:microsoft.com/office/officeart/2005/8/layout/cycle1"/>
    <dgm:cxn modelId="{CD8A07A3-18C3-4F47-AB83-6CA54331E9BE}" type="presOf" srcId="{84F4CCEA-85C6-3149-8D93-EB9377C4ADA0}" destId="{63D123C7-EC4C-0645-951E-6AD6451A8D32}" srcOrd="0" destOrd="0" presId="urn:microsoft.com/office/officeart/2005/8/layout/cycle1"/>
    <dgm:cxn modelId="{27B99BB7-948D-6A46-89D7-B297DBC0C3BC}" type="presOf" srcId="{405719C2-42F8-7040-896D-FD05873195DF}" destId="{2BA95B1F-7E03-6E44-AF2F-B63D1DC5088C}" srcOrd="0" destOrd="0" presId="urn:microsoft.com/office/officeart/2005/8/layout/cycle1"/>
    <dgm:cxn modelId="{C842FEC6-24AE-A147-85BB-DBAD72280E62}" srcId="{405719C2-42F8-7040-896D-FD05873195DF}" destId="{678644B9-340D-164F-8300-AD15215FEA58}" srcOrd="2" destOrd="0" parTransId="{DCFC0C67-A1C0-374E-9CB2-5100731F83F9}" sibTransId="{EF031F38-D1FD-B94F-9315-6AAA6D1F1DD2}"/>
    <dgm:cxn modelId="{176EE7D3-01E6-864E-9D1F-DD914E61EE3A}" type="presOf" srcId="{678644B9-340D-164F-8300-AD15215FEA58}" destId="{5E448871-F217-7D44-BAE0-A027A879FBE0}" srcOrd="0" destOrd="0" presId="urn:microsoft.com/office/officeart/2005/8/layout/cycle1"/>
    <dgm:cxn modelId="{7E9753F6-CC27-B944-B840-FCB0C266CA1D}" type="presOf" srcId="{DCA0A13A-CD50-804D-B138-A7EB4B5A7CF0}" destId="{6BFCA2D4-4565-9643-B854-7BFF43109D12}" srcOrd="0" destOrd="0" presId="urn:microsoft.com/office/officeart/2005/8/layout/cycle1"/>
    <dgm:cxn modelId="{5EF874FC-29F3-ED43-8919-593B963417CB}" type="presOf" srcId="{BD0CE5D3-7A7D-FA43-9FB9-4BC32C2660BC}" destId="{2F68593E-51CB-FC49-A655-164C1239D74B}" srcOrd="0" destOrd="0" presId="urn:microsoft.com/office/officeart/2005/8/layout/cycle1"/>
    <dgm:cxn modelId="{03DE1204-4962-F344-BC6B-0698BAEB1EEF}" type="presParOf" srcId="{2BA95B1F-7E03-6E44-AF2F-B63D1DC5088C}" destId="{EEC045D3-41A6-E646-B397-8E977B07B9A6}" srcOrd="0" destOrd="0" presId="urn:microsoft.com/office/officeart/2005/8/layout/cycle1"/>
    <dgm:cxn modelId="{F4AD4358-67E6-5547-9EA8-EFCCB40C62D5}" type="presParOf" srcId="{2BA95B1F-7E03-6E44-AF2F-B63D1DC5088C}" destId="{63D123C7-EC4C-0645-951E-6AD6451A8D32}" srcOrd="1" destOrd="0" presId="urn:microsoft.com/office/officeart/2005/8/layout/cycle1"/>
    <dgm:cxn modelId="{1081BFAA-C272-1143-AA04-619B83CC5763}" type="presParOf" srcId="{2BA95B1F-7E03-6E44-AF2F-B63D1DC5088C}" destId="{89427D45-D2CA-984F-BDEC-3764D03DEA5C}" srcOrd="2" destOrd="0" presId="urn:microsoft.com/office/officeart/2005/8/layout/cycle1"/>
    <dgm:cxn modelId="{4F168CC9-43D6-4E4E-9A10-61FE787D3792}" type="presParOf" srcId="{2BA95B1F-7E03-6E44-AF2F-B63D1DC5088C}" destId="{A6467C02-2F24-1F47-8FD8-4CF9774BDA23}" srcOrd="3" destOrd="0" presId="urn:microsoft.com/office/officeart/2005/8/layout/cycle1"/>
    <dgm:cxn modelId="{0B57A5C2-3D4E-744C-9F5B-4A5352066735}" type="presParOf" srcId="{2BA95B1F-7E03-6E44-AF2F-B63D1DC5088C}" destId="{6BFCA2D4-4565-9643-B854-7BFF43109D12}" srcOrd="4" destOrd="0" presId="urn:microsoft.com/office/officeart/2005/8/layout/cycle1"/>
    <dgm:cxn modelId="{8CA20869-4B4E-AF40-BD2B-6034264E03A0}" type="presParOf" srcId="{2BA95B1F-7E03-6E44-AF2F-B63D1DC5088C}" destId="{0D3ED75C-9E47-2144-A8E1-2C8517BCE5C6}" srcOrd="5" destOrd="0" presId="urn:microsoft.com/office/officeart/2005/8/layout/cycle1"/>
    <dgm:cxn modelId="{E81826F1-DBAC-9E47-9D3B-392A27F3249C}" type="presParOf" srcId="{2BA95B1F-7E03-6E44-AF2F-B63D1DC5088C}" destId="{7C02090E-B3F0-7F4B-A4B9-069BF15B1079}" srcOrd="6" destOrd="0" presId="urn:microsoft.com/office/officeart/2005/8/layout/cycle1"/>
    <dgm:cxn modelId="{6E3A4D10-8C90-FB40-B841-ABA1A1D7FDB0}" type="presParOf" srcId="{2BA95B1F-7E03-6E44-AF2F-B63D1DC5088C}" destId="{5E448871-F217-7D44-BAE0-A027A879FBE0}" srcOrd="7" destOrd="0" presId="urn:microsoft.com/office/officeart/2005/8/layout/cycle1"/>
    <dgm:cxn modelId="{7EE7B770-0EE8-1E4F-A573-C3FDE4222446}" type="presParOf" srcId="{2BA95B1F-7E03-6E44-AF2F-B63D1DC5088C}" destId="{C7BE35DE-84EE-6246-980F-E61E07C54132}" srcOrd="8" destOrd="0" presId="urn:microsoft.com/office/officeart/2005/8/layout/cycle1"/>
    <dgm:cxn modelId="{F6886A3A-6E01-CA4B-AAC9-B4AD8085F363}" type="presParOf" srcId="{2BA95B1F-7E03-6E44-AF2F-B63D1DC5088C}" destId="{EDF6B37A-9EEF-CE41-B955-372765D221F9}" srcOrd="9" destOrd="0" presId="urn:microsoft.com/office/officeart/2005/8/layout/cycle1"/>
    <dgm:cxn modelId="{D0D4D95F-B124-4D47-AF9A-81B73B410BD3}" type="presParOf" srcId="{2BA95B1F-7E03-6E44-AF2F-B63D1DC5088C}" destId="{E62491FD-217A-3F46-9127-3F263EA2887C}" srcOrd="10" destOrd="0" presId="urn:microsoft.com/office/officeart/2005/8/layout/cycle1"/>
    <dgm:cxn modelId="{7F0E41EE-3F86-DF43-97EE-D8CC435A82CD}" type="presParOf" srcId="{2BA95B1F-7E03-6E44-AF2F-B63D1DC5088C}" destId="{2F68593E-51CB-FC49-A655-164C1239D74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123C7-EC4C-0645-951E-6AD6451A8D32}">
      <dsp:nvSpPr>
        <dsp:cNvPr id="0" name=""/>
        <dsp:cNvSpPr/>
      </dsp:nvSpPr>
      <dsp:spPr>
        <a:xfrm>
          <a:off x="4325752" y="106098"/>
          <a:ext cx="1729007" cy="168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Optima" panose="02000503060000020004" pitchFamily="2" charset="0"/>
            </a:rPr>
            <a:t>New dynasty</a:t>
          </a:r>
        </a:p>
      </dsp:txBody>
      <dsp:txXfrm>
        <a:off x="4325752" y="106098"/>
        <a:ext cx="1729007" cy="1685357"/>
      </dsp:txXfrm>
    </dsp:sp>
    <dsp:sp modelId="{89427D45-D2CA-984F-BDEC-3764D03DEA5C}">
      <dsp:nvSpPr>
        <dsp:cNvPr id="0" name=""/>
        <dsp:cNvSpPr/>
      </dsp:nvSpPr>
      <dsp:spPr>
        <a:xfrm>
          <a:off x="1381100" y="282"/>
          <a:ext cx="4757649" cy="4757649"/>
        </a:xfrm>
        <a:prstGeom prst="circularArrow">
          <a:avLst>
            <a:gd name="adj1" fmla="val 6908"/>
            <a:gd name="adj2" fmla="val 465801"/>
            <a:gd name="adj3" fmla="val 547528"/>
            <a:gd name="adj4" fmla="val 20586672"/>
            <a:gd name="adj5" fmla="val 8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CA2D4-4565-9643-B854-7BFF43109D12}">
      <dsp:nvSpPr>
        <dsp:cNvPr id="0" name=""/>
        <dsp:cNvSpPr/>
      </dsp:nvSpPr>
      <dsp:spPr>
        <a:xfrm>
          <a:off x="4244105" y="2966759"/>
          <a:ext cx="1892302" cy="168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Optima" panose="02000503060000020004" pitchFamily="2" charset="0"/>
            </a:rPr>
            <a:t>Ups &amp; downs</a:t>
          </a:r>
        </a:p>
      </dsp:txBody>
      <dsp:txXfrm>
        <a:off x="4244105" y="2966759"/>
        <a:ext cx="1892302" cy="1685357"/>
      </dsp:txXfrm>
    </dsp:sp>
    <dsp:sp modelId="{0D3ED75C-9E47-2144-A8E1-2C8517BCE5C6}">
      <dsp:nvSpPr>
        <dsp:cNvPr id="0" name=""/>
        <dsp:cNvSpPr/>
      </dsp:nvSpPr>
      <dsp:spPr>
        <a:xfrm>
          <a:off x="1381100" y="282"/>
          <a:ext cx="4757649" cy="4757649"/>
        </a:xfrm>
        <a:prstGeom prst="circularArrow">
          <a:avLst>
            <a:gd name="adj1" fmla="val 6908"/>
            <a:gd name="adj2" fmla="val 465801"/>
            <a:gd name="adj3" fmla="val 5947528"/>
            <a:gd name="adj4" fmla="val 4569067"/>
            <a:gd name="adj5" fmla="val 8059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48871-F217-7D44-BAE0-A027A879FBE0}">
      <dsp:nvSpPr>
        <dsp:cNvPr id="0" name=""/>
        <dsp:cNvSpPr/>
      </dsp:nvSpPr>
      <dsp:spPr>
        <a:xfrm>
          <a:off x="1486916" y="2966759"/>
          <a:ext cx="1685357" cy="168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Optima" panose="02000503060000020004" pitchFamily="2" charset="0"/>
            </a:rPr>
            <a:t>Tyrant ruler</a:t>
          </a:r>
        </a:p>
      </dsp:txBody>
      <dsp:txXfrm>
        <a:off x="1486916" y="2966759"/>
        <a:ext cx="1685357" cy="1685357"/>
      </dsp:txXfrm>
    </dsp:sp>
    <dsp:sp modelId="{C7BE35DE-84EE-6246-980F-E61E07C54132}">
      <dsp:nvSpPr>
        <dsp:cNvPr id="0" name=""/>
        <dsp:cNvSpPr/>
      </dsp:nvSpPr>
      <dsp:spPr>
        <a:xfrm>
          <a:off x="1381100" y="282"/>
          <a:ext cx="4757649" cy="4757649"/>
        </a:xfrm>
        <a:prstGeom prst="circularArrow">
          <a:avLst>
            <a:gd name="adj1" fmla="val 6908"/>
            <a:gd name="adj2" fmla="val 465801"/>
            <a:gd name="adj3" fmla="val 11883598"/>
            <a:gd name="adj4" fmla="val 9786672"/>
            <a:gd name="adj5" fmla="val 8059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491FD-217A-3F46-9127-3F263EA2887C}">
      <dsp:nvSpPr>
        <dsp:cNvPr id="0" name=""/>
        <dsp:cNvSpPr/>
      </dsp:nvSpPr>
      <dsp:spPr>
        <a:xfrm>
          <a:off x="1442776" y="399569"/>
          <a:ext cx="1773636" cy="1098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Optima" panose="02000503060000020004" pitchFamily="2" charset="0"/>
            </a:rPr>
            <a:t>Rebellion</a:t>
          </a:r>
        </a:p>
      </dsp:txBody>
      <dsp:txXfrm>
        <a:off x="1442776" y="399569"/>
        <a:ext cx="1773636" cy="1098414"/>
      </dsp:txXfrm>
    </dsp:sp>
    <dsp:sp modelId="{2F68593E-51CB-FC49-A655-164C1239D74B}">
      <dsp:nvSpPr>
        <dsp:cNvPr id="0" name=""/>
        <dsp:cNvSpPr/>
      </dsp:nvSpPr>
      <dsp:spPr>
        <a:xfrm>
          <a:off x="1381100" y="282"/>
          <a:ext cx="4757649" cy="4757649"/>
        </a:xfrm>
        <a:prstGeom prst="circularArrow">
          <a:avLst>
            <a:gd name="adj1" fmla="val 6908"/>
            <a:gd name="adj2" fmla="val 465801"/>
            <a:gd name="adj3" fmla="val 16708829"/>
            <a:gd name="adj4" fmla="val 15264805"/>
            <a:gd name="adj5" fmla="val 8059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0261-3C69-5B48-831F-DBBF38C83D97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633E-66BD-F143-AFD2-BB2211C71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633E-66BD-F143-AFD2-BB2211C71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7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286"/>
            <a:ext cx="8229600" cy="473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B92B-358D-FB47-AACD-F4329F134D0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91000"/>
        <a:buFont typeface="Courier New"/>
        <a:buChar char="o"/>
        <a:defRPr sz="28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King_Tang_of_Shang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rrakottaarm%C3%A9n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pixabay.com/en/fire-flames-red-hot-burn-orange-282177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ther-ramazan-eid-ramzan-son-62236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ing_Wu_of_Zhou_Dynast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hina_blank_map-2.pn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File:EN-WarringStatesAll260BCE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phil102/about/sylla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s://pixabay.com/en/cathedral-square-ulm-human-crowds-592752/" TargetMode="External"/><Relationship Id="rId4" Type="http://schemas.openxmlformats.org/officeDocument/2006/relationships/hyperlink" Target="https://pixabay.com/en/architecture-house-family-building-3094691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rses-horse-head-animals-141488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A23B0-A3B5-4543-9DCC-DBFA21A51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Mozi</a:t>
            </a:r>
            <a:r>
              <a:rPr lang="en-US" sz="6000" dirty="0"/>
              <a:t> (“Master Mo”)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46CEAA-28C5-5F48-805E-B71DE5B12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8001000" cy="21357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Philosophy 102, Jan. 2018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British Columbia, Vancouver</a:t>
            </a:r>
          </a:p>
          <a:p>
            <a:r>
              <a:rPr lang="en-US" dirty="0">
                <a:solidFill>
                  <a:schemeClr val="tx1"/>
                </a:solidFill>
              </a:rPr>
              <a:t>Christina Hendricks</a:t>
            </a:r>
          </a:p>
          <a:p>
            <a:endParaRPr lang="en-US" dirty="0"/>
          </a:p>
        </p:txBody>
      </p:sp>
      <p:pic>
        <p:nvPicPr>
          <p:cNvPr id="6" name="Picture 5" descr="CCBYbutton.png">
            <a:extLst>
              <a:ext uri="{FF2B5EF4-FFF2-40B4-BE49-F238E27FC236}">
                <a16:creationId xmlns:a16="http://schemas.microsoft.com/office/drawing/2014/main" id="{B991AE04-0A78-8141-B00C-7F74E21A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8" y="6355268"/>
            <a:ext cx="875538" cy="308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D50C4-2FDE-874F-9BD4-B4CBDE442570}"/>
              </a:ext>
            </a:extLst>
          </p:cNvPr>
          <p:cNvSpPr txBox="1"/>
          <p:nvPr/>
        </p:nvSpPr>
        <p:spPr>
          <a:xfrm>
            <a:off x="1767326" y="6324213"/>
            <a:ext cx="600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Except images noted otherwise, this presentation is licensed </a:t>
            </a:r>
            <a:r>
              <a:rPr lang="en-US" sz="1400" dirty="0">
                <a:latin typeface="Avenir Book"/>
                <a:cs typeface="Avenir Book"/>
                <a:hlinkClick r:id="rId3"/>
              </a:rPr>
              <a:t>CC-BY 4.0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1069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ABB8-7EDA-6E40-8715-19788780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&amp; Your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F4C4-FAA5-3843-B28D-91B74762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936" y="2234954"/>
            <a:ext cx="5719864" cy="3319976"/>
          </a:xfrm>
        </p:spPr>
        <p:txBody>
          <a:bodyPr>
            <a:normAutofit/>
          </a:bodyPr>
          <a:lstStyle/>
          <a:p>
            <a:r>
              <a:rPr lang="en-US" dirty="0"/>
              <a:t>Rulers and subjects</a:t>
            </a:r>
          </a:p>
          <a:p>
            <a:r>
              <a:rPr lang="en-US" dirty="0"/>
              <a:t>Charity, helping others in need (including elderly, children)</a:t>
            </a:r>
          </a:p>
          <a:p>
            <a:r>
              <a:rPr lang="en-US" dirty="0"/>
              <a:t>Don’t engage in </a:t>
            </a:r>
            <a:r>
              <a:rPr lang="en-US" u="sng" dirty="0"/>
              <a:t>aggressive war</a:t>
            </a:r>
          </a:p>
          <a:p>
            <a:endParaRPr lang="en-US" u="sng" dirty="0"/>
          </a:p>
          <a:p>
            <a:pPr marL="0" indent="0" algn="ctr">
              <a:buNone/>
            </a:pPr>
            <a:r>
              <a:rPr lang="en-US" dirty="0"/>
              <a:t>Your view of these points? (LC)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Silk print of King Tang of the Shang dynasty">
            <a:extLst>
              <a:ext uri="{FF2B5EF4-FFF2-40B4-BE49-F238E27FC236}">
                <a16:creationId xmlns:a16="http://schemas.microsoft.com/office/drawing/2014/main" id="{74B2707A-E012-064A-A77B-D631E13C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2577"/>
            <a:ext cx="2291849" cy="51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E23FD-4F41-BB4F-B93D-69543DE4E2D0}"/>
              </a:ext>
            </a:extLst>
          </p:cNvPr>
          <p:cNvSpPr txBox="1"/>
          <p:nvPr/>
        </p:nvSpPr>
        <p:spPr>
          <a:xfrm>
            <a:off x="2879387" y="6169530"/>
            <a:ext cx="484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  <a:hlinkClick r:id="rId4"/>
              </a:rPr>
              <a:t>King Tang of Shang</a:t>
            </a:r>
            <a:r>
              <a:rPr lang="en-US" sz="1400" dirty="0">
                <a:latin typeface="Optima" panose="02000503060000020004" pitchFamily="2" charset="0"/>
              </a:rPr>
              <a:t>, public domain on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44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689E-DAE0-3F45-970C-A10832E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act this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03D3-1AA7-1543-9662-BE7913FA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389286"/>
            <a:ext cx="4861366" cy="4736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Good consequences (68-69): </a:t>
            </a:r>
            <a:r>
              <a:rPr lang="en-US" sz="2800" dirty="0"/>
              <a:t>wealth/material goods, population, social order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Thought experiments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b="1" dirty="0">
                <a:solidFill>
                  <a:schemeClr val="accent3"/>
                </a:solidFill>
              </a:rPr>
              <a:t>(70-71) </a:t>
            </a:r>
            <a:r>
              <a:rPr lang="en-US" sz="2800" dirty="0"/>
              <a:t>show we already desire it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It is the will of Heaven</a:t>
            </a:r>
          </a:p>
        </p:txBody>
      </p:sp>
      <p:pic>
        <p:nvPicPr>
          <p:cNvPr id="2050" name="Picture 2" descr="rows of terracotta warriors from a burial site for the first Emperor of China (placed there around 210-209 BCE). This is related to the point about social order on the slide: if we act with impartial caring there will be less war.">
            <a:extLst>
              <a:ext uri="{FF2B5EF4-FFF2-40B4-BE49-F238E27FC236}">
                <a16:creationId xmlns:a16="http://schemas.microsoft.com/office/drawing/2014/main" id="{F61CB9C0-86D7-A846-99BE-D0563316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84" y="1389286"/>
            <a:ext cx="3572216" cy="47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E8A45-3D32-A142-BE4F-F8784BAFA50D}"/>
              </a:ext>
            </a:extLst>
          </p:cNvPr>
          <p:cNvSpPr txBox="1"/>
          <p:nvPr/>
        </p:nvSpPr>
        <p:spPr>
          <a:xfrm>
            <a:off x="5114584" y="6231891"/>
            <a:ext cx="33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hlinkClick r:id="rId3"/>
              </a:rPr>
              <a:t>Terracotta Army </a:t>
            </a:r>
            <a:r>
              <a:rPr lang="en-US" sz="1200" dirty="0">
                <a:latin typeface="Optima" panose="02000503060000020004" pitchFamily="2" charset="0"/>
              </a:rPr>
              <a:t>by Tor </a:t>
            </a:r>
            <a:r>
              <a:rPr lang="en-US" sz="1200" dirty="0" err="1">
                <a:latin typeface="Optima" panose="02000503060000020004" pitchFamily="2" charset="0"/>
              </a:rPr>
              <a:t>Svensson</a:t>
            </a:r>
            <a:r>
              <a:rPr lang="en-US" sz="1200" dirty="0">
                <a:latin typeface="Optima" panose="02000503060000020004" pitchFamily="2" charset="0"/>
              </a:rPr>
              <a:t>, </a:t>
            </a:r>
          </a:p>
          <a:p>
            <a:pPr algn="ctr"/>
            <a:r>
              <a:rPr lang="en-US" sz="1200" dirty="0">
                <a:latin typeface="Optima" panose="02000503060000020004" pitchFamily="2" charset="0"/>
              </a:rPr>
              <a:t>licensed </a:t>
            </a:r>
            <a:r>
              <a:rPr lang="en-US" sz="1200" dirty="0">
                <a:latin typeface="Optima" panose="02000503060000020004" pitchFamily="2" charset="0"/>
                <a:hlinkClick r:id="rId4"/>
              </a:rPr>
              <a:t>CC BY-SA 3.0</a:t>
            </a:r>
            <a:r>
              <a:rPr lang="en-US" sz="1200" dirty="0">
                <a:latin typeface="Optima" panose="02000503060000020004" pitchFamily="2" charset="0"/>
              </a:rPr>
              <a:t> on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639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FB4C-F87F-FE44-8D8C-9B079247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impartial caring even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181E0-C3F7-0A47-B7F1-F046DAD1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sage-kings shows it’s possible</a:t>
            </a:r>
          </a:p>
          <a:p>
            <a:r>
              <a:rPr lang="en-US" dirty="0"/>
              <a:t>If some think it’s too hard…people have been brought to do much harder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7D378-70BF-5C48-ACFD-C8659010B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3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981741" y="3116515"/>
            <a:ext cx="5417516" cy="3050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1AD90-7964-FF46-907D-75016B510096}"/>
              </a:ext>
            </a:extLst>
          </p:cNvPr>
          <p:cNvSpPr txBox="1"/>
          <p:nvPr/>
        </p:nvSpPr>
        <p:spPr>
          <a:xfrm>
            <a:off x="2480553" y="6202873"/>
            <a:ext cx="369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Walking into fire, p. 75-76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77EA5-9A36-194B-914F-B5B3EBC564A9}"/>
              </a:ext>
            </a:extLst>
          </p:cNvPr>
          <p:cNvSpPr txBox="1"/>
          <p:nvPr/>
        </p:nvSpPr>
        <p:spPr>
          <a:xfrm>
            <a:off x="190720" y="6227207"/>
            <a:ext cx="184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hlinkClick r:id="rId4"/>
              </a:rPr>
              <a:t>Fire image </a:t>
            </a:r>
            <a:r>
              <a:rPr lang="en-US" sz="1200" dirty="0">
                <a:latin typeface="Optima" panose="02000503060000020004" pitchFamily="2" charset="0"/>
              </a:rPr>
              <a:t>licensed </a:t>
            </a:r>
            <a:r>
              <a:rPr lang="en-US" sz="1200" dirty="0">
                <a:latin typeface="Optima" panose="02000503060000020004" pitchFamily="2" charset="0"/>
                <a:hlinkClick r:id="rId5"/>
              </a:rPr>
              <a:t>CC0</a:t>
            </a:r>
            <a:r>
              <a:rPr lang="en-US" sz="1200" dirty="0">
                <a:latin typeface="Optima" panose="02000503060000020004" pitchFamily="2" charset="0"/>
              </a:rPr>
              <a:t> </a:t>
            </a:r>
          </a:p>
          <a:p>
            <a:pPr algn="ctr"/>
            <a:r>
              <a:rPr lang="en-US" sz="1200" dirty="0">
                <a:latin typeface="Optima" panose="02000503060000020004" pitchFamily="2" charset="0"/>
              </a:rPr>
              <a:t>on </a:t>
            </a:r>
            <a:r>
              <a:rPr lang="en-US" sz="1200" dirty="0" err="1">
                <a:latin typeface="Optima" panose="02000503060000020004" pitchFamily="2" charset="0"/>
              </a:rPr>
              <a:t>pixabay.com</a:t>
            </a:r>
            <a:endParaRPr lang="en-US" sz="1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40FF-4D46-EA4D-B38B-829B96BB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filial piety?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B544-7E36-F243-8C1A-837DBD85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4043"/>
            <a:ext cx="4185138" cy="35450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Doesn’t impartial caring mean we don’t care as much for our own parents &amp; grandparents?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Social order requires we fulfill our familial roles.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465D8-5BAA-0145-AA00-E85EBE19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27" y="1466983"/>
            <a:ext cx="3091561" cy="4659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898CB-826F-F945-84CF-94EF6224B4D7}"/>
              </a:ext>
            </a:extLst>
          </p:cNvPr>
          <p:cNvSpPr txBox="1"/>
          <p:nvPr/>
        </p:nvSpPr>
        <p:spPr>
          <a:xfrm>
            <a:off x="4952694" y="6280570"/>
            <a:ext cx="378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" panose="02000503020000020003" pitchFamily="2" charset="0"/>
                <a:hlinkClick r:id="rId3"/>
              </a:rPr>
              <a:t>Father &amp; child</a:t>
            </a:r>
            <a:r>
              <a:rPr lang="en-US" sz="1400" dirty="0">
                <a:latin typeface="Avenir" panose="02000503020000020003" pitchFamily="2" charset="0"/>
              </a:rPr>
              <a:t>, licensed </a:t>
            </a:r>
            <a:r>
              <a:rPr lang="en-US" sz="1400" dirty="0">
                <a:latin typeface="Avenir" panose="02000503020000020003" pitchFamily="2" charset="0"/>
                <a:hlinkClick r:id="rId4"/>
              </a:rPr>
              <a:t>CC0</a:t>
            </a:r>
            <a:r>
              <a:rPr lang="en-US" sz="1400" dirty="0">
                <a:latin typeface="Avenir" panose="02000503020000020003" pitchFamily="2" charset="0"/>
              </a:rPr>
              <a:t> on </a:t>
            </a:r>
            <a:r>
              <a:rPr lang="en-US" sz="1400" dirty="0" err="1">
                <a:latin typeface="Avenir" panose="02000503020000020003" pitchFamily="2" charset="0"/>
              </a:rPr>
              <a:t>pixabay.com</a:t>
            </a:r>
            <a:endParaRPr lang="en-US" sz="1400" dirty="0"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0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6483-CDFE-0A44-93B6-C7C18FAD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4F58B-3D2A-3340-AD35-B19B5417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should engage in impartial caring in order to achieve the three main things needed for human welfare in a society.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means:</a:t>
            </a:r>
          </a:p>
          <a:p>
            <a:r>
              <a:rPr lang="en-US" dirty="0"/>
              <a:t>No aggressive war</a:t>
            </a:r>
          </a:p>
          <a:p>
            <a:r>
              <a:rPr lang="en-US" dirty="0"/>
              <a:t>Being frugal in order to not waste resources &amp; ensure enough for all</a:t>
            </a:r>
          </a:p>
        </p:txBody>
      </p:sp>
    </p:spTree>
    <p:extLst>
      <p:ext uri="{BB962C8B-B14F-4D97-AF65-F5344CB8AC3E}">
        <p14:creationId xmlns:p14="http://schemas.microsoft.com/office/powerpoint/2010/main" val="19646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1424-2D8C-534A-A11C-1B27809A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Cyclical pattern of ruling dynasties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840E98-4773-7A40-BB85-7D1DC8CE0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593405"/>
              </p:ext>
            </p:extLst>
          </p:nvPr>
        </p:nvGraphicFramePr>
        <p:xfrm>
          <a:off x="812074" y="1485829"/>
          <a:ext cx="7519851" cy="475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3EAB82-FFA9-9B40-9624-FCDE9C6C70E7}"/>
              </a:ext>
            </a:extLst>
          </p:cNvPr>
          <p:cNvSpPr txBox="1"/>
          <p:nvPr/>
        </p:nvSpPr>
        <p:spPr>
          <a:xfrm>
            <a:off x="3975982" y="6417296"/>
            <a:ext cx="516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tima" panose="02000503060000020004" pitchFamily="2" charset="0"/>
              </a:rPr>
              <a:t>From Van </a:t>
            </a:r>
            <a:r>
              <a:rPr lang="en-US" sz="1200" dirty="0" err="1">
                <a:latin typeface="Optima" panose="02000503060000020004" pitchFamily="2" charset="0"/>
              </a:rPr>
              <a:t>Norden</a:t>
            </a:r>
            <a:r>
              <a:rPr lang="en-US" sz="1200" dirty="0">
                <a:latin typeface="Optima" panose="02000503060000020004" pitchFamily="2" charset="0"/>
              </a:rPr>
              <a:t>, </a:t>
            </a:r>
            <a:r>
              <a:rPr lang="en-US" sz="1200" i="1" dirty="0">
                <a:latin typeface="Optima" panose="02000503060000020004" pitchFamily="2" charset="0"/>
              </a:rPr>
              <a:t>Introduction to Classical Chinese Philosophy</a:t>
            </a:r>
            <a:r>
              <a:rPr lang="en-US" sz="1200" dirty="0">
                <a:latin typeface="Optima" panose="02000503060000020004" pitchFamily="2" charset="0"/>
              </a:rPr>
              <a:t> (2011), p. 5</a:t>
            </a:r>
          </a:p>
        </p:txBody>
      </p:sp>
    </p:spTree>
    <p:extLst>
      <p:ext uri="{BB962C8B-B14F-4D97-AF65-F5344CB8AC3E}">
        <p14:creationId xmlns:p14="http://schemas.microsoft.com/office/powerpoint/2010/main" val="241493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B3EF-F2CB-0242-88DA-18FFD0E6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Kings (p. 72)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440E-18AB-C947-B27D-14D898F8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12577"/>
            <a:ext cx="5295837" cy="51012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King Yu: founded Xia dynasty</a:t>
            </a:r>
          </a:p>
          <a:p>
            <a:pPr lvl="1"/>
            <a:r>
              <a:rPr lang="en-US" dirty="0"/>
              <a:t>Evil Tyrant </a:t>
            </a:r>
            <a:r>
              <a:rPr lang="en-US" dirty="0" err="1"/>
              <a:t>Jie</a:t>
            </a:r>
            <a:r>
              <a:rPr lang="en-US" dirty="0"/>
              <a:t> overthrown by Tang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King Tang: founded Shang dynasty</a:t>
            </a:r>
          </a:p>
          <a:p>
            <a:pPr lvl="1"/>
            <a:r>
              <a:rPr lang="en-US" dirty="0"/>
              <a:t>Tyrant Zhou overthrown</a:t>
            </a:r>
          </a:p>
          <a:p>
            <a:pPr lvl="1"/>
            <a:r>
              <a:rPr lang="en-US" dirty="0"/>
              <a:t>King Wen recognized as better ruler than Zhou but didn’t rebel; his son Wu did (~1040 BCE)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Kings Wen &amp; Wu: founded Zhou dynasty</a:t>
            </a:r>
          </a:p>
          <a:p>
            <a:pPr lvl="1"/>
            <a:r>
              <a:rPr lang="en-US" dirty="0"/>
              <a:t>Continues until about 221 BCE</a:t>
            </a:r>
          </a:p>
        </p:txBody>
      </p:sp>
      <p:pic>
        <p:nvPicPr>
          <p:cNvPr id="1026" name="Picture 2" descr="silk painting of a man said to be King Wu of the Zhou dynasty">
            <a:extLst>
              <a:ext uri="{FF2B5EF4-FFF2-40B4-BE49-F238E27FC236}">
                <a16:creationId xmlns:a16="http://schemas.microsoft.com/office/drawing/2014/main" id="{632A0CBF-F046-8A4C-AE85-D046C126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3" y="1410789"/>
            <a:ext cx="3452947" cy="39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3F4CF-C315-404E-B0F9-FC6D92208473}"/>
              </a:ext>
            </a:extLst>
          </p:cNvPr>
          <p:cNvSpPr txBox="1"/>
          <p:nvPr/>
        </p:nvSpPr>
        <p:spPr>
          <a:xfrm>
            <a:off x="5919653" y="5642800"/>
            <a:ext cx="276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  <a:hlinkClick r:id="rId3"/>
              </a:rPr>
              <a:t>King Wu of Zhou dynasty</a:t>
            </a:r>
            <a:r>
              <a:rPr lang="en-US" sz="1400" dirty="0">
                <a:latin typeface="Optima" panose="02000503060000020004" pitchFamily="2" charset="0"/>
              </a:rPr>
              <a:t>, public domain on Wikimedia Commons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32423-F88B-3546-82B0-0F974E48507C}"/>
              </a:ext>
            </a:extLst>
          </p:cNvPr>
          <p:cNvSpPr txBox="1"/>
          <p:nvPr/>
        </p:nvSpPr>
        <p:spPr>
          <a:xfrm>
            <a:off x="3432499" y="6507815"/>
            <a:ext cx="547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tima" panose="02000503060000020004" pitchFamily="2" charset="0"/>
              </a:rPr>
              <a:t>From Van </a:t>
            </a:r>
            <a:r>
              <a:rPr lang="en-US" sz="1200" dirty="0" err="1">
                <a:latin typeface="Optima" panose="02000503060000020004" pitchFamily="2" charset="0"/>
              </a:rPr>
              <a:t>Norden</a:t>
            </a:r>
            <a:r>
              <a:rPr lang="en-US" sz="1200" dirty="0">
                <a:latin typeface="Optima" panose="02000503060000020004" pitchFamily="2" charset="0"/>
              </a:rPr>
              <a:t>, </a:t>
            </a:r>
            <a:r>
              <a:rPr lang="en-US" sz="1200" i="1" dirty="0">
                <a:latin typeface="Optima" panose="02000503060000020004" pitchFamily="2" charset="0"/>
              </a:rPr>
              <a:t>Introduction to Classical Chinese Philosophy</a:t>
            </a:r>
            <a:r>
              <a:rPr lang="en-US" sz="1200" dirty="0">
                <a:latin typeface="Optima" panose="02000503060000020004" pitchFamily="2" charset="0"/>
              </a:rPr>
              <a:t> (2011), pp. 4-10</a:t>
            </a:r>
          </a:p>
        </p:txBody>
      </p:sp>
    </p:spTree>
    <p:extLst>
      <p:ext uri="{BB962C8B-B14F-4D97-AF65-F5344CB8AC3E}">
        <p14:creationId xmlns:p14="http://schemas.microsoft.com/office/powerpoint/2010/main" val="410895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E1DA-EC41-154C-94B7-C75123F0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/>
          <a:lstStyle/>
          <a:p>
            <a:r>
              <a:rPr lang="en-US" dirty="0"/>
              <a:t>Warring States Period</a:t>
            </a:r>
          </a:p>
        </p:txBody>
      </p:sp>
      <p:pic>
        <p:nvPicPr>
          <p:cNvPr id="2050" name="Picture 2" descr="Map of the warring states of China c. 260 BCE, showing the states of Qin, Wei, Han, Zhao, Yan, Qi, and Chu.">
            <a:extLst>
              <a:ext uri="{FF2B5EF4-FFF2-40B4-BE49-F238E27FC236}">
                <a16:creationId xmlns:a16="http://schemas.microsoft.com/office/drawing/2014/main" id="{F8312476-C819-4F40-A7D7-8C9E8FFD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08" y="1080655"/>
            <a:ext cx="5703031" cy="525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Map of china with current provinces outlined but no names on them. This is to show the approximate location of the warring states on the other map on this slide.">
            <a:extLst>
              <a:ext uri="{FF2B5EF4-FFF2-40B4-BE49-F238E27FC236}">
                <a16:creationId xmlns:a16="http://schemas.microsoft.com/office/drawing/2014/main" id="{B400FDA5-C0D6-7048-8DC9-0C98E931B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" y="1973336"/>
            <a:ext cx="3599155" cy="317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9D5BC2-8601-0F45-B070-916AC52A8B27}"/>
              </a:ext>
            </a:extLst>
          </p:cNvPr>
          <p:cNvSpPr txBox="1"/>
          <p:nvPr/>
        </p:nvSpPr>
        <p:spPr>
          <a:xfrm>
            <a:off x="4016184" y="6428509"/>
            <a:ext cx="4370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  <a:hlinkClick r:id="rId4"/>
              </a:rPr>
              <a:t>Warring states map </a:t>
            </a:r>
            <a:r>
              <a:rPr lang="en-US" sz="1400" dirty="0">
                <a:latin typeface="Optima" panose="02000503060000020004" pitchFamily="2" charset="0"/>
              </a:rPr>
              <a:t>by Philg88, licensed </a:t>
            </a:r>
            <a:r>
              <a:rPr lang="en-US" sz="1400" dirty="0">
                <a:latin typeface="Optima" panose="02000503060000020004" pitchFamily="2" charset="0"/>
                <a:hlinkClick r:id="rId5"/>
              </a:rPr>
              <a:t>CC BY-SA 3.0</a:t>
            </a:r>
            <a:endParaRPr lang="en-US" sz="1400" dirty="0">
              <a:latin typeface="Optima" panose="02000503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8C3C1-B5AC-F44C-B397-FFFE9AF17D63}"/>
              </a:ext>
            </a:extLst>
          </p:cNvPr>
          <p:cNvSpPr txBox="1"/>
          <p:nvPr/>
        </p:nvSpPr>
        <p:spPr>
          <a:xfrm>
            <a:off x="339514" y="5216838"/>
            <a:ext cx="258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Optima" panose="02000503060000020004" pitchFamily="2" charset="0"/>
                <a:hlinkClick r:id="rId6"/>
              </a:rPr>
              <a:t>China blank map </a:t>
            </a:r>
            <a:r>
              <a:rPr lang="en-US" sz="1400" dirty="0">
                <a:latin typeface="Optima" panose="02000503060000020004" pitchFamily="2" charset="0"/>
              </a:rPr>
              <a:t>by Alan </a:t>
            </a:r>
            <a:r>
              <a:rPr lang="en-US" sz="1400" dirty="0" err="1">
                <a:latin typeface="Optima" panose="02000503060000020004" pitchFamily="2" charset="0"/>
              </a:rPr>
              <a:t>Mak</a:t>
            </a:r>
            <a:r>
              <a:rPr lang="en-US" sz="1400" dirty="0">
                <a:latin typeface="Optima" panose="02000503060000020004" pitchFamily="2" charset="0"/>
              </a:rPr>
              <a:t>,</a:t>
            </a:r>
          </a:p>
          <a:p>
            <a:pPr algn="ctr"/>
            <a:r>
              <a:rPr lang="en-US" sz="1400" dirty="0">
                <a:latin typeface="Optima" panose="02000503060000020004" pitchFamily="2" charset="0"/>
              </a:rPr>
              <a:t>Licensed </a:t>
            </a:r>
            <a:r>
              <a:rPr lang="en-US" sz="1400" dirty="0">
                <a:latin typeface="Optima" panose="02000503060000020004" pitchFamily="2" charset="0"/>
                <a:hlinkClick r:id="rId5"/>
              </a:rPr>
              <a:t>CC BY-SA 3.0</a:t>
            </a:r>
            <a:endParaRPr lang="en-US" sz="14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7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3F50-8BA6-8D45-874A-0AE19BE0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Mozi’s</a:t>
            </a:r>
            <a:r>
              <a:rPr lang="en-US" dirty="0"/>
              <a:t> timeline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EC3D4B-029C-A645-9FF3-20AC55C95322}"/>
              </a:ext>
            </a:extLst>
          </p:cNvPr>
          <p:cNvCxnSpPr/>
          <p:nvPr/>
        </p:nvCxnSpPr>
        <p:spPr>
          <a:xfrm>
            <a:off x="235527" y="3810000"/>
            <a:ext cx="86313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FE3333-65C5-8546-9B33-88DB1FFCF7EE}"/>
              </a:ext>
            </a:extLst>
          </p:cNvPr>
          <p:cNvCxnSpPr>
            <a:cxnSpLocks/>
          </p:cNvCxnSpPr>
          <p:nvPr/>
        </p:nvCxnSpPr>
        <p:spPr>
          <a:xfrm>
            <a:off x="581207" y="2837740"/>
            <a:ext cx="0" cy="125886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D22555-0AB9-AC46-889D-B11891C2D1B9}"/>
              </a:ext>
            </a:extLst>
          </p:cNvPr>
          <p:cNvCxnSpPr>
            <a:cxnSpLocks/>
          </p:cNvCxnSpPr>
          <p:nvPr/>
        </p:nvCxnSpPr>
        <p:spPr>
          <a:xfrm>
            <a:off x="2438399" y="2837740"/>
            <a:ext cx="0" cy="125886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B02FC6-BA60-274F-A8B8-77AABBAC549F}"/>
              </a:ext>
            </a:extLst>
          </p:cNvPr>
          <p:cNvCxnSpPr>
            <a:cxnSpLocks/>
          </p:cNvCxnSpPr>
          <p:nvPr/>
        </p:nvCxnSpPr>
        <p:spPr>
          <a:xfrm>
            <a:off x="3144982" y="2862321"/>
            <a:ext cx="0" cy="12342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1D0E55-550F-B34F-95E0-43AF2EF5AD93}"/>
              </a:ext>
            </a:extLst>
          </p:cNvPr>
          <p:cNvCxnSpPr>
            <a:cxnSpLocks/>
          </p:cNvCxnSpPr>
          <p:nvPr/>
        </p:nvCxnSpPr>
        <p:spPr>
          <a:xfrm>
            <a:off x="4724400" y="1676400"/>
            <a:ext cx="0" cy="237184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FEA527-4FC7-0C4B-8B8F-5EC8151B69AA}"/>
              </a:ext>
            </a:extLst>
          </p:cNvPr>
          <p:cNvCxnSpPr>
            <a:cxnSpLocks/>
          </p:cNvCxnSpPr>
          <p:nvPr/>
        </p:nvCxnSpPr>
        <p:spPr>
          <a:xfrm>
            <a:off x="5729816" y="2944412"/>
            <a:ext cx="10602" cy="110383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F07DD5-9544-5A40-B074-262181D6854D}"/>
              </a:ext>
            </a:extLst>
          </p:cNvPr>
          <p:cNvCxnSpPr>
            <a:cxnSpLocks/>
          </p:cNvCxnSpPr>
          <p:nvPr/>
        </p:nvCxnSpPr>
        <p:spPr>
          <a:xfrm flipH="1">
            <a:off x="6426558" y="1676400"/>
            <a:ext cx="1" cy="232268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CD38B7-1D57-354F-B719-4D780F1BC230}"/>
              </a:ext>
            </a:extLst>
          </p:cNvPr>
          <p:cNvCxnSpPr>
            <a:cxnSpLocks/>
          </p:cNvCxnSpPr>
          <p:nvPr/>
        </p:nvCxnSpPr>
        <p:spPr>
          <a:xfrm>
            <a:off x="6622473" y="2697480"/>
            <a:ext cx="0" cy="135076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DFE4668-B65C-A146-B9B6-95E8A8706239}"/>
              </a:ext>
            </a:extLst>
          </p:cNvPr>
          <p:cNvSpPr txBox="1"/>
          <p:nvPr/>
        </p:nvSpPr>
        <p:spPr>
          <a:xfrm>
            <a:off x="691177" y="3097782"/>
            <a:ext cx="161202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Optima" panose="02000503060000020004" pitchFamily="2" charset="0"/>
              </a:rPr>
              <a:t>Kongzi</a:t>
            </a:r>
            <a:endParaRPr lang="en-US" sz="2800" dirty="0">
              <a:latin typeface="Optima" panose="0200050306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422517-A7B1-4146-BCAE-0E4A75A74B20}"/>
              </a:ext>
            </a:extLst>
          </p:cNvPr>
          <p:cNvCxnSpPr>
            <a:cxnSpLocks/>
          </p:cNvCxnSpPr>
          <p:nvPr/>
        </p:nvCxnSpPr>
        <p:spPr>
          <a:xfrm>
            <a:off x="8477636" y="2697480"/>
            <a:ext cx="0" cy="13016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CE0B0C-6FF4-5E4C-BAE3-242BE076C230}"/>
              </a:ext>
            </a:extLst>
          </p:cNvPr>
          <p:cNvSpPr txBox="1"/>
          <p:nvPr/>
        </p:nvSpPr>
        <p:spPr>
          <a:xfrm>
            <a:off x="763478" y="3991736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551-479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D00A4B-6437-3B45-A8C8-D44CC7151E82}"/>
              </a:ext>
            </a:extLst>
          </p:cNvPr>
          <p:cNvSpPr txBox="1"/>
          <p:nvPr/>
        </p:nvSpPr>
        <p:spPr>
          <a:xfrm>
            <a:off x="3309645" y="3097782"/>
            <a:ext cx="2225435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Socrates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C7D4DD-E291-A446-9E7E-8CFEF0F06446}"/>
              </a:ext>
            </a:extLst>
          </p:cNvPr>
          <p:cNvSpPr txBox="1"/>
          <p:nvPr/>
        </p:nvSpPr>
        <p:spPr>
          <a:xfrm>
            <a:off x="3764972" y="3958325"/>
            <a:ext cx="191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469-399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241621-1FB1-004B-8695-6474801144A3}"/>
              </a:ext>
            </a:extLst>
          </p:cNvPr>
          <p:cNvSpPr txBox="1"/>
          <p:nvPr/>
        </p:nvSpPr>
        <p:spPr>
          <a:xfrm>
            <a:off x="4853805" y="2109857"/>
            <a:ext cx="1463869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Plato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75E714-A952-F347-B0CE-4CED3A7A86CD}"/>
              </a:ext>
            </a:extLst>
          </p:cNvPr>
          <p:cNvSpPr txBox="1"/>
          <p:nvPr/>
        </p:nvSpPr>
        <p:spPr>
          <a:xfrm>
            <a:off x="6721067" y="2944412"/>
            <a:ext cx="155795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Epicurus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6156A3-158B-3C4E-994C-9C65A07BA650}"/>
              </a:ext>
            </a:extLst>
          </p:cNvPr>
          <p:cNvSpPr txBox="1"/>
          <p:nvPr/>
        </p:nvSpPr>
        <p:spPr>
          <a:xfrm>
            <a:off x="6884363" y="3891658"/>
            <a:ext cx="15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341-271</a:t>
            </a:r>
          </a:p>
        </p:txBody>
      </p:sp>
      <p:sp>
        <p:nvSpPr>
          <p:cNvPr id="68" name="TextBox 67" descr="Text box that reads: Mozi: between 479 and 390?">
            <a:extLst>
              <a:ext uri="{FF2B5EF4-FFF2-40B4-BE49-F238E27FC236}">
                <a16:creationId xmlns:a16="http://schemas.microsoft.com/office/drawing/2014/main" id="{F7F51F03-6F81-5049-9E96-9D3262752B0F}"/>
              </a:ext>
            </a:extLst>
          </p:cNvPr>
          <p:cNvSpPr txBox="1"/>
          <p:nvPr/>
        </p:nvSpPr>
        <p:spPr>
          <a:xfrm>
            <a:off x="2378245" y="5784285"/>
            <a:ext cx="4692310" cy="55399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>
                <a:latin typeface="Optima" panose="02000503060000020004" pitchFamily="2" charset="0"/>
              </a:rPr>
              <a:t>Mozi</a:t>
            </a:r>
            <a:r>
              <a:rPr lang="en-US" sz="3000" dirty="0">
                <a:latin typeface="Optima" panose="02000503060000020004" pitchFamily="2" charset="0"/>
              </a:rPr>
              <a:t>: between 479 &amp; 390?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9F036E-C433-DF49-8DE3-23162732B02F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2777606" y="4412065"/>
            <a:ext cx="1946794" cy="137222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6CB621-0579-384B-B096-88719CEA1994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4724400" y="4494263"/>
            <a:ext cx="692727" cy="12900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6776FC8-7F9A-E14E-8B62-50FB05B0561F}"/>
              </a:ext>
            </a:extLst>
          </p:cNvPr>
          <p:cNvSpPr txBox="1"/>
          <p:nvPr/>
        </p:nvSpPr>
        <p:spPr>
          <a:xfrm>
            <a:off x="4789102" y="1528590"/>
            <a:ext cx="15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427-348</a:t>
            </a:r>
          </a:p>
        </p:txBody>
      </p:sp>
    </p:spTree>
    <p:extLst>
      <p:ext uri="{BB962C8B-B14F-4D97-AF65-F5344CB8AC3E}">
        <p14:creationId xmlns:p14="http://schemas.microsoft.com/office/powerpoint/2010/main" val="348905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t of a mind map about this course that shows that Mozi fits into two sections of the course: (1) How should we live? What's important in life? and (2) What's morally right?">
            <a:extLst>
              <a:ext uri="{FF2B5EF4-FFF2-40B4-BE49-F238E27FC236}">
                <a16:creationId xmlns:a16="http://schemas.microsoft.com/office/drawing/2014/main" id="{D5381C2E-E708-9A49-B596-EFF0E91E0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7" t="17820" r="4525" b="1650"/>
          <a:stretch/>
        </p:blipFill>
        <p:spPr>
          <a:xfrm>
            <a:off x="2078180" y="2006101"/>
            <a:ext cx="6608620" cy="4851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749DA-E47E-1246-A3C0-0E843864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435"/>
          </a:xfrm>
        </p:spPr>
        <p:txBody>
          <a:bodyPr>
            <a:normAutofit fontScale="90000"/>
          </a:bodyPr>
          <a:lstStyle/>
          <a:p>
            <a:r>
              <a:rPr lang="en-US" dirty="0"/>
              <a:t>This text, &amp; connection to course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A6B997-F6B5-1F42-BFE9-3C644F30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118"/>
            <a:ext cx="3532909" cy="1173805"/>
          </a:xfrm>
        </p:spPr>
        <p:txBody>
          <a:bodyPr/>
          <a:lstStyle/>
          <a:p>
            <a:r>
              <a:rPr lang="en-US" dirty="0"/>
              <a:t>Authorship?</a:t>
            </a:r>
          </a:p>
          <a:p>
            <a:r>
              <a:rPr lang="en-US" dirty="0"/>
              <a:t>Dry, logical style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395AB-AB1E-2D45-ADBA-5E284A16EF76}"/>
              </a:ext>
            </a:extLst>
          </p:cNvPr>
          <p:cNvSpPr txBox="1"/>
          <p:nvPr/>
        </p:nvSpPr>
        <p:spPr>
          <a:xfrm>
            <a:off x="152400" y="6359236"/>
            <a:ext cx="334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tima" panose="02000503060000020004" pitchFamily="2" charset="0"/>
              </a:rPr>
              <a:t>Mind map from </a:t>
            </a:r>
            <a:r>
              <a:rPr lang="en-US" sz="1200" dirty="0">
                <a:latin typeface="Optima" panose="02000503060000020004" pitchFamily="2" charset="0"/>
                <a:hlinkClick r:id="rId3"/>
              </a:rPr>
              <a:t>syllabus page of course website</a:t>
            </a:r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C6DE8-573B-2747-8414-F53E084CAE1D}"/>
              </a:ext>
            </a:extLst>
          </p:cNvPr>
          <p:cNvSpPr txBox="1"/>
          <p:nvPr/>
        </p:nvSpPr>
        <p:spPr>
          <a:xfrm>
            <a:off x="463389" y="4493062"/>
            <a:ext cx="322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Will connect </a:t>
            </a:r>
            <a:r>
              <a:rPr lang="en-US" sz="2800" dirty="0" err="1">
                <a:latin typeface="Optima" panose="02000503060000020004" pitchFamily="2" charset="0"/>
              </a:rPr>
              <a:t>Mozi</a:t>
            </a:r>
            <a:r>
              <a:rPr lang="en-US" sz="2800" dirty="0">
                <a:latin typeface="Optima" panose="02000503060000020004" pitchFamily="2" charset="0"/>
              </a:rPr>
              <a:t> to Mill and Singer</a:t>
            </a:r>
          </a:p>
        </p:txBody>
      </p:sp>
    </p:spTree>
    <p:extLst>
      <p:ext uri="{BB962C8B-B14F-4D97-AF65-F5344CB8AC3E}">
        <p14:creationId xmlns:p14="http://schemas.microsoft.com/office/powerpoint/2010/main" val="15407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8EE9-B156-5F4A-B8A1-9D3D8A24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37939"/>
          </a:xfrm>
        </p:spPr>
        <p:txBody>
          <a:bodyPr>
            <a:noAutofit/>
          </a:bodyPr>
          <a:lstStyle/>
          <a:p>
            <a:r>
              <a:rPr lang="en-US" sz="3600" dirty="0"/>
              <a:t>What’s needed for human welfare in a state</a:t>
            </a:r>
          </a:p>
        </p:txBody>
      </p:sp>
      <p:pic>
        <p:nvPicPr>
          <p:cNvPr id="5" name="Content Placeholder 4" descr="several houses placed close together in a city setting--meant to signify some degree of material wealth, but not riches (the houses don't look like things very wealthy people would live in).">
            <a:extLst>
              <a:ext uri="{FF2B5EF4-FFF2-40B4-BE49-F238E27FC236}">
                <a16:creationId xmlns:a16="http://schemas.microsoft.com/office/drawing/2014/main" id="{4AE132DF-2254-1F4F-9FC9-89570E34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84"/>
                    </a14:imgEffect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80" y="1282318"/>
            <a:ext cx="3434393" cy="24499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E942F-991B-204A-8F68-3A5BEFC20446}"/>
              </a:ext>
            </a:extLst>
          </p:cNvPr>
          <p:cNvSpPr txBox="1"/>
          <p:nvPr/>
        </p:nvSpPr>
        <p:spPr>
          <a:xfrm>
            <a:off x="0" y="6546967"/>
            <a:ext cx="7465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tima" panose="02000503060000020004" pitchFamily="2" charset="0"/>
                <a:hlinkClick r:id="rId4"/>
              </a:rPr>
              <a:t>Houses image</a:t>
            </a:r>
            <a:r>
              <a:rPr lang="en-US" sz="1200" dirty="0">
                <a:latin typeface="Optima" panose="02000503060000020004" pitchFamily="2" charset="0"/>
              </a:rPr>
              <a:t> and </a:t>
            </a:r>
            <a:r>
              <a:rPr lang="en-US" sz="1200" dirty="0">
                <a:latin typeface="Optima" panose="02000503060000020004" pitchFamily="2" charset="0"/>
                <a:hlinkClick r:id="rId5"/>
              </a:rPr>
              <a:t>crowd image </a:t>
            </a:r>
            <a:r>
              <a:rPr lang="en-US" sz="1200" dirty="0">
                <a:latin typeface="Optima" panose="02000503060000020004" pitchFamily="2" charset="0"/>
              </a:rPr>
              <a:t>licensed </a:t>
            </a:r>
            <a:r>
              <a:rPr lang="en-US" sz="1200" dirty="0">
                <a:latin typeface="Optima" panose="02000503060000020004" pitchFamily="2" charset="0"/>
                <a:hlinkClick r:id="rId6"/>
              </a:rPr>
              <a:t>CC0</a:t>
            </a:r>
            <a:r>
              <a:rPr lang="en-US" sz="1200" dirty="0">
                <a:latin typeface="Optima" panose="02000503060000020004" pitchFamily="2" charset="0"/>
              </a:rPr>
              <a:t> on </a:t>
            </a:r>
            <a:r>
              <a:rPr lang="en-US" sz="1200" dirty="0" err="1">
                <a:latin typeface="Optima" panose="02000503060000020004" pitchFamily="2" charset="0"/>
              </a:rPr>
              <a:t>pixabay.com</a:t>
            </a:r>
            <a:r>
              <a:rPr lang="en-US" sz="1200" dirty="0">
                <a:latin typeface="Optima" panose="02000503060000020004" pitchFamily="2" charset="0"/>
              </a:rPr>
              <a:t>; bird icon purchased from </a:t>
            </a:r>
            <a:r>
              <a:rPr lang="en-US" sz="1200" dirty="0" err="1">
                <a:latin typeface="Optima" panose="02000503060000020004" pitchFamily="2" charset="0"/>
              </a:rPr>
              <a:t>thenounproject.com</a:t>
            </a:r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1A342-7704-094B-A559-A5C80B3367F9}"/>
              </a:ext>
            </a:extLst>
          </p:cNvPr>
          <p:cNvSpPr txBox="1"/>
          <p:nvPr/>
        </p:nvSpPr>
        <p:spPr>
          <a:xfrm>
            <a:off x="201893" y="3732260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Some degree of material wealth</a:t>
            </a:r>
          </a:p>
        </p:txBody>
      </p:sp>
      <p:pic>
        <p:nvPicPr>
          <p:cNvPr id="9" name="Picture 8" descr="arial view of a large crowd of people">
            <a:extLst>
              <a:ext uri="{FF2B5EF4-FFF2-40B4-BE49-F238E27FC236}">
                <a16:creationId xmlns:a16="http://schemas.microsoft.com/office/drawing/2014/main" id="{5E3255AC-C687-2146-A275-14F25259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1760" y="1237647"/>
            <a:ext cx="3326151" cy="249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DED453-D5C7-694E-8E50-BF426BC507E1}"/>
              </a:ext>
            </a:extLst>
          </p:cNvPr>
          <p:cNvSpPr txBox="1"/>
          <p:nvPr/>
        </p:nvSpPr>
        <p:spPr>
          <a:xfrm>
            <a:off x="4834208" y="3791665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Large population or family</a:t>
            </a:r>
          </a:p>
        </p:txBody>
      </p:sp>
      <p:pic>
        <p:nvPicPr>
          <p:cNvPr id="12" name="Picture 11" descr="icon of a dove with a branch in its mouth, symbolizing peace">
            <a:extLst>
              <a:ext uri="{FF2B5EF4-FFF2-40B4-BE49-F238E27FC236}">
                <a16:creationId xmlns:a16="http://schemas.microsoft.com/office/drawing/2014/main" id="{84CA61D7-5D5F-F14A-8B56-41D6B5E3D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1768" y="3929133"/>
            <a:ext cx="2743880" cy="2743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A0FEF6-CD27-CB44-98FE-3FF22ADB0188}"/>
              </a:ext>
            </a:extLst>
          </p:cNvPr>
          <p:cNvSpPr txBox="1"/>
          <p:nvPr/>
        </p:nvSpPr>
        <p:spPr>
          <a:xfrm>
            <a:off x="4903778" y="5274934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Social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C7507-4FF6-584F-A01C-3B94AA1C32E4}"/>
              </a:ext>
            </a:extLst>
          </p:cNvPr>
          <p:cNvSpPr txBox="1"/>
          <p:nvPr/>
        </p:nvSpPr>
        <p:spPr>
          <a:xfrm rot="20303999">
            <a:off x="632296" y="1529238"/>
            <a:ext cx="21910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But what about </a:t>
            </a:r>
            <a:r>
              <a:rPr lang="en-US" sz="2400" dirty="0" err="1">
                <a:latin typeface="Optima" panose="02000503060000020004" pitchFamily="2" charset="0"/>
              </a:rPr>
              <a:t>chpt</a:t>
            </a:r>
            <a:r>
              <a:rPr lang="en-US" sz="2400" dirty="0">
                <a:latin typeface="Optima" panose="02000503060000020004" pitchFamily="2" charset="0"/>
              </a:rPr>
              <a:t>. 20?</a:t>
            </a:r>
          </a:p>
        </p:txBody>
      </p:sp>
    </p:spTree>
    <p:extLst>
      <p:ext uri="{BB962C8B-B14F-4D97-AF65-F5344CB8AC3E}">
        <p14:creationId xmlns:p14="http://schemas.microsoft.com/office/powerpoint/2010/main" val="13146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911C-8CB9-6447-8BA4-05DDF66A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Impartial caring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D895-EFDB-3147-9EF9-8579E4C22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get from the text about what it means to “replace partiality with impartiality” and engage in impartial caring (68)?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examples does the text (or could you) give to explain what this looks like?</a:t>
            </a:r>
          </a:p>
        </p:txBody>
      </p:sp>
    </p:spTree>
    <p:extLst>
      <p:ext uri="{BB962C8B-B14F-4D97-AF65-F5344CB8AC3E}">
        <p14:creationId xmlns:p14="http://schemas.microsoft.com/office/powerpoint/2010/main" val="105953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681E-7821-374A-AB23-92CC05EC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words: </a:t>
            </a:r>
            <a:r>
              <a:rPr lang="en-US" i="1" dirty="0" err="1"/>
              <a:t>jian</a:t>
            </a:r>
            <a:r>
              <a:rPr lang="en-US" i="1" dirty="0"/>
              <a:t> </a:t>
            </a:r>
            <a:r>
              <a:rPr lang="en-US" i="1" dirty="0" err="1"/>
              <a:t>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A71C-02C1-654C-9C36-10F416B8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err="1"/>
              <a:t>jian</a:t>
            </a:r>
            <a:r>
              <a:rPr lang="en-US" i="1" dirty="0"/>
              <a:t>: </a:t>
            </a:r>
            <a:r>
              <a:rPr lang="en-US" dirty="0"/>
              <a:t>impartiality, treating people similarly</a:t>
            </a:r>
          </a:p>
          <a:p>
            <a:pPr marL="0" indent="0">
              <a:buNone/>
            </a:pPr>
            <a:r>
              <a:rPr lang="en-US" i="1" u="sng" dirty="0" err="1"/>
              <a:t>ai</a:t>
            </a:r>
            <a:r>
              <a:rPr lang="en-US" i="1" u="sng" dirty="0"/>
              <a:t>:</a:t>
            </a:r>
            <a:r>
              <a:rPr lang="en-US" dirty="0"/>
              <a:t> taking care of someone</a:t>
            </a:r>
          </a:p>
          <a:p>
            <a:pPr lvl="1"/>
            <a:r>
              <a:rPr lang="en-US" dirty="0"/>
              <a:t>you can “</a:t>
            </a:r>
            <a:r>
              <a:rPr lang="en-US" i="1" dirty="0" err="1"/>
              <a:t>ai</a:t>
            </a:r>
            <a:r>
              <a:rPr lang="en-US" dirty="0"/>
              <a:t>” pets or livestock as well as people</a:t>
            </a:r>
          </a:p>
          <a:p>
            <a:pPr lvl="1"/>
            <a:r>
              <a:rPr lang="en-US" dirty="0"/>
              <a:t>Not about how you </a:t>
            </a:r>
            <a:r>
              <a:rPr lang="en-US" b="1" i="1" dirty="0"/>
              <a:t>feel</a:t>
            </a:r>
            <a:r>
              <a:rPr lang="en-US" dirty="0"/>
              <a:t> but what you </a:t>
            </a:r>
            <a:r>
              <a:rPr lang="en-US" b="1" i="1" dirty="0"/>
              <a:t>do</a:t>
            </a:r>
          </a:p>
        </p:txBody>
      </p:sp>
      <p:pic>
        <p:nvPicPr>
          <p:cNvPr id="5" name="Picture 4" descr="three horses standing next to each other, with their heads and necks visible in the picture (related to the point about &quot;ai&quot; and livestock)">
            <a:extLst>
              <a:ext uri="{FF2B5EF4-FFF2-40B4-BE49-F238E27FC236}">
                <a16:creationId xmlns:a16="http://schemas.microsoft.com/office/drawing/2014/main" id="{74E2BDF2-59A8-DC41-A3CD-81A69972D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32" y="3564738"/>
            <a:ext cx="4678582" cy="3124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E61BA-FDBF-1647-A423-0B6184850FCF}"/>
              </a:ext>
            </a:extLst>
          </p:cNvPr>
          <p:cNvSpPr txBox="1"/>
          <p:nvPr/>
        </p:nvSpPr>
        <p:spPr>
          <a:xfrm>
            <a:off x="87549" y="6227207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hlinkClick r:id="rId3"/>
              </a:rPr>
              <a:t>Horses image </a:t>
            </a:r>
            <a:r>
              <a:rPr lang="en-US" sz="1200" dirty="0">
                <a:latin typeface="Optima" panose="02000503060000020004" pitchFamily="2" charset="0"/>
              </a:rPr>
              <a:t>licensed </a:t>
            </a:r>
            <a:r>
              <a:rPr lang="en-US" sz="1200" dirty="0">
                <a:latin typeface="Optima" panose="02000503060000020004" pitchFamily="2" charset="0"/>
                <a:hlinkClick r:id="rId4"/>
              </a:rPr>
              <a:t>CC0</a:t>
            </a:r>
            <a:r>
              <a:rPr lang="en-US" sz="1200" dirty="0">
                <a:latin typeface="Optima" panose="02000503060000020004" pitchFamily="2" charset="0"/>
              </a:rPr>
              <a:t> </a:t>
            </a:r>
          </a:p>
          <a:p>
            <a:pPr algn="ctr"/>
            <a:r>
              <a:rPr lang="en-US" sz="1200" dirty="0">
                <a:latin typeface="Optima" panose="02000503060000020004" pitchFamily="2" charset="0"/>
              </a:rPr>
              <a:t>on </a:t>
            </a:r>
            <a:r>
              <a:rPr lang="en-US" sz="1200" dirty="0" err="1">
                <a:latin typeface="Optima" panose="02000503060000020004" pitchFamily="2" charset="0"/>
              </a:rPr>
              <a:t>pixabay.com</a:t>
            </a:r>
            <a:endParaRPr lang="en-US" sz="1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4E8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572</Words>
  <Application>Microsoft Macintosh PowerPoint</Application>
  <PresentationFormat>On-screen Show (4:3)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</vt:lpstr>
      <vt:lpstr>Avenir Book</vt:lpstr>
      <vt:lpstr>Calibri</vt:lpstr>
      <vt:lpstr>Courier New</vt:lpstr>
      <vt:lpstr>Optima</vt:lpstr>
      <vt:lpstr>Office Theme</vt:lpstr>
      <vt:lpstr>Mozi (“Master Mo”)</vt:lpstr>
      <vt:lpstr>Cyclical pattern of ruling dynasties</vt:lpstr>
      <vt:lpstr>Sage Kings (p. 72)</vt:lpstr>
      <vt:lpstr>Warring States Period</vt:lpstr>
      <vt:lpstr>Mozi’s timeline</vt:lpstr>
      <vt:lpstr>This text, &amp; connection to course</vt:lpstr>
      <vt:lpstr>What’s needed for human welfare in a state</vt:lpstr>
      <vt:lpstr>Impartial caring</vt:lpstr>
      <vt:lpstr>Meaning of words: jian ai</vt:lpstr>
      <vt:lpstr>Examples &amp; Your View</vt:lpstr>
      <vt:lpstr>Why should we act this way?</vt:lpstr>
      <vt:lpstr>Is impartial caring even possible?</vt:lpstr>
      <vt:lpstr>What about filial piety?</vt:lpstr>
      <vt:lpstr>Summary</vt:lpstr>
    </vt:vector>
  </TitlesOfParts>
  <Company>University of British Columbia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Nagel, “Death” (1979)</dc:title>
  <dc:creator>Christina Hendricks</dc:creator>
  <cp:lastModifiedBy>Christina Hendricks</cp:lastModifiedBy>
  <cp:revision>75</cp:revision>
  <cp:lastPrinted>2018-01-24T19:09:08Z</cp:lastPrinted>
  <dcterms:created xsi:type="dcterms:W3CDTF">2015-10-13T18:34:49Z</dcterms:created>
  <dcterms:modified xsi:type="dcterms:W3CDTF">2018-01-29T17:37:53Z</dcterms:modified>
</cp:coreProperties>
</file>