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0" r:id="rId8"/>
    <p:sldId id="267" r:id="rId9"/>
    <p:sldId id="261" r:id="rId10"/>
    <p:sldId id="262" r:id="rId11"/>
    <p:sldId id="263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4"/>
    <p:restoredTop sz="94580"/>
  </p:normalViewPr>
  <p:slideViewPr>
    <p:cSldViewPr snapToGrid="0" snapToObjects="1">
      <p:cViewPr varScale="1">
        <p:scale>
          <a:sx n="117" d="100"/>
          <a:sy n="117" d="100"/>
        </p:scale>
        <p:origin x="7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6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4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0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0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0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4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8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9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B92B-358D-FB47-AACD-F4329F134D00}" type="datetimeFigureOut">
              <a:rPr lang="en-US" smtClean="0"/>
              <a:t>1/29/18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3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7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286"/>
            <a:ext cx="8229600" cy="4736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4B92B-358D-FB47-AACD-F4329F134D00}" type="datetimeFigureOut">
              <a:rPr lang="en-US" smtClean="0"/>
              <a:t>1/29/18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A0C1-42C7-9D44-938F-53C43DB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1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Optima"/>
          <a:ea typeface="+mj-ea"/>
          <a:cs typeface="Opti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SzPct val="91000"/>
        <a:buFont typeface="Courier New"/>
        <a:buChar char="o"/>
        <a:defRPr sz="280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thenounproject.com/search/?q=process&amp;i=6652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old-elderly-grandfather-grandpa-151794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zero/1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gd/phil102nage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icture-frame-picture-frame-white-76329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zero/1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old-elderly-grandfather-grandpa-151794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zero/1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ombstone-old-grave-stones-cemetery-2254373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zero/1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old-elderly-grandfather-grandpa-151794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publicdomain/zero/1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https://thenounproject.com/search/?q=process&amp;i=6652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thenounproject.com/search/?q=process&amp;i=14456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208F0-2144-A945-8CCA-1A43CB3A7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97" y="339152"/>
            <a:ext cx="8684401" cy="5795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547306"/>
            <a:ext cx="7772400" cy="1156017"/>
          </a:xfrm>
          <a:solidFill>
            <a:schemeClr val="tx1">
              <a:alpha val="47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Optima"/>
                <a:cs typeface="Optima"/>
              </a:rPr>
              <a:t>Thomas Nagel, “Death” (1979)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7" y="4758130"/>
            <a:ext cx="6400800" cy="1202635"/>
          </a:xfrm>
          <a:solidFill>
            <a:schemeClr val="tx1">
              <a:alpha val="68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PHIL 102, January 2018, UBC</a:t>
            </a:r>
          </a:p>
          <a:p>
            <a:r>
              <a:rPr lang="en-US" dirty="0">
                <a:solidFill>
                  <a:schemeClr val="bg1"/>
                </a:solidFill>
              </a:rPr>
              <a:t>Christina Hendricks</a:t>
            </a:r>
          </a:p>
        </p:txBody>
      </p:sp>
      <p:pic>
        <p:nvPicPr>
          <p:cNvPr id="4" name="Picture 3" descr="CCBYbutt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88" y="6355268"/>
            <a:ext cx="875538" cy="308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326" y="6324213"/>
            <a:ext cx="6005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Book"/>
                <a:cs typeface="Avenir Book"/>
              </a:rPr>
              <a:t>Except images noted otherwise, this presentation is licensed </a:t>
            </a:r>
            <a:r>
              <a:rPr lang="en-US" sz="1400" dirty="0">
                <a:latin typeface="Avenir Book"/>
                <a:cs typeface="Avenir Book"/>
                <a:hlinkClick r:id="rId4"/>
              </a:rPr>
              <a:t>CC-BY 4.0</a:t>
            </a:r>
            <a:endParaRPr lang="en-US" sz="14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56010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question in the 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6213" indent="-176213">
              <a:buNone/>
            </a:pPr>
            <a:r>
              <a:rPr lang="en-US" sz="2800" dirty="0"/>
              <a:t>Must we take the loss of life as </a:t>
            </a:r>
            <a:r>
              <a:rPr lang="en-US" sz="2800" i="1" dirty="0"/>
              <a:t>always </a:t>
            </a:r>
            <a:r>
              <a:rPr lang="en-US" sz="2800" dirty="0"/>
              <a:t>a bad thing, because a loss of future possibilities, since </a:t>
            </a:r>
            <a:r>
              <a:rPr lang="en-US" sz="2800" b="1" u="sng" dirty="0">
                <a:solidFill>
                  <a:srgbClr val="C0504D"/>
                </a:solidFill>
              </a:rPr>
              <a:t>we are naturally mortal</a:t>
            </a:r>
            <a:r>
              <a:rPr lang="en-US" sz="2800" dirty="0"/>
              <a:t>?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Reply</a:t>
            </a:r>
            <a:r>
              <a:rPr lang="en-US" sz="2800" dirty="0"/>
              <a:t>: From </a:t>
            </a:r>
            <a:r>
              <a:rPr lang="en-US" sz="2800" b="1" u="sng" dirty="0">
                <a:solidFill>
                  <a:srgbClr val="C0504D"/>
                </a:solidFill>
              </a:rPr>
              <a:t>perspective within our lives</a:t>
            </a:r>
            <a:r>
              <a:rPr lang="en-US" sz="2800" dirty="0"/>
              <a:t>, it would be good to have more, even if we recognize (from outside) that we can’t; so loss is still bad </a:t>
            </a:r>
            <a:r>
              <a:rPr lang="en-US" sz="2800" i="1" dirty="0"/>
              <a:t>to</a:t>
            </a:r>
            <a:r>
              <a:rPr lang="en-US" sz="2800" dirty="0"/>
              <a:t> </a:t>
            </a:r>
            <a:r>
              <a:rPr lang="en-US" sz="2800" i="1" dirty="0"/>
              <a:t>us</a:t>
            </a:r>
            <a:r>
              <a:rPr lang="en-US" sz="2800" dirty="0"/>
              <a:t>.</a:t>
            </a:r>
            <a:endParaRPr lang="en-US" sz="2800" b="1" dirty="0"/>
          </a:p>
        </p:txBody>
      </p:sp>
      <p:pic>
        <p:nvPicPr>
          <p:cNvPr id="4" name="Picture 3" descr="icon of arrow with three circles along its line, signifying a person's life with various points along the way. The arrow points to a red line signaling their death. After the red line is another arrow, signaling that they had future possibilities that stopped when they die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3" y="4305700"/>
            <a:ext cx="6166066" cy="2228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907" y="6384805"/>
            <a:ext cx="3107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Icon by Harold Weaver, from </a:t>
            </a:r>
            <a:r>
              <a:rPr lang="en-US" sz="1200" dirty="0">
                <a:hlinkClick r:id="rId3"/>
              </a:rPr>
              <a:t>the Noun Project</a:t>
            </a:r>
            <a:endParaRPr lang="en-US" sz="1200" dirty="0"/>
          </a:p>
        </p:txBody>
      </p:sp>
      <p:sp>
        <p:nvSpPr>
          <p:cNvPr id="6" name="Right Arrow 5"/>
          <p:cNvSpPr/>
          <p:nvPr/>
        </p:nvSpPr>
        <p:spPr>
          <a:xfrm>
            <a:off x="6039606" y="5302840"/>
            <a:ext cx="769436" cy="4449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924921" y="5330648"/>
            <a:ext cx="611840" cy="3522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683967" y="5386276"/>
            <a:ext cx="422358" cy="2781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45646" y="4824504"/>
            <a:ext cx="541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9C1922-5289-0247-87BF-80BAD95E9B05}"/>
              </a:ext>
            </a:extLst>
          </p:cNvPr>
          <p:cNvCxnSpPr>
            <a:cxnSpLocks/>
          </p:cNvCxnSpPr>
          <p:nvPr/>
        </p:nvCxnSpPr>
        <p:spPr>
          <a:xfrm>
            <a:off x="5930972" y="4649118"/>
            <a:ext cx="0" cy="17356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  <p:bldP spid="7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link to Epicurus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Death is bad for the person who dies b/c it’s a loss to that person of future possibilities of a good thing (life).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1C6407A-3A83-A245-8E16-C9FDA5EE46C0}"/>
              </a:ext>
            </a:extLst>
          </p:cNvPr>
          <p:cNvSpPr/>
          <p:nvPr/>
        </p:nvSpPr>
        <p:spPr>
          <a:xfrm>
            <a:off x="4774932" y="2650540"/>
            <a:ext cx="2759162" cy="221437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icon of older person with a cane">
            <a:extLst>
              <a:ext uri="{FF2B5EF4-FFF2-40B4-BE49-F238E27FC236}">
                <a16:creationId xmlns:a16="http://schemas.microsoft.com/office/drawing/2014/main" id="{24DAF71B-2C43-8442-9A77-E9E85C73A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23" y="3159982"/>
            <a:ext cx="2147144" cy="34098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47924A-17B8-3D42-AFFF-F8DC364EB31D}"/>
              </a:ext>
            </a:extLst>
          </p:cNvPr>
          <p:cNvSpPr txBox="1"/>
          <p:nvPr/>
        </p:nvSpPr>
        <p:spPr>
          <a:xfrm>
            <a:off x="4247973" y="5563066"/>
            <a:ext cx="304110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C00000"/>
                </a:solidFill>
                <a:latin typeface="Optima"/>
                <a:cs typeface="Optima"/>
              </a:rPr>
              <a:t>Is</a:t>
            </a:r>
            <a:r>
              <a:rPr lang="en-US" sz="2400" b="1" dirty="0">
                <a:solidFill>
                  <a:srgbClr val="C00000"/>
                </a:solidFill>
                <a:latin typeface="Optima"/>
                <a:cs typeface="Optima"/>
              </a:rPr>
              <a:t> bad </a:t>
            </a:r>
            <a:r>
              <a:rPr lang="en-US" sz="2400" dirty="0">
                <a:latin typeface="Optima"/>
                <a:cs typeface="Optima"/>
              </a:rPr>
              <a:t>for that person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3C93EA-1527-3A45-A22B-C3D7FA1E419A}"/>
              </a:ext>
            </a:extLst>
          </p:cNvPr>
          <p:cNvCxnSpPr>
            <a:cxnSpLocks/>
          </p:cNvCxnSpPr>
          <p:nvPr/>
        </p:nvCxnSpPr>
        <p:spPr>
          <a:xfrm flipH="1">
            <a:off x="5805324" y="4879965"/>
            <a:ext cx="390003" cy="658542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C26E4B-86DB-E347-9A7A-7B625A815916}"/>
              </a:ext>
            </a:extLst>
          </p:cNvPr>
          <p:cNvSpPr txBox="1"/>
          <p:nvPr/>
        </p:nvSpPr>
        <p:spPr>
          <a:xfrm>
            <a:off x="3260613" y="6500809"/>
            <a:ext cx="2934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tima" charset="0"/>
                <a:ea typeface="Optima" charset="0"/>
                <a:cs typeface="Optima" charset="0"/>
                <a:hlinkClick r:id="rId3"/>
              </a:rPr>
              <a:t>Stick figure</a:t>
            </a:r>
            <a:r>
              <a:rPr lang="en-US" sz="1200" dirty="0">
                <a:latin typeface="Optima" charset="0"/>
                <a:ea typeface="Optima" charset="0"/>
                <a:cs typeface="Optima" charset="0"/>
              </a:rPr>
              <a:t> licensed </a:t>
            </a:r>
            <a:r>
              <a:rPr lang="en-US" sz="1200" dirty="0">
                <a:latin typeface="Optima" charset="0"/>
                <a:ea typeface="Optima" charset="0"/>
                <a:cs typeface="Optima" charset="0"/>
                <a:hlinkClick r:id="rId4"/>
              </a:rPr>
              <a:t>CC0 </a:t>
            </a:r>
            <a:r>
              <a:rPr lang="en-US" sz="1200" dirty="0">
                <a:latin typeface="Optima" charset="0"/>
                <a:ea typeface="Optima" charset="0"/>
                <a:cs typeface="Optima" charset="0"/>
              </a:rPr>
              <a:t>on </a:t>
            </a:r>
            <a:r>
              <a:rPr lang="en-US" sz="1200" dirty="0" err="1">
                <a:latin typeface="Optima" charset="0"/>
                <a:ea typeface="Optima" charset="0"/>
                <a:cs typeface="Optima" charset="0"/>
              </a:rPr>
              <a:t>pixabay.com</a:t>
            </a:r>
            <a:endParaRPr lang="en-US" sz="1200" dirty="0">
              <a:latin typeface="Optima" charset="0"/>
              <a:ea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3196-BDE4-664E-94A5-293B4D62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 &amp; questions on Nagel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32040-6AD6-F941-A792-54AD1A651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hlinkClick r:id="rId2"/>
            </a:endParaRPr>
          </a:p>
          <a:p>
            <a:pPr marL="0" indent="0">
              <a:buNone/>
            </a:pPr>
            <a:endParaRPr lang="en-US" sz="3600">
              <a:hlinkClick r:id="rId2"/>
            </a:endParaRPr>
          </a:p>
          <a:p>
            <a:pPr marL="0" indent="0" algn="ctr">
              <a:buNone/>
            </a:pPr>
            <a:r>
              <a:rPr lang="en-US" sz="3600">
                <a:hlinkClick r:id="rId2"/>
              </a:rPr>
              <a:t>https</a:t>
            </a:r>
            <a:r>
              <a:rPr lang="en-US" sz="3600" dirty="0">
                <a:hlinkClick r:id="rId2"/>
              </a:rPr>
              <a:t>://is.gd/phil102nagel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052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ree picture frames with nothing inside them, just blank white areas--to represent there being nothing at all after death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1" b="17718"/>
          <a:stretch/>
        </p:blipFill>
        <p:spPr>
          <a:xfrm>
            <a:off x="138642" y="1529242"/>
            <a:ext cx="8884858" cy="4571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01986" y="6368842"/>
            <a:ext cx="43285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Optima" charset="0"/>
                <a:ea typeface="Optima" charset="0"/>
                <a:cs typeface="Optima" charset="0"/>
                <a:hlinkClick r:id="rId3"/>
              </a:rPr>
              <a:t>Blank picture frames </a:t>
            </a:r>
            <a:r>
              <a:rPr lang="en-US" sz="1300" dirty="0">
                <a:latin typeface="Optima" charset="0"/>
                <a:ea typeface="Optima" charset="0"/>
                <a:cs typeface="Optima" charset="0"/>
              </a:rPr>
              <a:t>image licensed </a:t>
            </a:r>
            <a:r>
              <a:rPr lang="en-US" sz="1300" dirty="0">
                <a:latin typeface="Optima" charset="0"/>
                <a:ea typeface="Optima" charset="0"/>
                <a:cs typeface="Optima" charset="0"/>
                <a:hlinkClick r:id="rId4"/>
              </a:rPr>
              <a:t>CC0 </a:t>
            </a:r>
            <a:r>
              <a:rPr lang="en-US" sz="1300" dirty="0">
                <a:latin typeface="Optima" charset="0"/>
                <a:ea typeface="Optima" charset="0"/>
                <a:cs typeface="Optima" charset="0"/>
              </a:rPr>
              <a:t>on </a:t>
            </a:r>
            <a:r>
              <a:rPr lang="en-US" sz="1300" dirty="0" err="1">
                <a:latin typeface="Optima" charset="0"/>
                <a:ea typeface="Optima" charset="0"/>
                <a:cs typeface="Optima" charset="0"/>
              </a:rPr>
              <a:t>pixabay.com</a:t>
            </a:r>
            <a:endParaRPr lang="en-US" sz="1300" dirty="0"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9919" y="274638"/>
            <a:ext cx="8803581" cy="1037939"/>
          </a:xfrm>
        </p:spPr>
        <p:txBody>
          <a:bodyPr>
            <a:noAutofit/>
          </a:bodyPr>
          <a:lstStyle/>
          <a:p>
            <a:r>
              <a:rPr lang="en-US" sz="3600" dirty="0"/>
              <a:t>If there is nothing after death, is death still a bad thing for the person who dies?</a:t>
            </a:r>
          </a:p>
        </p:txBody>
      </p:sp>
      <p:sp>
        <p:nvSpPr>
          <p:cNvPr id="9" name="Content Placeholder 8" descr="text box: Isn't it obvious that it is? Why even ask the question?"/>
          <p:cNvSpPr>
            <a:spLocks noGrp="1"/>
          </p:cNvSpPr>
          <p:nvPr>
            <p:ph idx="1"/>
          </p:nvPr>
        </p:nvSpPr>
        <p:spPr>
          <a:xfrm>
            <a:off x="532888" y="5402150"/>
            <a:ext cx="8177642" cy="55526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Optima" charset="0"/>
                <a:ea typeface="Optima" charset="0"/>
                <a:cs typeface="Optima" charset="0"/>
              </a:rPr>
              <a:t>Isn’t it obvious that it is? Why even ask the question?</a:t>
            </a:r>
          </a:p>
        </p:txBody>
      </p:sp>
    </p:spTree>
    <p:extLst>
      <p:ext uri="{BB962C8B-B14F-4D97-AF65-F5344CB8AC3E}">
        <p14:creationId xmlns:p14="http://schemas.microsoft.com/office/powerpoint/2010/main" val="12525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Epicurus’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578"/>
            <a:ext cx="8229600" cy="4813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Death can only be bad for a person if they can experience it as bad.</a:t>
            </a:r>
          </a:p>
        </p:txBody>
      </p:sp>
      <p:sp>
        <p:nvSpPr>
          <p:cNvPr id="4" name="Rounded Rectangle 3" descr="a square with just black colour in it, representing that there is nothing after death. Below that there is an arrow pointing to a &quot;not equal&quot; sign and the text &quot;bad for that person,&quot; showing that the blankness of death is not bad for that person."/>
          <p:cNvSpPr/>
          <p:nvPr/>
        </p:nvSpPr>
        <p:spPr>
          <a:xfrm>
            <a:off x="3629361" y="2410287"/>
            <a:ext cx="2759162" cy="221437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tick figure of older person with a ca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2" y="2587258"/>
            <a:ext cx="2433382" cy="3864427"/>
          </a:xfrm>
          <a:prstGeom prst="rect">
            <a:avLst/>
          </a:prstGeom>
        </p:spPr>
      </p:pic>
      <p:sp>
        <p:nvSpPr>
          <p:cNvPr id="6" name="Not Equal 5"/>
          <p:cNvSpPr/>
          <p:nvPr/>
        </p:nvSpPr>
        <p:spPr>
          <a:xfrm>
            <a:off x="3369616" y="5399196"/>
            <a:ext cx="1315356" cy="562429"/>
          </a:xfrm>
          <a:prstGeom prst="mathNotEqual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4972" y="5431889"/>
            <a:ext cx="283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BAD for that person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05079" y="4624657"/>
            <a:ext cx="390003" cy="658542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3228" y="6451685"/>
            <a:ext cx="2934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tima" charset="0"/>
                <a:ea typeface="Optima" charset="0"/>
                <a:cs typeface="Optima" charset="0"/>
                <a:hlinkClick r:id="rId3"/>
              </a:rPr>
              <a:t>Stick figure</a:t>
            </a:r>
            <a:r>
              <a:rPr lang="en-US" sz="1200" dirty="0">
                <a:latin typeface="Optima" charset="0"/>
                <a:ea typeface="Optima" charset="0"/>
                <a:cs typeface="Optima" charset="0"/>
              </a:rPr>
              <a:t> licensed </a:t>
            </a:r>
            <a:r>
              <a:rPr lang="en-US" sz="1200" dirty="0">
                <a:latin typeface="Optima" charset="0"/>
                <a:ea typeface="Optima" charset="0"/>
                <a:cs typeface="Optima" charset="0"/>
                <a:hlinkClick r:id="rId4"/>
              </a:rPr>
              <a:t>CC0 </a:t>
            </a:r>
            <a:r>
              <a:rPr lang="en-US" sz="1200" dirty="0">
                <a:latin typeface="Optima" charset="0"/>
                <a:ea typeface="Optima" charset="0"/>
                <a:cs typeface="Optima" charset="0"/>
              </a:rPr>
              <a:t>on </a:t>
            </a:r>
            <a:r>
              <a:rPr lang="en-US" sz="1200" dirty="0" err="1">
                <a:latin typeface="Optima" charset="0"/>
                <a:ea typeface="Optima" charset="0"/>
                <a:cs typeface="Optima" charset="0"/>
              </a:rPr>
              <a:t>pixabay.com</a:t>
            </a:r>
            <a:endParaRPr lang="en-US" sz="1200" dirty="0"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11" name="TextBox 10" descr="text box: Nagel disagrees"/>
          <p:cNvSpPr txBox="1"/>
          <p:nvPr/>
        </p:nvSpPr>
        <p:spPr>
          <a:xfrm flipH="1">
            <a:off x="6921640" y="3040418"/>
            <a:ext cx="1713052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ptima" charset="0"/>
                <a:ea typeface="Optima" charset="0"/>
                <a:cs typeface="Optima" charset="0"/>
              </a:rPr>
              <a:t>Nagel disagrees</a:t>
            </a:r>
          </a:p>
        </p:txBody>
      </p:sp>
    </p:spTree>
    <p:extLst>
      <p:ext uri="{BB962C8B-B14F-4D97-AF65-F5344CB8AC3E}">
        <p14:creationId xmlns:p14="http://schemas.microsoft.com/office/powerpoint/2010/main" val="98485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F0A1-25A2-274E-9874-DB6192C4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philosophy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FCAC8-F754-E844-8A44-DE100AE280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Skim or read whole article (or part of a text) and find overall point (conclusion / thesis statement)</a:t>
            </a:r>
          </a:p>
          <a:p>
            <a:endParaRPr lang="en-US" dirty="0"/>
          </a:p>
          <a:p>
            <a:r>
              <a:rPr lang="en-US" dirty="0"/>
              <a:t>Look for premises: reasons supporting thesis</a:t>
            </a:r>
          </a:p>
          <a:p>
            <a:endParaRPr lang="en-US" dirty="0"/>
          </a:p>
          <a:p>
            <a:r>
              <a:rPr lang="en-US" dirty="0"/>
              <a:t>Outline the argument</a:t>
            </a:r>
          </a:p>
        </p:txBody>
      </p:sp>
      <p:pic>
        <p:nvPicPr>
          <p:cNvPr id="8" name="Content Placeholder 7" descr="icon of three sheets of paper with lines on them, representing an article or chapter">
            <a:extLst>
              <a:ext uri="{FF2B5EF4-FFF2-40B4-BE49-F238E27FC236}">
                <a16:creationId xmlns:a16="http://schemas.microsoft.com/office/drawing/2014/main" id="{6F89C71E-5087-ED49-B24D-7191968024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7185" y="1840616"/>
            <a:ext cx="3810000" cy="38100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8F73E5-AE14-674C-A5AE-40AEED57ADAC}"/>
              </a:ext>
            </a:extLst>
          </p:cNvPr>
          <p:cNvSpPr txBox="1"/>
          <p:nvPr/>
        </p:nvSpPr>
        <p:spPr>
          <a:xfrm>
            <a:off x="5525589" y="6126480"/>
            <a:ext cx="2241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</a:rPr>
              <a:t>Paper icon purchased from</a:t>
            </a:r>
          </a:p>
          <a:p>
            <a:r>
              <a:rPr lang="en-US" sz="1400" dirty="0" err="1">
                <a:latin typeface="Optima" panose="02000503060000020004" pitchFamily="2" charset="0"/>
              </a:rPr>
              <a:t>thenounproject.com</a:t>
            </a:r>
            <a:endParaRPr lang="en-US" sz="14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2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Nagel’s 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 to the overall question (p. 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Specific ways he’ll address it (pp. 2-3)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Hypothesis (top of p. 4): death is bad b/c it’s a loss of something good (life)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Objections to the hypothesis (4), &amp; responses to those (pp. 4-8)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Last question: is it death always bad for a person (e.g., even when live to natural end of human life)?</a:t>
            </a:r>
          </a:p>
        </p:txBody>
      </p:sp>
    </p:spTree>
    <p:extLst>
      <p:ext uri="{BB962C8B-B14F-4D97-AF65-F5344CB8AC3E}">
        <p14:creationId xmlns:p14="http://schemas.microsoft.com/office/powerpoint/2010/main" val="19431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Nagel’s argument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Conclusion</a:t>
            </a:r>
            <a:r>
              <a:rPr lang="en-US" dirty="0"/>
              <a:t>: Death is bad for the person who dies, because it’s a loss of something good (life)</a:t>
            </a:r>
          </a:p>
          <a:p>
            <a:r>
              <a:rPr lang="en-US" dirty="0"/>
              <a:t>Outline of this argument on document camera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vestones in a graveyard">
            <a:extLst>
              <a:ext uri="{FF2B5EF4-FFF2-40B4-BE49-F238E27FC236}">
                <a16:creationId xmlns:a16="http://schemas.microsoft.com/office/drawing/2014/main" id="{4649CE9D-B23E-0D4D-BEFD-FF23E6AF8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44" y="3240611"/>
            <a:ext cx="7136312" cy="2885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FC553C-6845-A646-80A0-DA3CDE3A3C18}"/>
              </a:ext>
            </a:extLst>
          </p:cNvPr>
          <p:cNvSpPr txBox="1"/>
          <p:nvPr/>
        </p:nvSpPr>
        <p:spPr>
          <a:xfrm>
            <a:off x="2498163" y="6387737"/>
            <a:ext cx="4147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  <a:hlinkClick r:id="rId3"/>
              </a:rPr>
              <a:t>Gravestones image </a:t>
            </a:r>
            <a:r>
              <a:rPr lang="en-US" sz="1400" dirty="0">
                <a:latin typeface="Optima" panose="02000503060000020004" pitchFamily="2" charset="0"/>
              </a:rPr>
              <a:t>licensed </a:t>
            </a:r>
            <a:r>
              <a:rPr lang="en-US" sz="1400" dirty="0">
                <a:latin typeface="Optima" panose="02000503060000020004" pitchFamily="2" charset="0"/>
                <a:hlinkClick r:id="rId4"/>
              </a:rPr>
              <a:t>CC0</a:t>
            </a:r>
            <a:r>
              <a:rPr lang="en-US" sz="1400" dirty="0">
                <a:latin typeface="Optima" panose="02000503060000020004" pitchFamily="2" charset="0"/>
              </a:rPr>
              <a:t> from </a:t>
            </a:r>
            <a:r>
              <a:rPr lang="en-US" sz="1400" dirty="0" err="1">
                <a:latin typeface="Optima" panose="02000503060000020004" pitchFamily="2" charset="0"/>
              </a:rPr>
              <a:t>pixabay.com</a:t>
            </a:r>
            <a:endParaRPr lang="en-US" sz="14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0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026"/>
            <a:ext cx="8229600" cy="1037939"/>
          </a:xfrm>
        </p:spPr>
        <p:txBody>
          <a:bodyPr>
            <a:normAutofit fontScale="90000"/>
          </a:bodyPr>
          <a:lstStyle/>
          <a:p>
            <a:r>
              <a:rPr lang="en-US" dirty="0"/>
              <a:t>One of the objections he replies 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9965"/>
            <a:ext cx="8229600" cy="4866199"/>
          </a:xfrm>
        </p:spPr>
        <p:txBody>
          <a:bodyPr/>
          <a:lstStyle/>
          <a:p>
            <a:pPr marL="320675" indent="-320675">
              <a:buNone/>
            </a:pPr>
            <a:r>
              <a:rPr lang="en-US" sz="2800" b="1" dirty="0" err="1"/>
              <a:t>Obj</a:t>
            </a:r>
            <a:r>
              <a:rPr lang="en-US" sz="2800" b="1" dirty="0"/>
              <a:t>: </a:t>
            </a:r>
            <a:r>
              <a:rPr lang="en-US" sz="2800" dirty="0"/>
              <a:t>How can we assign a ”loss” of life to a person who is dead? Who is it that “loses”? (4)</a:t>
            </a:r>
          </a:p>
          <a:p>
            <a:pPr marL="320675" indent="-320675">
              <a:buNone/>
            </a:pPr>
            <a:endParaRPr lang="en-US" sz="2800" dirty="0"/>
          </a:p>
          <a:p>
            <a:pPr marL="320675" indent="-320675">
              <a:buNone/>
            </a:pPr>
            <a:r>
              <a:rPr lang="en-US" sz="2800" b="1" dirty="0"/>
              <a:t>Reply</a:t>
            </a:r>
            <a:r>
              <a:rPr lang="en-US" sz="2800" dirty="0"/>
              <a:t>: “what happens to [a person] can include much that does not take place within the boundaries of his life” (6)</a:t>
            </a:r>
          </a:p>
          <a:p>
            <a:pPr marL="0" indent="0">
              <a:buNone/>
            </a:pPr>
            <a:endParaRPr lang="en-US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D6FF3C-38C5-814F-9896-B97B0F2EB9C6}"/>
              </a:ext>
            </a:extLst>
          </p:cNvPr>
          <p:cNvCxnSpPr>
            <a:cxnSpLocks/>
          </p:cNvCxnSpPr>
          <p:nvPr/>
        </p:nvCxnSpPr>
        <p:spPr>
          <a:xfrm>
            <a:off x="6049107" y="4103912"/>
            <a:ext cx="0" cy="24862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673F6DF-CF56-5F4B-972A-237EA49DD320}"/>
              </a:ext>
            </a:extLst>
          </p:cNvPr>
          <p:cNvSpPr txBox="1"/>
          <p:nvPr/>
        </p:nvSpPr>
        <p:spPr>
          <a:xfrm>
            <a:off x="6608297" y="4726131"/>
            <a:ext cx="1758462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Broken deathbed promise</a:t>
            </a:r>
          </a:p>
        </p:txBody>
      </p:sp>
      <p:pic>
        <p:nvPicPr>
          <p:cNvPr id="10" name="Picture 9" descr="stick figure of an older person with a cane; next to that is a red line signaling the end of their life.">
            <a:extLst>
              <a:ext uri="{FF2B5EF4-FFF2-40B4-BE49-F238E27FC236}">
                <a16:creationId xmlns:a16="http://schemas.microsoft.com/office/drawing/2014/main" id="{65A2C3C6-EE53-2248-975A-951AC914B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79" y="4103912"/>
            <a:ext cx="1652787" cy="26247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ADAD7B-CF68-1E4B-8A32-F1E28B43513B}"/>
              </a:ext>
            </a:extLst>
          </p:cNvPr>
          <p:cNvSpPr txBox="1"/>
          <p:nvPr/>
        </p:nvSpPr>
        <p:spPr>
          <a:xfrm>
            <a:off x="343228" y="6451685"/>
            <a:ext cx="2934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Optima" charset="0"/>
                <a:ea typeface="Optima" charset="0"/>
                <a:cs typeface="Optima" charset="0"/>
                <a:hlinkClick r:id="rId3"/>
              </a:rPr>
              <a:t>Stick figure</a:t>
            </a:r>
            <a:r>
              <a:rPr lang="en-US" sz="1200" dirty="0">
                <a:latin typeface="Optima" charset="0"/>
                <a:ea typeface="Optima" charset="0"/>
                <a:cs typeface="Optima" charset="0"/>
              </a:rPr>
              <a:t> licensed </a:t>
            </a:r>
            <a:r>
              <a:rPr lang="en-US" sz="1200" dirty="0">
                <a:latin typeface="Optima" charset="0"/>
                <a:ea typeface="Optima" charset="0"/>
                <a:cs typeface="Optima" charset="0"/>
                <a:hlinkClick r:id="rId4"/>
              </a:rPr>
              <a:t>CC0 </a:t>
            </a:r>
            <a:r>
              <a:rPr lang="en-US" sz="1200" dirty="0">
                <a:latin typeface="Optima" charset="0"/>
                <a:ea typeface="Optima" charset="0"/>
                <a:cs typeface="Optima" charset="0"/>
              </a:rPr>
              <a:t>on </a:t>
            </a:r>
            <a:r>
              <a:rPr lang="en-US" sz="1200" dirty="0" err="1">
                <a:latin typeface="Optima" charset="0"/>
                <a:ea typeface="Optima" charset="0"/>
                <a:cs typeface="Optima" charset="0"/>
              </a:rPr>
              <a:t>pixabay.com</a:t>
            </a:r>
            <a:endParaRPr lang="en-US" sz="1200" dirty="0"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12" name="TextBox 11" descr="text box: After death: broken deathbed promise">
            <a:extLst>
              <a:ext uri="{FF2B5EF4-FFF2-40B4-BE49-F238E27FC236}">
                <a16:creationId xmlns:a16="http://schemas.microsoft.com/office/drawing/2014/main" id="{2BC44D89-7763-3B44-8423-BE41E85B8659}"/>
              </a:ext>
            </a:extLst>
          </p:cNvPr>
          <p:cNvSpPr txBox="1"/>
          <p:nvPr/>
        </p:nvSpPr>
        <p:spPr>
          <a:xfrm>
            <a:off x="6510914" y="4216465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tima" panose="02000503060000020004" pitchFamily="2" charset="0"/>
              </a:rPr>
              <a:t>After death:</a:t>
            </a:r>
          </a:p>
        </p:txBody>
      </p:sp>
    </p:spTree>
    <p:extLst>
      <p:ext uri="{BB962C8B-B14F-4D97-AF65-F5344CB8AC3E}">
        <p14:creationId xmlns:p14="http://schemas.microsoft.com/office/powerpoint/2010/main" val="24239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D643-475C-AA44-85ED-2340160B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reply to that objection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91EDA-ADC5-6E47-883E-778783721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We can think of persons as </a:t>
            </a:r>
            <a:r>
              <a:rPr lang="en-US" sz="3200" b="1" u="sng" dirty="0">
                <a:solidFill>
                  <a:srgbClr val="C0504D"/>
                </a:solidFill>
              </a:rPr>
              <a:t>extended in time</a:t>
            </a:r>
            <a:r>
              <a:rPr lang="en-US" sz="3200" dirty="0"/>
              <a:t>:  a combination of their history, their present state, and their future possibilities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Including the possibilities they could have had if hadn’t died when they did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272E3-8770-B34D-B8E8-7D1E6FAA5E00}"/>
              </a:ext>
            </a:extLst>
          </p:cNvPr>
          <p:cNvSpPr txBox="1"/>
          <p:nvPr/>
        </p:nvSpPr>
        <p:spPr>
          <a:xfrm>
            <a:off x="574087" y="6246305"/>
            <a:ext cx="3107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Icon by Harold Weaver, from </a:t>
            </a:r>
            <a:r>
              <a:rPr lang="en-US" sz="1200" dirty="0">
                <a:hlinkClick r:id="rId2"/>
              </a:rPr>
              <a:t>the Noun Project</a:t>
            </a:r>
            <a:endParaRPr lang="en-US" sz="1200" dirty="0"/>
          </a:p>
        </p:txBody>
      </p:sp>
      <p:pic>
        <p:nvPicPr>
          <p:cNvPr id="5" name="Picture 4" descr="icon of arrow with three circles along its line, signifying a person's life with various points along the way. The arrow points to a red line signaling their death. After the red line is another arrow, signaling that they had future possibilities that stopped when they died.">
            <a:extLst>
              <a:ext uri="{FF2B5EF4-FFF2-40B4-BE49-F238E27FC236}">
                <a16:creationId xmlns:a16="http://schemas.microsoft.com/office/drawing/2014/main" id="{A8D95C4C-5468-524A-89C6-BB5001EA6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9" y="4345215"/>
            <a:ext cx="6166066" cy="22283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5B353F-6E3E-5A4E-BA50-087681D1BBF5}"/>
              </a:ext>
            </a:extLst>
          </p:cNvPr>
          <p:cNvCxnSpPr>
            <a:cxnSpLocks/>
          </p:cNvCxnSpPr>
          <p:nvPr/>
        </p:nvCxnSpPr>
        <p:spPr>
          <a:xfrm>
            <a:off x="6485205" y="4487594"/>
            <a:ext cx="0" cy="19436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9">
            <a:extLst>
              <a:ext uri="{FF2B5EF4-FFF2-40B4-BE49-F238E27FC236}">
                <a16:creationId xmlns:a16="http://schemas.microsoft.com/office/drawing/2014/main" id="{8F20DA02-4F38-7448-9FD3-97920D0FC134}"/>
              </a:ext>
            </a:extLst>
          </p:cNvPr>
          <p:cNvSpPr/>
          <p:nvPr/>
        </p:nvSpPr>
        <p:spPr>
          <a:xfrm>
            <a:off x="6623266" y="5358069"/>
            <a:ext cx="1367183" cy="4449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6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objection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286"/>
            <a:ext cx="8229600" cy="189457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Obj</a:t>
            </a:r>
            <a:r>
              <a:rPr lang="en-US" b="1" dirty="0"/>
              <a:t>: </a:t>
            </a:r>
            <a:r>
              <a:rPr lang="en-US" dirty="0"/>
              <a:t>If death is bad for the person who dies, then why isn’t the </a:t>
            </a:r>
            <a:r>
              <a:rPr lang="en-US" b="1" u="sng" dirty="0">
                <a:solidFill>
                  <a:srgbClr val="C0504D"/>
                </a:solidFill>
              </a:rPr>
              <a:t>time before birth </a:t>
            </a:r>
            <a:r>
              <a:rPr lang="en-US" dirty="0"/>
              <a:t>also bad for him/her? (7)</a:t>
            </a:r>
          </a:p>
          <a:p>
            <a:pPr marL="444500" indent="-444500">
              <a:buNone/>
            </a:pPr>
            <a:endParaRPr lang="en-US" dirty="0"/>
          </a:p>
        </p:txBody>
      </p:sp>
      <p:pic>
        <p:nvPicPr>
          <p:cNvPr id="5" name="Picture 4" descr="diagram that shows person A being born at time 2 along a line, and that if they were born at an earlier time, time 1, they would not be the same person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7956" y="2953271"/>
            <a:ext cx="3669317" cy="317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" y="3492500"/>
            <a:ext cx="41692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Reply:</a:t>
            </a:r>
            <a:r>
              <a:rPr lang="en-US" sz="2800" dirty="0">
                <a:latin typeface="Optima"/>
                <a:cs typeface="Optima"/>
              </a:rPr>
              <a:t> If born earlier, wouldn’t be the same person, so couldn’t be bad </a:t>
            </a:r>
            <a:r>
              <a:rPr lang="en-US" sz="2800" b="1" i="1" u="sng" dirty="0">
                <a:solidFill>
                  <a:srgbClr val="C0504D"/>
                </a:solidFill>
                <a:latin typeface="Optima"/>
                <a:cs typeface="Optima"/>
              </a:rPr>
              <a:t>for </a:t>
            </a:r>
            <a:r>
              <a:rPr lang="en-US" sz="2800" b="1" u="sng" dirty="0">
                <a:solidFill>
                  <a:srgbClr val="C0504D"/>
                </a:solidFill>
                <a:latin typeface="Optima"/>
                <a:cs typeface="Optima"/>
              </a:rPr>
              <a:t>him/her.</a:t>
            </a:r>
            <a:r>
              <a:rPr lang="en-US" sz="2800" dirty="0">
                <a:latin typeface="Optima"/>
                <a:cs typeface="Optima"/>
              </a:rPr>
              <a:t> (8)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06085" y="3109054"/>
            <a:ext cx="124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Born at</a:t>
            </a:r>
          </a:p>
          <a:p>
            <a:r>
              <a:rPr lang="en-US" sz="2400" dirty="0"/>
              <a:t>Time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39482" y="5212791"/>
            <a:ext cx="1282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Born at Time 2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527913" y="3875795"/>
            <a:ext cx="0" cy="398502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634223" y="4802692"/>
            <a:ext cx="0" cy="471714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51019" y="6092108"/>
            <a:ext cx="248320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Can’t be </a:t>
            </a:r>
            <a:r>
              <a:rPr lang="en-US" sz="2400" dirty="0"/>
              <a:t>Person 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57533" y="2517116"/>
            <a:ext cx="12841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Person 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6305458"/>
            <a:ext cx="3788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Icon by Creative Stall, from </a:t>
            </a:r>
            <a:r>
              <a:rPr lang="en-US" sz="1200" dirty="0">
                <a:hlinkClick r:id="rId3"/>
              </a:rPr>
              <a:t>The Noun Project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26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8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614</Words>
  <Application>Microsoft Macintosh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Book</vt:lpstr>
      <vt:lpstr>Calibri</vt:lpstr>
      <vt:lpstr>Courier New</vt:lpstr>
      <vt:lpstr>Optima</vt:lpstr>
      <vt:lpstr>Office Theme</vt:lpstr>
      <vt:lpstr>Thomas Nagel, “Death” (1979)</vt:lpstr>
      <vt:lpstr>If there is nothing after death, is death still a bad thing for the person who dies?</vt:lpstr>
      <vt:lpstr>Epicurus’ view</vt:lpstr>
      <vt:lpstr>Reading philosophy articles</vt:lpstr>
      <vt:lpstr>Structure of Nagel’s article</vt:lpstr>
      <vt:lpstr>Nagel’s argument </vt:lpstr>
      <vt:lpstr>One of the objections he replies to</vt:lpstr>
      <vt:lpstr>Another reply to that objection</vt:lpstr>
      <vt:lpstr>Another objection</vt:lpstr>
      <vt:lpstr>Last question in the article</vt:lpstr>
      <vt:lpstr>Summary &amp; link to Epicurus</vt:lpstr>
      <vt:lpstr>Comments &amp; questions on Nagel</vt:lpstr>
    </vt:vector>
  </TitlesOfParts>
  <Company>University of British Columbia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Nagel, “Death” (1979)</dc:title>
  <dc:creator>Christina Hendricks</dc:creator>
  <cp:lastModifiedBy>Christina Hendricks</cp:lastModifiedBy>
  <cp:revision>38</cp:revision>
  <cp:lastPrinted>2018-01-22T15:41:16Z</cp:lastPrinted>
  <dcterms:created xsi:type="dcterms:W3CDTF">2015-10-13T18:34:49Z</dcterms:created>
  <dcterms:modified xsi:type="dcterms:W3CDTF">2018-01-29T19:22:00Z</dcterms:modified>
</cp:coreProperties>
</file>