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6"/>
    <p:restoredTop sz="94670"/>
  </p:normalViewPr>
  <p:slideViewPr>
    <p:cSldViewPr snapToGrid="0" snapToObjects="1">
      <p:cViewPr varScale="1">
        <p:scale>
          <a:sx n="94" d="100"/>
          <a:sy n="94" d="100"/>
        </p:scale>
        <p:origin x="208" y="1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1252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6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9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4214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67989"/>
            <a:ext cx="9601200" cy="3999411"/>
          </a:xfrm>
        </p:spPr>
        <p:txBody>
          <a:bodyPr/>
          <a:lstStyle>
            <a:lvl1pPr marL="384048" indent="-384048">
              <a:buFont typeface="Arial" panose="020B0604020202020204" pitchFamily="34" charset="0"/>
              <a:buChar char="•"/>
              <a:defRPr sz="3200"/>
            </a:lvl1pPr>
            <a:lvl2pPr marL="914400" indent="-384048">
              <a:buClr>
                <a:schemeClr val="accent6">
                  <a:lumMod val="75000"/>
                </a:schemeClr>
              </a:buClr>
              <a:buFont typeface="Courier New" panose="02070309020205020404" pitchFamily="49" charset="0"/>
              <a:buChar char="o"/>
              <a:defRPr sz="2800" i="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7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71358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74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306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7336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0650" y="711926"/>
            <a:ext cx="9601200" cy="7903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645920"/>
            <a:ext cx="9601200" cy="4221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2643938-8E84-6248-AA72-B44C91127219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8551679-2D6D-F040-B71E-483B6DD1F6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764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800" b="1" kern="1200" baseline="0">
          <a:solidFill>
            <a:schemeClr val="accent4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32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Clr>
          <a:schemeClr val="accent6">
            <a:lumMod val="75000"/>
          </a:schemeClr>
        </a:buClr>
        <a:buFont typeface="Courier New" panose="02070309020205020404" pitchFamily="49" charset="0"/>
        <a:buChar char="o"/>
        <a:defRPr sz="2800" i="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moral-relativis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moral-relativis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B7CA7-C820-544B-B19C-1742DE397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6" y="1391478"/>
            <a:ext cx="8361229" cy="2866263"/>
          </a:xfrm>
        </p:spPr>
        <p:txBody>
          <a:bodyPr>
            <a:normAutofit fontScale="90000"/>
          </a:bodyPr>
          <a:lstStyle/>
          <a:p>
            <a:r>
              <a:rPr lang="en-US" dirty="0"/>
              <a:t>Moral Relativism: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/>
              <a:t>Overview &amp;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48331-9EDE-B843-892A-D176A4730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4380348"/>
            <a:ext cx="6831673" cy="1086237"/>
          </a:xfrm>
        </p:spPr>
        <p:txBody>
          <a:bodyPr/>
          <a:lstStyle/>
          <a:p>
            <a:r>
              <a:rPr lang="en-US" dirty="0"/>
              <a:t>PHIL 102, Spring 2018</a:t>
            </a:r>
          </a:p>
        </p:txBody>
      </p:sp>
    </p:spTree>
    <p:extLst>
      <p:ext uri="{BB962C8B-B14F-4D97-AF65-F5344CB8AC3E}">
        <p14:creationId xmlns:p14="http://schemas.microsoft.com/office/powerpoint/2010/main" val="17046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B3ED6-C301-4E47-AD63-6C1E49137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of moral discussion seems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B7594-B307-D647-9CAF-AAC9D6761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have conversations with others inside or outside our group about what’s morally right?</a:t>
            </a:r>
          </a:p>
          <a:p>
            <a:endParaRPr lang="en-US" dirty="0"/>
          </a:p>
          <a:p>
            <a:pPr lvl="1"/>
            <a:r>
              <a:rPr lang="en-US" dirty="0"/>
              <a:t>Inside: what’s right is just what our group says</a:t>
            </a:r>
          </a:p>
          <a:p>
            <a:pPr lvl="1"/>
            <a:r>
              <a:rPr lang="en-US" dirty="0"/>
              <a:t>Outside: what’s right is just what their </a:t>
            </a:r>
            <a:r>
              <a:rPr lang="en-US"/>
              <a:t>group says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5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01E2-2A2B-C84A-82F3-40A7276BA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5604" y="559515"/>
            <a:ext cx="9601200" cy="116688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Moral relativism is different than saying people disagree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2662A-01B1-B54F-BF39-49D7D3A15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3001"/>
            <a:ext cx="9601200" cy="390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A descriptive claim about morality:</a:t>
            </a:r>
            <a:br>
              <a:rPr lang="en-US" b="1" u="sng" dirty="0"/>
            </a:br>
            <a:r>
              <a:rPr lang="en-US" sz="2800" dirty="0"/>
              <a:t>Different groups have different views of what is morally right and wrong and the fundamental principles of morality</a:t>
            </a:r>
          </a:p>
          <a:p>
            <a:pPr marL="987552" lvl="2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1F8071-9993-B447-92F1-2ADE1FA58E9E}"/>
              </a:ext>
            </a:extLst>
          </p:cNvPr>
          <p:cNvSpPr txBox="1"/>
          <p:nvPr/>
        </p:nvSpPr>
        <p:spPr>
          <a:xfrm>
            <a:off x="3364719" y="5934148"/>
            <a:ext cx="1452863" cy="53347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1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8F2B16-57AF-4049-B16B-D4C709FAB896}"/>
              </a:ext>
            </a:extLst>
          </p:cNvPr>
          <p:cNvGrpSpPr/>
          <p:nvPr/>
        </p:nvGrpSpPr>
        <p:grpSpPr>
          <a:xfrm>
            <a:off x="3052119" y="3583459"/>
            <a:ext cx="2255108" cy="2114091"/>
            <a:chOff x="1665665" y="3914278"/>
            <a:chExt cx="1942508" cy="1787233"/>
          </a:xfrm>
        </p:grpSpPr>
        <p:sp>
          <p:nvSpPr>
            <p:cNvPr id="8" name="Donut 7">
              <a:extLst>
                <a:ext uri="{FF2B5EF4-FFF2-40B4-BE49-F238E27FC236}">
                  <a16:creationId xmlns:a16="http://schemas.microsoft.com/office/drawing/2014/main" id="{0B856215-F075-114A-844F-9492DC880790}"/>
                </a:ext>
              </a:extLst>
            </p:cNvPr>
            <p:cNvSpPr/>
            <p:nvPr/>
          </p:nvSpPr>
          <p:spPr>
            <a:xfrm>
              <a:off x="1665665" y="3914278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C1241B5-6190-A94B-AF64-B5805A4B7531}"/>
                </a:ext>
              </a:extLst>
            </p:cNvPr>
            <p:cNvSpPr txBox="1"/>
            <p:nvPr/>
          </p:nvSpPr>
          <p:spPr>
            <a:xfrm>
              <a:off x="1857557" y="4120666"/>
              <a:ext cx="1299899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Lucida Sans"/>
                </a:rPr>
                <a:t>X is morally right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ADA0A55-C081-4642-9276-45A49544C56B}"/>
              </a:ext>
            </a:extLst>
          </p:cNvPr>
          <p:cNvGrpSpPr/>
          <p:nvPr/>
        </p:nvGrpSpPr>
        <p:grpSpPr>
          <a:xfrm>
            <a:off x="4696384" y="3583459"/>
            <a:ext cx="2301581" cy="2172063"/>
            <a:chOff x="3090007" y="3942728"/>
            <a:chExt cx="1942508" cy="178723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3CB3D6B-0F8E-3540-BD48-8223CB6B7A32}"/>
                </a:ext>
              </a:extLst>
            </p:cNvPr>
            <p:cNvSpPr txBox="1"/>
            <p:nvPr/>
          </p:nvSpPr>
          <p:spPr>
            <a:xfrm>
              <a:off x="3540829" y="4202600"/>
              <a:ext cx="1299794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/>
                <a:t>X is wrong, Y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 is</a:t>
              </a:r>
              <a:r>
                <a:rPr kumimoji="0" lang="en-US" sz="2400" b="0" i="0" u="none" strike="noStrike" cap="none" spc="0" normalizeH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 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right</a:t>
              </a:r>
            </a:p>
          </p:txBody>
        </p:sp>
        <p:sp>
          <p:nvSpPr>
            <p:cNvPr id="14" name="Donut 13">
              <a:extLst>
                <a:ext uri="{FF2B5EF4-FFF2-40B4-BE49-F238E27FC236}">
                  <a16:creationId xmlns:a16="http://schemas.microsoft.com/office/drawing/2014/main" id="{061EEAE1-0775-4946-8EAE-86101DB43270}"/>
                </a:ext>
              </a:extLst>
            </p:cNvPr>
            <p:cNvSpPr/>
            <p:nvPr/>
          </p:nvSpPr>
          <p:spPr>
            <a:xfrm>
              <a:off x="3090007" y="3942728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D723886-076C-0942-9AFD-59DDE410B66A}"/>
              </a:ext>
            </a:extLst>
          </p:cNvPr>
          <p:cNvSpPr txBox="1"/>
          <p:nvPr/>
        </p:nvSpPr>
        <p:spPr>
          <a:xfrm>
            <a:off x="5230541" y="5918814"/>
            <a:ext cx="1452863" cy="53347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2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FD56B31-3D1A-5848-95FD-7E4F0A552BE9}"/>
              </a:ext>
            </a:extLst>
          </p:cNvPr>
          <p:cNvGrpSpPr/>
          <p:nvPr/>
        </p:nvGrpSpPr>
        <p:grpSpPr>
          <a:xfrm>
            <a:off x="7217165" y="3583459"/>
            <a:ext cx="2246558" cy="2142355"/>
            <a:chOff x="8771209" y="3881867"/>
            <a:chExt cx="1942508" cy="178723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14C4A99-2774-904A-AF3A-DCAFDD8F479D}"/>
                </a:ext>
              </a:extLst>
            </p:cNvPr>
            <p:cNvSpPr txBox="1"/>
            <p:nvPr/>
          </p:nvSpPr>
          <p:spPr>
            <a:xfrm>
              <a:off x="8867937" y="4383306"/>
              <a:ext cx="1749052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Lucida Sans"/>
                </a:rPr>
                <a:t>X &amp; Y are wrong</a:t>
              </a:r>
            </a:p>
          </p:txBody>
        </p:sp>
        <p:sp>
          <p:nvSpPr>
            <p:cNvPr id="16" name="Donut 15">
              <a:extLst>
                <a:ext uri="{FF2B5EF4-FFF2-40B4-BE49-F238E27FC236}">
                  <a16:creationId xmlns:a16="http://schemas.microsoft.com/office/drawing/2014/main" id="{94112FCF-7281-EE46-8CCD-D9745C11449E}"/>
                </a:ext>
              </a:extLst>
            </p:cNvPr>
            <p:cNvSpPr/>
            <p:nvPr/>
          </p:nvSpPr>
          <p:spPr>
            <a:xfrm>
              <a:off x="8771209" y="3881867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92A00152-DCA1-1941-8C65-51A9A3B8CD81}"/>
              </a:ext>
            </a:extLst>
          </p:cNvPr>
          <p:cNvSpPr txBox="1"/>
          <p:nvPr/>
        </p:nvSpPr>
        <p:spPr>
          <a:xfrm>
            <a:off x="7617943" y="5882701"/>
            <a:ext cx="1452863" cy="53347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3</a:t>
            </a:r>
          </a:p>
        </p:txBody>
      </p:sp>
    </p:spTree>
    <p:extLst>
      <p:ext uri="{BB962C8B-B14F-4D97-AF65-F5344CB8AC3E}">
        <p14:creationId xmlns:p14="http://schemas.microsoft.com/office/powerpoint/2010/main" val="132056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15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6E99D-B825-C743-9E45-7537B1A40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 Relativism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6D8D7-8633-0748-8FDB-068EB80D7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7989"/>
            <a:ext cx="9601200" cy="4569881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“The truth or falsity of moral judgments … is not absolute or universal, but is relative to the traditions, convictions, or practices of a group of persons.” </a:t>
            </a:r>
          </a:p>
          <a:p>
            <a:pPr lvl="1"/>
            <a:r>
              <a:rPr lang="en-US" sz="1900" dirty="0"/>
              <a:t>Stanford Encyclopedia of Philosophy </a:t>
            </a:r>
            <a:r>
              <a:rPr lang="en-US" sz="1900" dirty="0">
                <a:hlinkClick r:id="rId2"/>
              </a:rPr>
              <a:t>on Moral Relativism</a:t>
            </a:r>
            <a:endParaRPr lang="en-US" sz="1900" dirty="0"/>
          </a:p>
          <a:p>
            <a:pPr marL="530352" lvl="1" indent="0">
              <a:buNone/>
            </a:pPr>
            <a:endParaRPr lang="en-US" sz="2600" dirty="0"/>
          </a:p>
          <a:p>
            <a:r>
              <a:rPr lang="en-US" sz="3500" dirty="0"/>
              <a:t>No “single moral code has universal validity”;  “moral truth and justifiability…are in some way relative to factors that are culturally and historically contingent” (Wong 442).</a:t>
            </a:r>
          </a:p>
          <a:p>
            <a:pPr lvl="1"/>
            <a:r>
              <a:rPr lang="en-CA" sz="1900" dirty="0"/>
              <a:t>David Wong, </a:t>
            </a:r>
            <a:r>
              <a:rPr lang="en-US" sz="1900" dirty="0"/>
              <a:t>“Relativism.” </a:t>
            </a:r>
            <a:r>
              <a:rPr lang="en-US" sz="1900" i="1" dirty="0"/>
              <a:t>A Companion to Ethics</a:t>
            </a:r>
            <a:r>
              <a:rPr lang="en-US" sz="1900" dirty="0"/>
              <a:t>, Ed. Peter Singer. Cambridge, Mass: Basil Blackwell, 1991.</a:t>
            </a:r>
            <a:r>
              <a:rPr lang="en-CA" sz="1900" dirty="0"/>
              <a:t> </a:t>
            </a:r>
          </a:p>
          <a:p>
            <a:endParaRPr lang="en-CA" dirty="0"/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24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6E99D-B825-C743-9E45-7537B1A40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 Relativism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6D8D7-8633-0748-8FDB-068EB80D7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7989"/>
            <a:ext cx="9601200" cy="4569881"/>
          </a:xfrm>
        </p:spPr>
        <p:txBody>
          <a:bodyPr>
            <a:normAutofit/>
          </a:bodyPr>
          <a:lstStyle/>
          <a:p>
            <a:endParaRPr lang="en-CA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6E5B45-BD42-0F48-9D37-AC9263BE4B8D}"/>
              </a:ext>
            </a:extLst>
          </p:cNvPr>
          <p:cNvSpPr txBox="1"/>
          <p:nvPr/>
        </p:nvSpPr>
        <p:spPr>
          <a:xfrm>
            <a:off x="3364719" y="5934148"/>
            <a:ext cx="1452863" cy="53347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13F1C22-1D8D-D445-951C-5B654CBC8597}"/>
              </a:ext>
            </a:extLst>
          </p:cNvPr>
          <p:cNvGrpSpPr/>
          <p:nvPr/>
        </p:nvGrpSpPr>
        <p:grpSpPr>
          <a:xfrm>
            <a:off x="2706130" y="3583459"/>
            <a:ext cx="2601097" cy="2114091"/>
            <a:chOff x="1665665" y="3914278"/>
            <a:chExt cx="1942508" cy="1787233"/>
          </a:xfrm>
        </p:grpSpPr>
        <p:sp>
          <p:nvSpPr>
            <p:cNvPr id="6" name="Donut 5">
              <a:extLst>
                <a:ext uri="{FF2B5EF4-FFF2-40B4-BE49-F238E27FC236}">
                  <a16:creationId xmlns:a16="http://schemas.microsoft.com/office/drawing/2014/main" id="{CCF887F2-6502-0847-B2F2-F7F473452B10}"/>
                </a:ext>
              </a:extLst>
            </p:cNvPr>
            <p:cNvSpPr/>
            <p:nvPr/>
          </p:nvSpPr>
          <p:spPr>
            <a:xfrm>
              <a:off x="1665665" y="3914278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9EBB7E9-D1E2-4B4D-8EBA-043CD1318485}"/>
                </a:ext>
              </a:extLst>
            </p:cNvPr>
            <p:cNvSpPr txBox="1"/>
            <p:nvPr/>
          </p:nvSpPr>
          <p:spPr>
            <a:xfrm>
              <a:off x="1857557" y="4120666"/>
              <a:ext cx="1299899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Lucida Sans"/>
                </a:rPr>
                <a:t>X is morally right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275A74F-CFFD-5340-9391-965552C35409}"/>
              </a:ext>
            </a:extLst>
          </p:cNvPr>
          <p:cNvGrpSpPr/>
          <p:nvPr/>
        </p:nvGrpSpPr>
        <p:grpSpPr>
          <a:xfrm>
            <a:off x="4621836" y="3602708"/>
            <a:ext cx="2544675" cy="2172063"/>
            <a:chOff x="3090007" y="3942728"/>
            <a:chExt cx="1942508" cy="17872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71B9C56-B044-604E-B754-D9CF3E4B38DA}"/>
                </a:ext>
              </a:extLst>
            </p:cNvPr>
            <p:cNvSpPr txBox="1"/>
            <p:nvPr/>
          </p:nvSpPr>
          <p:spPr>
            <a:xfrm>
              <a:off x="3540829" y="4202600"/>
              <a:ext cx="1299794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/>
                <a:t>X is wrong, Y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 is</a:t>
              </a:r>
              <a:r>
                <a:rPr kumimoji="0" lang="en-US" sz="2400" b="0" i="0" u="none" strike="noStrike" cap="none" spc="0" normalizeH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 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right</a:t>
              </a:r>
            </a:p>
          </p:txBody>
        </p:sp>
        <p:sp>
          <p:nvSpPr>
            <p:cNvPr id="10" name="Donut 9">
              <a:extLst>
                <a:ext uri="{FF2B5EF4-FFF2-40B4-BE49-F238E27FC236}">
                  <a16:creationId xmlns:a16="http://schemas.microsoft.com/office/drawing/2014/main" id="{D5D000DC-C448-DD47-82CC-8547F523F299}"/>
                </a:ext>
              </a:extLst>
            </p:cNvPr>
            <p:cNvSpPr/>
            <p:nvPr/>
          </p:nvSpPr>
          <p:spPr>
            <a:xfrm>
              <a:off x="3090007" y="3942728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71C7317-3BAA-A343-B0A9-ED87201CA0F5}"/>
              </a:ext>
            </a:extLst>
          </p:cNvPr>
          <p:cNvSpPr txBox="1"/>
          <p:nvPr/>
        </p:nvSpPr>
        <p:spPr>
          <a:xfrm>
            <a:off x="5230541" y="5918814"/>
            <a:ext cx="1452863" cy="53347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7495EF-7CCE-8640-A705-C84817F5FCF2}"/>
              </a:ext>
            </a:extLst>
          </p:cNvPr>
          <p:cNvGrpSpPr/>
          <p:nvPr/>
        </p:nvGrpSpPr>
        <p:grpSpPr>
          <a:xfrm>
            <a:off x="7532122" y="3583459"/>
            <a:ext cx="2266786" cy="2142355"/>
            <a:chOff x="8771209" y="3881867"/>
            <a:chExt cx="1942508" cy="178723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3F9A8BF-273A-4E4E-AE6B-A75BB39A2662}"/>
                </a:ext>
              </a:extLst>
            </p:cNvPr>
            <p:cNvSpPr txBox="1"/>
            <p:nvPr/>
          </p:nvSpPr>
          <p:spPr>
            <a:xfrm>
              <a:off x="8867937" y="4383306"/>
              <a:ext cx="1749052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Lucida Sans"/>
                </a:rPr>
                <a:t>X &amp; Y are wrong</a:t>
              </a:r>
            </a:p>
          </p:txBody>
        </p:sp>
        <p:sp>
          <p:nvSpPr>
            <p:cNvPr id="14" name="Donut 13">
              <a:extLst>
                <a:ext uri="{FF2B5EF4-FFF2-40B4-BE49-F238E27FC236}">
                  <a16:creationId xmlns:a16="http://schemas.microsoft.com/office/drawing/2014/main" id="{FBEC4FF0-4B70-3948-9231-D436B62D21A2}"/>
                </a:ext>
              </a:extLst>
            </p:cNvPr>
            <p:cNvSpPr/>
            <p:nvPr/>
          </p:nvSpPr>
          <p:spPr>
            <a:xfrm>
              <a:off x="8771209" y="3881867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BA0235D-AE1B-A04B-A2A9-BD43A7BDD589}"/>
              </a:ext>
            </a:extLst>
          </p:cNvPr>
          <p:cNvSpPr txBox="1"/>
          <p:nvPr/>
        </p:nvSpPr>
        <p:spPr>
          <a:xfrm>
            <a:off x="7950091" y="5827075"/>
            <a:ext cx="1452863" cy="53347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42BDC8-4E1B-3C4F-BB25-B572CC43BF1F}"/>
              </a:ext>
            </a:extLst>
          </p:cNvPr>
          <p:cNvSpPr txBox="1"/>
          <p:nvPr/>
        </p:nvSpPr>
        <p:spPr>
          <a:xfrm>
            <a:off x="2409569" y="2240342"/>
            <a:ext cx="8328453" cy="70788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 TRUTH ABOUT MORALITY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3059B49-BB29-DB43-A2CE-F4B54737AD2D}"/>
              </a:ext>
            </a:extLst>
          </p:cNvPr>
          <p:cNvCxnSpPr/>
          <p:nvPr/>
        </p:nvCxnSpPr>
        <p:spPr>
          <a:xfrm>
            <a:off x="4358577" y="1823080"/>
            <a:ext cx="5201657" cy="1500386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3B55767-99A1-7943-BE17-CDE3806C62BA}"/>
              </a:ext>
            </a:extLst>
          </p:cNvPr>
          <p:cNvCxnSpPr>
            <a:cxnSpLocks/>
          </p:cNvCxnSpPr>
          <p:nvPr/>
        </p:nvCxnSpPr>
        <p:spPr>
          <a:xfrm flipV="1">
            <a:off x="4358577" y="1684878"/>
            <a:ext cx="4430436" cy="1825329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912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BAE1C-9190-4441-981B-75A7B07DA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 objectivism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772FF-25A2-CD4F-B9CC-4C025CD9A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7989"/>
            <a:ext cx="9601200" cy="4355390"/>
          </a:xfrm>
        </p:spPr>
        <p:txBody>
          <a:bodyPr>
            <a:normAutofit/>
          </a:bodyPr>
          <a:lstStyle/>
          <a:p>
            <a:r>
              <a:rPr lang="en-US" dirty="0"/>
              <a:t>“Moral judgments are ordinarily true or false in an absolute or universal sense” </a:t>
            </a:r>
          </a:p>
          <a:p>
            <a:pPr lvl="1"/>
            <a:r>
              <a:rPr lang="en-US" sz="1800" dirty="0"/>
              <a:t>Stanford Encyclopedia of Philosophy </a:t>
            </a:r>
            <a:r>
              <a:rPr lang="en-US" sz="1800" dirty="0">
                <a:hlinkClick r:id="rId2"/>
              </a:rPr>
              <a:t>on Moral Relativism</a:t>
            </a:r>
            <a:endParaRPr lang="en-US" sz="1800" dirty="0"/>
          </a:p>
          <a:p>
            <a:pPr lvl="1"/>
            <a:endParaRPr lang="en-US" sz="1800" dirty="0"/>
          </a:p>
          <a:p>
            <a:r>
              <a:rPr lang="en-US" dirty="0"/>
              <a:t>“There are moral norms whose correctness … is independent of the moral norms a culture does or might accept, and thus they express universally valid moral standards …” (Timmons 41).</a:t>
            </a:r>
            <a:r>
              <a:rPr lang="en-CA" sz="2400" dirty="0"/>
              <a:t> </a:t>
            </a:r>
          </a:p>
          <a:p>
            <a:pPr lvl="1"/>
            <a:r>
              <a:rPr lang="en-CA" sz="1800" dirty="0"/>
              <a:t>Timmons, Mark. </a:t>
            </a:r>
            <a:r>
              <a:rPr lang="en-CA" sz="1800" i="1" dirty="0"/>
              <a:t>Moral Theory: An Introduction</a:t>
            </a:r>
            <a:r>
              <a:rPr lang="en-CA" sz="1800" dirty="0"/>
              <a:t>. Rowman &amp; Littlefield, 2002.</a:t>
            </a:r>
            <a:endParaRPr lang="en-US" sz="1800" dirty="0"/>
          </a:p>
          <a:p>
            <a:pPr lvl="1"/>
            <a:endParaRPr lang="en-US" sz="1800" dirty="0"/>
          </a:p>
          <a:p>
            <a:pPr marL="530352" lvl="1" indent="0">
              <a:buNone/>
            </a:pPr>
            <a:endParaRPr lang="en-US" sz="1800" dirty="0"/>
          </a:p>
          <a:p>
            <a:pPr marL="530352" lvl="1" indent="0">
              <a:buNone/>
            </a:pPr>
            <a:endParaRPr lang="en-US" sz="3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6E99D-B825-C743-9E45-7537B1A40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Moral Objectivism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6D8D7-8633-0748-8FDB-068EB80D7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7989"/>
            <a:ext cx="9601200" cy="4569881"/>
          </a:xfrm>
        </p:spPr>
        <p:txBody>
          <a:bodyPr>
            <a:normAutofit/>
          </a:bodyPr>
          <a:lstStyle/>
          <a:p>
            <a:endParaRPr lang="en-CA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6E5B45-BD42-0F48-9D37-AC9263BE4B8D}"/>
              </a:ext>
            </a:extLst>
          </p:cNvPr>
          <p:cNvSpPr txBox="1"/>
          <p:nvPr/>
        </p:nvSpPr>
        <p:spPr>
          <a:xfrm>
            <a:off x="3364719" y="5934148"/>
            <a:ext cx="1452863" cy="533479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1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13F1C22-1D8D-D445-951C-5B654CBC8597}"/>
              </a:ext>
            </a:extLst>
          </p:cNvPr>
          <p:cNvGrpSpPr/>
          <p:nvPr/>
        </p:nvGrpSpPr>
        <p:grpSpPr>
          <a:xfrm>
            <a:off x="2706130" y="3583459"/>
            <a:ext cx="2601097" cy="2114091"/>
            <a:chOff x="1665665" y="3914278"/>
            <a:chExt cx="1942508" cy="1787233"/>
          </a:xfrm>
        </p:grpSpPr>
        <p:sp>
          <p:nvSpPr>
            <p:cNvPr id="6" name="Donut 5">
              <a:extLst>
                <a:ext uri="{FF2B5EF4-FFF2-40B4-BE49-F238E27FC236}">
                  <a16:creationId xmlns:a16="http://schemas.microsoft.com/office/drawing/2014/main" id="{CCF887F2-6502-0847-B2F2-F7F473452B10}"/>
                </a:ext>
              </a:extLst>
            </p:cNvPr>
            <p:cNvSpPr/>
            <p:nvPr/>
          </p:nvSpPr>
          <p:spPr>
            <a:xfrm>
              <a:off x="1665665" y="3914278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9EBB7E9-D1E2-4B4D-8EBA-043CD1318485}"/>
                </a:ext>
              </a:extLst>
            </p:cNvPr>
            <p:cNvSpPr txBox="1"/>
            <p:nvPr/>
          </p:nvSpPr>
          <p:spPr>
            <a:xfrm>
              <a:off x="1857557" y="4120666"/>
              <a:ext cx="1299899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Lucida Sans"/>
                </a:rPr>
                <a:t>X is morally right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275A74F-CFFD-5340-9391-965552C35409}"/>
              </a:ext>
            </a:extLst>
          </p:cNvPr>
          <p:cNvGrpSpPr/>
          <p:nvPr/>
        </p:nvGrpSpPr>
        <p:grpSpPr>
          <a:xfrm>
            <a:off x="4621836" y="3602708"/>
            <a:ext cx="2544675" cy="2172063"/>
            <a:chOff x="3090007" y="3942728"/>
            <a:chExt cx="1942508" cy="17872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71B9C56-B044-604E-B754-D9CF3E4B38DA}"/>
                </a:ext>
              </a:extLst>
            </p:cNvPr>
            <p:cNvSpPr txBox="1"/>
            <p:nvPr/>
          </p:nvSpPr>
          <p:spPr>
            <a:xfrm>
              <a:off x="3540829" y="4202600"/>
              <a:ext cx="1299794" cy="12105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/>
                <a:t>X is wrong, Y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 is</a:t>
              </a:r>
              <a:r>
                <a:rPr kumimoji="0" lang="en-US" sz="2400" b="0" i="0" u="none" strike="noStrike" cap="none" spc="0" normalizeH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 </a:t>
              </a: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Lucida Sans"/>
                </a:rPr>
                <a:t>right</a:t>
              </a:r>
            </a:p>
          </p:txBody>
        </p:sp>
        <p:sp>
          <p:nvSpPr>
            <p:cNvPr id="10" name="Donut 9">
              <a:extLst>
                <a:ext uri="{FF2B5EF4-FFF2-40B4-BE49-F238E27FC236}">
                  <a16:creationId xmlns:a16="http://schemas.microsoft.com/office/drawing/2014/main" id="{D5D000DC-C448-DD47-82CC-8547F523F299}"/>
                </a:ext>
              </a:extLst>
            </p:cNvPr>
            <p:cNvSpPr/>
            <p:nvPr/>
          </p:nvSpPr>
          <p:spPr>
            <a:xfrm>
              <a:off x="3090007" y="3942728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71C7317-3BAA-A343-B0A9-ED87201CA0F5}"/>
              </a:ext>
            </a:extLst>
          </p:cNvPr>
          <p:cNvSpPr txBox="1"/>
          <p:nvPr/>
        </p:nvSpPr>
        <p:spPr>
          <a:xfrm>
            <a:off x="5230541" y="5918814"/>
            <a:ext cx="1452863" cy="53347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7495EF-7CCE-8640-A705-C84817F5FCF2}"/>
              </a:ext>
            </a:extLst>
          </p:cNvPr>
          <p:cNvGrpSpPr/>
          <p:nvPr/>
        </p:nvGrpSpPr>
        <p:grpSpPr>
          <a:xfrm>
            <a:off x="7532122" y="3583459"/>
            <a:ext cx="2266786" cy="2142355"/>
            <a:chOff x="8771209" y="3881867"/>
            <a:chExt cx="1942508" cy="178723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3F9A8BF-273A-4E4E-AE6B-A75BB39A2662}"/>
                </a:ext>
              </a:extLst>
            </p:cNvPr>
            <p:cNvSpPr txBox="1"/>
            <p:nvPr/>
          </p:nvSpPr>
          <p:spPr>
            <a:xfrm>
              <a:off x="8867937" y="4383306"/>
              <a:ext cx="1749052" cy="84125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Lucida Sans"/>
                </a:rPr>
                <a:t>X &amp; Y are wrong</a:t>
              </a:r>
            </a:p>
          </p:txBody>
        </p:sp>
        <p:sp>
          <p:nvSpPr>
            <p:cNvPr id="14" name="Donut 13">
              <a:extLst>
                <a:ext uri="{FF2B5EF4-FFF2-40B4-BE49-F238E27FC236}">
                  <a16:creationId xmlns:a16="http://schemas.microsoft.com/office/drawing/2014/main" id="{FBEC4FF0-4B70-3948-9231-D436B62D21A2}"/>
                </a:ext>
              </a:extLst>
            </p:cNvPr>
            <p:cNvSpPr/>
            <p:nvPr/>
          </p:nvSpPr>
          <p:spPr>
            <a:xfrm>
              <a:off x="8771209" y="3881867"/>
              <a:ext cx="1942508" cy="1787233"/>
            </a:xfrm>
            <a:prstGeom prst="donut">
              <a:avLst>
                <a:gd name="adj" fmla="val 8745"/>
              </a:avLst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Neue Medium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4BA0235D-AE1B-A04B-A2A9-BD43A7BDD589}"/>
              </a:ext>
            </a:extLst>
          </p:cNvPr>
          <p:cNvSpPr txBox="1"/>
          <p:nvPr/>
        </p:nvSpPr>
        <p:spPr>
          <a:xfrm>
            <a:off x="7950091" y="5827075"/>
            <a:ext cx="1452863" cy="53347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en-US" sz="2800" dirty="0"/>
              <a:t>Group 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42BDC8-4E1B-3C4F-BB25-B572CC43BF1F}"/>
              </a:ext>
            </a:extLst>
          </p:cNvPr>
          <p:cNvSpPr txBox="1"/>
          <p:nvPr/>
        </p:nvSpPr>
        <p:spPr>
          <a:xfrm>
            <a:off x="2409569" y="2240342"/>
            <a:ext cx="8328453" cy="7078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 TRUTH ABOUT MORALITY</a:t>
            </a:r>
          </a:p>
        </p:txBody>
      </p:sp>
      <p:sp>
        <p:nvSpPr>
          <p:cNvPr id="17" name="Left Arrow 16">
            <a:extLst>
              <a:ext uri="{FF2B5EF4-FFF2-40B4-BE49-F238E27FC236}">
                <a16:creationId xmlns:a16="http://schemas.microsoft.com/office/drawing/2014/main" id="{0D5659AD-EA96-BC41-B22C-25B206D657A8}"/>
              </a:ext>
            </a:extLst>
          </p:cNvPr>
          <p:cNvSpPr/>
          <p:nvPr/>
        </p:nvSpPr>
        <p:spPr>
          <a:xfrm rot="13511145">
            <a:off x="6323634" y="3081532"/>
            <a:ext cx="1941992" cy="1045918"/>
          </a:xfrm>
          <a:prstGeom prst="leftArrow">
            <a:avLst>
              <a:gd name="adj1" fmla="val 37288"/>
              <a:gd name="adj2" fmla="val 5000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4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F52879-B8E2-C64A-9D10-CF6525099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Commonly discussed issues with moral relativism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7F7471-8027-504D-8CF8-C4DA666BA2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4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C6FB5-C41B-FE4B-8E23-6601EF40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Criticizing the actions of those not in your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3D420-1EFE-CF43-907B-20E84BB33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56597"/>
            <a:ext cx="9601200" cy="3522014"/>
          </a:xfrm>
        </p:spPr>
        <p:txBody>
          <a:bodyPr/>
          <a:lstStyle/>
          <a:p>
            <a:r>
              <a:rPr lang="en-US" dirty="0"/>
              <a:t>If another group does what you think of as immoral what can you say as a moral relativist?</a:t>
            </a:r>
          </a:p>
          <a:p>
            <a:pPr marL="530352" lvl="1" indent="0">
              <a:buNone/>
            </a:pPr>
            <a:endParaRPr lang="en-US" dirty="0"/>
          </a:p>
          <a:p>
            <a:r>
              <a:rPr lang="en-US" dirty="0"/>
              <a:t>Can there be “human rights”?</a:t>
            </a:r>
          </a:p>
        </p:txBody>
      </p:sp>
    </p:spTree>
    <p:extLst>
      <p:ext uri="{BB962C8B-B14F-4D97-AF65-F5344CB8AC3E}">
        <p14:creationId xmlns:p14="http://schemas.microsoft.com/office/powerpoint/2010/main" val="259753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C234E-AFC3-9942-B1E7-94359F3C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Criticizing your own group’s 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6295A-E512-F94C-832C-8A95BD91F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7989"/>
            <a:ext cx="9601200" cy="4359816"/>
          </a:xfrm>
        </p:spPr>
        <p:txBody>
          <a:bodyPr>
            <a:normAutofit/>
          </a:bodyPr>
          <a:lstStyle/>
          <a:p>
            <a:r>
              <a:rPr lang="en-US" dirty="0"/>
              <a:t>Can you criticize the moral views of your own group?</a:t>
            </a:r>
          </a:p>
          <a:p>
            <a:endParaRPr lang="en-US" dirty="0"/>
          </a:p>
          <a:p>
            <a:r>
              <a:rPr lang="en-US" dirty="0"/>
              <a:t>What about claims to moral progress?</a:t>
            </a:r>
          </a:p>
          <a:p>
            <a:endParaRPr lang="en-US" dirty="0"/>
          </a:p>
          <a:p>
            <a:r>
              <a:rPr lang="en-US" dirty="0"/>
              <a:t>Sort of like Plato’s </a:t>
            </a:r>
            <a:r>
              <a:rPr lang="en-US" i="1" dirty="0"/>
              <a:t>Euthyphro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are things morally right because our group they are, or should our group think of morality according to what </a:t>
            </a:r>
            <a:r>
              <a:rPr lang="en-US" i="1" dirty="0"/>
              <a:t>is</a:t>
            </a:r>
            <a:r>
              <a:rPr lang="en-US" dirty="0"/>
              <a:t> morally right?</a:t>
            </a:r>
          </a:p>
        </p:txBody>
      </p:sp>
    </p:spTree>
    <p:extLst>
      <p:ext uri="{BB962C8B-B14F-4D97-AF65-F5344CB8AC3E}">
        <p14:creationId xmlns:p14="http://schemas.microsoft.com/office/powerpoint/2010/main" val="182853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{A0AFD476-EB2E-E947-90E2-A9A619DA4848}tf10001072</Template>
  <TotalTime>1434</TotalTime>
  <Words>410</Words>
  <Application>Microsoft Macintosh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Franklin Gothic Book</vt:lpstr>
      <vt:lpstr>Helvetica Neue Medium</vt:lpstr>
      <vt:lpstr>Lucida Sans</vt:lpstr>
      <vt:lpstr>Crop</vt:lpstr>
      <vt:lpstr>Moral Relativism: Overview &amp; Discussion</vt:lpstr>
      <vt:lpstr>Moral relativism is different than saying people disagree </vt:lpstr>
      <vt:lpstr>Moral Relativism</vt:lpstr>
      <vt:lpstr>Moral Relativism diagram</vt:lpstr>
      <vt:lpstr>Moral objectivism</vt:lpstr>
      <vt:lpstr>Moral Objectivism Diagram</vt:lpstr>
      <vt:lpstr>Commonly discussed issues with moral relativism</vt:lpstr>
      <vt:lpstr>Criticizing the actions of those not in your group</vt:lpstr>
      <vt:lpstr>Criticizing your own group’s views</vt:lpstr>
      <vt:lpstr>Point of moral discussion seems lost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Moral Relativism: Brief Overview &amp; Discussion</dc:title>
  <dc:creator>Christina Hendricks</dc:creator>
  <cp:lastModifiedBy>Christina Hendricks</cp:lastModifiedBy>
  <cp:revision>13</cp:revision>
  <dcterms:created xsi:type="dcterms:W3CDTF">2018-03-05T23:14:06Z</dcterms:created>
  <dcterms:modified xsi:type="dcterms:W3CDTF">2018-03-07T17:29:01Z</dcterms:modified>
</cp:coreProperties>
</file>