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72" r:id="rId3"/>
    <p:sldId id="266" r:id="rId4"/>
    <p:sldId id="268" r:id="rId5"/>
    <p:sldId id="267" r:id="rId6"/>
    <p:sldId id="297" r:id="rId7"/>
    <p:sldId id="271" r:id="rId8"/>
    <p:sldId id="258" r:id="rId9"/>
    <p:sldId id="262" r:id="rId10"/>
    <p:sldId id="295" r:id="rId11"/>
    <p:sldId id="274" r:id="rId12"/>
    <p:sldId id="275" r:id="rId13"/>
    <p:sldId id="276" r:id="rId14"/>
    <p:sldId id="278" r:id="rId15"/>
    <p:sldId id="279" r:id="rId16"/>
    <p:sldId id="291" r:id="rId17"/>
    <p:sldId id="298" r:id="rId18"/>
    <p:sldId id="284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5"/>
    <p:restoredTop sz="94670"/>
  </p:normalViewPr>
  <p:slideViewPr>
    <p:cSldViewPr snapToGrid="0" snapToObjects="1">
      <p:cViewPr varScale="1">
        <p:scale>
          <a:sx n="90" d="100"/>
          <a:sy n="90" d="100"/>
        </p:scale>
        <p:origin x="2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4B9E1-79C2-EC43-95A9-6FE75D5584AB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D5BB3-5E47-B048-BFF9-2BEDDF7B5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A9B7-8BAC-FB4D-84F1-DACFA24D04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4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1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4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6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1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1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0E16-79B3-6548-BE24-6EB0BA629B02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0588-4AF5-4743-A2D9-91A2F773E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b="0" i="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Courier New"/>
        <a:buChar char="o"/>
        <a:defRPr sz="2800" b="0" i="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jholbo/5022382134" TargetMode="External"/><Relationship Id="rId3" Type="http://schemas.openxmlformats.org/officeDocument/2006/relationships/image" Target="../media/image13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jholbo/" TargetMode="External"/><Relationship Id="rId4" Type="http://schemas.openxmlformats.org/officeDocument/2006/relationships/hyperlink" Target="https://www.flickr.com/photos/jholbo/502177576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" TargetMode="External"/><Relationship Id="rId2" Type="http://schemas.openxmlformats.org/officeDocument/2006/relationships/hyperlink" Target="https://creativecommons.org/publicdomain/zero/1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he_trolley_problem.sv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s.gd/TrolleyProblemVideo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holbo/5021775493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creativecommons.org/licenses/by-nc/2.0/" TargetMode="External"/><Relationship Id="rId4" Type="http://schemas.openxmlformats.org/officeDocument/2006/relationships/hyperlink" Target="https://www.flickr.com/photos/jholbo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holbo/502238213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/2.0/" TargetMode="External"/><Relationship Id="rId4" Type="http://schemas.openxmlformats.org/officeDocument/2006/relationships/hyperlink" Target="https://www.flickr.com/photos/jholb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jholbo/" TargetMode="External"/><Relationship Id="rId4" Type="http://schemas.openxmlformats.org/officeDocument/2006/relationships/hyperlink" Target="https://www.flickr.com/photos/jholbo/50223821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75332"/>
            <a:ext cx="7772400" cy="1838653"/>
          </a:xfrm>
        </p:spPr>
        <p:txBody>
          <a:bodyPr>
            <a:normAutofit/>
          </a:bodyPr>
          <a:lstStyle/>
          <a:p>
            <a:r>
              <a:rPr lang="en-US" dirty="0"/>
              <a:t>J.J. Thomson, “The Trolley Problem” (1985)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4013985"/>
            <a:ext cx="6400800" cy="156114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PHIL 102, UBC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Christina Hendricks</a:t>
            </a:r>
          </a:p>
          <a:p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</a:rPr>
              <a:t>Spring 2018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1762" y="6086238"/>
            <a:ext cx="336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alatino"/>
                <a:cs typeface="Palatino"/>
              </a:rPr>
              <a:t>Except images licensed otherwise, this presentation is licensed </a:t>
            </a:r>
            <a:r>
              <a:rPr lang="en-US" sz="1200" dirty="0">
                <a:latin typeface="Palatino"/>
                <a:cs typeface="Palatino"/>
                <a:hlinkClick r:id="rId2"/>
              </a:rPr>
              <a:t>CC BY 4.0</a:t>
            </a:r>
            <a:endParaRPr lang="en-US" sz="1200" dirty="0">
              <a:latin typeface="Palatino"/>
              <a:cs typeface="Palatino"/>
            </a:endParaRPr>
          </a:p>
        </p:txBody>
      </p:sp>
      <p:pic>
        <p:nvPicPr>
          <p:cNvPr id="6" name="Picture 5" descr="CCBYbutton-lar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4" y="6197076"/>
            <a:ext cx="1002718" cy="3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5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people as means to ends?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3898197" cy="4671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Is the difference between transplant and bystander that the latter doesn’t use someone </a:t>
            </a:r>
            <a:r>
              <a:rPr lang="en-US" sz="2800" b="1" dirty="0">
                <a:solidFill>
                  <a:schemeClr val="accent6"/>
                </a:solidFill>
              </a:rPr>
              <a:t>merely as a means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/>
              <a:t>to save others?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No: “loop” case</a:t>
            </a:r>
            <a:endParaRPr lang="en-US" sz="2200" dirty="0"/>
          </a:p>
          <a:p>
            <a:endParaRPr lang="en-US" sz="2800" dirty="0"/>
          </a:p>
        </p:txBody>
      </p:sp>
      <p:grpSp>
        <p:nvGrpSpPr>
          <p:cNvPr id="4" name="Group 3" descr=" "/>
          <p:cNvGrpSpPr/>
          <p:nvPr/>
        </p:nvGrpSpPr>
        <p:grpSpPr>
          <a:xfrm>
            <a:off x="4582319" y="2060990"/>
            <a:ext cx="1644247" cy="3361859"/>
            <a:chOff x="1230352" y="1678353"/>
            <a:chExt cx="1644247" cy="3361859"/>
          </a:xfrm>
        </p:grpSpPr>
        <p:cxnSp>
          <p:nvCxnSpPr>
            <p:cNvPr id="5" name="Straight Arrow Connector 4" descr="  "/>
            <p:cNvCxnSpPr/>
            <p:nvPr/>
          </p:nvCxnSpPr>
          <p:spPr>
            <a:xfrm flipV="1">
              <a:off x="1445805" y="1678353"/>
              <a:ext cx="1" cy="336185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 descr=" "/>
            <p:cNvCxnSpPr/>
            <p:nvPr/>
          </p:nvCxnSpPr>
          <p:spPr>
            <a:xfrm>
              <a:off x="1445805" y="3504131"/>
              <a:ext cx="1428794" cy="0"/>
            </a:xfrm>
            <a:prstGeom prst="straightConnector1">
              <a:avLst/>
            </a:prstGeom>
            <a:ln>
              <a:solidFill>
                <a:srgbClr val="244A58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 descr=" "/>
            <p:cNvSpPr/>
            <p:nvPr/>
          </p:nvSpPr>
          <p:spPr>
            <a:xfrm>
              <a:off x="1230352" y="2472169"/>
              <a:ext cx="385547" cy="4082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58145" y="3430419"/>
              <a:ext cx="147416" cy="147423"/>
            </a:xfrm>
            <a:prstGeom prst="ellipse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 descr=" "/>
            <p:cNvSpPr/>
            <p:nvPr/>
          </p:nvSpPr>
          <p:spPr>
            <a:xfrm>
              <a:off x="1349418" y="4037119"/>
              <a:ext cx="192773" cy="4309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cxnSp>
        <p:nvCxnSpPr>
          <p:cNvPr id="11" name="Straight Arrow Connector 10" descr=" "/>
          <p:cNvCxnSpPr/>
          <p:nvPr/>
        </p:nvCxnSpPr>
        <p:spPr>
          <a:xfrm flipH="1" flipV="1">
            <a:off x="7155110" y="2698089"/>
            <a:ext cx="22680" cy="2724760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 descr=" "/>
          <p:cNvSpPr/>
          <p:nvPr/>
        </p:nvSpPr>
        <p:spPr>
          <a:xfrm>
            <a:off x="7155110" y="2000134"/>
            <a:ext cx="1161929" cy="1709343"/>
          </a:xfrm>
          <a:custGeom>
            <a:avLst/>
            <a:gdLst>
              <a:gd name="connsiteX0" fmla="*/ 2142 w 1161929"/>
              <a:gd name="connsiteY0" fmla="*/ 1647144 h 1709343"/>
              <a:gd name="connsiteX1" fmla="*/ 637162 w 1161929"/>
              <a:gd name="connsiteY1" fmla="*/ 1647144 h 1709343"/>
              <a:gd name="connsiteX2" fmla="*/ 1136106 w 1161929"/>
              <a:gd name="connsiteY2" fmla="*/ 1000751 h 1709343"/>
              <a:gd name="connsiteX3" fmla="*/ 988691 w 1161929"/>
              <a:gd name="connsiteY3" fmla="*/ 82193 h 1709343"/>
              <a:gd name="connsiteX4" fmla="*/ 126879 w 1161929"/>
              <a:gd name="connsiteY4" fmla="*/ 116214 h 1709343"/>
              <a:gd name="connsiteX5" fmla="*/ 13482 w 1161929"/>
              <a:gd name="connsiteY5" fmla="*/ 717246 h 1709343"/>
              <a:gd name="connsiteX6" fmla="*/ 2142 w 1161929"/>
              <a:gd name="connsiteY6" fmla="*/ 705905 h 170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929" h="1709343">
                <a:moveTo>
                  <a:pt x="2142" y="1647144"/>
                </a:moveTo>
                <a:cubicBezTo>
                  <a:pt x="225155" y="1701010"/>
                  <a:pt x="448168" y="1754876"/>
                  <a:pt x="637162" y="1647144"/>
                </a:cubicBezTo>
                <a:cubicBezTo>
                  <a:pt x="826156" y="1539412"/>
                  <a:pt x="1077518" y="1261576"/>
                  <a:pt x="1136106" y="1000751"/>
                </a:cubicBezTo>
                <a:cubicBezTo>
                  <a:pt x="1194694" y="739926"/>
                  <a:pt x="1156896" y="229616"/>
                  <a:pt x="988691" y="82193"/>
                </a:cubicBezTo>
                <a:cubicBezTo>
                  <a:pt x="820487" y="-65230"/>
                  <a:pt x="289414" y="10372"/>
                  <a:pt x="126879" y="116214"/>
                </a:cubicBezTo>
                <a:cubicBezTo>
                  <a:pt x="-35656" y="222056"/>
                  <a:pt x="34272" y="618964"/>
                  <a:pt x="13482" y="717246"/>
                </a:cubicBezTo>
                <a:cubicBezTo>
                  <a:pt x="-7308" y="815528"/>
                  <a:pt x="2142" y="705905"/>
                  <a:pt x="2142" y="705905"/>
                </a:cubicBezTo>
              </a:path>
            </a:pathLst>
          </a:custGeom>
          <a:ln>
            <a:solidFill>
              <a:srgbClr val="244A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 "/>
          <p:cNvSpPr/>
          <p:nvPr/>
        </p:nvSpPr>
        <p:spPr>
          <a:xfrm>
            <a:off x="7091085" y="4478503"/>
            <a:ext cx="192773" cy="4309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 "/>
          <p:cNvSpPr/>
          <p:nvPr/>
        </p:nvSpPr>
        <p:spPr>
          <a:xfrm>
            <a:off x="7851813" y="3486929"/>
            <a:ext cx="147416" cy="14742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 descr=" "/>
          <p:cNvSpPr/>
          <p:nvPr/>
        </p:nvSpPr>
        <p:spPr>
          <a:xfrm>
            <a:off x="6985016" y="2698089"/>
            <a:ext cx="385547" cy="4082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 descr=" "/>
          <p:cNvSpPr/>
          <p:nvPr/>
        </p:nvSpPr>
        <p:spPr>
          <a:xfrm>
            <a:off x="5195409" y="3486929"/>
            <a:ext cx="602219" cy="809238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3568"/>
          </a:xfrm>
        </p:spPr>
        <p:txBody>
          <a:bodyPr/>
          <a:lstStyle/>
          <a:p>
            <a:r>
              <a:rPr lang="en-US" dirty="0"/>
              <a:t>Can we appeal to rights?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014"/>
            <a:ext cx="8229600" cy="5151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“rights trump utilities” (1404)</a:t>
            </a:r>
          </a:p>
          <a:p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Can we say, then, that (1404):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>
                <a:solidFill>
                  <a:srgbClr val="C00000"/>
                </a:solidFill>
              </a:rPr>
              <a:t>Surgeon cannot transplant </a:t>
            </a:r>
            <a:r>
              <a:rPr lang="en-US" dirty="0"/>
              <a:t>b/c violates the right to life of patient, but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>
                <a:solidFill>
                  <a:srgbClr val="C00000"/>
                </a:solidFill>
              </a:rPr>
              <a:t>Bystander can flip switch </a:t>
            </a:r>
            <a:r>
              <a:rPr lang="en-US" dirty="0"/>
              <a:t>b/c doing so doesn’t violate right to life of the one who is killed?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84389" y="5348163"/>
            <a:ext cx="697522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>
              <a:tabLst>
                <a:tab pos="2435225" algn="l"/>
              </a:tabLst>
            </a:pPr>
            <a:r>
              <a:rPr lang="en-CA" sz="3600" b="1" dirty="0">
                <a:solidFill>
                  <a:schemeClr val="accent1"/>
                </a:solidFill>
                <a:latin typeface="Avenir Roman" panose="02000503020000020003" pitchFamily="2" charset="0"/>
              </a:rPr>
              <a:t>Can still flip switch even if this violates right to life </a:t>
            </a:r>
            <a:r>
              <a:rPr lang="en-CA" sz="2800" dirty="0">
                <a:latin typeface="Avenir Roman" panose="02000503020000020003" pitchFamily="2" charset="0"/>
              </a:rPr>
              <a:t>(1405-1406)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1768" y="1461113"/>
            <a:ext cx="2716731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19050" h="19050"/>
            </a:sp3d>
          </a:bodyPr>
          <a:lstStyle/>
          <a:p>
            <a:pPr algn="ctr"/>
            <a:r>
              <a:rPr lang="en-CA" sz="2800" b="1" dirty="0">
                <a:solidFill>
                  <a:schemeClr val="accent1"/>
                </a:solidFill>
                <a:latin typeface="Avenir Roman" panose="02000503020000020003" pitchFamily="2" charset="0"/>
              </a:rPr>
              <a:t>Then why can’t surgeon transplant? </a:t>
            </a:r>
          </a:p>
        </p:txBody>
      </p:sp>
      <p:sp>
        <p:nvSpPr>
          <p:cNvPr id="16" name="Curved Left Arrow 15"/>
          <p:cNvSpPr/>
          <p:nvPr/>
        </p:nvSpPr>
        <p:spPr>
          <a:xfrm rot="2328888">
            <a:off x="8128353" y="2897336"/>
            <a:ext cx="550154" cy="1097629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584"/>
              </a:solidFill>
            </a:endParaRPr>
          </a:p>
        </p:txBody>
      </p:sp>
      <p:sp>
        <p:nvSpPr>
          <p:cNvPr id="11" name="Curved Left Arrow 10">
            <a:extLst>
              <a:ext uri="{FF2B5EF4-FFF2-40B4-BE49-F238E27FC236}">
                <a16:creationId xmlns:a16="http://schemas.microsoft.com/office/drawing/2014/main" id="{95691071-8B84-4F48-99C0-D070F01F2CB3}"/>
              </a:ext>
            </a:extLst>
          </p:cNvPr>
          <p:cNvSpPr/>
          <p:nvPr/>
        </p:nvSpPr>
        <p:spPr>
          <a:xfrm rot="1201814" flipH="1" flipV="1">
            <a:off x="383120" y="4392689"/>
            <a:ext cx="695568" cy="1295821"/>
          </a:xfrm>
          <a:prstGeom prst="curvedLeftArrow">
            <a:avLst>
              <a:gd name="adj1" fmla="val 25000"/>
              <a:gd name="adj2" fmla="val 64507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584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1948DE-73CF-1C42-99C9-A0A4B25DB2D3}"/>
              </a:ext>
            </a:extLst>
          </p:cNvPr>
          <p:cNvCxnSpPr>
            <a:cxnSpLocks/>
          </p:cNvCxnSpPr>
          <p:nvPr/>
        </p:nvCxnSpPr>
        <p:spPr>
          <a:xfrm>
            <a:off x="1580606" y="4794069"/>
            <a:ext cx="41931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5" grpId="0" animBg="1"/>
      <p:bldP spid="16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Thomson: how to distinguish bystander from transplant </a:t>
            </a:r>
            <a:r>
              <a:rPr lang="en-US" sz="3200" b="0" dirty="0">
                <a:solidFill>
                  <a:schemeClr val="tx1"/>
                </a:solidFill>
              </a:rPr>
              <a:t>(not in videos)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6863" cy="490137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Bystander: </a:t>
            </a:r>
            <a:r>
              <a:rPr lang="en-US" dirty="0"/>
              <a:t>saves 5 by making something that threatens them, threaten 1 instead (1407)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true of </a:t>
            </a:r>
            <a:r>
              <a:rPr lang="en-US" b="1" dirty="0">
                <a:solidFill>
                  <a:srgbClr val="C00000"/>
                </a:solidFill>
              </a:rPr>
              <a:t>transplant </a:t>
            </a:r>
            <a:endParaRPr lang="en-US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358775"/>
            <a:r>
              <a:rPr lang="en-US" b="1" dirty="0">
                <a:solidFill>
                  <a:schemeClr val="accent6"/>
                </a:solidFill>
              </a:rPr>
              <a:t>Lethal gas in hospital </a:t>
            </a:r>
            <a:r>
              <a:rPr lang="en-US" dirty="0">
                <a:solidFill>
                  <a:srgbClr val="000000"/>
                </a:solidFill>
              </a:rPr>
              <a:t>case (1407-1408)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" name="Group 7" descr="diagram showing a bystander flippling a switch on a trolley track, only this time there are five hospital beds on one track and one on the track being switched to. This represents the &quot;lethal gase in a hospital&quot; case that Thomson discusses."/>
          <p:cNvGrpSpPr/>
          <p:nvPr/>
        </p:nvGrpSpPr>
        <p:grpSpPr>
          <a:xfrm>
            <a:off x="5535782" y="1371834"/>
            <a:ext cx="3151018" cy="5041673"/>
            <a:chOff x="5111424" y="1293924"/>
            <a:chExt cx="3151018" cy="5041673"/>
          </a:xfrm>
        </p:grpSpPr>
        <p:pic>
          <p:nvPicPr>
            <p:cNvPr id="4" name="Picture 3" descr="The_trolley_problem.sv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869" b="19380"/>
            <a:stretch/>
          </p:blipFill>
          <p:spPr>
            <a:xfrm>
              <a:off x="5495570" y="1293924"/>
              <a:ext cx="2766872" cy="5041673"/>
            </a:xfrm>
            <a:prstGeom prst="rect">
              <a:avLst/>
            </a:prstGeom>
          </p:spPr>
        </p:pic>
        <p:pic>
          <p:nvPicPr>
            <p:cNvPr id="5" name="Picture 4" descr=" 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424" y="3169731"/>
              <a:ext cx="854249" cy="1703176"/>
            </a:xfrm>
            <a:prstGeom prst="rect">
              <a:avLst/>
            </a:prstGeom>
          </p:spPr>
        </p:pic>
        <p:sp>
          <p:nvSpPr>
            <p:cNvPr id="6" name="Rectangle 5" descr=" "/>
            <p:cNvSpPr/>
            <p:nvPr/>
          </p:nvSpPr>
          <p:spPr>
            <a:xfrm>
              <a:off x="6118474" y="4138968"/>
              <a:ext cx="292544" cy="27213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 descr=" "/>
            <p:cNvCxnSpPr>
              <a:stCxn id="6" idx="0"/>
            </p:cNvCxnSpPr>
            <p:nvPr/>
          </p:nvCxnSpPr>
          <p:spPr>
            <a:xfrm flipH="1" flipV="1">
              <a:off x="5965673" y="3957545"/>
              <a:ext cx="299073" cy="1814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 descr=" "/>
          <p:cNvGrpSpPr/>
          <p:nvPr/>
        </p:nvGrpSpPr>
        <p:grpSpPr>
          <a:xfrm>
            <a:off x="6438591" y="1600200"/>
            <a:ext cx="2399976" cy="1955562"/>
            <a:chOff x="6438591" y="1254631"/>
            <a:chExt cx="2399976" cy="1955562"/>
          </a:xfrm>
        </p:grpSpPr>
        <p:pic>
          <p:nvPicPr>
            <p:cNvPr id="9" name="Picture 8" descr=" 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831" y="2204463"/>
              <a:ext cx="961736" cy="542479"/>
            </a:xfrm>
            <a:prstGeom prst="rect">
              <a:avLst/>
            </a:prstGeom>
          </p:spPr>
        </p:pic>
        <p:pic>
          <p:nvPicPr>
            <p:cNvPr id="10" name="Picture 9" descr=" 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832" y="2300628"/>
              <a:ext cx="961736" cy="542479"/>
            </a:xfrm>
            <a:prstGeom prst="rect">
              <a:avLst/>
            </a:prstGeom>
          </p:spPr>
        </p:pic>
        <p:pic>
          <p:nvPicPr>
            <p:cNvPr id="11" name="Picture 10" descr=" 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832" y="1933224"/>
              <a:ext cx="961736" cy="542479"/>
            </a:xfrm>
            <a:prstGeom prst="rect">
              <a:avLst/>
            </a:prstGeom>
          </p:spPr>
        </p:pic>
        <p:pic>
          <p:nvPicPr>
            <p:cNvPr id="12" name="Picture 11" descr=" 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91" y="2667714"/>
              <a:ext cx="961736" cy="542479"/>
            </a:xfrm>
            <a:prstGeom prst="rect">
              <a:avLst/>
            </a:prstGeom>
          </p:spPr>
        </p:pic>
        <p:pic>
          <p:nvPicPr>
            <p:cNvPr id="13" name="Picture 12" descr=" 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832" y="1254631"/>
              <a:ext cx="961736" cy="542479"/>
            </a:xfrm>
            <a:prstGeom prst="rect">
              <a:avLst/>
            </a:prstGeom>
          </p:spPr>
        </p:pic>
        <p:pic>
          <p:nvPicPr>
            <p:cNvPr id="14" name="Picture 13" descr=" 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832" y="1600200"/>
              <a:ext cx="961736" cy="542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21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“Distributive Exemption”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“permits arranging that something that will do harm anyway shall be better distributed than it otherwise will be—shall … do harm to fewer rather than more” (1408).</a:t>
            </a:r>
          </a:p>
          <a:p>
            <a:endParaRPr lang="en-US" sz="2800" dirty="0"/>
          </a:p>
          <a:p>
            <a:r>
              <a:rPr lang="en-US" sz="2800" dirty="0"/>
              <a:t>Bystander </a:t>
            </a:r>
            <a:r>
              <a:rPr lang="en-US" sz="2800" b="1" u="sng" dirty="0">
                <a:solidFill>
                  <a:schemeClr val="accent6"/>
                </a:solidFill>
              </a:rPr>
              <a:t>may</a:t>
            </a:r>
            <a:r>
              <a:rPr lang="en-US" sz="28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/>
              <a:t>turn the trolley even though this might violate right to life of the one killed</a:t>
            </a:r>
          </a:p>
          <a:p>
            <a:r>
              <a:rPr lang="en-US" sz="2800" dirty="0"/>
              <a:t>We </a:t>
            </a:r>
            <a:r>
              <a:rPr lang="en-US" sz="2800" b="1" u="sng" dirty="0">
                <a:solidFill>
                  <a:schemeClr val="accent6"/>
                </a:solidFill>
              </a:rPr>
              <a:t>may</a:t>
            </a: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dirty="0"/>
              <a:t>deflect gas fumes in the hospital</a:t>
            </a:r>
          </a:p>
          <a:p>
            <a:r>
              <a:rPr lang="en-US" sz="2800" dirty="0"/>
              <a:t>The surgeon </a:t>
            </a:r>
            <a:r>
              <a:rPr lang="en-US" sz="2800" b="1" u="sng" dirty="0">
                <a:solidFill>
                  <a:schemeClr val="accent6"/>
                </a:solidFill>
              </a:rPr>
              <a:t>must not </a:t>
            </a:r>
            <a:r>
              <a:rPr lang="en-US" sz="2800" dirty="0"/>
              <a:t>transplant</a:t>
            </a:r>
          </a:p>
        </p:txBody>
      </p:sp>
    </p:spTree>
    <p:extLst>
      <p:ext uri="{BB962C8B-B14F-4D97-AF65-F5344CB8AC3E}">
        <p14:creationId xmlns:p14="http://schemas.microsoft.com/office/powerpoint/2010/main" val="9529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But…</a:t>
            </a:r>
            <a:endParaRPr lang="en-US" sz="22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Distributive exemption is only morally permissible if we can deflect a harm from many onto fewer “</a:t>
            </a:r>
            <a:r>
              <a:rPr lang="en-US" b="1" dirty="0">
                <a:solidFill>
                  <a:schemeClr val="accent6"/>
                </a:solidFill>
              </a:rPr>
              <a:t>by means which do not themselves constitute infringements on the rights of the one</a:t>
            </a:r>
            <a:r>
              <a:rPr lang="en-US" dirty="0"/>
              <a:t>” (1409)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9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5420" y="376700"/>
            <a:ext cx="3731379" cy="1143000"/>
          </a:xfrm>
        </p:spPr>
        <p:txBody>
          <a:bodyPr>
            <a:normAutofit/>
          </a:bodyPr>
          <a:lstStyle/>
          <a:p>
            <a:r>
              <a:rPr lang="en-US" sz="4000" dirty="0"/>
              <a:t>“Fat Man”</a:t>
            </a:r>
          </a:p>
        </p:txBody>
      </p:sp>
      <p:pic>
        <p:nvPicPr>
          <p:cNvPr id="5" name="Picture 4" descr="bystander about to push a large person off a bridge to stop a trolley from hitting 5 people on the tracks; there is a big &quot;x&quot; over it to represent that this isn't permissibl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5" y="311789"/>
            <a:ext cx="4066014" cy="6376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883" y="5690807"/>
            <a:ext cx="20523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venir Book"/>
                <a:cs typeface="Avenir Book"/>
                <a:hlinkClick r:id="rId4"/>
              </a:rPr>
              <a:t>Bridge Situation</a:t>
            </a:r>
            <a:r>
              <a:rPr lang="en-US" sz="1100" dirty="0">
                <a:latin typeface="Avenir Book"/>
                <a:cs typeface="Avenir Book"/>
              </a:rPr>
              <a:t>, Flickr photo shared by </a:t>
            </a:r>
            <a:r>
              <a:rPr lang="en-US" sz="1100" dirty="0">
                <a:latin typeface="Avenir Book"/>
                <a:cs typeface="Avenir Book"/>
                <a:hlinkClick r:id="rId5"/>
              </a:rPr>
              <a:t>John Holbo,</a:t>
            </a:r>
            <a:r>
              <a:rPr lang="en-US" sz="1100" dirty="0">
                <a:latin typeface="Avenir Book"/>
                <a:cs typeface="Avenir Book"/>
              </a:rPr>
              <a:t> licensed </a:t>
            </a:r>
            <a:r>
              <a:rPr lang="en-US" sz="1100" dirty="0">
                <a:latin typeface="Avenir Book"/>
                <a:cs typeface="Avenir Book"/>
                <a:hlinkClick r:id="rId6"/>
              </a:rPr>
              <a:t>CC BY-NC 2.0</a:t>
            </a:r>
            <a:endParaRPr lang="en-US" sz="1100" dirty="0">
              <a:latin typeface="Avenir Book"/>
              <a:cs typeface="Avenir Book"/>
            </a:endParaRPr>
          </a:p>
        </p:txBody>
      </p:sp>
      <p:pic>
        <p:nvPicPr>
          <p:cNvPr id="7" name="Picture 6" descr="bystander flipping a switch to divert a trolley heading for five people on a track to switch it to a new track where it will hit and kill one person instead. There is a green circle over this to show that according to Thomson, it is permissible for the bystander to do this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67" y="376700"/>
            <a:ext cx="5004993" cy="5004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3040" y="5690807"/>
            <a:ext cx="24437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venir Book"/>
                <a:cs typeface="Avenir Book"/>
                <a:hlinkClick r:id="rId8"/>
              </a:rPr>
              <a:t>Basic Trolley Scenario</a:t>
            </a:r>
            <a:r>
              <a:rPr lang="en-US" sz="1100" dirty="0">
                <a:latin typeface="Avenir Book"/>
                <a:cs typeface="Avenir Book"/>
              </a:rPr>
              <a:t>, Flickr photo shared by </a:t>
            </a:r>
            <a:r>
              <a:rPr lang="en-US" sz="1100" dirty="0">
                <a:latin typeface="Avenir Book"/>
                <a:cs typeface="Avenir Book"/>
                <a:hlinkClick r:id="rId5"/>
              </a:rPr>
              <a:t>John Holbo,</a:t>
            </a:r>
            <a:r>
              <a:rPr lang="en-US" sz="1100" dirty="0">
                <a:latin typeface="Avenir Book"/>
                <a:cs typeface="Avenir Book"/>
              </a:rPr>
              <a:t> licensed </a:t>
            </a:r>
            <a:r>
              <a:rPr lang="en-US" sz="1100" dirty="0">
                <a:latin typeface="Avenir Book"/>
                <a:cs typeface="Avenir Book"/>
                <a:hlinkClick r:id="rId6"/>
              </a:rPr>
              <a:t>CC BY-NC 2.0</a:t>
            </a:r>
            <a:r>
              <a:rPr lang="en-US" sz="1100" dirty="0">
                <a:latin typeface="Avenir Book"/>
                <a:cs typeface="Avenir Book"/>
              </a:rPr>
              <a:t> </a:t>
            </a:r>
          </a:p>
        </p:txBody>
      </p:sp>
      <p:sp>
        <p:nvSpPr>
          <p:cNvPr id="10" name="Donut 9" descr=" "/>
          <p:cNvSpPr/>
          <p:nvPr/>
        </p:nvSpPr>
        <p:spPr>
          <a:xfrm>
            <a:off x="6153854" y="610679"/>
            <a:ext cx="1958724" cy="2116581"/>
          </a:xfrm>
          <a:prstGeom prst="donut">
            <a:avLst>
              <a:gd name="adj" fmla="val 1078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ultiply 10" descr=" "/>
          <p:cNvSpPr/>
          <p:nvPr/>
        </p:nvSpPr>
        <p:spPr>
          <a:xfrm>
            <a:off x="522343" y="675783"/>
            <a:ext cx="1575201" cy="2325515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review</a:t>
            </a:r>
          </a:p>
        </p:txBody>
      </p:sp>
      <p:pic>
        <p:nvPicPr>
          <p:cNvPr id="4" name="Picture 3" descr="green circle over a railway switch, showing that a bystander turning the trolley is morally permissible (according to Thomson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40" y="1802340"/>
            <a:ext cx="2370037" cy="2577441"/>
          </a:xfrm>
          <a:prstGeom prst="rect">
            <a:avLst/>
          </a:prstGeom>
        </p:spPr>
      </p:pic>
      <p:pic>
        <p:nvPicPr>
          <p:cNvPr id="5" name="Picture 4" descr="surgeon with red &quot;x&quot; over it to show that operating on one person to use their organs to save five others is not permissibl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38" y="1802340"/>
            <a:ext cx="1788694" cy="2451315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1075664" y="1714792"/>
            <a:ext cx="2674614" cy="2976337"/>
          </a:xfrm>
          <a:prstGeom prst="donut">
            <a:avLst>
              <a:gd name="adj" fmla="val 8978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236623" y="1546432"/>
            <a:ext cx="2343523" cy="2707223"/>
          </a:xfrm>
          <a:prstGeom prst="mathMultiply">
            <a:avLst>
              <a:gd name="adj1" fmla="val 191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 descr="text box: why?"/>
          <p:cNvSpPr txBox="1"/>
          <p:nvPr/>
        </p:nvSpPr>
        <p:spPr>
          <a:xfrm>
            <a:off x="3856493" y="5108189"/>
            <a:ext cx="1755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tima"/>
                <a:cs typeface="Optima"/>
              </a:rPr>
              <a:t>Why?</a:t>
            </a:r>
          </a:p>
        </p:txBody>
      </p:sp>
      <p:pic>
        <p:nvPicPr>
          <p:cNvPr id="10" name="Picture 9" descr="icon of one person pushing another (large) person, with a red &quot;x&quot; over it, showing that it's not permissible to push a large person onto a track to stop a trolley in order to save five other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33" y="1714792"/>
            <a:ext cx="2683666" cy="2683666"/>
          </a:xfrm>
          <a:prstGeom prst="rect">
            <a:avLst/>
          </a:prstGeom>
        </p:spPr>
      </p:pic>
      <p:pic>
        <p:nvPicPr>
          <p:cNvPr id="12" name="Picture 11" descr="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63" y="2206141"/>
            <a:ext cx="2151183" cy="2097403"/>
          </a:xfrm>
          <a:prstGeom prst="rect">
            <a:avLst/>
          </a:prstGeom>
        </p:spPr>
      </p:pic>
      <p:sp>
        <p:nvSpPr>
          <p:cNvPr id="11" name="Multiply 10" descr=" "/>
          <p:cNvSpPr/>
          <p:nvPr/>
        </p:nvSpPr>
        <p:spPr>
          <a:xfrm>
            <a:off x="5408385" y="1533766"/>
            <a:ext cx="2613357" cy="2769778"/>
          </a:xfrm>
          <a:prstGeom prst="mathMultiply">
            <a:avLst>
              <a:gd name="adj1" fmla="val 191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2A623-11C2-0B47-8422-0135264A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utilitarianism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BD824-B359-E646-8B86-E1824EBC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484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Would a utilitarian say all of the following are permissible? </a:t>
            </a:r>
          </a:p>
          <a:p>
            <a:pPr lvl="1"/>
            <a:r>
              <a:rPr lang="en-US" dirty="0"/>
              <a:t>trolley driver</a:t>
            </a:r>
          </a:p>
          <a:p>
            <a:pPr lvl="1"/>
            <a:r>
              <a:rPr lang="en-US" dirty="0"/>
              <a:t>bystander at the switch</a:t>
            </a:r>
          </a:p>
          <a:p>
            <a:pPr lvl="1"/>
            <a:r>
              <a:rPr lang="en-US" dirty="0"/>
              <a:t>transplant</a:t>
            </a:r>
          </a:p>
          <a:p>
            <a:pPr lvl="1"/>
            <a:r>
              <a:rPr lang="en-US" dirty="0"/>
              <a:t>large person on bridge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If one thinks some/all of these are not permissible, then why (esp. if one is utilitarian)?</a:t>
            </a:r>
          </a:p>
        </p:txBody>
      </p:sp>
    </p:spTree>
    <p:extLst>
      <p:ext uri="{BB962C8B-B14F-4D97-AF65-F5344CB8AC3E}">
        <p14:creationId xmlns:p14="http://schemas.microsoft.com/office/powerpoint/2010/main" val="169619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these weird scenarios?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could be the point of </a:t>
            </a:r>
            <a:r>
              <a:rPr lang="en-US" dirty="0">
                <a:solidFill>
                  <a:srgbClr val="C00000"/>
                </a:solidFill>
              </a:rPr>
              <a:t>unrealistic thought experiments</a:t>
            </a:r>
            <a:r>
              <a:rPr lang="en-US" dirty="0"/>
              <a:t> like this?</a:t>
            </a:r>
          </a:p>
          <a:p>
            <a:endParaRPr lang="en-US" dirty="0"/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what ways might we apply some of the concerns in the trolley problem to </a:t>
            </a:r>
            <a:r>
              <a:rPr lang="en-US" dirty="0">
                <a:solidFill>
                  <a:schemeClr val="accent6"/>
                </a:solidFill>
              </a:rPr>
              <a:t>real world moral issues?</a:t>
            </a:r>
          </a:p>
        </p:txBody>
      </p:sp>
    </p:spTree>
    <p:extLst>
      <p:ext uri="{BB962C8B-B14F-4D97-AF65-F5344CB8AC3E}">
        <p14:creationId xmlns:p14="http://schemas.microsoft.com/office/powerpoint/2010/main" val="9513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7400-76EA-9448-83AC-85366FE54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185A3-84EC-D048-A053-ACDA467A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Images not credited are licensed </a:t>
            </a:r>
            <a:r>
              <a:rPr lang="en-US" dirty="0">
                <a:hlinkClick r:id="rId2"/>
              </a:rPr>
              <a:t>CC0</a:t>
            </a:r>
            <a:r>
              <a:rPr lang="en-US" dirty="0"/>
              <a:t> from </a:t>
            </a:r>
            <a:r>
              <a:rPr lang="en-US" dirty="0" err="1">
                <a:hlinkClick r:id="rId3"/>
              </a:rPr>
              <a:t>pixabay.com</a:t>
            </a:r>
            <a:r>
              <a:rPr lang="en-US" dirty="0"/>
              <a:t>, except:</a:t>
            </a: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Some trolley diagrams </a:t>
            </a:r>
            <a:r>
              <a:rPr lang="en-US" dirty="0"/>
              <a:t>licensed CC0 from Wikimedia Commons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8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 little from the first video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err="1">
                <a:hlinkClick r:id="rId2"/>
              </a:rPr>
              <a:t>is.gd</a:t>
            </a:r>
            <a:r>
              <a:rPr lang="en-US" sz="2800" dirty="0">
                <a:hlinkClick r:id="rId2"/>
              </a:rPr>
              <a:t>/</a:t>
            </a:r>
            <a:r>
              <a:rPr lang="en-US" sz="2800" dirty="0" err="1">
                <a:hlinkClick r:id="rId2"/>
              </a:rPr>
              <a:t>TrolleyProblemVideos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997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214BC8-6FEC-1E44-8994-E9725A3A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Trolley Driver </a:t>
            </a:r>
          </a:p>
        </p:txBody>
      </p:sp>
      <p:pic>
        <p:nvPicPr>
          <p:cNvPr id="7" name="Picture 6" descr="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9" y="1414601"/>
            <a:ext cx="6357665" cy="4768249"/>
          </a:xfrm>
          <a:prstGeom prst="rect">
            <a:avLst/>
          </a:prstGeom>
        </p:spPr>
      </p:pic>
      <p:pic>
        <p:nvPicPr>
          <p:cNvPr id="4" name="Picture 3" descr="diagram of trolley going along one track that would kill 5 people, or being diverted onto another track where it would kill one person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77"/>
          <a:stretch/>
        </p:blipFill>
        <p:spPr>
          <a:xfrm>
            <a:off x="6568714" y="1136872"/>
            <a:ext cx="2630848" cy="5721128"/>
          </a:xfrm>
          <a:prstGeom prst="rect">
            <a:avLst/>
          </a:prstGeom>
        </p:spPr>
      </p:pic>
      <p:sp>
        <p:nvSpPr>
          <p:cNvPr id="2" name="TextBox 1" descr=" "/>
          <p:cNvSpPr txBox="1"/>
          <p:nvPr/>
        </p:nvSpPr>
        <p:spPr>
          <a:xfrm>
            <a:off x="7453312" y="1113425"/>
            <a:ext cx="460375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venir Book"/>
                <a:cs typeface="Avenir Book"/>
              </a:rPr>
              <a:t>5</a:t>
            </a:r>
          </a:p>
        </p:txBody>
      </p:sp>
      <p:sp>
        <p:nvSpPr>
          <p:cNvPr id="8" name="TextBox 7" descr=" "/>
          <p:cNvSpPr txBox="1"/>
          <p:nvPr/>
        </p:nvSpPr>
        <p:spPr>
          <a:xfrm>
            <a:off x="8143874" y="1297964"/>
            <a:ext cx="460375" cy="5847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venir Book"/>
                <a:cs typeface="Avenir Book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18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B5E18BF-AEAD-FE47-BCE5-5EA730FB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Transplant</a:t>
            </a:r>
          </a:p>
        </p:txBody>
      </p:sp>
      <p:pic>
        <p:nvPicPr>
          <p:cNvPr id="3" name="Picture 2" descr="Surgical instruments, with 1 stick figure vs 5 stick figures superimposed on it, representing a surgeon killing one person to use their organs to save five peopl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62" y="341148"/>
            <a:ext cx="7288371" cy="4822851"/>
          </a:xfrm>
          <a:prstGeom prst="rect">
            <a:avLst/>
          </a:prstGeom>
        </p:spPr>
      </p:pic>
      <p:pic>
        <p:nvPicPr>
          <p:cNvPr id="4" name="Picture 3" descr="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3687607"/>
            <a:ext cx="6340785" cy="3170393"/>
          </a:xfrm>
          <a:prstGeom prst="rect">
            <a:avLst/>
          </a:prstGeom>
        </p:spPr>
      </p:pic>
      <p:pic>
        <p:nvPicPr>
          <p:cNvPr id="5" name="Picture 4" descr="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35" y="754809"/>
            <a:ext cx="1480359" cy="2951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 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3"/>
          <a:stretch/>
        </p:blipFill>
        <p:spPr>
          <a:xfrm>
            <a:off x="675249" y="3724999"/>
            <a:ext cx="1600172" cy="313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0538" y="621435"/>
            <a:ext cx="2781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  <a:latin typeface="Optima"/>
                <a:cs typeface="Optima"/>
              </a:rPr>
              <a:t>Transplant</a:t>
            </a:r>
          </a:p>
        </p:txBody>
      </p:sp>
    </p:spTree>
    <p:extLst>
      <p:ext uri="{BB962C8B-B14F-4D97-AF65-F5344CB8AC3E}">
        <p14:creationId xmlns:p14="http://schemas.microsoft.com/office/powerpoint/2010/main" val="23916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Philippa</a:t>
            </a:r>
            <a:r>
              <a:rPr lang="en-US" dirty="0"/>
              <a:t> Foot’s view</a:t>
            </a:r>
          </a:p>
        </p:txBody>
      </p:sp>
      <p:sp>
        <p:nvSpPr>
          <p:cNvPr id="6" name="Content Placeholder 5" descr="text box: trolley driver. Then below that: may turn trolley"/>
          <p:cNvSpPr>
            <a:spLocks noGrp="1"/>
          </p:cNvSpPr>
          <p:nvPr>
            <p:ph sz="half" idx="1"/>
          </p:nvPr>
        </p:nvSpPr>
        <p:spPr>
          <a:xfrm>
            <a:off x="754686" y="1593636"/>
            <a:ext cx="2837935" cy="651476"/>
          </a:xfrm>
          <a:solidFill>
            <a:srgbClr val="91C1D2">
              <a:alpha val="65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Trolley Driver</a:t>
            </a:r>
          </a:p>
        </p:txBody>
      </p:sp>
      <p:sp>
        <p:nvSpPr>
          <p:cNvPr id="7" name="Content Placeholder 6" descr="text box: transplant. Then below that: Dr. must not transplant."/>
          <p:cNvSpPr>
            <a:spLocks noGrp="1"/>
          </p:cNvSpPr>
          <p:nvPr>
            <p:ph sz="half" idx="2"/>
          </p:nvPr>
        </p:nvSpPr>
        <p:spPr>
          <a:xfrm>
            <a:off x="5844036" y="1570953"/>
            <a:ext cx="2271584" cy="651476"/>
          </a:xfrm>
          <a:solidFill>
            <a:schemeClr val="accent2">
              <a:lumMod val="40000"/>
              <a:lumOff val="60000"/>
              <a:alpha val="6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Transplant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686" y="2245257"/>
            <a:ext cx="2697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/>
                <a:cs typeface="Avenir Book"/>
              </a:rPr>
              <a:t>May turn trolley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4220" y="2227397"/>
            <a:ext cx="383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ook"/>
                <a:cs typeface="Avenir Book"/>
              </a:rPr>
              <a:t>Dr. must not transplant</a:t>
            </a:r>
          </a:p>
        </p:txBody>
      </p:sp>
      <p:pic>
        <p:nvPicPr>
          <p:cNvPr id="10" name="Picture 9" descr="5021775493_75f4cf8e4a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4" y="3023748"/>
            <a:ext cx="2489200" cy="2360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1145" y="6310291"/>
            <a:ext cx="290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venir Book"/>
                <a:cs typeface="Avenir Book"/>
                <a:hlinkClick r:id="rId3"/>
              </a:rPr>
              <a:t>Trolley, </a:t>
            </a:r>
            <a:r>
              <a:rPr lang="en-US" sz="1000" dirty="0">
                <a:latin typeface="Avenir Book"/>
                <a:cs typeface="Avenir Book"/>
              </a:rPr>
              <a:t>Flickr photo shared by </a:t>
            </a:r>
            <a:r>
              <a:rPr lang="en-US" sz="1000" dirty="0">
                <a:latin typeface="Avenir Book"/>
                <a:cs typeface="Avenir Book"/>
                <a:hlinkClick r:id="rId4"/>
              </a:rPr>
              <a:t>John Holbo,</a:t>
            </a:r>
            <a:r>
              <a:rPr lang="en-US" sz="1000" dirty="0">
                <a:latin typeface="Avenir Book"/>
                <a:cs typeface="Avenir Book"/>
              </a:rPr>
              <a:t> licensed </a:t>
            </a:r>
            <a:r>
              <a:rPr lang="en-US" sz="1000" dirty="0">
                <a:latin typeface="Avenir Book"/>
                <a:cs typeface="Avenir Book"/>
                <a:hlinkClick r:id="rId5"/>
              </a:rPr>
              <a:t>CC BY-NC 2.0</a:t>
            </a:r>
            <a:endParaRPr lang="en-US" sz="1000" dirty="0">
              <a:latin typeface="Avenir Book"/>
              <a:cs typeface="Avenir Book"/>
            </a:endParaRPr>
          </a:p>
        </p:txBody>
      </p:sp>
      <p:pic>
        <p:nvPicPr>
          <p:cNvPr id="12" name="Picture 11" descr="doctor-154130_12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86" y="3234066"/>
            <a:ext cx="1569217" cy="2150532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6314386" y="3178242"/>
            <a:ext cx="1619250" cy="1857375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 descr="text box: Why?"/>
          <p:cNvSpPr txBox="1"/>
          <p:nvPr/>
        </p:nvSpPr>
        <p:spPr>
          <a:xfrm>
            <a:off x="4053946" y="5284883"/>
            <a:ext cx="172054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Avenir Book"/>
                <a:cs typeface="Avenir Book"/>
              </a:rPr>
              <a:t>WHY?</a:t>
            </a:r>
          </a:p>
        </p:txBody>
      </p:sp>
      <p:sp>
        <p:nvSpPr>
          <p:cNvPr id="16" name="Donut 15"/>
          <p:cNvSpPr/>
          <p:nvPr/>
        </p:nvSpPr>
        <p:spPr>
          <a:xfrm>
            <a:off x="659277" y="2882400"/>
            <a:ext cx="2975467" cy="3008780"/>
          </a:xfrm>
          <a:prstGeom prst="donut">
            <a:avLst>
              <a:gd name="adj" fmla="val 805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1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A13B83-C0E4-EB4E-9595-ADAECB19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</a:t>
            </a:r>
            <a:r>
              <a:rPr lang="en-US" dirty="0" err="1"/>
              <a:t>Catalytics</a:t>
            </a:r>
            <a:r>
              <a:rPr lang="en-US" dirty="0"/>
              <a:t> on Foot’s 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37C110-29E8-B946-A432-144887931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6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Thomson’s response to Foot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Foot’s solution won’t work for a different case from “trolley driver”: “</a:t>
            </a:r>
            <a:r>
              <a:rPr lang="en-US" b="1" dirty="0">
                <a:solidFill>
                  <a:schemeClr val="accent6"/>
                </a:solidFill>
              </a:rPr>
              <a:t>bystander at the switch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raises a question about Foot’s solution generally…</a:t>
            </a:r>
          </a:p>
        </p:txBody>
      </p:sp>
    </p:spTree>
    <p:extLst>
      <p:ext uri="{BB962C8B-B14F-4D97-AF65-F5344CB8AC3E}">
        <p14:creationId xmlns:p14="http://schemas.microsoft.com/office/powerpoint/2010/main" val="123154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5" y="451463"/>
            <a:ext cx="6061193" cy="606119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5910" y="306788"/>
            <a:ext cx="5177537" cy="99528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Bystander at the Switch</a:t>
            </a:r>
          </a:p>
        </p:txBody>
      </p:sp>
      <p:sp>
        <p:nvSpPr>
          <p:cNvPr id="2" name="TextBox 1" descr="text box: permissible to flip the switch? Asking whether it's okay for a bystander to flip a switch to move a runaway trolley to a new track that would kill one person instead of the other track where it would kill five."/>
          <p:cNvSpPr txBox="1"/>
          <p:nvPr/>
        </p:nvSpPr>
        <p:spPr>
          <a:xfrm>
            <a:off x="6564444" y="2222576"/>
            <a:ext cx="229418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Permissible to flip the switch?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4868" y="5163407"/>
            <a:ext cx="244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venir Book"/>
                <a:cs typeface="Avenir Book"/>
                <a:hlinkClick r:id="rId3"/>
              </a:rPr>
              <a:t>Basic Trolley Scenario</a:t>
            </a:r>
            <a:r>
              <a:rPr lang="en-US" sz="1200" dirty="0">
                <a:latin typeface="Avenir Book"/>
                <a:cs typeface="Avenir Book"/>
              </a:rPr>
              <a:t>, Flickr photo shared by </a:t>
            </a:r>
            <a:r>
              <a:rPr lang="en-US" sz="1200" dirty="0">
                <a:latin typeface="Avenir Book"/>
                <a:cs typeface="Avenir Book"/>
                <a:hlinkClick r:id="rId4"/>
              </a:rPr>
              <a:t>John Holbo,</a:t>
            </a:r>
            <a:r>
              <a:rPr lang="en-US" sz="1200" dirty="0">
                <a:latin typeface="Avenir Book"/>
                <a:cs typeface="Avenir Book"/>
              </a:rPr>
              <a:t> licensed </a:t>
            </a:r>
            <a:r>
              <a:rPr lang="en-US" sz="1200" dirty="0">
                <a:latin typeface="Avenir Book"/>
                <a:cs typeface="Avenir Book"/>
                <a:hlinkClick r:id="rId5"/>
              </a:rPr>
              <a:t>CC BY-NC 2.0</a:t>
            </a:r>
            <a:r>
              <a:rPr lang="en-US" sz="1200" dirty="0">
                <a:latin typeface="Avenir Book"/>
                <a:cs typeface="Avenir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38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22382134_664c3d59c8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8" y="2515094"/>
            <a:ext cx="3382922" cy="3382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Thomson’s main question</a:t>
            </a:r>
          </a:p>
        </p:txBody>
      </p:sp>
      <p:pic>
        <p:nvPicPr>
          <p:cNvPr id="5" name="Picture 4" descr="doctor-154130_12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17" y="2836691"/>
            <a:ext cx="1757199" cy="240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697" y="6306670"/>
            <a:ext cx="4002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venir Book"/>
                <a:cs typeface="Avenir Book"/>
                <a:hlinkClick r:id="rId4"/>
              </a:rPr>
              <a:t>Basic Trolley Scenario</a:t>
            </a:r>
            <a:r>
              <a:rPr lang="en-US" sz="1000" dirty="0">
                <a:latin typeface="Avenir Book"/>
                <a:cs typeface="Avenir Book"/>
              </a:rPr>
              <a:t>, Flickr photo shared by </a:t>
            </a:r>
            <a:r>
              <a:rPr lang="en-US" sz="1000" dirty="0">
                <a:latin typeface="Avenir Book"/>
                <a:cs typeface="Avenir Book"/>
                <a:hlinkClick r:id="rId5"/>
              </a:rPr>
              <a:t>John </a:t>
            </a:r>
            <a:r>
              <a:rPr lang="en-US" sz="1000" dirty="0" err="1">
                <a:latin typeface="Avenir Book"/>
                <a:cs typeface="Avenir Book"/>
                <a:hlinkClick r:id="rId5"/>
              </a:rPr>
              <a:t>Holbo</a:t>
            </a:r>
            <a:r>
              <a:rPr lang="en-US" sz="1000" dirty="0">
                <a:latin typeface="Avenir Book"/>
                <a:cs typeface="Avenir Book"/>
                <a:hlinkClick r:id="rId5"/>
              </a:rPr>
              <a:t>,</a:t>
            </a:r>
            <a:r>
              <a:rPr lang="en-US" sz="1000" dirty="0">
                <a:latin typeface="Avenir Book"/>
                <a:cs typeface="Avenir Book"/>
              </a:rPr>
              <a:t> licensed </a:t>
            </a:r>
            <a:r>
              <a:rPr lang="en-US" sz="1000" dirty="0">
                <a:latin typeface="Avenir Book"/>
                <a:cs typeface="Avenir Book"/>
                <a:hlinkClick r:id="rId6"/>
              </a:rPr>
              <a:t>CC BY-NC 2.0</a:t>
            </a:r>
            <a:endParaRPr lang="en-US" sz="1000" dirty="0">
              <a:latin typeface="Avenir Book"/>
              <a:cs typeface="Avenir Book"/>
            </a:endParaRPr>
          </a:p>
        </p:txBody>
      </p:sp>
      <p:sp>
        <p:nvSpPr>
          <p:cNvPr id="7" name="Donut 6"/>
          <p:cNvSpPr/>
          <p:nvPr/>
        </p:nvSpPr>
        <p:spPr>
          <a:xfrm>
            <a:off x="1952331" y="2612247"/>
            <a:ext cx="1815958" cy="1847218"/>
          </a:xfrm>
          <a:prstGeom prst="donut">
            <a:avLst>
              <a:gd name="adj" fmla="val 913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5" descr="Bystander at the switch: below that, an image circling the bystander to show it's permissible for them to flip the switch to kill one person instead of five."/>
          <p:cNvSpPr txBox="1">
            <a:spLocks/>
          </p:cNvSpPr>
          <p:nvPr/>
        </p:nvSpPr>
        <p:spPr>
          <a:xfrm>
            <a:off x="754686" y="1593636"/>
            <a:ext cx="4001308" cy="651476"/>
          </a:xfrm>
          <a:prstGeom prst="rect">
            <a:avLst/>
          </a:prstGeom>
          <a:solidFill>
            <a:srgbClr val="91C1D2">
              <a:alpha val="65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3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Courier New"/>
              <a:buChar char="o"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latin typeface="Avenir Book"/>
                <a:cs typeface="Avenir Book"/>
              </a:rPr>
              <a:t>Bystander at switch</a:t>
            </a:r>
          </a:p>
        </p:txBody>
      </p:sp>
      <p:sp>
        <p:nvSpPr>
          <p:cNvPr id="11" name="Content Placeholder 5" descr="Transplant: below that, an image of a surgeon with an &quot;x&quot; over it, representing that the surgeon may not kill one person to transplant their organs to save five."/>
          <p:cNvSpPr txBox="1">
            <a:spLocks/>
          </p:cNvSpPr>
          <p:nvPr/>
        </p:nvSpPr>
        <p:spPr>
          <a:xfrm>
            <a:off x="5306893" y="1583968"/>
            <a:ext cx="2837935" cy="651476"/>
          </a:xfrm>
          <a:prstGeom prst="rect">
            <a:avLst/>
          </a:prstGeom>
          <a:solidFill>
            <a:srgbClr val="91C1D2">
              <a:alpha val="65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3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Courier New"/>
              <a:buChar char="o"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latin typeface="Avenir Book"/>
                <a:cs typeface="Avenir Book"/>
              </a:rPr>
              <a:t>Transplant</a:t>
            </a:r>
          </a:p>
        </p:txBody>
      </p:sp>
      <p:sp>
        <p:nvSpPr>
          <p:cNvPr id="12" name="TextBox 11" descr="text box: Why?"/>
          <p:cNvSpPr txBox="1"/>
          <p:nvPr/>
        </p:nvSpPr>
        <p:spPr>
          <a:xfrm>
            <a:off x="4914220" y="5451432"/>
            <a:ext cx="172054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>
                <a:latin typeface="Avenir Book"/>
                <a:cs typeface="Avenir Book"/>
              </a:rPr>
              <a:t>WHY?</a:t>
            </a:r>
          </a:p>
        </p:txBody>
      </p:sp>
      <p:sp>
        <p:nvSpPr>
          <p:cNvPr id="13" name="Multiply 12"/>
          <p:cNvSpPr/>
          <p:nvPr/>
        </p:nvSpPr>
        <p:spPr>
          <a:xfrm>
            <a:off x="6034917" y="3108914"/>
            <a:ext cx="1777373" cy="1926703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575</Words>
  <Application>Microsoft Macintosh PowerPoint</Application>
  <PresentationFormat>On-screen Show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Avenir Book</vt:lpstr>
      <vt:lpstr>Avenir Roman</vt:lpstr>
      <vt:lpstr>Calibri</vt:lpstr>
      <vt:lpstr>Courier New</vt:lpstr>
      <vt:lpstr>Optima</vt:lpstr>
      <vt:lpstr>Palatino</vt:lpstr>
      <vt:lpstr>Office Theme</vt:lpstr>
      <vt:lpstr>J.J. Thomson, “The Trolley Problem” (1985)</vt:lpstr>
      <vt:lpstr>Review a little from the first video</vt:lpstr>
      <vt:lpstr>Trolley Driver </vt:lpstr>
      <vt:lpstr>Transplant</vt:lpstr>
      <vt:lpstr>Philippa Foot’s view</vt:lpstr>
      <vt:lpstr>Learning Catalytics on Foot’s view</vt:lpstr>
      <vt:lpstr>Thomson’s response to Foot</vt:lpstr>
      <vt:lpstr>Bystander at the Switch</vt:lpstr>
      <vt:lpstr>Thomson’s main question</vt:lpstr>
      <vt:lpstr>Using people as means to ends?</vt:lpstr>
      <vt:lpstr>Can we appeal to rights?</vt:lpstr>
      <vt:lpstr>Thomson: how to distinguish bystander from transplant (not in videos)</vt:lpstr>
      <vt:lpstr>“Distributive Exemption”</vt:lpstr>
      <vt:lpstr>But…</vt:lpstr>
      <vt:lpstr>“Fat Man”</vt:lpstr>
      <vt:lpstr>Summary &amp; review</vt:lpstr>
      <vt:lpstr>Connection to utilitarianism</vt:lpstr>
      <vt:lpstr>Why these weird scenarios?</vt:lpstr>
      <vt:lpstr>Credits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J.J. Thomson’s Bystander at the Switch and Loop  Trolley Problems (1985)</dc:title>
  <dc:creator>Christina</dc:creator>
  <cp:lastModifiedBy>Christina Hendricks</cp:lastModifiedBy>
  <cp:revision>88</cp:revision>
  <cp:lastPrinted>2018-03-19T15:41:17Z</cp:lastPrinted>
  <dcterms:created xsi:type="dcterms:W3CDTF">2015-05-31T00:59:54Z</dcterms:created>
  <dcterms:modified xsi:type="dcterms:W3CDTF">2018-03-19T15:41:48Z</dcterms:modified>
</cp:coreProperties>
</file>