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8655" autoAdjust="0"/>
  </p:normalViewPr>
  <p:slideViewPr>
    <p:cSldViewPr showGuides="1">
      <p:cViewPr>
        <p:scale>
          <a:sx n="262" d="100"/>
          <a:sy n="262" d="100"/>
        </p:scale>
        <p:origin x="2082" y="-84"/>
      </p:cViewPr>
      <p:guideLst>
        <p:guide orient="horz" pos="2903"/>
        <p:guide orient="horz" pos="4680"/>
        <p:guide orient="horz" pos="1440"/>
        <p:guide orient="horz" pos="1584"/>
        <p:guide orient="horz" pos="1728"/>
        <p:guide orient="horz" pos="1872"/>
        <p:guide orient="horz" pos="2016"/>
        <p:guide orient="horz" pos="1296"/>
        <p:guide pos="3600"/>
        <p:guide pos="2160"/>
        <p:guide pos="1008"/>
        <p:guide pos="1296"/>
        <p:guide pos="1584"/>
        <p:guide pos="1872"/>
        <p:guide pos="2448"/>
        <p:guide pos="2736"/>
        <p:guide pos="3024"/>
        <p:guide pos="3312"/>
        <p:guide pos="3888"/>
        <p:guide pos="720"/>
        <p:guide pos="432"/>
      </p:guideLst>
    </p:cSldViewPr>
  </p:slideViewPr>
  <p:notesTextViewPr>
    <p:cViewPr>
      <p:scale>
        <a:sx n="100" d="100"/>
        <a:sy n="100" d="100"/>
      </p:scale>
      <p:origin x="0" y="0"/>
    </p:cViewPr>
  </p:notesTextViewPr>
  <p:gridSpacing cx="117043200" cy="117043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50770A-5ECE-4B8C-9570-45DF55FC7AE2}" type="datetimeFigureOut">
              <a:rPr lang="en-CA" smtClean="0"/>
              <a:pPr/>
              <a:t>07/07/2011</a:t>
            </a:fld>
            <a:endParaRPr lang="en-CA"/>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60E731-7193-4052-A14A-B61722EE0B0B}"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760E731-7193-4052-A14A-B61722EE0B0B}"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760E731-7193-4052-A14A-B61722EE0B0B}" type="slidenum">
              <a:rPr lang="en-CA" smtClean="0"/>
              <a:pPr/>
              <a:t>2</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CA"/>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159D1-B6D0-4772-8A76-46DC76FC2E3E}" type="datetimeFigureOut">
              <a:rPr lang="en-CA" smtClean="0"/>
              <a:pPr/>
              <a:t>07/07/2011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ED8BAED-6E46-4875-B639-FFEAD21DE36D}"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77159D1-B6D0-4772-8A76-46DC76FC2E3E}" type="datetimeFigureOut">
              <a:rPr lang="en-CA" smtClean="0"/>
              <a:pPr/>
              <a:t>07/07/2011</a:t>
            </a:fld>
            <a:endParaRPr lang="en-CA"/>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ED8BAED-6E46-4875-B639-FFEAD21DE36D}"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0"/>
            <a:ext cx="6858000" cy="1154162"/>
          </a:xfrm>
          <a:prstGeom prst="rect">
            <a:avLst/>
          </a:prstGeom>
          <a:noFill/>
        </p:spPr>
        <p:txBody>
          <a:bodyPr wrap="square" rtlCol="0">
            <a:spAutoFit/>
          </a:bodyPr>
          <a:lstStyle/>
          <a:p>
            <a:pPr algn="ctr"/>
            <a:r>
              <a:rPr lang="en-CA" sz="1400" b="1" dirty="0" smtClean="0"/>
              <a:t>Transiting Extrasolar Planets</a:t>
            </a:r>
            <a:br>
              <a:rPr lang="en-CA" sz="1400" b="1" dirty="0" smtClean="0"/>
            </a:br>
            <a:r>
              <a:rPr lang="en-CA" sz="1100" b="1" smtClean="0"/>
              <a:t>See </a:t>
            </a:r>
            <a:r>
              <a:rPr lang="en-CA" sz="1100" b="1" smtClean="0"/>
              <a:t>planetquest.jpl.nasa.gov</a:t>
            </a:r>
            <a:endParaRPr lang="en-CA" sz="1400" b="1" dirty="0" smtClean="0"/>
          </a:p>
          <a:p>
            <a:endParaRPr lang="en-CA" sz="1100" b="1" dirty="0"/>
          </a:p>
          <a:p>
            <a:r>
              <a:rPr lang="en-CA" sz="1100" dirty="0" smtClean="0"/>
              <a:t>If an extrasolar planet passes between its star and us, we may observe a dip in the brightness of star as the extrasolar planet temporarily blocks some starlight. Patterns in the star’s light curve can reveal the presence of an extrasolar planet and its characteristics.  Suppose this light curve represents the data from the first demonstration.</a:t>
            </a:r>
          </a:p>
        </p:txBody>
      </p:sp>
      <p:sp>
        <p:nvSpPr>
          <p:cNvPr id="17" name="Rectangle 16"/>
          <p:cNvSpPr/>
          <p:nvPr/>
        </p:nvSpPr>
        <p:spPr>
          <a:xfrm>
            <a:off x="0" y="8913168"/>
            <a:ext cx="1019831" cy="230832"/>
          </a:xfrm>
          <a:prstGeom prst="rect">
            <a:avLst/>
          </a:prstGeom>
        </p:spPr>
        <p:txBody>
          <a:bodyPr wrap="none">
            <a:spAutoFit/>
          </a:bodyPr>
          <a:lstStyle/>
          <a:p>
            <a:r>
              <a:rPr lang="en-CA" sz="900" dirty="0" smtClean="0">
                <a:solidFill>
                  <a:prstClr val="black"/>
                </a:solidFill>
              </a:rPr>
              <a:t>Extrasolar Planets</a:t>
            </a:r>
            <a:endParaRPr lang="en-CA" sz="1200" dirty="0"/>
          </a:p>
        </p:txBody>
      </p:sp>
      <p:sp>
        <p:nvSpPr>
          <p:cNvPr id="40" name="Rectangle 39"/>
          <p:cNvSpPr/>
          <p:nvPr/>
        </p:nvSpPr>
        <p:spPr>
          <a:xfrm>
            <a:off x="6363954" y="8913168"/>
            <a:ext cx="494046" cy="230832"/>
          </a:xfrm>
          <a:prstGeom prst="rect">
            <a:avLst/>
          </a:prstGeom>
        </p:spPr>
        <p:txBody>
          <a:bodyPr wrap="none">
            <a:spAutoFit/>
          </a:bodyPr>
          <a:lstStyle/>
          <a:p>
            <a:pPr algn="r"/>
            <a:r>
              <a:rPr lang="en-CA" sz="900" dirty="0" smtClean="0">
                <a:solidFill>
                  <a:prstClr val="black"/>
                </a:solidFill>
              </a:rPr>
              <a:t>Page 1</a:t>
            </a:r>
            <a:endParaRPr lang="en-CA" sz="1200" dirty="0"/>
          </a:p>
        </p:txBody>
      </p:sp>
      <p:sp>
        <p:nvSpPr>
          <p:cNvPr id="36" name="TextBox 35"/>
          <p:cNvSpPr txBox="1"/>
          <p:nvPr/>
        </p:nvSpPr>
        <p:spPr>
          <a:xfrm>
            <a:off x="0" y="2628900"/>
            <a:ext cx="6858000" cy="430887"/>
          </a:xfrm>
          <a:prstGeom prst="rect">
            <a:avLst/>
          </a:prstGeom>
          <a:noFill/>
        </p:spPr>
        <p:txBody>
          <a:bodyPr wrap="square" rtlCol="0">
            <a:spAutoFit/>
          </a:bodyPr>
          <a:lstStyle/>
          <a:p>
            <a:pPr marL="228600" indent="-228600">
              <a:buFont typeface="+mj-lt"/>
              <a:buAutoNum type="arabicPeriod"/>
            </a:pPr>
            <a:r>
              <a:rPr lang="en-CA" sz="1100" dirty="0" smtClean="0"/>
              <a:t>If the extrasolar planet orbits its star twice as fast (that is, the orbital period is only half as long), which of the following graphs A–D would be the star’s light curve?</a:t>
            </a:r>
          </a:p>
        </p:txBody>
      </p:sp>
      <p:cxnSp>
        <p:nvCxnSpPr>
          <p:cNvPr id="28" name="Straight Arrow Connector 27"/>
          <p:cNvCxnSpPr/>
          <p:nvPr/>
        </p:nvCxnSpPr>
        <p:spPr>
          <a:xfrm rot="5400000" flipH="1" flipV="1">
            <a:off x="454489" y="1827609"/>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139098" y="2513012"/>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699554" y="1257300"/>
            <a:ext cx="439544" cy="230832"/>
          </a:xfrm>
          <a:prstGeom prst="rect">
            <a:avLst/>
          </a:prstGeom>
        </p:spPr>
        <p:txBody>
          <a:bodyPr wrap="square">
            <a:spAutoFit/>
          </a:bodyPr>
          <a:lstStyle/>
          <a:p>
            <a:r>
              <a:rPr lang="en-CA" sz="900" dirty="0" smtClean="0"/>
              <a:t>100%</a:t>
            </a:r>
            <a:endParaRPr lang="en-CA" sz="900" dirty="0"/>
          </a:p>
        </p:txBody>
      </p:sp>
      <p:cxnSp>
        <p:nvCxnSpPr>
          <p:cNvPr id="45" name="Straight Arrow Connector 44"/>
          <p:cNvCxnSpPr/>
          <p:nvPr/>
        </p:nvCxnSpPr>
        <p:spPr>
          <a:xfrm>
            <a:off x="1151456" y="1370012"/>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1309178"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0" name="Freeform 49"/>
          <p:cNvSpPr/>
          <p:nvPr/>
        </p:nvSpPr>
        <p:spPr>
          <a:xfrm flipH="1">
            <a:off x="1664499"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1" name="Freeform 50"/>
          <p:cNvSpPr/>
          <p:nvPr/>
        </p:nvSpPr>
        <p:spPr>
          <a:xfrm>
            <a:off x="3141880"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2" name="Freeform 51"/>
          <p:cNvSpPr/>
          <p:nvPr/>
        </p:nvSpPr>
        <p:spPr>
          <a:xfrm flipH="1">
            <a:off x="3487520"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3" name="Freeform 52"/>
          <p:cNvSpPr/>
          <p:nvPr/>
        </p:nvSpPr>
        <p:spPr>
          <a:xfrm>
            <a:off x="4970680"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4" name="Freeform 53"/>
          <p:cNvSpPr/>
          <p:nvPr/>
        </p:nvSpPr>
        <p:spPr>
          <a:xfrm flipH="1">
            <a:off x="5316320" y="1366977"/>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6" name="Straight Connector 55"/>
          <p:cNvCxnSpPr/>
          <p:nvPr/>
        </p:nvCxnSpPr>
        <p:spPr>
          <a:xfrm flipV="1">
            <a:off x="1139098" y="1369359"/>
            <a:ext cx="175352"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83569" y="1369358"/>
            <a:ext cx="12596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717137" y="1369358"/>
            <a:ext cx="125967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545931" y="1369358"/>
            <a:ext cx="39766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1093378" y="22860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rot="16200000">
            <a:off x="338998" y="1717890"/>
            <a:ext cx="676788" cy="230832"/>
          </a:xfrm>
          <a:prstGeom prst="rect">
            <a:avLst/>
          </a:prstGeom>
        </p:spPr>
        <p:txBody>
          <a:bodyPr wrap="square">
            <a:spAutoFit/>
          </a:bodyPr>
          <a:lstStyle/>
          <a:p>
            <a:r>
              <a:rPr lang="en-CA" sz="900" dirty="0" smtClean="0"/>
              <a:t>Brightness</a:t>
            </a:r>
            <a:endParaRPr lang="en-CA" sz="900" dirty="0"/>
          </a:p>
        </p:txBody>
      </p:sp>
      <p:sp>
        <p:nvSpPr>
          <p:cNvPr id="75" name="Rectangle 74"/>
          <p:cNvSpPr/>
          <p:nvPr/>
        </p:nvSpPr>
        <p:spPr>
          <a:xfrm>
            <a:off x="6066356" y="2398068"/>
            <a:ext cx="418704" cy="230832"/>
          </a:xfrm>
          <a:prstGeom prst="rect">
            <a:avLst/>
          </a:prstGeom>
        </p:spPr>
        <p:txBody>
          <a:bodyPr wrap="square">
            <a:spAutoFit/>
          </a:bodyPr>
          <a:lstStyle/>
          <a:p>
            <a:r>
              <a:rPr lang="en-CA" sz="900" dirty="0" smtClean="0"/>
              <a:t>Time</a:t>
            </a:r>
            <a:endParaRPr lang="en-CA" sz="900" dirty="0"/>
          </a:p>
        </p:txBody>
      </p:sp>
      <p:cxnSp>
        <p:nvCxnSpPr>
          <p:cNvPr id="281" name="Straight Arrow Connector 280"/>
          <p:cNvCxnSpPr/>
          <p:nvPr/>
        </p:nvCxnSpPr>
        <p:spPr>
          <a:xfrm>
            <a:off x="1093378" y="20574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2" name="Straight Arrow Connector 281"/>
          <p:cNvCxnSpPr/>
          <p:nvPr/>
        </p:nvCxnSpPr>
        <p:spPr>
          <a:xfrm>
            <a:off x="1093378" y="18288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3" name="Straight Arrow Connector 282"/>
          <p:cNvCxnSpPr/>
          <p:nvPr/>
        </p:nvCxnSpPr>
        <p:spPr>
          <a:xfrm>
            <a:off x="1093378" y="16002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4" name="Straight Arrow Connector 283"/>
          <p:cNvCxnSpPr/>
          <p:nvPr/>
        </p:nvCxnSpPr>
        <p:spPr>
          <a:xfrm>
            <a:off x="1093378" y="13716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5" name="Straight Arrow Connector 284"/>
          <p:cNvCxnSpPr/>
          <p:nvPr/>
        </p:nvCxnSpPr>
        <p:spPr>
          <a:xfrm rot="16200000">
            <a:off x="2491740" y="2537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6" name="Straight Arrow Connector 285"/>
          <p:cNvCxnSpPr/>
          <p:nvPr/>
        </p:nvCxnSpPr>
        <p:spPr>
          <a:xfrm rot="16200000">
            <a:off x="1577340" y="2537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7" name="Straight Arrow Connector 286"/>
          <p:cNvCxnSpPr/>
          <p:nvPr/>
        </p:nvCxnSpPr>
        <p:spPr>
          <a:xfrm rot="16200000">
            <a:off x="3406140" y="2537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8" name="Straight Arrow Connector 287"/>
          <p:cNvCxnSpPr/>
          <p:nvPr/>
        </p:nvCxnSpPr>
        <p:spPr>
          <a:xfrm rot="16200000">
            <a:off x="4320540" y="2537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9" name="Straight Arrow Connector 288"/>
          <p:cNvCxnSpPr/>
          <p:nvPr/>
        </p:nvCxnSpPr>
        <p:spPr>
          <a:xfrm rot="16200000">
            <a:off x="5234940" y="2537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3" name="Rectangle 292"/>
          <p:cNvSpPr/>
          <p:nvPr/>
        </p:nvSpPr>
        <p:spPr>
          <a:xfrm>
            <a:off x="228600" y="3661946"/>
            <a:ext cx="260008" cy="338554"/>
          </a:xfrm>
          <a:prstGeom prst="rect">
            <a:avLst/>
          </a:prstGeom>
        </p:spPr>
        <p:txBody>
          <a:bodyPr wrap="square">
            <a:spAutoFit/>
          </a:bodyPr>
          <a:lstStyle/>
          <a:p>
            <a:r>
              <a:rPr lang="en-CA" sz="1600" dirty="0" smtClean="0"/>
              <a:t>A</a:t>
            </a:r>
            <a:endParaRPr lang="en-CA" sz="1600" dirty="0"/>
          </a:p>
        </p:txBody>
      </p:sp>
      <p:cxnSp>
        <p:nvCxnSpPr>
          <p:cNvPr id="294" name="Straight Arrow Connector 293"/>
          <p:cNvCxnSpPr/>
          <p:nvPr/>
        </p:nvCxnSpPr>
        <p:spPr>
          <a:xfrm rot="5400000" flipH="1" flipV="1">
            <a:off x="454489" y="3770709"/>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Straight Arrow Connector 294"/>
          <p:cNvCxnSpPr/>
          <p:nvPr/>
        </p:nvCxnSpPr>
        <p:spPr>
          <a:xfrm>
            <a:off x="1139098" y="4456112"/>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6" name="Rectangle 295"/>
          <p:cNvSpPr/>
          <p:nvPr/>
        </p:nvSpPr>
        <p:spPr>
          <a:xfrm>
            <a:off x="699554" y="3200400"/>
            <a:ext cx="439544" cy="230832"/>
          </a:xfrm>
          <a:prstGeom prst="rect">
            <a:avLst/>
          </a:prstGeom>
        </p:spPr>
        <p:txBody>
          <a:bodyPr wrap="square">
            <a:spAutoFit/>
          </a:bodyPr>
          <a:lstStyle/>
          <a:p>
            <a:r>
              <a:rPr lang="en-CA" sz="900" dirty="0" smtClean="0"/>
              <a:t>100%</a:t>
            </a:r>
            <a:endParaRPr lang="en-CA" sz="900" dirty="0"/>
          </a:p>
        </p:txBody>
      </p:sp>
      <p:cxnSp>
        <p:nvCxnSpPr>
          <p:cNvPr id="297" name="Straight Arrow Connector 296"/>
          <p:cNvCxnSpPr/>
          <p:nvPr/>
        </p:nvCxnSpPr>
        <p:spPr>
          <a:xfrm>
            <a:off x="1151456" y="3313112"/>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98" name="Freeform 297"/>
          <p:cNvSpPr/>
          <p:nvPr/>
        </p:nvSpPr>
        <p:spPr>
          <a:xfrm>
            <a:off x="1439326"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304" name="Straight Connector 303"/>
          <p:cNvCxnSpPr/>
          <p:nvPr/>
        </p:nvCxnSpPr>
        <p:spPr>
          <a:xfrm>
            <a:off x="1139098" y="3312458"/>
            <a:ext cx="30155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8" name="Straight Arrow Connector 307"/>
          <p:cNvCxnSpPr/>
          <p:nvPr/>
        </p:nvCxnSpPr>
        <p:spPr>
          <a:xfrm>
            <a:off x="1093378" y="42291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09" name="Rectangle 308"/>
          <p:cNvSpPr/>
          <p:nvPr/>
        </p:nvSpPr>
        <p:spPr>
          <a:xfrm rot="16200000">
            <a:off x="338998" y="3660990"/>
            <a:ext cx="676788" cy="230832"/>
          </a:xfrm>
          <a:prstGeom prst="rect">
            <a:avLst/>
          </a:prstGeom>
        </p:spPr>
        <p:txBody>
          <a:bodyPr wrap="square">
            <a:spAutoFit/>
          </a:bodyPr>
          <a:lstStyle/>
          <a:p>
            <a:r>
              <a:rPr lang="en-CA" sz="900" dirty="0" smtClean="0"/>
              <a:t>Brightness</a:t>
            </a:r>
            <a:endParaRPr lang="en-CA" sz="900" dirty="0"/>
          </a:p>
        </p:txBody>
      </p:sp>
      <p:sp>
        <p:nvSpPr>
          <p:cNvPr id="310" name="Rectangle 309"/>
          <p:cNvSpPr/>
          <p:nvPr/>
        </p:nvSpPr>
        <p:spPr>
          <a:xfrm>
            <a:off x="6066356" y="4341168"/>
            <a:ext cx="418704" cy="230832"/>
          </a:xfrm>
          <a:prstGeom prst="rect">
            <a:avLst/>
          </a:prstGeom>
        </p:spPr>
        <p:txBody>
          <a:bodyPr wrap="square">
            <a:spAutoFit/>
          </a:bodyPr>
          <a:lstStyle/>
          <a:p>
            <a:r>
              <a:rPr lang="en-CA" sz="900" dirty="0" smtClean="0"/>
              <a:t>Time</a:t>
            </a:r>
            <a:endParaRPr lang="en-CA" sz="900" dirty="0"/>
          </a:p>
        </p:txBody>
      </p:sp>
      <p:cxnSp>
        <p:nvCxnSpPr>
          <p:cNvPr id="311" name="Straight Arrow Connector 310"/>
          <p:cNvCxnSpPr/>
          <p:nvPr/>
        </p:nvCxnSpPr>
        <p:spPr>
          <a:xfrm>
            <a:off x="1093378" y="40005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2" name="Straight Arrow Connector 311"/>
          <p:cNvCxnSpPr/>
          <p:nvPr/>
        </p:nvCxnSpPr>
        <p:spPr>
          <a:xfrm>
            <a:off x="1093378" y="37719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Straight Arrow Connector 312"/>
          <p:cNvCxnSpPr/>
          <p:nvPr/>
        </p:nvCxnSpPr>
        <p:spPr>
          <a:xfrm>
            <a:off x="1093378" y="35433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4" name="Straight Arrow Connector 313"/>
          <p:cNvCxnSpPr/>
          <p:nvPr/>
        </p:nvCxnSpPr>
        <p:spPr>
          <a:xfrm>
            <a:off x="1093378" y="33147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5" name="Straight Arrow Connector 314"/>
          <p:cNvCxnSpPr/>
          <p:nvPr/>
        </p:nvCxnSpPr>
        <p:spPr>
          <a:xfrm rot="16200000">
            <a:off x="2491740" y="44805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6" name="Straight Arrow Connector 315"/>
          <p:cNvCxnSpPr/>
          <p:nvPr/>
        </p:nvCxnSpPr>
        <p:spPr>
          <a:xfrm rot="16200000">
            <a:off x="1577340" y="44805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7" name="Straight Arrow Connector 316"/>
          <p:cNvCxnSpPr/>
          <p:nvPr/>
        </p:nvCxnSpPr>
        <p:spPr>
          <a:xfrm rot="16200000">
            <a:off x="3406140" y="44805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8" name="Straight Arrow Connector 317"/>
          <p:cNvCxnSpPr/>
          <p:nvPr/>
        </p:nvCxnSpPr>
        <p:spPr>
          <a:xfrm rot="16200000">
            <a:off x="4320540" y="44805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9" name="Straight Arrow Connector 318"/>
          <p:cNvCxnSpPr/>
          <p:nvPr/>
        </p:nvCxnSpPr>
        <p:spPr>
          <a:xfrm rot="16200000">
            <a:off x="5234940" y="44805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3" name="Straight Arrow Connector 322"/>
          <p:cNvCxnSpPr/>
          <p:nvPr/>
        </p:nvCxnSpPr>
        <p:spPr>
          <a:xfrm rot="5400000" flipH="1" flipV="1">
            <a:off x="454489" y="5256609"/>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4" name="Straight Arrow Connector 323"/>
          <p:cNvCxnSpPr/>
          <p:nvPr/>
        </p:nvCxnSpPr>
        <p:spPr>
          <a:xfrm>
            <a:off x="1139098" y="5942012"/>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5" name="Rectangle 324"/>
          <p:cNvSpPr/>
          <p:nvPr/>
        </p:nvSpPr>
        <p:spPr>
          <a:xfrm>
            <a:off x="699554" y="4686300"/>
            <a:ext cx="439544" cy="230832"/>
          </a:xfrm>
          <a:prstGeom prst="rect">
            <a:avLst/>
          </a:prstGeom>
        </p:spPr>
        <p:txBody>
          <a:bodyPr wrap="square">
            <a:spAutoFit/>
          </a:bodyPr>
          <a:lstStyle/>
          <a:p>
            <a:r>
              <a:rPr lang="en-CA" sz="900" dirty="0" smtClean="0"/>
              <a:t>100%</a:t>
            </a:r>
            <a:endParaRPr lang="en-CA" sz="900" dirty="0"/>
          </a:p>
        </p:txBody>
      </p:sp>
      <p:cxnSp>
        <p:nvCxnSpPr>
          <p:cNvPr id="326" name="Straight Arrow Connector 325"/>
          <p:cNvCxnSpPr/>
          <p:nvPr/>
        </p:nvCxnSpPr>
        <p:spPr>
          <a:xfrm>
            <a:off x="1151456" y="4799012"/>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33" name="Straight Connector 332"/>
          <p:cNvCxnSpPr/>
          <p:nvPr/>
        </p:nvCxnSpPr>
        <p:spPr>
          <a:xfrm>
            <a:off x="1139098" y="4798358"/>
            <a:ext cx="30870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Straight Arrow Connector 336"/>
          <p:cNvCxnSpPr/>
          <p:nvPr/>
        </p:nvCxnSpPr>
        <p:spPr>
          <a:xfrm>
            <a:off x="1093378" y="57150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38" name="Rectangle 337"/>
          <p:cNvSpPr/>
          <p:nvPr/>
        </p:nvSpPr>
        <p:spPr>
          <a:xfrm rot="16200000">
            <a:off x="338998" y="5146890"/>
            <a:ext cx="676788" cy="230832"/>
          </a:xfrm>
          <a:prstGeom prst="rect">
            <a:avLst/>
          </a:prstGeom>
        </p:spPr>
        <p:txBody>
          <a:bodyPr wrap="square">
            <a:spAutoFit/>
          </a:bodyPr>
          <a:lstStyle/>
          <a:p>
            <a:r>
              <a:rPr lang="en-CA" sz="900" dirty="0" smtClean="0"/>
              <a:t>Brightness</a:t>
            </a:r>
            <a:endParaRPr lang="en-CA" sz="900" dirty="0"/>
          </a:p>
        </p:txBody>
      </p:sp>
      <p:sp>
        <p:nvSpPr>
          <p:cNvPr id="339" name="Rectangle 338"/>
          <p:cNvSpPr/>
          <p:nvPr/>
        </p:nvSpPr>
        <p:spPr>
          <a:xfrm>
            <a:off x="6066356" y="5827068"/>
            <a:ext cx="418704" cy="230832"/>
          </a:xfrm>
          <a:prstGeom prst="rect">
            <a:avLst/>
          </a:prstGeom>
        </p:spPr>
        <p:txBody>
          <a:bodyPr wrap="square">
            <a:spAutoFit/>
          </a:bodyPr>
          <a:lstStyle/>
          <a:p>
            <a:r>
              <a:rPr lang="en-CA" sz="900" dirty="0" smtClean="0"/>
              <a:t>Time</a:t>
            </a:r>
            <a:endParaRPr lang="en-CA" sz="900" dirty="0"/>
          </a:p>
        </p:txBody>
      </p:sp>
      <p:cxnSp>
        <p:nvCxnSpPr>
          <p:cNvPr id="340" name="Straight Arrow Connector 339"/>
          <p:cNvCxnSpPr/>
          <p:nvPr/>
        </p:nvCxnSpPr>
        <p:spPr>
          <a:xfrm>
            <a:off x="1093378" y="54864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1" name="Straight Arrow Connector 340"/>
          <p:cNvCxnSpPr/>
          <p:nvPr/>
        </p:nvCxnSpPr>
        <p:spPr>
          <a:xfrm>
            <a:off x="1093378" y="52578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2" name="Straight Arrow Connector 341"/>
          <p:cNvCxnSpPr/>
          <p:nvPr/>
        </p:nvCxnSpPr>
        <p:spPr>
          <a:xfrm>
            <a:off x="1093378" y="50292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3" name="Straight Arrow Connector 342"/>
          <p:cNvCxnSpPr/>
          <p:nvPr/>
        </p:nvCxnSpPr>
        <p:spPr>
          <a:xfrm>
            <a:off x="1093378" y="48006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4" name="Straight Arrow Connector 343"/>
          <p:cNvCxnSpPr/>
          <p:nvPr/>
        </p:nvCxnSpPr>
        <p:spPr>
          <a:xfrm rot="16200000">
            <a:off x="2491740" y="5966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5" name="Straight Arrow Connector 344"/>
          <p:cNvCxnSpPr/>
          <p:nvPr/>
        </p:nvCxnSpPr>
        <p:spPr>
          <a:xfrm rot="16200000">
            <a:off x="1577340" y="5966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6" name="Straight Arrow Connector 345"/>
          <p:cNvCxnSpPr/>
          <p:nvPr/>
        </p:nvCxnSpPr>
        <p:spPr>
          <a:xfrm rot="16200000">
            <a:off x="3406140" y="5966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7" name="Straight Arrow Connector 346"/>
          <p:cNvCxnSpPr/>
          <p:nvPr/>
        </p:nvCxnSpPr>
        <p:spPr>
          <a:xfrm rot="16200000">
            <a:off x="4320540" y="5966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8" name="Straight Arrow Connector 347"/>
          <p:cNvCxnSpPr/>
          <p:nvPr/>
        </p:nvCxnSpPr>
        <p:spPr>
          <a:xfrm rot="16200000">
            <a:off x="5234940" y="59664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52" name="Straight Arrow Connector 351"/>
          <p:cNvCxnSpPr/>
          <p:nvPr/>
        </p:nvCxnSpPr>
        <p:spPr>
          <a:xfrm rot="5400000" flipH="1" flipV="1">
            <a:off x="454489" y="6742509"/>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3" name="Straight Arrow Connector 352"/>
          <p:cNvCxnSpPr/>
          <p:nvPr/>
        </p:nvCxnSpPr>
        <p:spPr>
          <a:xfrm>
            <a:off x="1139098" y="7427912"/>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4" name="Rectangle 353"/>
          <p:cNvSpPr/>
          <p:nvPr/>
        </p:nvSpPr>
        <p:spPr>
          <a:xfrm>
            <a:off x="699554" y="6172200"/>
            <a:ext cx="439544" cy="230832"/>
          </a:xfrm>
          <a:prstGeom prst="rect">
            <a:avLst/>
          </a:prstGeom>
        </p:spPr>
        <p:txBody>
          <a:bodyPr wrap="square">
            <a:spAutoFit/>
          </a:bodyPr>
          <a:lstStyle/>
          <a:p>
            <a:r>
              <a:rPr lang="en-CA" sz="900" dirty="0" smtClean="0"/>
              <a:t>100%</a:t>
            </a:r>
            <a:endParaRPr lang="en-CA" sz="900" dirty="0"/>
          </a:p>
        </p:txBody>
      </p:sp>
      <p:cxnSp>
        <p:nvCxnSpPr>
          <p:cNvPr id="355" name="Straight Arrow Connector 354"/>
          <p:cNvCxnSpPr/>
          <p:nvPr/>
        </p:nvCxnSpPr>
        <p:spPr>
          <a:xfrm>
            <a:off x="1151456" y="6284912"/>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62" name="Straight Connector 361"/>
          <p:cNvCxnSpPr/>
          <p:nvPr/>
        </p:nvCxnSpPr>
        <p:spPr>
          <a:xfrm>
            <a:off x="1139098" y="6284258"/>
            <a:ext cx="17871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6" name="Straight Arrow Connector 365"/>
          <p:cNvCxnSpPr/>
          <p:nvPr/>
        </p:nvCxnSpPr>
        <p:spPr>
          <a:xfrm>
            <a:off x="1093378" y="72009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67" name="Rectangle 366"/>
          <p:cNvSpPr/>
          <p:nvPr/>
        </p:nvSpPr>
        <p:spPr>
          <a:xfrm rot="16200000">
            <a:off x="338998" y="6632790"/>
            <a:ext cx="676788" cy="230832"/>
          </a:xfrm>
          <a:prstGeom prst="rect">
            <a:avLst/>
          </a:prstGeom>
        </p:spPr>
        <p:txBody>
          <a:bodyPr wrap="square">
            <a:spAutoFit/>
          </a:bodyPr>
          <a:lstStyle/>
          <a:p>
            <a:r>
              <a:rPr lang="en-CA" sz="900" dirty="0" smtClean="0"/>
              <a:t>Brightness</a:t>
            </a:r>
            <a:endParaRPr lang="en-CA" sz="900" dirty="0"/>
          </a:p>
        </p:txBody>
      </p:sp>
      <p:sp>
        <p:nvSpPr>
          <p:cNvPr id="368" name="Rectangle 367"/>
          <p:cNvSpPr/>
          <p:nvPr/>
        </p:nvSpPr>
        <p:spPr>
          <a:xfrm>
            <a:off x="6066356" y="7312968"/>
            <a:ext cx="418704" cy="230832"/>
          </a:xfrm>
          <a:prstGeom prst="rect">
            <a:avLst/>
          </a:prstGeom>
        </p:spPr>
        <p:txBody>
          <a:bodyPr wrap="square">
            <a:spAutoFit/>
          </a:bodyPr>
          <a:lstStyle/>
          <a:p>
            <a:r>
              <a:rPr lang="en-CA" sz="900" dirty="0" smtClean="0"/>
              <a:t>Time</a:t>
            </a:r>
            <a:endParaRPr lang="en-CA" sz="900" dirty="0"/>
          </a:p>
        </p:txBody>
      </p:sp>
      <p:cxnSp>
        <p:nvCxnSpPr>
          <p:cNvPr id="369" name="Straight Arrow Connector 368"/>
          <p:cNvCxnSpPr/>
          <p:nvPr/>
        </p:nvCxnSpPr>
        <p:spPr>
          <a:xfrm>
            <a:off x="1093378" y="69723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0" name="Straight Arrow Connector 369"/>
          <p:cNvCxnSpPr/>
          <p:nvPr/>
        </p:nvCxnSpPr>
        <p:spPr>
          <a:xfrm>
            <a:off x="1093378" y="67437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1" name="Straight Arrow Connector 370"/>
          <p:cNvCxnSpPr/>
          <p:nvPr/>
        </p:nvCxnSpPr>
        <p:spPr>
          <a:xfrm>
            <a:off x="1093378" y="65151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2" name="Straight Arrow Connector 371"/>
          <p:cNvCxnSpPr/>
          <p:nvPr/>
        </p:nvCxnSpPr>
        <p:spPr>
          <a:xfrm>
            <a:off x="1093378" y="62865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3" name="Straight Arrow Connector 372"/>
          <p:cNvCxnSpPr/>
          <p:nvPr/>
        </p:nvCxnSpPr>
        <p:spPr>
          <a:xfrm rot="16200000">
            <a:off x="2491740" y="74523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4" name="Straight Arrow Connector 373"/>
          <p:cNvCxnSpPr/>
          <p:nvPr/>
        </p:nvCxnSpPr>
        <p:spPr>
          <a:xfrm rot="16200000">
            <a:off x="1577340" y="74523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5" name="Straight Arrow Connector 374"/>
          <p:cNvCxnSpPr/>
          <p:nvPr/>
        </p:nvCxnSpPr>
        <p:spPr>
          <a:xfrm rot="16200000">
            <a:off x="3406140" y="74523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6" name="Straight Arrow Connector 375"/>
          <p:cNvCxnSpPr/>
          <p:nvPr/>
        </p:nvCxnSpPr>
        <p:spPr>
          <a:xfrm rot="16200000">
            <a:off x="4320540" y="74523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7" name="Straight Arrow Connector 376"/>
          <p:cNvCxnSpPr/>
          <p:nvPr/>
        </p:nvCxnSpPr>
        <p:spPr>
          <a:xfrm rot="16200000">
            <a:off x="5234940" y="74523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81" name="Straight Arrow Connector 380"/>
          <p:cNvCxnSpPr/>
          <p:nvPr/>
        </p:nvCxnSpPr>
        <p:spPr>
          <a:xfrm rot="5400000" flipH="1" flipV="1">
            <a:off x="454489" y="8228409"/>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2" name="Straight Arrow Connector 381"/>
          <p:cNvCxnSpPr/>
          <p:nvPr/>
        </p:nvCxnSpPr>
        <p:spPr>
          <a:xfrm>
            <a:off x="1139098" y="8913812"/>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3" name="Rectangle 382"/>
          <p:cNvSpPr/>
          <p:nvPr/>
        </p:nvSpPr>
        <p:spPr>
          <a:xfrm>
            <a:off x="699554" y="7658100"/>
            <a:ext cx="439544" cy="230832"/>
          </a:xfrm>
          <a:prstGeom prst="rect">
            <a:avLst/>
          </a:prstGeom>
        </p:spPr>
        <p:txBody>
          <a:bodyPr wrap="square">
            <a:spAutoFit/>
          </a:bodyPr>
          <a:lstStyle/>
          <a:p>
            <a:r>
              <a:rPr lang="en-CA" sz="900" dirty="0" smtClean="0"/>
              <a:t>100%</a:t>
            </a:r>
            <a:endParaRPr lang="en-CA" sz="900" dirty="0"/>
          </a:p>
        </p:txBody>
      </p:sp>
      <p:cxnSp>
        <p:nvCxnSpPr>
          <p:cNvPr id="384" name="Straight Arrow Connector 383"/>
          <p:cNvCxnSpPr/>
          <p:nvPr/>
        </p:nvCxnSpPr>
        <p:spPr>
          <a:xfrm>
            <a:off x="1151456" y="7770812"/>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95" name="Straight Arrow Connector 394"/>
          <p:cNvCxnSpPr/>
          <p:nvPr/>
        </p:nvCxnSpPr>
        <p:spPr>
          <a:xfrm>
            <a:off x="1093378" y="86868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96" name="Rectangle 395"/>
          <p:cNvSpPr/>
          <p:nvPr/>
        </p:nvSpPr>
        <p:spPr>
          <a:xfrm rot="16200000">
            <a:off x="338998" y="8118690"/>
            <a:ext cx="676788" cy="230832"/>
          </a:xfrm>
          <a:prstGeom prst="rect">
            <a:avLst/>
          </a:prstGeom>
        </p:spPr>
        <p:txBody>
          <a:bodyPr wrap="square">
            <a:spAutoFit/>
          </a:bodyPr>
          <a:lstStyle/>
          <a:p>
            <a:r>
              <a:rPr lang="en-CA" sz="900" dirty="0" smtClean="0"/>
              <a:t>Brightness</a:t>
            </a:r>
            <a:endParaRPr lang="en-CA" sz="900" dirty="0"/>
          </a:p>
        </p:txBody>
      </p:sp>
      <p:sp>
        <p:nvSpPr>
          <p:cNvPr id="397" name="Rectangle 396"/>
          <p:cNvSpPr/>
          <p:nvPr/>
        </p:nvSpPr>
        <p:spPr>
          <a:xfrm>
            <a:off x="6066356" y="8798868"/>
            <a:ext cx="418704" cy="230832"/>
          </a:xfrm>
          <a:prstGeom prst="rect">
            <a:avLst/>
          </a:prstGeom>
        </p:spPr>
        <p:txBody>
          <a:bodyPr wrap="square">
            <a:spAutoFit/>
          </a:bodyPr>
          <a:lstStyle/>
          <a:p>
            <a:r>
              <a:rPr lang="en-CA" sz="900" dirty="0" smtClean="0"/>
              <a:t>Time</a:t>
            </a:r>
            <a:endParaRPr lang="en-CA" sz="900" dirty="0"/>
          </a:p>
        </p:txBody>
      </p:sp>
      <p:cxnSp>
        <p:nvCxnSpPr>
          <p:cNvPr id="398" name="Straight Arrow Connector 397"/>
          <p:cNvCxnSpPr/>
          <p:nvPr/>
        </p:nvCxnSpPr>
        <p:spPr>
          <a:xfrm>
            <a:off x="1093378" y="84582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99" name="Straight Arrow Connector 398"/>
          <p:cNvCxnSpPr/>
          <p:nvPr/>
        </p:nvCxnSpPr>
        <p:spPr>
          <a:xfrm>
            <a:off x="1093378" y="82296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0" name="Straight Arrow Connector 399"/>
          <p:cNvCxnSpPr/>
          <p:nvPr/>
        </p:nvCxnSpPr>
        <p:spPr>
          <a:xfrm>
            <a:off x="1093378" y="80010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1" name="Straight Arrow Connector 400"/>
          <p:cNvCxnSpPr/>
          <p:nvPr/>
        </p:nvCxnSpPr>
        <p:spPr>
          <a:xfrm>
            <a:off x="1093378" y="777240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2" name="Straight Arrow Connector 401"/>
          <p:cNvCxnSpPr/>
          <p:nvPr/>
        </p:nvCxnSpPr>
        <p:spPr>
          <a:xfrm rot="16200000">
            <a:off x="2491740" y="89382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3" name="Straight Arrow Connector 402"/>
          <p:cNvCxnSpPr/>
          <p:nvPr/>
        </p:nvCxnSpPr>
        <p:spPr>
          <a:xfrm rot="16200000">
            <a:off x="1577340" y="89382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4" name="Straight Arrow Connector 403"/>
          <p:cNvCxnSpPr/>
          <p:nvPr/>
        </p:nvCxnSpPr>
        <p:spPr>
          <a:xfrm rot="16200000">
            <a:off x="3406140" y="89382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5" name="Straight Arrow Connector 404"/>
          <p:cNvCxnSpPr/>
          <p:nvPr/>
        </p:nvCxnSpPr>
        <p:spPr>
          <a:xfrm rot="16200000">
            <a:off x="4320540" y="89382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6" name="Straight Arrow Connector 405"/>
          <p:cNvCxnSpPr/>
          <p:nvPr/>
        </p:nvCxnSpPr>
        <p:spPr>
          <a:xfrm rot="16200000">
            <a:off x="5234940" y="8938260"/>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08" name="Freeform 407"/>
          <p:cNvSpPr/>
          <p:nvPr/>
        </p:nvSpPr>
        <p:spPr>
          <a:xfrm flipH="1">
            <a:off x="1633728"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09" name="Freeform 408"/>
          <p:cNvSpPr/>
          <p:nvPr/>
        </p:nvSpPr>
        <p:spPr>
          <a:xfrm>
            <a:off x="2358298"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0" name="Freeform 409"/>
          <p:cNvSpPr/>
          <p:nvPr/>
        </p:nvSpPr>
        <p:spPr>
          <a:xfrm flipH="1">
            <a:off x="2552700"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1" name="Freeform 410"/>
          <p:cNvSpPr/>
          <p:nvPr/>
        </p:nvSpPr>
        <p:spPr>
          <a:xfrm>
            <a:off x="3272698"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2" name="Freeform 411"/>
          <p:cNvSpPr/>
          <p:nvPr/>
        </p:nvSpPr>
        <p:spPr>
          <a:xfrm flipH="1">
            <a:off x="3467100"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3" name="Freeform 412"/>
          <p:cNvSpPr/>
          <p:nvPr/>
        </p:nvSpPr>
        <p:spPr>
          <a:xfrm>
            <a:off x="4187098"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4" name="Freeform 413"/>
          <p:cNvSpPr/>
          <p:nvPr/>
        </p:nvSpPr>
        <p:spPr>
          <a:xfrm flipH="1">
            <a:off x="4381500"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5" name="Freeform 414"/>
          <p:cNvSpPr/>
          <p:nvPr/>
        </p:nvSpPr>
        <p:spPr>
          <a:xfrm>
            <a:off x="5101498"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16" name="Freeform 415"/>
          <p:cNvSpPr/>
          <p:nvPr/>
        </p:nvSpPr>
        <p:spPr>
          <a:xfrm flipH="1">
            <a:off x="5295900" y="3310077"/>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418" name="Straight Connector 417"/>
          <p:cNvCxnSpPr/>
          <p:nvPr/>
        </p:nvCxnSpPr>
        <p:spPr>
          <a:xfrm>
            <a:off x="1751087" y="3312458"/>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3" name="Straight Connector 422"/>
          <p:cNvCxnSpPr/>
          <p:nvPr/>
        </p:nvCxnSpPr>
        <p:spPr>
          <a:xfrm>
            <a:off x="5407819" y="3312458"/>
            <a:ext cx="5357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25" name="Rectangle 424"/>
          <p:cNvSpPr/>
          <p:nvPr/>
        </p:nvSpPr>
        <p:spPr>
          <a:xfrm>
            <a:off x="228600" y="5143500"/>
            <a:ext cx="260008" cy="338554"/>
          </a:xfrm>
          <a:prstGeom prst="rect">
            <a:avLst/>
          </a:prstGeom>
        </p:spPr>
        <p:txBody>
          <a:bodyPr wrap="square">
            <a:spAutoFit/>
          </a:bodyPr>
          <a:lstStyle/>
          <a:p>
            <a:r>
              <a:rPr lang="en-CA" sz="1600" dirty="0" smtClean="0"/>
              <a:t>B</a:t>
            </a:r>
            <a:endParaRPr lang="en-CA" sz="1600" dirty="0"/>
          </a:p>
        </p:txBody>
      </p:sp>
      <p:sp>
        <p:nvSpPr>
          <p:cNvPr id="426" name="Rectangle 425"/>
          <p:cNvSpPr/>
          <p:nvPr/>
        </p:nvSpPr>
        <p:spPr>
          <a:xfrm>
            <a:off x="228600" y="6629400"/>
            <a:ext cx="260008" cy="338554"/>
          </a:xfrm>
          <a:prstGeom prst="rect">
            <a:avLst/>
          </a:prstGeom>
        </p:spPr>
        <p:txBody>
          <a:bodyPr wrap="square">
            <a:spAutoFit/>
          </a:bodyPr>
          <a:lstStyle/>
          <a:p>
            <a:r>
              <a:rPr lang="en-CA" sz="1600" dirty="0" smtClean="0"/>
              <a:t>C</a:t>
            </a:r>
            <a:endParaRPr lang="en-CA" sz="1600" dirty="0"/>
          </a:p>
        </p:txBody>
      </p:sp>
      <p:sp>
        <p:nvSpPr>
          <p:cNvPr id="427" name="Rectangle 426"/>
          <p:cNvSpPr/>
          <p:nvPr/>
        </p:nvSpPr>
        <p:spPr>
          <a:xfrm>
            <a:off x="228600" y="8115300"/>
            <a:ext cx="260008" cy="338554"/>
          </a:xfrm>
          <a:prstGeom prst="rect">
            <a:avLst/>
          </a:prstGeom>
        </p:spPr>
        <p:txBody>
          <a:bodyPr wrap="square">
            <a:spAutoFit/>
          </a:bodyPr>
          <a:lstStyle/>
          <a:p>
            <a:r>
              <a:rPr lang="en-CA" sz="1600" dirty="0" smtClean="0"/>
              <a:t>D</a:t>
            </a:r>
            <a:endParaRPr lang="en-CA" sz="1600" dirty="0"/>
          </a:p>
        </p:txBody>
      </p:sp>
      <p:cxnSp>
        <p:nvCxnSpPr>
          <p:cNvPr id="495" name="Straight Connector 494"/>
          <p:cNvCxnSpPr/>
          <p:nvPr/>
        </p:nvCxnSpPr>
        <p:spPr>
          <a:xfrm flipV="1">
            <a:off x="1534386" y="2281239"/>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0" name="Straight Connector 499"/>
          <p:cNvCxnSpPr/>
          <p:nvPr/>
        </p:nvCxnSpPr>
        <p:spPr>
          <a:xfrm flipV="1">
            <a:off x="3370330" y="2281239"/>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3" name="Straight Connector 502"/>
          <p:cNvCxnSpPr/>
          <p:nvPr/>
        </p:nvCxnSpPr>
        <p:spPr>
          <a:xfrm flipV="1">
            <a:off x="5189605" y="2281239"/>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3" name="Straight Connector 512"/>
          <p:cNvCxnSpPr/>
          <p:nvPr/>
        </p:nvCxnSpPr>
        <p:spPr>
          <a:xfrm>
            <a:off x="1555814" y="422671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7" name="Straight Connector 516"/>
          <p:cNvCxnSpPr/>
          <p:nvPr/>
        </p:nvCxnSpPr>
        <p:spPr>
          <a:xfrm>
            <a:off x="2474977" y="422671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8" name="Straight Connector 517"/>
          <p:cNvCxnSpPr/>
          <p:nvPr/>
        </p:nvCxnSpPr>
        <p:spPr>
          <a:xfrm>
            <a:off x="3389377" y="422671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p:nvPr/>
        </p:nvCxnSpPr>
        <p:spPr>
          <a:xfrm>
            <a:off x="4303777" y="422671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0" name="Straight Connector 519"/>
          <p:cNvCxnSpPr/>
          <p:nvPr/>
        </p:nvCxnSpPr>
        <p:spPr>
          <a:xfrm>
            <a:off x="5213415" y="422671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1" name="Straight Connector 520"/>
          <p:cNvCxnSpPr/>
          <p:nvPr/>
        </p:nvCxnSpPr>
        <p:spPr>
          <a:xfrm>
            <a:off x="2660725" y="3312458"/>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2" name="Straight Connector 521"/>
          <p:cNvCxnSpPr/>
          <p:nvPr/>
        </p:nvCxnSpPr>
        <p:spPr>
          <a:xfrm>
            <a:off x="3582269" y="3312458"/>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3" name="Straight Connector 522"/>
          <p:cNvCxnSpPr/>
          <p:nvPr/>
        </p:nvCxnSpPr>
        <p:spPr>
          <a:xfrm>
            <a:off x="4489525" y="3312458"/>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26" name="Freeform 525"/>
          <p:cNvSpPr/>
          <p:nvPr/>
        </p:nvSpPr>
        <p:spPr>
          <a:xfrm>
            <a:off x="1439326"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27" name="Freeform 526"/>
          <p:cNvSpPr/>
          <p:nvPr/>
        </p:nvSpPr>
        <p:spPr>
          <a:xfrm flipH="1">
            <a:off x="1633728"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28" name="Straight Connector 527"/>
          <p:cNvCxnSpPr/>
          <p:nvPr/>
        </p:nvCxnSpPr>
        <p:spPr>
          <a:xfrm>
            <a:off x="1751087" y="4800600"/>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1555814" y="525289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32" name="Freeform 531"/>
          <p:cNvSpPr/>
          <p:nvPr/>
        </p:nvSpPr>
        <p:spPr>
          <a:xfrm>
            <a:off x="2351345"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33" name="Freeform 532"/>
          <p:cNvSpPr/>
          <p:nvPr/>
        </p:nvSpPr>
        <p:spPr>
          <a:xfrm flipH="1">
            <a:off x="2545747"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34" name="Straight Connector 533"/>
          <p:cNvCxnSpPr/>
          <p:nvPr/>
        </p:nvCxnSpPr>
        <p:spPr>
          <a:xfrm>
            <a:off x="2467833" y="525289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2665487" y="4800600"/>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36" name="Freeform 535"/>
          <p:cNvSpPr/>
          <p:nvPr/>
        </p:nvSpPr>
        <p:spPr>
          <a:xfrm>
            <a:off x="3265745"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37" name="Freeform 536"/>
          <p:cNvSpPr/>
          <p:nvPr/>
        </p:nvSpPr>
        <p:spPr>
          <a:xfrm flipH="1">
            <a:off x="3460147"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38" name="Straight Connector 537"/>
          <p:cNvCxnSpPr/>
          <p:nvPr/>
        </p:nvCxnSpPr>
        <p:spPr>
          <a:xfrm>
            <a:off x="3382233" y="525289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traight Connector 538"/>
          <p:cNvCxnSpPr/>
          <p:nvPr/>
        </p:nvCxnSpPr>
        <p:spPr>
          <a:xfrm>
            <a:off x="3582268" y="4800600"/>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40" name="Freeform 539"/>
          <p:cNvSpPr/>
          <p:nvPr/>
        </p:nvSpPr>
        <p:spPr>
          <a:xfrm>
            <a:off x="4182526"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41" name="Freeform 540"/>
          <p:cNvSpPr/>
          <p:nvPr/>
        </p:nvSpPr>
        <p:spPr>
          <a:xfrm flipH="1">
            <a:off x="4376928"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42" name="Straight Connector 541"/>
          <p:cNvCxnSpPr/>
          <p:nvPr/>
        </p:nvCxnSpPr>
        <p:spPr>
          <a:xfrm>
            <a:off x="4299014" y="525289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3" name="Straight Connector 542"/>
          <p:cNvCxnSpPr/>
          <p:nvPr/>
        </p:nvCxnSpPr>
        <p:spPr>
          <a:xfrm>
            <a:off x="4494287" y="4800600"/>
            <a:ext cx="6134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44" name="Freeform 543"/>
          <p:cNvSpPr/>
          <p:nvPr/>
        </p:nvSpPr>
        <p:spPr>
          <a:xfrm>
            <a:off x="5094545"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45" name="Freeform 544"/>
          <p:cNvSpPr/>
          <p:nvPr/>
        </p:nvSpPr>
        <p:spPr>
          <a:xfrm flipH="1">
            <a:off x="5288947" y="4798219"/>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46" name="Straight Connector 545"/>
          <p:cNvCxnSpPr/>
          <p:nvPr/>
        </p:nvCxnSpPr>
        <p:spPr>
          <a:xfrm>
            <a:off x="5211033" y="5252899"/>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7" name="Straight Connector 546"/>
          <p:cNvCxnSpPr/>
          <p:nvPr/>
        </p:nvCxnSpPr>
        <p:spPr>
          <a:xfrm>
            <a:off x="5407819" y="4800600"/>
            <a:ext cx="5357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48" name="Freeform 547"/>
          <p:cNvSpPr/>
          <p:nvPr/>
        </p:nvSpPr>
        <p:spPr>
          <a:xfrm>
            <a:off x="1309178"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49" name="Freeform 548"/>
          <p:cNvSpPr/>
          <p:nvPr/>
        </p:nvSpPr>
        <p:spPr>
          <a:xfrm flipH="1">
            <a:off x="1664499"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50" name="Freeform 549"/>
          <p:cNvSpPr/>
          <p:nvPr/>
        </p:nvSpPr>
        <p:spPr>
          <a:xfrm>
            <a:off x="3134737"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51" name="Freeform 550"/>
          <p:cNvSpPr/>
          <p:nvPr/>
        </p:nvSpPr>
        <p:spPr>
          <a:xfrm flipH="1">
            <a:off x="3480377"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52" name="Freeform 551"/>
          <p:cNvSpPr/>
          <p:nvPr/>
        </p:nvSpPr>
        <p:spPr>
          <a:xfrm>
            <a:off x="4963537"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53" name="Freeform 552"/>
          <p:cNvSpPr/>
          <p:nvPr/>
        </p:nvSpPr>
        <p:spPr>
          <a:xfrm flipH="1">
            <a:off x="5309177"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56" name="Straight Connector 555"/>
          <p:cNvCxnSpPr/>
          <p:nvPr/>
        </p:nvCxnSpPr>
        <p:spPr>
          <a:xfrm>
            <a:off x="5536406" y="6284119"/>
            <a:ext cx="40481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7" name="Straight Connector 556"/>
          <p:cNvCxnSpPr/>
          <p:nvPr/>
        </p:nvCxnSpPr>
        <p:spPr>
          <a:xfrm flipV="1">
            <a:off x="1534386" y="7196000"/>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8" name="Straight Connector 557"/>
          <p:cNvCxnSpPr/>
          <p:nvPr/>
        </p:nvCxnSpPr>
        <p:spPr>
          <a:xfrm flipV="1">
            <a:off x="3363187" y="7196000"/>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9" name="Straight Connector 558"/>
          <p:cNvCxnSpPr/>
          <p:nvPr/>
        </p:nvCxnSpPr>
        <p:spPr>
          <a:xfrm flipV="1">
            <a:off x="5182462" y="7196000"/>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62" name="Freeform 561"/>
          <p:cNvSpPr/>
          <p:nvPr/>
        </p:nvSpPr>
        <p:spPr>
          <a:xfrm>
            <a:off x="2217693"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63" name="Freeform 562"/>
          <p:cNvSpPr/>
          <p:nvPr/>
        </p:nvSpPr>
        <p:spPr>
          <a:xfrm flipH="1">
            <a:off x="2573014"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64" name="Straight Connector 563"/>
          <p:cNvCxnSpPr/>
          <p:nvPr/>
        </p:nvCxnSpPr>
        <p:spPr>
          <a:xfrm flipV="1">
            <a:off x="2442901" y="7196000"/>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65" name="Freeform 564"/>
          <p:cNvSpPr/>
          <p:nvPr/>
        </p:nvSpPr>
        <p:spPr>
          <a:xfrm>
            <a:off x="4038930"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66" name="Freeform 565"/>
          <p:cNvSpPr/>
          <p:nvPr/>
        </p:nvSpPr>
        <p:spPr>
          <a:xfrm flipH="1">
            <a:off x="4394251" y="6281738"/>
            <a:ext cx="228600"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67" name="Straight Connector 566"/>
          <p:cNvCxnSpPr/>
          <p:nvPr/>
        </p:nvCxnSpPr>
        <p:spPr>
          <a:xfrm flipV="1">
            <a:off x="4264138" y="7196000"/>
            <a:ext cx="130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8" name="Straight Connector 567"/>
          <p:cNvCxnSpPr/>
          <p:nvPr/>
        </p:nvCxnSpPr>
        <p:spPr>
          <a:xfrm>
            <a:off x="1892972" y="6284258"/>
            <a:ext cx="32635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4" name="Straight Connector 573"/>
          <p:cNvCxnSpPr/>
          <p:nvPr/>
        </p:nvCxnSpPr>
        <p:spPr>
          <a:xfrm>
            <a:off x="4619503" y="6284258"/>
            <a:ext cx="34540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81" name="Freeform 580"/>
          <p:cNvSpPr/>
          <p:nvPr/>
        </p:nvSpPr>
        <p:spPr>
          <a:xfrm>
            <a:off x="1439326"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82" name="Straight Connector 581"/>
          <p:cNvCxnSpPr/>
          <p:nvPr/>
        </p:nvCxnSpPr>
        <p:spPr>
          <a:xfrm>
            <a:off x="1139098" y="7772400"/>
            <a:ext cx="30155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83" name="Freeform 582"/>
          <p:cNvSpPr/>
          <p:nvPr/>
        </p:nvSpPr>
        <p:spPr>
          <a:xfrm flipH="1">
            <a:off x="1633728"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86" name="Freeform 585"/>
          <p:cNvSpPr/>
          <p:nvPr/>
        </p:nvSpPr>
        <p:spPr>
          <a:xfrm>
            <a:off x="3272698"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87" name="Freeform 586"/>
          <p:cNvSpPr/>
          <p:nvPr/>
        </p:nvSpPr>
        <p:spPr>
          <a:xfrm flipH="1">
            <a:off x="3467100"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90" name="Freeform 589"/>
          <p:cNvSpPr/>
          <p:nvPr/>
        </p:nvSpPr>
        <p:spPr>
          <a:xfrm>
            <a:off x="5101498"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91" name="Freeform 590"/>
          <p:cNvSpPr/>
          <p:nvPr/>
        </p:nvSpPr>
        <p:spPr>
          <a:xfrm flipH="1">
            <a:off x="5295900" y="7770019"/>
            <a:ext cx="118872" cy="919023"/>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592" name="Straight Connector 591"/>
          <p:cNvCxnSpPr/>
          <p:nvPr/>
        </p:nvCxnSpPr>
        <p:spPr>
          <a:xfrm>
            <a:off x="1751087" y="7772400"/>
            <a:ext cx="152551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3" name="Straight Connector 592"/>
          <p:cNvCxnSpPr/>
          <p:nvPr/>
        </p:nvCxnSpPr>
        <p:spPr>
          <a:xfrm>
            <a:off x="5407819" y="7772400"/>
            <a:ext cx="5357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4" name="Straight Connector 593"/>
          <p:cNvCxnSpPr/>
          <p:nvPr/>
        </p:nvCxnSpPr>
        <p:spPr>
          <a:xfrm>
            <a:off x="1555814" y="8686661"/>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6" name="Straight Connector 595"/>
          <p:cNvCxnSpPr/>
          <p:nvPr/>
        </p:nvCxnSpPr>
        <p:spPr>
          <a:xfrm>
            <a:off x="3389377" y="8686661"/>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8" name="Straight Connector 597"/>
          <p:cNvCxnSpPr/>
          <p:nvPr/>
        </p:nvCxnSpPr>
        <p:spPr>
          <a:xfrm>
            <a:off x="5213415" y="8686661"/>
            <a:ext cx="8248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0" name="Straight Connector 599"/>
          <p:cNvCxnSpPr/>
          <p:nvPr/>
        </p:nvCxnSpPr>
        <p:spPr>
          <a:xfrm>
            <a:off x="3582269" y="7772400"/>
            <a:ext cx="152075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2800229" y="6284258"/>
            <a:ext cx="33825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700342" y="6284258"/>
            <a:ext cx="33825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8913168"/>
            <a:ext cx="1019831" cy="230832"/>
          </a:xfrm>
          <a:prstGeom prst="rect">
            <a:avLst/>
          </a:prstGeom>
        </p:spPr>
        <p:txBody>
          <a:bodyPr wrap="none">
            <a:spAutoFit/>
          </a:bodyPr>
          <a:lstStyle/>
          <a:p>
            <a:r>
              <a:rPr lang="en-CA" sz="900" dirty="0" smtClean="0">
                <a:solidFill>
                  <a:prstClr val="black"/>
                </a:solidFill>
              </a:rPr>
              <a:t>Extrasolar Planets</a:t>
            </a:r>
            <a:endParaRPr lang="en-CA" sz="1200" dirty="0"/>
          </a:p>
        </p:txBody>
      </p:sp>
      <p:sp>
        <p:nvSpPr>
          <p:cNvPr id="40" name="Rectangle 39"/>
          <p:cNvSpPr/>
          <p:nvPr/>
        </p:nvSpPr>
        <p:spPr>
          <a:xfrm>
            <a:off x="6363954" y="8913168"/>
            <a:ext cx="494046" cy="230832"/>
          </a:xfrm>
          <a:prstGeom prst="rect">
            <a:avLst/>
          </a:prstGeom>
        </p:spPr>
        <p:txBody>
          <a:bodyPr wrap="none">
            <a:spAutoFit/>
          </a:bodyPr>
          <a:lstStyle/>
          <a:p>
            <a:pPr algn="r"/>
            <a:r>
              <a:rPr lang="en-CA" sz="900" dirty="0" smtClean="0">
                <a:solidFill>
                  <a:prstClr val="black"/>
                </a:solidFill>
              </a:rPr>
              <a:t>Page 2</a:t>
            </a:r>
            <a:endParaRPr lang="en-CA" sz="1200" dirty="0"/>
          </a:p>
        </p:txBody>
      </p:sp>
      <p:sp>
        <p:nvSpPr>
          <p:cNvPr id="293" name="Rectangle 292"/>
          <p:cNvSpPr/>
          <p:nvPr/>
        </p:nvSpPr>
        <p:spPr>
          <a:xfrm>
            <a:off x="228600" y="1017419"/>
            <a:ext cx="260008" cy="338554"/>
          </a:xfrm>
          <a:prstGeom prst="rect">
            <a:avLst/>
          </a:prstGeom>
        </p:spPr>
        <p:txBody>
          <a:bodyPr wrap="square">
            <a:spAutoFit/>
          </a:bodyPr>
          <a:lstStyle/>
          <a:p>
            <a:r>
              <a:rPr lang="en-CA" sz="1600" dirty="0" smtClean="0"/>
              <a:t>A</a:t>
            </a:r>
            <a:endParaRPr lang="en-CA" sz="1600" dirty="0"/>
          </a:p>
        </p:txBody>
      </p:sp>
      <p:cxnSp>
        <p:nvCxnSpPr>
          <p:cNvPr id="294" name="Straight Arrow Connector 293"/>
          <p:cNvCxnSpPr/>
          <p:nvPr/>
        </p:nvCxnSpPr>
        <p:spPr>
          <a:xfrm rot="5400000" flipH="1" flipV="1">
            <a:off x="454489" y="1126182"/>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Straight Arrow Connector 294"/>
          <p:cNvCxnSpPr/>
          <p:nvPr/>
        </p:nvCxnSpPr>
        <p:spPr>
          <a:xfrm>
            <a:off x="1139098" y="1811585"/>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6" name="Rectangle 295"/>
          <p:cNvSpPr/>
          <p:nvPr/>
        </p:nvSpPr>
        <p:spPr>
          <a:xfrm>
            <a:off x="699554" y="555873"/>
            <a:ext cx="439544" cy="230832"/>
          </a:xfrm>
          <a:prstGeom prst="rect">
            <a:avLst/>
          </a:prstGeom>
        </p:spPr>
        <p:txBody>
          <a:bodyPr wrap="square">
            <a:spAutoFit/>
          </a:bodyPr>
          <a:lstStyle/>
          <a:p>
            <a:r>
              <a:rPr lang="en-CA" sz="900" dirty="0" smtClean="0"/>
              <a:t>100%</a:t>
            </a:r>
            <a:endParaRPr lang="en-CA" sz="900" dirty="0"/>
          </a:p>
        </p:txBody>
      </p:sp>
      <p:cxnSp>
        <p:nvCxnSpPr>
          <p:cNvPr id="297" name="Straight Arrow Connector 296"/>
          <p:cNvCxnSpPr/>
          <p:nvPr/>
        </p:nvCxnSpPr>
        <p:spPr>
          <a:xfrm>
            <a:off x="1151456" y="668585"/>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98" name="Freeform 297"/>
          <p:cNvSpPr/>
          <p:nvPr/>
        </p:nvSpPr>
        <p:spPr>
          <a:xfrm>
            <a:off x="1439326"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304" name="Straight Connector 303"/>
          <p:cNvCxnSpPr/>
          <p:nvPr/>
        </p:nvCxnSpPr>
        <p:spPr>
          <a:xfrm>
            <a:off x="1139098" y="667931"/>
            <a:ext cx="30394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8" name="Straight Arrow Connector 307"/>
          <p:cNvCxnSpPr/>
          <p:nvPr/>
        </p:nvCxnSpPr>
        <p:spPr>
          <a:xfrm>
            <a:off x="1093378" y="15845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09" name="Rectangle 308"/>
          <p:cNvSpPr/>
          <p:nvPr/>
        </p:nvSpPr>
        <p:spPr>
          <a:xfrm rot="16200000">
            <a:off x="338998" y="1016463"/>
            <a:ext cx="676788" cy="230832"/>
          </a:xfrm>
          <a:prstGeom prst="rect">
            <a:avLst/>
          </a:prstGeom>
        </p:spPr>
        <p:txBody>
          <a:bodyPr wrap="square">
            <a:spAutoFit/>
          </a:bodyPr>
          <a:lstStyle/>
          <a:p>
            <a:r>
              <a:rPr lang="en-CA" sz="900" dirty="0" smtClean="0"/>
              <a:t>Brightness</a:t>
            </a:r>
            <a:endParaRPr lang="en-CA" sz="900" dirty="0"/>
          </a:p>
        </p:txBody>
      </p:sp>
      <p:sp>
        <p:nvSpPr>
          <p:cNvPr id="310" name="Rectangle 309"/>
          <p:cNvSpPr/>
          <p:nvPr/>
        </p:nvSpPr>
        <p:spPr>
          <a:xfrm>
            <a:off x="6066356" y="1696641"/>
            <a:ext cx="418704" cy="230832"/>
          </a:xfrm>
          <a:prstGeom prst="rect">
            <a:avLst/>
          </a:prstGeom>
        </p:spPr>
        <p:txBody>
          <a:bodyPr wrap="square">
            <a:spAutoFit/>
          </a:bodyPr>
          <a:lstStyle/>
          <a:p>
            <a:r>
              <a:rPr lang="en-CA" sz="900" dirty="0" smtClean="0"/>
              <a:t>Time</a:t>
            </a:r>
            <a:endParaRPr lang="en-CA" sz="900" dirty="0"/>
          </a:p>
        </p:txBody>
      </p:sp>
      <p:cxnSp>
        <p:nvCxnSpPr>
          <p:cNvPr id="311" name="Straight Arrow Connector 310"/>
          <p:cNvCxnSpPr/>
          <p:nvPr/>
        </p:nvCxnSpPr>
        <p:spPr>
          <a:xfrm>
            <a:off x="1093378" y="13559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2" name="Straight Arrow Connector 311"/>
          <p:cNvCxnSpPr/>
          <p:nvPr/>
        </p:nvCxnSpPr>
        <p:spPr>
          <a:xfrm>
            <a:off x="1093378" y="11273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Straight Arrow Connector 312"/>
          <p:cNvCxnSpPr/>
          <p:nvPr/>
        </p:nvCxnSpPr>
        <p:spPr>
          <a:xfrm>
            <a:off x="1093378" y="8987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4" name="Straight Arrow Connector 313"/>
          <p:cNvCxnSpPr/>
          <p:nvPr/>
        </p:nvCxnSpPr>
        <p:spPr>
          <a:xfrm>
            <a:off x="1093378" y="6701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5" name="Straight Arrow Connector 314"/>
          <p:cNvCxnSpPr/>
          <p:nvPr/>
        </p:nvCxnSpPr>
        <p:spPr>
          <a:xfrm rot="16200000">
            <a:off x="2491740" y="18360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6" name="Straight Arrow Connector 315"/>
          <p:cNvCxnSpPr/>
          <p:nvPr/>
        </p:nvCxnSpPr>
        <p:spPr>
          <a:xfrm rot="16200000">
            <a:off x="1577340" y="18360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7" name="Straight Arrow Connector 316"/>
          <p:cNvCxnSpPr/>
          <p:nvPr/>
        </p:nvCxnSpPr>
        <p:spPr>
          <a:xfrm rot="16200000">
            <a:off x="3406140" y="18360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8" name="Straight Arrow Connector 317"/>
          <p:cNvCxnSpPr/>
          <p:nvPr/>
        </p:nvCxnSpPr>
        <p:spPr>
          <a:xfrm rot="16200000">
            <a:off x="4320540" y="18360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9" name="Straight Arrow Connector 318"/>
          <p:cNvCxnSpPr/>
          <p:nvPr/>
        </p:nvCxnSpPr>
        <p:spPr>
          <a:xfrm rot="16200000">
            <a:off x="5234940" y="18360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3" name="Straight Arrow Connector 322"/>
          <p:cNvCxnSpPr/>
          <p:nvPr/>
        </p:nvCxnSpPr>
        <p:spPr>
          <a:xfrm rot="5400000" flipH="1" flipV="1">
            <a:off x="454489" y="2612082"/>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4" name="Straight Arrow Connector 323"/>
          <p:cNvCxnSpPr/>
          <p:nvPr/>
        </p:nvCxnSpPr>
        <p:spPr>
          <a:xfrm>
            <a:off x="1139098" y="3297485"/>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5" name="Rectangle 324"/>
          <p:cNvSpPr/>
          <p:nvPr/>
        </p:nvSpPr>
        <p:spPr>
          <a:xfrm>
            <a:off x="699554" y="2041773"/>
            <a:ext cx="439544" cy="230832"/>
          </a:xfrm>
          <a:prstGeom prst="rect">
            <a:avLst/>
          </a:prstGeom>
        </p:spPr>
        <p:txBody>
          <a:bodyPr wrap="square">
            <a:spAutoFit/>
          </a:bodyPr>
          <a:lstStyle/>
          <a:p>
            <a:r>
              <a:rPr lang="en-CA" sz="900" dirty="0" smtClean="0"/>
              <a:t>100%</a:t>
            </a:r>
            <a:endParaRPr lang="en-CA" sz="900" dirty="0"/>
          </a:p>
        </p:txBody>
      </p:sp>
      <p:cxnSp>
        <p:nvCxnSpPr>
          <p:cNvPr id="326" name="Straight Arrow Connector 325"/>
          <p:cNvCxnSpPr/>
          <p:nvPr/>
        </p:nvCxnSpPr>
        <p:spPr>
          <a:xfrm>
            <a:off x="1151456" y="2154485"/>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33" name="Straight Connector 332"/>
          <p:cNvCxnSpPr/>
          <p:nvPr/>
        </p:nvCxnSpPr>
        <p:spPr>
          <a:xfrm>
            <a:off x="1139098" y="2153831"/>
            <a:ext cx="3063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7" name="Straight Arrow Connector 336"/>
          <p:cNvCxnSpPr/>
          <p:nvPr/>
        </p:nvCxnSpPr>
        <p:spPr>
          <a:xfrm>
            <a:off x="1093378" y="30704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38" name="Rectangle 337"/>
          <p:cNvSpPr/>
          <p:nvPr/>
        </p:nvSpPr>
        <p:spPr>
          <a:xfrm rot="16200000">
            <a:off x="338998" y="2502363"/>
            <a:ext cx="676788" cy="230832"/>
          </a:xfrm>
          <a:prstGeom prst="rect">
            <a:avLst/>
          </a:prstGeom>
        </p:spPr>
        <p:txBody>
          <a:bodyPr wrap="square">
            <a:spAutoFit/>
          </a:bodyPr>
          <a:lstStyle/>
          <a:p>
            <a:r>
              <a:rPr lang="en-CA" sz="900" dirty="0" smtClean="0"/>
              <a:t>Brightness</a:t>
            </a:r>
            <a:endParaRPr lang="en-CA" sz="900" dirty="0"/>
          </a:p>
        </p:txBody>
      </p:sp>
      <p:sp>
        <p:nvSpPr>
          <p:cNvPr id="339" name="Rectangle 338"/>
          <p:cNvSpPr/>
          <p:nvPr/>
        </p:nvSpPr>
        <p:spPr>
          <a:xfrm>
            <a:off x="6066356" y="3182541"/>
            <a:ext cx="418704" cy="230832"/>
          </a:xfrm>
          <a:prstGeom prst="rect">
            <a:avLst/>
          </a:prstGeom>
        </p:spPr>
        <p:txBody>
          <a:bodyPr wrap="square">
            <a:spAutoFit/>
          </a:bodyPr>
          <a:lstStyle/>
          <a:p>
            <a:r>
              <a:rPr lang="en-CA" sz="900" dirty="0" smtClean="0"/>
              <a:t>Time</a:t>
            </a:r>
            <a:endParaRPr lang="en-CA" sz="900" dirty="0"/>
          </a:p>
        </p:txBody>
      </p:sp>
      <p:cxnSp>
        <p:nvCxnSpPr>
          <p:cNvPr id="340" name="Straight Arrow Connector 339"/>
          <p:cNvCxnSpPr/>
          <p:nvPr/>
        </p:nvCxnSpPr>
        <p:spPr>
          <a:xfrm>
            <a:off x="1093378" y="28418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1" name="Straight Arrow Connector 340"/>
          <p:cNvCxnSpPr/>
          <p:nvPr/>
        </p:nvCxnSpPr>
        <p:spPr>
          <a:xfrm>
            <a:off x="1093378" y="26132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2" name="Straight Arrow Connector 341"/>
          <p:cNvCxnSpPr/>
          <p:nvPr/>
        </p:nvCxnSpPr>
        <p:spPr>
          <a:xfrm>
            <a:off x="1093378" y="23846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3" name="Straight Arrow Connector 342"/>
          <p:cNvCxnSpPr/>
          <p:nvPr/>
        </p:nvCxnSpPr>
        <p:spPr>
          <a:xfrm>
            <a:off x="1093378" y="21560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4" name="Straight Arrow Connector 343"/>
          <p:cNvCxnSpPr/>
          <p:nvPr/>
        </p:nvCxnSpPr>
        <p:spPr>
          <a:xfrm rot="16200000">
            <a:off x="2491740" y="33219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5" name="Straight Arrow Connector 344"/>
          <p:cNvCxnSpPr/>
          <p:nvPr/>
        </p:nvCxnSpPr>
        <p:spPr>
          <a:xfrm rot="16200000">
            <a:off x="1577340" y="33219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6" name="Straight Arrow Connector 345"/>
          <p:cNvCxnSpPr/>
          <p:nvPr/>
        </p:nvCxnSpPr>
        <p:spPr>
          <a:xfrm rot="16200000">
            <a:off x="3406140" y="33219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7" name="Straight Arrow Connector 346"/>
          <p:cNvCxnSpPr/>
          <p:nvPr/>
        </p:nvCxnSpPr>
        <p:spPr>
          <a:xfrm rot="16200000">
            <a:off x="4320540" y="33219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8" name="Straight Arrow Connector 347"/>
          <p:cNvCxnSpPr/>
          <p:nvPr/>
        </p:nvCxnSpPr>
        <p:spPr>
          <a:xfrm rot="16200000">
            <a:off x="5234940" y="33219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52" name="Straight Arrow Connector 351"/>
          <p:cNvCxnSpPr/>
          <p:nvPr/>
        </p:nvCxnSpPr>
        <p:spPr>
          <a:xfrm rot="5400000" flipH="1" flipV="1">
            <a:off x="454489" y="4097982"/>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3" name="Straight Arrow Connector 352"/>
          <p:cNvCxnSpPr/>
          <p:nvPr/>
        </p:nvCxnSpPr>
        <p:spPr>
          <a:xfrm>
            <a:off x="1139098" y="4783385"/>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4" name="Rectangle 353"/>
          <p:cNvSpPr/>
          <p:nvPr/>
        </p:nvSpPr>
        <p:spPr>
          <a:xfrm>
            <a:off x="699554" y="3527673"/>
            <a:ext cx="439544" cy="230832"/>
          </a:xfrm>
          <a:prstGeom prst="rect">
            <a:avLst/>
          </a:prstGeom>
        </p:spPr>
        <p:txBody>
          <a:bodyPr wrap="square">
            <a:spAutoFit/>
          </a:bodyPr>
          <a:lstStyle/>
          <a:p>
            <a:r>
              <a:rPr lang="en-CA" sz="900" dirty="0" smtClean="0"/>
              <a:t>100%</a:t>
            </a:r>
            <a:endParaRPr lang="en-CA" sz="900" dirty="0"/>
          </a:p>
        </p:txBody>
      </p:sp>
      <p:cxnSp>
        <p:nvCxnSpPr>
          <p:cNvPr id="355" name="Straight Arrow Connector 354"/>
          <p:cNvCxnSpPr/>
          <p:nvPr/>
        </p:nvCxnSpPr>
        <p:spPr>
          <a:xfrm>
            <a:off x="1151456" y="3640385"/>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56" name="Freeform 355"/>
          <p:cNvSpPr/>
          <p:nvPr/>
        </p:nvSpPr>
        <p:spPr>
          <a:xfrm>
            <a:off x="1316186"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357" name="Freeform 356"/>
          <p:cNvSpPr/>
          <p:nvPr/>
        </p:nvSpPr>
        <p:spPr>
          <a:xfrm flipH="1">
            <a:off x="1647810"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362" name="Straight Connector 361"/>
          <p:cNvCxnSpPr/>
          <p:nvPr/>
        </p:nvCxnSpPr>
        <p:spPr>
          <a:xfrm>
            <a:off x="1139098" y="3639731"/>
            <a:ext cx="18249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6" name="Straight Arrow Connector 365"/>
          <p:cNvCxnSpPr/>
          <p:nvPr/>
        </p:nvCxnSpPr>
        <p:spPr>
          <a:xfrm>
            <a:off x="1093378" y="45563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67" name="Rectangle 366"/>
          <p:cNvSpPr/>
          <p:nvPr/>
        </p:nvSpPr>
        <p:spPr>
          <a:xfrm rot="16200000">
            <a:off x="338998" y="3988263"/>
            <a:ext cx="676788" cy="230832"/>
          </a:xfrm>
          <a:prstGeom prst="rect">
            <a:avLst/>
          </a:prstGeom>
        </p:spPr>
        <p:txBody>
          <a:bodyPr wrap="square">
            <a:spAutoFit/>
          </a:bodyPr>
          <a:lstStyle/>
          <a:p>
            <a:r>
              <a:rPr lang="en-CA" sz="900" dirty="0" smtClean="0"/>
              <a:t>Brightness</a:t>
            </a:r>
            <a:endParaRPr lang="en-CA" sz="900" dirty="0"/>
          </a:p>
        </p:txBody>
      </p:sp>
      <p:sp>
        <p:nvSpPr>
          <p:cNvPr id="368" name="Rectangle 367"/>
          <p:cNvSpPr/>
          <p:nvPr/>
        </p:nvSpPr>
        <p:spPr>
          <a:xfrm>
            <a:off x="6066356" y="4668441"/>
            <a:ext cx="418704" cy="230832"/>
          </a:xfrm>
          <a:prstGeom prst="rect">
            <a:avLst/>
          </a:prstGeom>
        </p:spPr>
        <p:txBody>
          <a:bodyPr wrap="square">
            <a:spAutoFit/>
          </a:bodyPr>
          <a:lstStyle/>
          <a:p>
            <a:r>
              <a:rPr lang="en-CA" sz="900" dirty="0" smtClean="0"/>
              <a:t>Time</a:t>
            </a:r>
            <a:endParaRPr lang="en-CA" sz="900" dirty="0"/>
          </a:p>
        </p:txBody>
      </p:sp>
      <p:cxnSp>
        <p:nvCxnSpPr>
          <p:cNvPr id="369" name="Straight Arrow Connector 368"/>
          <p:cNvCxnSpPr/>
          <p:nvPr/>
        </p:nvCxnSpPr>
        <p:spPr>
          <a:xfrm>
            <a:off x="1093378" y="43277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0" name="Straight Arrow Connector 369"/>
          <p:cNvCxnSpPr/>
          <p:nvPr/>
        </p:nvCxnSpPr>
        <p:spPr>
          <a:xfrm>
            <a:off x="1093378" y="40991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1" name="Straight Arrow Connector 370"/>
          <p:cNvCxnSpPr/>
          <p:nvPr/>
        </p:nvCxnSpPr>
        <p:spPr>
          <a:xfrm>
            <a:off x="1093378" y="38705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2" name="Straight Arrow Connector 371"/>
          <p:cNvCxnSpPr/>
          <p:nvPr/>
        </p:nvCxnSpPr>
        <p:spPr>
          <a:xfrm>
            <a:off x="1093378" y="36419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3" name="Straight Arrow Connector 372"/>
          <p:cNvCxnSpPr/>
          <p:nvPr/>
        </p:nvCxnSpPr>
        <p:spPr>
          <a:xfrm rot="16200000">
            <a:off x="2491740" y="48078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4" name="Straight Arrow Connector 373"/>
          <p:cNvCxnSpPr/>
          <p:nvPr/>
        </p:nvCxnSpPr>
        <p:spPr>
          <a:xfrm rot="16200000">
            <a:off x="1577340" y="48078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5" name="Straight Arrow Connector 374"/>
          <p:cNvCxnSpPr/>
          <p:nvPr/>
        </p:nvCxnSpPr>
        <p:spPr>
          <a:xfrm rot="16200000">
            <a:off x="3406140" y="48078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6" name="Straight Arrow Connector 375"/>
          <p:cNvCxnSpPr/>
          <p:nvPr/>
        </p:nvCxnSpPr>
        <p:spPr>
          <a:xfrm rot="16200000">
            <a:off x="4320540" y="48078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7" name="Straight Arrow Connector 376"/>
          <p:cNvCxnSpPr/>
          <p:nvPr/>
        </p:nvCxnSpPr>
        <p:spPr>
          <a:xfrm rot="16200000">
            <a:off x="5234940" y="48078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81" name="Straight Arrow Connector 380"/>
          <p:cNvCxnSpPr/>
          <p:nvPr/>
        </p:nvCxnSpPr>
        <p:spPr>
          <a:xfrm rot="5400000" flipH="1" flipV="1">
            <a:off x="454489" y="5583882"/>
            <a:ext cx="1370806"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2" name="Straight Arrow Connector 381"/>
          <p:cNvCxnSpPr/>
          <p:nvPr/>
        </p:nvCxnSpPr>
        <p:spPr>
          <a:xfrm>
            <a:off x="1139098" y="6269285"/>
            <a:ext cx="4914900" cy="15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3" name="Rectangle 382"/>
          <p:cNvSpPr/>
          <p:nvPr/>
        </p:nvSpPr>
        <p:spPr>
          <a:xfrm>
            <a:off x="699554" y="5013573"/>
            <a:ext cx="439544" cy="230832"/>
          </a:xfrm>
          <a:prstGeom prst="rect">
            <a:avLst/>
          </a:prstGeom>
        </p:spPr>
        <p:txBody>
          <a:bodyPr wrap="square">
            <a:spAutoFit/>
          </a:bodyPr>
          <a:lstStyle/>
          <a:p>
            <a:r>
              <a:rPr lang="en-CA" sz="900" dirty="0" smtClean="0"/>
              <a:t>100%</a:t>
            </a:r>
            <a:endParaRPr lang="en-CA" sz="900" dirty="0"/>
          </a:p>
        </p:txBody>
      </p:sp>
      <p:cxnSp>
        <p:nvCxnSpPr>
          <p:cNvPr id="384" name="Straight Arrow Connector 383"/>
          <p:cNvCxnSpPr/>
          <p:nvPr/>
        </p:nvCxnSpPr>
        <p:spPr>
          <a:xfrm>
            <a:off x="1151456" y="5126285"/>
            <a:ext cx="4914900" cy="1588"/>
          </a:xfrm>
          <a:prstGeom prst="straightConnector1">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91" name="Straight Connector 390"/>
          <p:cNvCxnSpPr/>
          <p:nvPr/>
        </p:nvCxnSpPr>
        <p:spPr>
          <a:xfrm>
            <a:off x="1139098" y="5125631"/>
            <a:ext cx="18487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5" name="Straight Arrow Connector 394"/>
          <p:cNvCxnSpPr/>
          <p:nvPr/>
        </p:nvCxnSpPr>
        <p:spPr>
          <a:xfrm>
            <a:off x="1093378" y="60422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96" name="Rectangle 395"/>
          <p:cNvSpPr/>
          <p:nvPr/>
        </p:nvSpPr>
        <p:spPr>
          <a:xfrm rot="16200000">
            <a:off x="338998" y="5474163"/>
            <a:ext cx="676788" cy="230832"/>
          </a:xfrm>
          <a:prstGeom prst="rect">
            <a:avLst/>
          </a:prstGeom>
        </p:spPr>
        <p:txBody>
          <a:bodyPr wrap="square">
            <a:spAutoFit/>
          </a:bodyPr>
          <a:lstStyle/>
          <a:p>
            <a:r>
              <a:rPr lang="en-CA" sz="900" dirty="0" smtClean="0"/>
              <a:t>Brightness</a:t>
            </a:r>
            <a:endParaRPr lang="en-CA" sz="900" dirty="0"/>
          </a:p>
        </p:txBody>
      </p:sp>
      <p:sp>
        <p:nvSpPr>
          <p:cNvPr id="397" name="Rectangle 396"/>
          <p:cNvSpPr/>
          <p:nvPr/>
        </p:nvSpPr>
        <p:spPr>
          <a:xfrm>
            <a:off x="6066356" y="6154341"/>
            <a:ext cx="418704" cy="230832"/>
          </a:xfrm>
          <a:prstGeom prst="rect">
            <a:avLst/>
          </a:prstGeom>
        </p:spPr>
        <p:txBody>
          <a:bodyPr wrap="square">
            <a:spAutoFit/>
          </a:bodyPr>
          <a:lstStyle/>
          <a:p>
            <a:r>
              <a:rPr lang="en-CA" sz="900" dirty="0" smtClean="0"/>
              <a:t>Time</a:t>
            </a:r>
            <a:endParaRPr lang="en-CA" sz="900" dirty="0"/>
          </a:p>
        </p:txBody>
      </p:sp>
      <p:cxnSp>
        <p:nvCxnSpPr>
          <p:cNvPr id="398" name="Straight Arrow Connector 397"/>
          <p:cNvCxnSpPr/>
          <p:nvPr/>
        </p:nvCxnSpPr>
        <p:spPr>
          <a:xfrm>
            <a:off x="1093378" y="58136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99" name="Straight Arrow Connector 398"/>
          <p:cNvCxnSpPr/>
          <p:nvPr/>
        </p:nvCxnSpPr>
        <p:spPr>
          <a:xfrm>
            <a:off x="1093378" y="55850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0" name="Straight Arrow Connector 399"/>
          <p:cNvCxnSpPr/>
          <p:nvPr/>
        </p:nvCxnSpPr>
        <p:spPr>
          <a:xfrm>
            <a:off x="1093378" y="53564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1" name="Straight Arrow Connector 400"/>
          <p:cNvCxnSpPr/>
          <p:nvPr/>
        </p:nvCxnSpPr>
        <p:spPr>
          <a:xfrm>
            <a:off x="1093378" y="512787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2" name="Straight Arrow Connector 401"/>
          <p:cNvCxnSpPr/>
          <p:nvPr/>
        </p:nvCxnSpPr>
        <p:spPr>
          <a:xfrm rot="16200000">
            <a:off x="2491740" y="62937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3" name="Straight Arrow Connector 402"/>
          <p:cNvCxnSpPr/>
          <p:nvPr/>
        </p:nvCxnSpPr>
        <p:spPr>
          <a:xfrm rot="16200000">
            <a:off x="1577340" y="62937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4" name="Straight Arrow Connector 403"/>
          <p:cNvCxnSpPr/>
          <p:nvPr/>
        </p:nvCxnSpPr>
        <p:spPr>
          <a:xfrm rot="16200000">
            <a:off x="3406140" y="62937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5" name="Straight Arrow Connector 404"/>
          <p:cNvCxnSpPr/>
          <p:nvPr/>
        </p:nvCxnSpPr>
        <p:spPr>
          <a:xfrm rot="16200000">
            <a:off x="4320540" y="62937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6" name="Straight Arrow Connector 405"/>
          <p:cNvCxnSpPr/>
          <p:nvPr/>
        </p:nvCxnSpPr>
        <p:spPr>
          <a:xfrm rot="16200000">
            <a:off x="5234940" y="6293733"/>
            <a:ext cx="4572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08" name="Freeform 407"/>
          <p:cNvSpPr/>
          <p:nvPr/>
        </p:nvSpPr>
        <p:spPr>
          <a:xfrm flipH="1">
            <a:off x="1633728"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418" name="Straight Connector 417"/>
          <p:cNvCxnSpPr/>
          <p:nvPr/>
        </p:nvCxnSpPr>
        <p:spPr>
          <a:xfrm>
            <a:off x="1751075" y="667931"/>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25" name="Rectangle 424"/>
          <p:cNvSpPr/>
          <p:nvPr/>
        </p:nvSpPr>
        <p:spPr>
          <a:xfrm>
            <a:off x="228600" y="2498973"/>
            <a:ext cx="260008" cy="338554"/>
          </a:xfrm>
          <a:prstGeom prst="rect">
            <a:avLst/>
          </a:prstGeom>
        </p:spPr>
        <p:txBody>
          <a:bodyPr wrap="square">
            <a:spAutoFit/>
          </a:bodyPr>
          <a:lstStyle/>
          <a:p>
            <a:r>
              <a:rPr lang="en-CA" sz="1600" dirty="0" smtClean="0"/>
              <a:t>B</a:t>
            </a:r>
            <a:endParaRPr lang="en-CA" sz="1600" dirty="0"/>
          </a:p>
        </p:txBody>
      </p:sp>
      <p:sp>
        <p:nvSpPr>
          <p:cNvPr id="426" name="Rectangle 425"/>
          <p:cNvSpPr/>
          <p:nvPr/>
        </p:nvSpPr>
        <p:spPr>
          <a:xfrm>
            <a:off x="228600" y="3984873"/>
            <a:ext cx="260008" cy="338554"/>
          </a:xfrm>
          <a:prstGeom prst="rect">
            <a:avLst/>
          </a:prstGeom>
        </p:spPr>
        <p:txBody>
          <a:bodyPr wrap="square">
            <a:spAutoFit/>
          </a:bodyPr>
          <a:lstStyle/>
          <a:p>
            <a:r>
              <a:rPr lang="en-CA" sz="1600" dirty="0" smtClean="0"/>
              <a:t>C</a:t>
            </a:r>
            <a:endParaRPr lang="en-CA" sz="1600" dirty="0"/>
          </a:p>
        </p:txBody>
      </p:sp>
      <p:sp>
        <p:nvSpPr>
          <p:cNvPr id="427" name="Rectangle 426"/>
          <p:cNvSpPr/>
          <p:nvPr/>
        </p:nvSpPr>
        <p:spPr>
          <a:xfrm>
            <a:off x="228600" y="5470773"/>
            <a:ext cx="260008" cy="338554"/>
          </a:xfrm>
          <a:prstGeom prst="rect">
            <a:avLst/>
          </a:prstGeom>
        </p:spPr>
        <p:txBody>
          <a:bodyPr wrap="square">
            <a:spAutoFit/>
          </a:bodyPr>
          <a:lstStyle/>
          <a:p>
            <a:r>
              <a:rPr lang="en-CA" sz="1600" dirty="0" smtClean="0"/>
              <a:t>D</a:t>
            </a:r>
            <a:endParaRPr lang="en-CA" sz="1600" dirty="0"/>
          </a:p>
        </p:txBody>
      </p:sp>
      <p:cxnSp>
        <p:nvCxnSpPr>
          <p:cNvPr id="466" name="Straight Connector 465"/>
          <p:cNvCxnSpPr/>
          <p:nvPr/>
        </p:nvCxnSpPr>
        <p:spPr>
          <a:xfrm>
            <a:off x="1876432" y="3639731"/>
            <a:ext cx="128110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0" y="0"/>
            <a:ext cx="6858000" cy="430887"/>
          </a:xfrm>
          <a:prstGeom prst="rect">
            <a:avLst/>
          </a:prstGeom>
          <a:noFill/>
        </p:spPr>
        <p:txBody>
          <a:bodyPr wrap="square" rtlCol="0">
            <a:spAutoFit/>
          </a:bodyPr>
          <a:lstStyle/>
          <a:p>
            <a:pPr marL="228600" indent="-228600">
              <a:buFont typeface="+mj-lt"/>
              <a:buAutoNum type="arabicPeriod" startAt="2"/>
            </a:pPr>
            <a:r>
              <a:rPr lang="en-CA" sz="1100" dirty="0" smtClean="0"/>
              <a:t>If the first extrasolar planet is switched for one with the same period but only ½ the diameter, which of the following graphs A–D would be the star’s light curve?</a:t>
            </a:r>
          </a:p>
        </p:txBody>
      </p:sp>
      <p:sp>
        <p:nvSpPr>
          <p:cNvPr id="159" name="Freeform 158"/>
          <p:cNvSpPr/>
          <p:nvPr/>
        </p:nvSpPr>
        <p:spPr>
          <a:xfrm>
            <a:off x="2358298"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0" name="Freeform 159"/>
          <p:cNvSpPr/>
          <p:nvPr/>
        </p:nvSpPr>
        <p:spPr>
          <a:xfrm flipH="1">
            <a:off x="2552700"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1" name="Freeform 160"/>
          <p:cNvSpPr/>
          <p:nvPr/>
        </p:nvSpPr>
        <p:spPr>
          <a:xfrm>
            <a:off x="3272698"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2" name="Freeform 161"/>
          <p:cNvSpPr/>
          <p:nvPr/>
        </p:nvSpPr>
        <p:spPr>
          <a:xfrm flipH="1">
            <a:off x="3467100" y="665550"/>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3" name="Freeform 162"/>
          <p:cNvSpPr/>
          <p:nvPr/>
        </p:nvSpPr>
        <p:spPr>
          <a:xfrm>
            <a:off x="4187098" y="667931"/>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4" name="Freeform 163"/>
          <p:cNvSpPr/>
          <p:nvPr/>
        </p:nvSpPr>
        <p:spPr>
          <a:xfrm flipH="1">
            <a:off x="4381500" y="667931"/>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5" name="Freeform 164"/>
          <p:cNvSpPr/>
          <p:nvPr/>
        </p:nvSpPr>
        <p:spPr>
          <a:xfrm>
            <a:off x="5101498" y="667931"/>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6" name="Freeform 165"/>
          <p:cNvSpPr/>
          <p:nvPr/>
        </p:nvSpPr>
        <p:spPr>
          <a:xfrm flipH="1">
            <a:off x="5295900" y="667931"/>
            <a:ext cx="118872"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70" name="Straight Connector 169"/>
          <p:cNvCxnSpPr/>
          <p:nvPr/>
        </p:nvCxnSpPr>
        <p:spPr>
          <a:xfrm>
            <a:off x="5410200" y="670173"/>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1" name="Freeform 170"/>
          <p:cNvSpPr/>
          <p:nvPr/>
        </p:nvSpPr>
        <p:spPr>
          <a:xfrm>
            <a:off x="3148888"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72" name="Freeform 171"/>
          <p:cNvSpPr/>
          <p:nvPr/>
        </p:nvSpPr>
        <p:spPr>
          <a:xfrm flipH="1">
            <a:off x="3480512"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73" name="Freeform 172"/>
          <p:cNvSpPr/>
          <p:nvPr/>
        </p:nvSpPr>
        <p:spPr>
          <a:xfrm>
            <a:off x="4977688"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74" name="Freeform 173"/>
          <p:cNvSpPr/>
          <p:nvPr/>
        </p:nvSpPr>
        <p:spPr>
          <a:xfrm flipH="1">
            <a:off x="5309312" y="3637350"/>
            <a:ext cx="228600" cy="2286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76" name="Straight Connector 175"/>
          <p:cNvCxnSpPr/>
          <p:nvPr/>
        </p:nvCxnSpPr>
        <p:spPr>
          <a:xfrm>
            <a:off x="3707613" y="3639731"/>
            <a:ext cx="12715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5536406" y="3639592"/>
            <a:ext cx="4071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2" name="TextBox 191"/>
          <p:cNvSpPr txBox="1"/>
          <p:nvPr/>
        </p:nvSpPr>
        <p:spPr>
          <a:xfrm>
            <a:off x="0" y="6499473"/>
            <a:ext cx="6858000" cy="1615827"/>
          </a:xfrm>
          <a:prstGeom prst="rect">
            <a:avLst/>
          </a:prstGeom>
          <a:noFill/>
        </p:spPr>
        <p:txBody>
          <a:bodyPr wrap="square" rtlCol="0">
            <a:spAutoFit/>
          </a:bodyPr>
          <a:lstStyle/>
          <a:p>
            <a:pPr marL="228600" indent="-228600">
              <a:buFont typeface="+mj-lt"/>
              <a:buAutoNum type="arabicPeriod" startAt="3"/>
            </a:pPr>
            <a:r>
              <a:rPr lang="en-CA" sz="1100" dirty="0" smtClean="0"/>
              <a:t>The time between the dips tells us the (circle one) </a:t>
            </a:r>
            <a:r>
              <a:rPr lang="en-CA" sz="1100" u="sng" dirty="0" smtClean="0"/>
              <a:t>diameter</a:t>
            </a:r>
            <a:r>
              <a:rPr lang="en-CA" sz="1100" dirty="0" smtClean="0"/>
              <a:t>  </a:t>
            </a:r>
            <a:r>
              <a:rPr lang="en-CA" sz="1100" u="sng" dirty="0" smtClean="0"/>
              <a:t>orbital period</a:t>
            </a:r>
            <a:r>
              <a:rPr lang="en-CA" sz="1100" dirty="0" smtClean="0"/>
              <a:t> of the extrasolar planet. Explain why:</a:t>
            </a:r>
            <a:br>
              <a:rPr lang="en-CA" sz="1100" dirty="0" smtClean="0"/>
            </a:br>
            <a:r>
              <a:rPr lang="en-CA" sz="1100" dirty="0" smtClean="0"/>
              <a:t/>
            </a:r>
            <a:br>
              <a:rPr lang="en-CA" sz="1100" dirty="0" smtClean="0"/>
            </a:br>
            <a:r>
              <a:rPr lang="en-CA" sz="1100" dirty="0" smtClean="0"/>
              <a:t/>
            </a:r>
            <a:br>
              <a:rPr lang="en-CA" sz="1100" dirty="0" smtClean="0"/>
            </a:br>
            <a:r>
              <a:rPr lang="en-CA" sz="1100" dirty="0" smtClean="0"/>
              <a:t/>
            </a:r>
            <a:br>
              <a:rPr lang="en-CA" sz="1100" dirty="0" smtClean="0"/>
            </a:br>
            <a:r>
              <a:rPr lang="en-CA" sz="1100" dirty="0" smtClean="0"/>
              <a:t/>
            </a:r>
            <a:br>
              <a:rPr lang="en-CA" sz="1100" dirty="0" smtClean="0"/>
            </a:br>
            <a:r>
              <a:rPr lang="en-CA" sz="1100" dirty="0" smtClean="0"/>
              <a:t/>
            </a:r>
            <a:br>
              <a:rPr lang="en-CA" sz="1100" dirty="0" smtClean="0"/>
            </a:br>
            <a:endParaRPr lang="en-CA" sz="1100" dirty="0" smtClean="0"/>
          </a:p>
          <a:p>
            <a:pPr marL="228600" indent="-228600">
              <a:buFont typeface="+mj-lt"/>
              <a:buAutoNum type="arabicPeriod" startAt="3"/>
            </a:pPr>
            <a:r>
              <a:rPr lang="en-CA" sz="1100" dirty="0" smtClean="0"/>
              <a:t>The depth of the dips tells us the (circle one) </a:t>
            </a:r>
            <a:r>
              <a:rPr lang="en-CA" sz="1100" u="sng" dirty="0" smtClean="0"/>
              <a:t>diameter</a:t>
            </a:r>
            <a:r>
              <a:rPr lang="en-CA" sz="1100" dirty="0" smtClean="0"/>
              <a:t>  </a:t>
            </a:r>
            <a:r>
              <a:rPr lang="en-CA" sz="1100" u="sng" dirty="0" smtClean="0"/>
              <a:t>orbital period</a:t>
            </a:r>
            <a:r>
              <a:rPr lang="en-CA" sz="1100" dirty="0" smtClean="0"/>
              <a:t> of the extrasolar planet. Explain why:</a:t>
            </a:r>
            <a:br>
              <a:rPr lang="en-CA" sz="1100" dirty="0" smtClean="0"/>
            </a:br>
            <a:endParaRPr lang="en-CA" sz="1100" dirty="0" smtClean="0"/>
          </a:p>
        </p:txBody>
      </p:sp>
      <p:cxnSp>
        <p:nvCxnSpPr>
          <p:cNvPr id="128" name="Straight Connector 127"/>
          <p:cNvCxnSpPr/>
          <p:nvPr/>
        </p:nvCxnSpPr>
        <p:spPr>
          <a:xfrm>
            <a:off x="1553436" y="894150"/>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472599" y="894150"/>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389380" y="894150"/>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299017" y="896531"/>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5215798" y="896531"/>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663094" y="667931"/>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3575113" y="667931"/>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496657" y="667931"/>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Freeform 141"/>
          <p:cNvSpPr/>
          <p:nvPr/>
        </p:nvSpPr>
        <p:spPr>
          <a:xfrm>
            <a:off x="1439326"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43" name="Freeform 142"/>
          <p:cNvSpPr/>
          <p:nvPr/>
        </p:nvSpPr>
        <p:spPr>
          <a:xfrm flipH="1">
            <a:off x="1633728"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44" name="Straight Connector 143"/>
          <p:cNvCxnSpPr/>
          <p:nvPr/>
        </p:nvCxnSpPr>
        <p:spPr>
          <a:xfrm>
            <a:off x="1751075" y="2156212"/>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5410200" y="2158454"/>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1553436" y="2609852"/>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663094" y="2156212"/>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3575113" y="2156212"/>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4496657" y="2156212"/>
            <a:ext cx="6158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3" name="Freeform 192"/>
          <p:cNvSpPr/>
          <p:nvPr/>
        </p:nvSpPr>
        <p:spPr>
          <a:xfrm>
            <a:off x="2353726"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94" name="Freeform 193"/>
          <p:cNvSpPr/>
          <p:nvPr/>
        </p:nvSpPr>
        <p:spPr>
          <a:xfrm flipH="1">
            <a:off x="2548128"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95" name="Straight Connector 194"/>
          <p:cNvCxnSpPr/>
          <p:nvPr/>
        </p:nvCxnSpPr>
        <p:spPr>
          <a:xfrm>
            <a:off x="2467836" y="2609852"/>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Freeform 195"/>
          <p:cNvSpPr/>
          <p:nvPr/>
        </p:nvSpPr>
        <p:spPr>
          <a:xfrm>
            <a:off x="3268126"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97" name="Freeform 196"/>
          <p:cNvSpPr/>
          <p:nvPr/>
        </p:nvSpPr>
        <p:spPr>
          <a:xfrm flipH="1">
            <a:off x="3462528"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198" name="Straight Connector 197"/>
          <p:cNvCxnSpPr/>
          <p:nvPr/>
        </p:nvCxnSpPr>
        <p:spPr>
          <a:xfrm>
            <a:off x="3382236" y="2609852"/>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9" name="Freeform 198"/>
          <p:cNvSpPr/>
          <p:nvPr/>
        </p:nvSpPr>
        <p:spPr>
          <a:xfrm>
            <a:off x="4184907"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00" name="Freeform 199"/>
          <p:cNvSpPr/>
          <p:nvPr/>
        </p:nvSpPr>
        <p:spPr>
          <a:xfrm flipH="1">
            <a:off x="4379309"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01" name="Straight Connector 200"/>
          <p:cNvCxnSpPr/>
          <p:nvPr/>
        </p:nvCxnSpPr>
        <p:spPr>
          <a:xfrm>
            <a:off x="4299017" y="2609852"/>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Freeform 201"/>
          <p:cNvSpPr/>
          <p:nvPr/>
        </p:nvSpPr>
        <p:spPr>
          <a:xfrm>
            <a:off x="5101688"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03" name="Freeform 202"/>
          <p:cNvSpPr/>
          <p:nvPr/>
        </p:nvSpPr>
        <p:spPr>
          <a:xfrm flipH="1">
            <a:off x="5296090" y="2153831"/>
            <a:ext cx="118872"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99446"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04" name="Straight Connector 203"/>
          <p:cNvCxnSpPr/>
          <p:nvPr/>
        </p:nvCxnSpPr>
        <p:spPr>
          <a:xfrm>
            <a:off x="5215798" y="2609852"/>
            <a:ext cx="8248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a:off x="1539148" y="386595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a:off x="3375092" y="386595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5201511" y="386595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Freeform 218"/>
          <p:cNvSpPr/>
          <p:nvPr/>
        </p:nvSpPr>
        <p:spPr>
          <a:xfrm>
            <a:off x="1316186"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0" name="Freeform 219"/>
          <p:cNvSpPr/>
          <p:nvPr/>
        </p:nvSpPr>
        <p:spPr>
          <a:xfrm flipH="1">
            <a:off x="1647810"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21" name="Straight Connector 220"/>
          <p:cNvCxnSpPr/>
          <p:nvPr/>
        </p:nvCxnSpPr>
        <p:spPr>
          <a:xfrm>
            <a:off x="1876432" y="5124452"/>
            <a:ext cx="128110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Freeform 221"/>
          <p:cNvSpPr/>
          <p:nvPr/>
        </p:nvSpPr>
        <p:spPr>
          <a:xfrm>
            <a:off x="3148888"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3" name="Freeform 222"/>
          <p:cNvSpPr/>
          <p:nvPr/>
        </p:nvSpPr>
        <p:spPr>
          <a:xfrm flipH="1">
            <a:off x="3480512"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4" name="Freeform 223"/>
          <p:cNvSpPr/>
          <p:nvPr/>
        </p:nvSpPr>
        <p:spPr>
          <a:xfrm>
            <a:off x="4977688"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5" name="Freeform 224"/>
          <p:cNvSpPr/>
          <p:nvPr/>
        </p:nvSpPr>
        <p:spPr>
          <a:xfrm flipH="1">
            <a:off x="5309312" y="5122071"/>
            <a:ext cx="228600" cy="457200"/>
          </a:xfrm>
          <a:custGeom>
            <a:avLst/>
            <a:gdLst>
              <a:gd name="connsiteX0" fmla="*/ 0 w 1095935"/>
              <a:gd name="connsiteY0" fmla="*/ 0 h 907676"/>
              <a:gd name="connsiteX1" fmla="*/ 363071 w 1095935"/>
              <a:gd name="connsiteY1" fmla="*/ 907676 h 907676"/>
              <a:gd name="connsiteX2" fmla="*/ 363071 w 1095935"/>
              <a:gd name="connsiteY2" fmla="*/ 907676 h 907676"/>
              <a:gd name="connsiteX3" fmla="*/ 1095935 w 1095935"/>
              <a:gd name="connsiteY3" fmla="*/ 450476 h 907676"/>
              <a:gd name="connsiteX0" fmla="*/ 0 w 363071"/>
              <a:gd name="connsiteY0" fmla="*/ 0 h 907676"/>
              <a:gd name="connsiteX1" fmla="*/ 363071 w 363071"/>
              <a:gd name="connsiteY1" fmla="*/ 907676 h 907676"/>
              <a:gd name="connsiteX2" fmla="*/ 363071 w 363071"/>
              <a:gd name="connsiteY2" fmla="*/ 907676 h 907676"/>
              <a:gd name="connsiteX0" fmla="*/ 0 w 363071"/>
              <a:gd name="connsiteY0" fmla="*/ 0 h 912298"/>
              <a:gd name="connsiteX1" fmla="*/ 363071 w 363071"/>
              <a:gd name="connsiteY1" fmla="*/ 907676 h 912298"/>
              <a:gd name="connsiteX2" fmla="*/ 363071 w 363071"/>
              <a:gd name="connsiteY2" fmla="*/ 907676 h 912298"/>
              <a:gd name="connsiteX0" fmla="*/ 0 w 363071"/>
              <a:gd name="connsiteY0" fmla="*/ 2241 h 914539"/>
              <a:gd name="connsiteX1" fmla="*/ 363071 w 363071"/>
              <a:gd name="connsiteY1" fmla="*/ 909917 h 914539"/>
              <a:gd name="connsiteX2" fmla="*/ 363071 w 363071"/>
              <a:gd name="connsiteY2" fmla="*/ 909917 h 914539"/>
            </a:gdLst>
            <a:ahLst/>
            <a:cxnLst>
              <a:cxn ang="0">
                <a:pos x="connsiteX0" y="connsiteY0"/>
              </a:cxn>
              <a:cxn ang="0">
                <a:pos x="connsiteX1" y="connsiteY1"/>
              </a:cxn>
              <a:cxn ang="0">
                <a:pos x="connsiteX2" y="connsiteY2"/>
              </a:cxn>
            </a:cxnLst>
            <a:rect l="l" t="t" r="r" b="b"/>
            <a:pathLst>
              <a:path w="363071" h="914539">
                <a:moveTo>
                  <a:pt x="0" y="2241"/>
                </a:moveTo>
                <a:cubicBezTo>
                  <a:pt x="273424" y="0"/>
                  <a:pt x="184897" y="914539"/>
                  <a:pt x="363071" y="909917"/>
                </a:cubicBezTo>
                <a:lnTo>
                  <a:pt x="363071" y="909917"/>
                </a:lnTo>
              </a:path>
            </a:pathLst>
          </a:cu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26" name="Straight Connector 225"/>
          <p:cNvCxnSpPr/>
          <p:nvPr/>
        </p:nvCxnSpPr>
        <p:spPr>
          <a:xfrm>
            <a:off x="3707613" y="5124452"/>
            <a:ext cx="127158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5536406" y="5124313"/>
            <a:ext cx="40719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1539148" y="557689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3375092" y="557689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5201511" y="5576890"/>
            <a:ext cx="11582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1778</TotalTime>
  <Words>148</Words>
  <Application>Microsoft Office PowerPoint</Application>
  <PresentationFormat>On-screen Show (4:3)</PresentationFormat>
  <Paragraphs>48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Physics and Astronomy, UBC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Newbury</dc:creator>
  <cp:lastModifiedBy>Peter Newbury</cp:lastModifiedBy>
  <cp:revision>202</cp:revision>
  <dcterms:created xsi:type="dcterms:W3CDTF">2010-10-19T18:25:48Z</dcterms:created>
  <dcterms:modified xsi:type="dcterms:W3CDTF">2011-07-07T16:34:14Z</dcterms:modified>
</cp:coreProperties>
</file>