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7" r:id="rId4"/>
    <p:sldId id="281" r:id="rId5"/>
    <p:sldId id="269" r:id="rId6"/>
    <p:sldId id="259" r:id="rId7"/>
    <p:sldId id="283" r:id="rId8"/>
    <p:sldId id="284" r:id="rId9"/>
    <p:sldId id="261" r:id="rId10"/>
    <p:sldId id="271" r:id="rId11"/>
    <p:sldId id="263" r:id="rId12"/>
    <p:sldId id="264" r:id="rId13"/>
    <p:sldId id="282" r:id="rId14"/>
    <p:sldId id="26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29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182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396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804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704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399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208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93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885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2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40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53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C289-435E-4667-B273-6D8499F0C844}" type="datetimeFigureOut">
              <a:rPr lang="en-CA" smtClean="0"/>
              <a:pPr/>
              <a:t>09/06/2011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2C20-E7A3-49E1-A13D-2D78B67C17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802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en-CA" sz="4900" b="1" dirty="0" smtClean="0"/>
              <a:t>Reading</a:t>
            </a:r>
            <a:r>
              <a:rPr lang="en-CA" sz="4800" b="1" dirty="0" smtClean="0"/>
              <a:t> the </a:t>
            </a:r>
            <a:r>
              <a:rPr lang="en-CA" sz="4800" b="1" dirty="0"/>
              <a:t>Electronic </a:t>
            </a:r>
            <a:r>
              <a:rPr lang="en-CA" sz="4800" b="1" dirty="0" smtClean="0"/>
              <a:t>Book</a:t>
            </a:r>
            <a:br>
              <a:rPr lang="en-CA" sz="4800" b="1" dirty="0" smtClean="0"/>
            </a:br>
            <a:r>
              <a:rPr lang="en-CA" sz="4900" dirty="0" smtClean="0"/>
              <a:t>Some Essential Requirements </a:t>
            </a:r>
            <a:endParaRPr lang="en-CA" sz="4900" dirty="0"/>
          </a:p>
        </p:txBody>
      </p:sp>
      <p:sp>
        <p:nvSpPr>
          <p:cNvPr id="6" name="Rectangle 5"/>
          <p:cNvSpPr/>
          <p:nvPr/>
        </p:nvSpPr>
        <p:spPr>
          <a:xfrm>
            <a:off x="285720" y="457200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000" b="1" dirty="0" err="1" smtClean="0"/>
              <a:t>Florian</a:t>
            </a:r>
            <a:r>
              <a:rPr lang="en-CA" sz="4000" b="1" dirty="0" smtClean="0"/>
              <a:t> Ehrensperger</a:t>
            </a:r>
          </a:p>
          <a:p>
            <a:pPr algn="ctr"/>
            <a:r>
              <a:rPr lang="en-US" sz="4000" dirty="0" smtClean="0"/>
              <a:t>LIBR 559L: Scholarly Communications </a:t>
            </a:r>
            <a:br>
              <a:rPr lang="en-US" sz="4000" dirty="0" smtClean="0"/>
            </a:br>
            <a:r>
              <a:rPr lang="en-US" sz="4000" dirty="0" smtClean="0"/>
              <a:t>June 7, 2011</a:t>
            </a:r>
            <a:endParaRPr lang="de-DE" sz="4000" dirty="0" smtClean="0"/>
          </a:p>
          <a:p>
            <a:pPr algn="ctr"/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28703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Navigation &amp; Orientation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Navigation asks the question “how do I get there?,” while orientation asks the question, “where I am now?” </a:t>
            </a:r>
          </a:p>
          <a:p>
            <a:r>
              <a:rPr lang="en-CA" dirty="0" smtClean="0"/>
              <a:t>Page turning better than scrolling?</a:t>
            </a:r>
          </a:p>
          <a:p>
            <a:r>
              <a:rPr lang="en-CA" dirty="0" smtClean="0"/>
              <a:t>Neither the material nor the activity (reading for entertainment or information) predicts how individuals will approach navigation.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	Marshall, 2010, p. 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7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Clipping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way people extract, save, and share portions of a longer work</a:t>
            </a:r>
          </a:p>
          <a:p>
            <a:r>
              <a:rPr lang="en-CA" dirty="0" smtClean="0"/>
              <a:t>“fundamental way that we should expect people to interact with electronic publications including eBooks. It is important to translate clippings’ functions and roles into requirements for eBook applications” </a:t>
            </a:r>
            <a:endParaRPr lang="en-CA" dirty="0"/>
          </a:p>
        </p:txBody>
      </p:sp>
      <p:sp>
        <p:nvSpPr>
          <p:cNvPr id="4" name="Textfeld 3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	Marshall, 2010, p. 60, 65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6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Clipping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0" y="2564733"/>
            <a:ext cx="5554980" cy="2596896"/>
          </a:xfrm>
        </p:spPr>
      </p:pic>
      <p:sp>
        <p:nvSpPr>
          <p:cNvPr id="5" name="Textfeld 4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	Marshall, 2010, p. 52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238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Reading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			     Sharing </a:t>
            </a:r>
            <a:r>
              <a:rPr lang="de-DE" dirty="0" err="1" smtClean="0"/>
              <a:t>annotations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  <p:pic>
        <p:nvPicPr>
          <p:cNvPr id="4" name="Grafik 3" descr="Capture_Marsh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1810"/>
            <a:ext cx="9144000" cy="25305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	  Marshall, 2010, p. 85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to Create eBooks of the Future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“It is important to translate […] for eBook applications”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“because we are on a computer, we can do things with digital texts that we were never able to do with books”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Completely new approach 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Textfeld 3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	Marshall, 2010, p. 9, 65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16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Bibliography 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71600" y="1397675"/>
            <a:ext cx="74888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en-CA" sz="2800" dirty="0" smtClean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Marshall, Catherine C. (2010). </a:t>
            </a:r>
            <a:r>
              <a:rPr lang="de-DE" i="1" dirty="0" smtClean="0"/>
              <a:t>Reading </a:t>
            </a:r>
            <a:r>
              <a:rPr lang="de-DE" i="1" dirty="0" err="1" smtClean="0"/>
              <a:t>and</a:t>
            </a:r>
            <a:r>
              <a:rPr lang="de-DE" i="1" dirty="0" smtClean="0"/>
              <a:t> Writing </a:t>
            </a:r>
            <a:r>
              <a:rPr lang="de-DE" i="1" dirty="0" err="1" smtClean="0"/>
              <a:t>the</a:t>
            </a:r>
            <a:r>
              <a:rPr lang="de-DE" i="1" dirty="0" smtClean="0"/>
              <a:t> Electronic </a:t>
            </a:r>
            <a:r>
              <a:rPr lang="de-DE" i="1" dirty="0" err="1" smtClean="0"/>
              <a:t>Book</a:t>
            </a:r>
            <a:r>
              <a:rPr lang="de-DE" dirty="0" smtClean="0"/>
              <a:t>. Morgan &amp; </a:t>
            </a:r>
            <a:r>
              <a:rPr lang="de-DE" dirty="0" err="1" smtClean="0"/>
              <a:t>Claypool</a:t>
            </a:r>
            <a:r>
              <a:rPr lang="de-DE" dirty="0" smtClean="0"/>
              <a:t>. </a:t>
            </a:r>
          </a:p>
          <a:p>
            <a:r>
              <a:rPr lang="en-US" dirty="0" err="1" smtClean="0"/>
              <a:t>Kintsch</a:t>
            </a:r>
            <a:r>
              <a:rPr lang="en-US" dirty="0" smtClean="0"/>
              <a:t>, Eileen &amp; </a:t>
            </a:r>
            <a:r>
              <a:rPr lang="en-US" dirty="0" err="1" smtClean="0"/>
              <a:t>Kintsch</a:t>
            </a:r>
            <a:r>
              <a:rPr lang="en-US" dirty="0" smtClean="0"/>
              <a:t>, Walter. (2005). Comprehension. In: Paris &amp; Stahl (</a:t>
            </a:r>
            <a:r>
              <a:rPr lang="en-US" smtClean="0"/>
              <a:t>ed.), </a:t>
            </a:r>
            <a:r>
              <a:rPr lang="en-US" i="1" dirty="0" smtClean="0"/>
              <a:t>Children's reading comprehension and assessment</a:t>
            </a:r>
            <a:r>
              <a:rPr lang="en-US" dirty="0" smtClean="0"/>
              <a:t>, 71-92. </a:t>
            </a:r>
          </a:p>
          <a:p>
            <a:r>
              <a:rPr lang="en-US" dirty="0" smtClean="0"/>
              <a:t>Sherman, William H. (2007). </a:t>
            </a:r>
            <a:r>
              <a:rPr lang="en-US" i="1" dirty="0" smtClean="0"/>
              <a:t>Used Books. Marking Readers in Renaissance England</a:t>
            </a:r>
            <a:r>
              <a:rPr lang="en-US" dirty="0" smtClean="0"/>
              <a:t>. University of Pennsylvania Press.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8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218599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de-DE" dirty="0" smtClean="0"/>
              <a:t>Reading: </a:t>
            </a:r>
            <a:r>
              <a:rPr lang="de-DE" dirty="0" err="1" smtClean="0"/>
              <a:t>Comprehension</a:t>
            </a:r>
            <a:r>
              <a:rPr lang="de-DE" dirty="0" smtClean="0"/>
              <a:t> &amp; Learning </a:t>
            </a:r>
          </a:p>
          <a:p>
            <a:pPr marL="514350" indent="-514350">
              <a:buAutoNum type="arabicPeriod"/>
            </a:pPr>
            <a:r>
              <a:rPr lang="de-DE" dirty="0" smtClean="0"/>
              <a:t>Interaction: Engagement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de-DE" dirty="0" smtClean="0"/>
              <a:t>Reading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: Sharing </a:t>
            </a:r>
          </a:p>
          <a:p>
            <a:pPr marL="514350" indent="-514350">
              <a:buNone/>
            </a:pPr>
            <a:endParaRPr lang="de-DE" dirty="0" smtClean="0"/>
          </a:p>
          <a:p>
            <a:pPr marL="514350" indent="-514350">
              <a:buAutoNum type="arabicPeriod"/>
            </a:pPr>
            <a:endParaRPr 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Reading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23" y="1357298"/>
            <a:ext cx="4973953" cy="4768865"/>
          </a:xfrm>
        </p:spPr>
      </p:pic>
      <p:sp>
        <p:nvSpPr>
          <p:cNvPr id="5" name="Textfeld 4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                                      Marshall, 2010, p. 20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928662" y="2214554"/>
            <a:ext cx="121444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5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reading</a:t>
            </a:r>
            <a:r>
              <a:rPr lang="de-DE" dirty="0" smtClean="0"/>
              <a:t> </a:t>
            </a:r>
            <a:r>
              <a:rPr lang="de-DE" dirty="0" err="1" smtClean="0"/>
              <a:t>comprehension</a:t>
            </a:r>
            <a:r>
              <a:rPr lang="de-DE" dirty="0" smtClean="0"/>
              <a:t>? 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Rereading, paraphrasing, and summarizing in one’s own words to clarify the content</a:t>
            </a:r>
          </a:p>
          <a:p>
            <a:r>
              <a:rPr lang="en-US" dirty="0" smtClean="0"/>
              <a:t>Reorganizing the content into hierarchical outline, diagram, or graph that shows the important relations between ideas</a:t>
            </a:r>
          </a:p>
          <a:p>
            <a:r>
              <a:rPr lang="en-US" dirty="0" smtClean="0"/>
              <a:t>Consciously seeking relations between new content and existing knowledge</a:t>
            </a:r>
          </a:p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olidFill>
                  <a:srgbClr val="FF0000"/>
                </a:solidFill>
              </a:rPr>
              <a:t>active construction </a:t>
            </a:r>
            <a:r>
              <a:rPr lang="en-US" dirty="0" smtClean="0"/>
              <a:t>of meaning during reading </a:t>
            </a:r>
          </a:p>
          <a:p>
            <a:pPr>
              <a:buNone/>
            </a:pPr>
            <a:r>
              <a:rPr lang="en-US" dirty="0" smtClean="0"/>
              <a:t>     = interaction </a:t>
            </a:r>
          </a:p>
          <a:p>
            <a:pPr>
              <a:buNone/>
            </a:pPr>
            <a:endParaRPr lang="en-US" b="1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                 </a:t>
            </a:r>
            <a:r>
              <a:rPr lang="en-US" dirty="0" err="1" smtClean="0"/>
              <a:t>Kintsch</a:t>
            </a:r>
            <a:r>
              <a:rPr lang="en-US" dirty="0" smtClean="0"/>
              <a:t> &amp; </a:t>
            </a:r>
            <a:r>
              <a:rPr lang="en-US" dirty="0" err="1" smtClean="0"/>
              <a:t>Kintsch</a:t>
            </a:r>
            <a:r>
              <a:rPr lang="en-US" dirty="0" smtClean="0"/>
              <a:t>, 2005, p. 84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2. Interaction 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428868"/>
            <a:ext cx="7901014" cy="3697295"/>
          </a:xfrm>
        </p:spPr>
        <p:txBody>
          <a:bodyPr/>
          <a:lstStyle/>
          <a:p>
            <a:pPr lvl="0"/>
            <a:r>
              <a:rPr lang="en-CA" dirty="0" smtClean="0"/>
              <a:t>Annotations</a:t>
            </a:r>
            <a:endParaRPr lang="en-CA" dirty="0"/>
          </a:p>
          <a:p>
            <a:pPr lvl="0"/>
            <a:r>
              <a:rPr lang="en-CA" dirty="0" smtClean="0"/>
              <a:t>Navigation &amp; Orientation</a:t>
            </a:r>
            <a:endParaRPr lang="en-CA" dirty="0"/>
          </a:p>
          <a:p>
            <a:pPr lvl="0"/>
            <a:r>
              <a:rPr lang="en-CA" dirty="0" smtClean="0"/>
              <a:t>Clipping</a:t>
            </a:r>
            <a:endParaRPr lang="en-CA" dirty="0"/>
          </a:p>
          <a:p>
            <a:pPr lvl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07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Annotations I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76" y="1600200"/>
            <a:ext cx="5423247" cy="4525963"/>
          </a:xfrm>
        </p:spPr>
      </p:pic>
      <p:sp>
        <p:nvSpPr>
          <p:cNvPr id="5" name="Textfeld 4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	 Marshall, 2010, p. 41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Annotations</a:t>
            </a:r>
            <a:r>
              <a:rPr lang="de-DE" dirty="0" smtClean="0"/>
              <a:t> II</a:t>
            </a:r>
            <a:endParaRPr lang="de-DE" dirty="0"/>
          </a:p>
        </p:txBody>
      </p:sp>
      <p:pic>
        <p:nvPicPr>
          <p:cNvPr id="4" name="Inhaltsplatzhalter 3" descr="Capture_Sherman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4836" y="1600200"/>
            <a:ext cx="3114328" cy="4525963"/>
          </a:xfrm>
        </p:spPr>
      </p:pic>
      <p:sp>
        <p:nvSpPr>
          <p:cNvPr id="5" name="Textfeld 4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	  Sherman, 2007, p. 26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Annotations</a:t>
            </a:r>
            <a:r>
              <a:rPr lang="de-DE" dirty="0" smtClean="0"/>
              <a:t> III</a:t>
            </a:r>
            <a:endParaRPr lang="de-DE" dirty="0"/>
          </a:p>
        </p:txBody>
      </p:sp>
      <p:pic>
        <p:nvPicPr>
          <p:cNvPr id="4" name="Inhaltsplatzhalter 3" descr="Capture_Sherman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549" y="1815020"/>
            <a:ext cx="4124901" cy="4096322"/>
          </a:xfrm>
        </p:spPr>
      </p:pic>
      <p:sp>
        <p:nvSpPr>
          <p:cNvPr id="5" name="Textfeld 4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	 Sherman, 2007, p. 35</a:t>
            </a:r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1714480" y="2428868"/>
            <a:ext cx="121444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928794" y="3786190"/>
            <a:ext cx="121444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714480" y="4857760"/>
            <a:ext cx="121444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Annotations IV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86" y="1600200"/>
            <a:ext cx="3809428" cy="4525963"/>
          </a:xfrm>
        </p:spPr>
      </p:pic>
      <p:sp>
        <p:nvSpPr>
          <p:cNvPr id="5" name="Textfeld 4"/>
          <p:cNvSpPr txBox="1"/>
          <p:nvPr/>
        </p:nvSpPr>
        <p:spPr>
          <a:xfrm>
            <a:off x="642910" y="635795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		                      Marshall, 2010, p. 48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8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326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Reading the Electronic Book Some Essential Requirements </vt:lpstr>
      <vt:lpstr>Overview</vt:lpstr>
      <vt:lpstr>1. Reading</vt:lpstr>
      <vt:lpstr>How to improve reading comprehension?   </vt:lpstr>
      <vt:lpstr>2. Interaction   </vt:lpstr>
      <vt:lpstr>Annotations I</vt:lpstr>
      <vt:lpstr>Annotations II</vt:lpstr>
      <vt:lpstr>Annotations III</vt:lpstr>
      <vt:lpstr>Annotations IV</vt:lpstr>
      <vt:lpstr>Navigation &amp; Orientation</vt:lpstr>
      <vt:lpstr>Clipping</vt:lpstr>
      <vt:lpstr>Clipping</vt:lpstr>
      <vt:lpstr>3. Reading as a Social Activity</vt:lpstr>
      <vt:lpstr>How to Create eBooks of the Future</vt:lpstr>
      <vt:lpstr>Bibliography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Florian</dc:creator>
  <cp:lastModifiedBy>Florian</cp:lastModifiedBy>
  <cp:revision>14</cp:revision>
  <dcterms:created xsi:type="dcterms:W3CDTF">2010-11-04T02:16:17Z</dcterms:created>
  <dcterms:modified xsi:type="dcterms:W3CDTF">2011-06-10T03:39:39Z</dcterms:modified>
</cp:coreProperties>
</file>