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24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9/15/2017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9/15/2017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9/15/2017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Adjetivos</a:t>
            </a:r>
            <a:r>
              <a:rPr lang="en-US" dirty="0" smtClean="0"/>
              <a:t> y </a:t>
            </a:r>
            <a:r>
              <a:rPr lang="en-US" dirty="0" err="1" smtClean="0"/>
              <a:t>pronombres</a:t>
            </a:r>
            <a:r>
              <a:rPr lang="en-US" dirty="0" smtClean="0"/>
              <a:t> de</a:t>
            </a:r>
            <a:r>
              <a:rPr lang="en-US" dirty="0" smtClean="0"/>
              <a:t> </a:t>
            </a:r>
            <a:r>
              <a:rPr lang="en-US" dirty="0" err="1" smtClean="0"/>
              <a:t>posesión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!</a:t>
            </a:r>
            <a:r>
              <a:rPr lang="en-US" dirty="0" err="1" smtClean="0"/>
              <a:t>Continuemos</a:t>
            </a:r>
            <a:r>
              <a:rPr lang="en-US" dirty="0" smtClean="0"/>
              <a:t>! </a:t>
            </a:r>
            <a:r>
              <a:rPr lang="en-US" dirty="0" err="1" smtClean="0"/>
              <a:t>Página</a:t>
            </a:r>
            <a:r>
              <a:rPr lang="en-US" dirty="0" smtClean="0"/>
              <a:t> </a:t>
            </a:r>
            <a:r>
              <a:rPr lang="en-US" dirty="0" smtClean="0"/>
              <a:t>54-55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/>
          <a:lstStyle/>
          <a:p>
            <a:r>
              <a:rPr lang="es-ES_tradnl" dirty="0" smtClean="0"/>
              <a:t>Después del verbo “</a:t>
            </a:r>
            <a:r>
              <a:rPr lang="es-ES_tradnl" dirty="0" smtClean="0"/>
              <a:t>ser” el artículo </a:t>
            </a:r>
            <a:r>
              <a:rPr lang="es-ES_tradnl" dirty="0" smtClean="0"/>
              <a:t>se puede omitir </a:t>
            </a:r>
            <a:r>
              <a:rPr lang="es-ES_tradnl" dirty="0" smtClean="0"/>
              <a:t>en expresiones simples de </a:t>
            </a:r>
            <a:r>
              <a:rPr lang="es-ES_tradnl" dirty="0" smtClean="0"/>
              <a:t>posesión</a:t>
            </a:r>
            <a:r>
              <a:rPr lang="es-ES_tradnl" dirty="0" smtClean="0"/>
              <a:t>.</a:t>
            </a:r>
          </a:p>
          <a:p>
            <a:endParaRPr lang="es-ES_tradnl" dirty="0" smtClean="0"/>
          </a:p>
          <a:p>
            <a:r>
              <a:rPr lang="es-ES_tradnl" dirty="0" smtClean="0"/>
              <a:t>Las fotos son mías</a:t>
            </a:r>
          </a:p>
          <a:p>
            <a:endParaRPr lang="es-ES_tradnl" dirty="0" smtClean="0"/>
          </a:p>
          <a:p>
            <a:r>
              <a:rPr lang="es-ES_tradnl" dirty="0" smtClean="0"/>
              <a:t>El artículo definido se usa después de “ser” para distinguir la cosa poseída de otras cosas.  </a:t>
            </a:r>
          </a:p>
          <a:p>
            <a:endParaRPr lang="es-ES_tradnl" dirty="0" smtClean="0"/>
          </a:p>
          <a:p>
            <a:r>
              <a:rPr lang="es-ES_tradnl" dirty="0" smtClean="0"/>
              <a:t>Estas fotos son las mías.  Las tuyas están sobre la mesa.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Singular	</a:t>
            </a:r>
            <a:r>
              <a:rPr lang="en-US" dirty="0" smtClean="0"/>
              <a:t>	</a:t>
            </a:r>
            <a:r>
              <a:rPr lang="en-US" u="sng" dirty="0" smtClean="0"/>
              <a:t>Plural</a:t>
            </a:r>
            <a:r>
              <a:rPr lang="en-US" dirty="0" smtClean="0"/>
              <a:t>		</a:t>
            </a:r>
            <a:r>
              <a:rPr lang="en-US" u="sng" dirty="0" err="1" smtClean="0"/>
              <a:t>Inglés</a:t>
            </a:r>
            <a:endParaRPr lang="en-US" u="sng" dirty="0" smtClean="0"/>
          </a:p>
          <a:p>
            <a:endParaRPr lang="en-US" dirty="0" smtClean="0"/>
          </a:p>
          <a:p>
            <a:r>
              <a:rPr lang="en-US" dirty="0" smtClean="0"/>
              <a:t>Mi			</a:t>
            </a:r>
            <a:r>
              <a:rPr lang="en-US" dirty="0" err="1" smtClean="0"/>
              <a:t>Mis</a:t>
            </a:r>
            <a:r>
              <a:rPr lang="en-US" dirty="0" smtClean="0"/>
              <a:t>			</a:t>
            </a:r>
            <a:r>
              <a:rPr lang="en-US" i="1" dirty="0" smtClean="0"/>
              <a:t>My</a:t>
            </a:r>
          </a:p>
          <a:p>
            <a:r>
              <a:rPr lang="en-US" dirty="0" err="1" smtClean="0"/>
              <a:t>Tu</a:t>
            </a:r>
            <a:r>
              <a:rPr lang="en-US" dirty="0" smtClean="0"/>
              <a:t>			</a:t>
            </a:r>
            <a:r>
              <a:rPr lang="en-US" dirty="0" err="1" smtClean="0"/>
              <a:t>Tus</a:t>
            </a:r>
            <a:r>
              <a:rPr lang="en-US" dirty="0" smtClean="0"/>
              <a:t>			</a:t>
            </a:r>
            <a:r>
              <a:rPr lang="en-US" i="1" dirty="0" smtClean="0"/>
              <a:t>Your</a:t>
            </a:r>
          </a:p>
          <a:p>
            <a:r>
              <a:rPr lang="en-US" dirty="0" smtClean="0"/>
              <a:t>Su			</a:t>
            </a:r>
            <a:r>
              <a:rPr lang="en-US" dirty="0" err="1" smtClean="0"/>
              <a:t>Sus</a:t>
            </a:r>
            <a:r>
              <a:rPr lang="en-US" dirty="0" smtClean="0"/>
              <a:t>			</a:t>
            </a:r>
            <a:r>
              <a:rPr lang="en-US" i="1" dirty="0" smtClean="0"/>
              <a:t>Your (</a:t>
            </a:r>
            <a:r>
              <a:rPr lang="en-US" i="1" dirty="0" err="1" smtClean="0"/>
              <a:t>Usted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Su			</a:t>
            </a:r>
            <a:r>
              <a:rPr lang="en-US" dirty="0" err="1" smtClean="0"/>
              <a:t>Sus</a:t>
            </a:r>
            <a:r>
              <a:rPr lang="en-US" dirty="0" smtClean="0"/>
              <a:t>			</a:t>
            </a:r>
            <a:r>
              <a:rPr lang="en-US" i="1" dirty="0" err="1" smtClean="0"/>
              <a:t>His/Her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Nuestro</a:t>
            </a:r>
            <a:r>
              <a:rPr lang="en-US" dirty="0" smtClean="0"/>
              <a:t> (a)	</a:t>
            </a:r>
            <a:r>
              <a:rPr lang="en-US" dirty="0" err="1" smtClean="0"/>
              <a:t>Nuestros</a:t>
            </a:r>
            <a:r>
              <a:rPr lang="en-US" dirty="0" smtClean="0"/>
              <a:t> (as)	</a:t>
            </a:r>
            <a:r>
              <a:rPr lang="en-US" i="1" dirty="0" smtClean="0"/>
              <a:t>Our</a:t>
            </a:r>
          </a:p>
          <a:p>
            <a:r>
              <a:rPr lang="en-US" dirty="0" smtClean="0"/>
              <a:t>Su			</a:t>
            </a:r>
            <a:r>
              <a:rPr lang="en-US" dirty="0" err="1" smtClean="0"/>
              <a:t>Sus</a:t>
            </a:r>
            <a:r>
              <a:rPr lang="en-US" dirty="0" smtClean="0"/>
              <a:t>			</a:t>
            </a:r>
            <a:r>
              <a:rPr lang="en-US" i="1" dirty="0" smtClean="0"/>
              <a:t>Your (</a:t>
            </a:r>
            <a:r>
              <a:rPr lang="en-US" i="1" dirty="0" err="1" smtClean="0"/>
              <a:t>Ustedes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Su			</a:t>
            </a:r>
            <a:r>
              <a:rPr lang="en-US" dirty="0" err="1" smtClean="0"/>
              <a:t>Sus</a:t>
            </a:r>
            <a:r>
              <a:rPr lang="en-US" dirty="0" smtClean="0"/>
              <a:t>			</a:t>
            </a:r>
            <a:r>
              <a:rPr lang="en-US" i="1" dirty="0" smtClean="0"/>
              <a:t>Their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Formas</a:t>
            </a:r>
            <a:r>
              <a:rPr lang="en-US" dirty="0" smtClean="0"/>
              <a:t> de los </a:t>
            </a:r>
            <a:r>
              <a:rPr lang="en-US" dirty="0" err="1" smtClean="0"/>
              <a:t>adjetivos</a:t>
            </a:r>
            <a:r>
              <a:rPr lang="en-US" dirty="0" smtClean="0"/>
              <a:t> </a:t>
            </a:r>
            <a:r>
              <a:rPr lang="en-US" dirty="0" err="1" smtClean="0"/>
              <a:t>posesivos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adjetivos</a:t>
            </a:r>
            <a:r>
              <a:rPr lang="en-US" dirty="0" smtClean="0"/>
              <a:t> </a:t>
            </a:r>
            <a:r>
              <a:rPr lang="en-US" dirty="0" err="1" smtClean="0"/>
              <a:t>posesivos</a:t>
            </a:r>
            <a:r>
              <a:rPr lang="en-US" dirty="0" smtClean="0"/>
              <a:t> </a:t>
            </a:r>
            <a:r>
              <a:rPr lang="en-US" dirty="0" err="1" smtClean="0"/>
              <a:t>vienen</a:t>
            </a:r>
            <a:r>
              <a:rPr lang="en-US" dirty="0" smtClean="0"/>
              <a:t> antes de </a:t>
            </a:r>
            <a:r>
              <a:rPr lang="en-US" dirty="0" err="1" smtClean="0"/>
              <a:t>sustantivos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indican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sujeto</a:t>
            </a:r>
            <a:r>
              <a:rPr lang="en-US" dirty="0" smtClean="0"/>
              <a:t> </a:t>
            </a:r>
            <a:r>
              <a:rPr lang="en-US" dirty="0" err="1" smtClean="0"/>
              <a:t>posee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r>
              <a:rPr lang="en-US" b="1" dirty="0" err="1" smtClean="0"/>
              <a:t>Concuerden</a:t>
            </a:r>
            <a:r>
              <a:rPr lang="en-US" b="1" dirty="0" smtClean="0"/>
              <a:t>  (</a:t>
            </a:r>
            <a:r>
              <a:rPr lang="en-US" b="1" dirty="0" err="1" smtClean="0"/>
              <a:t>cambian</a:t>
            </a:r>
            <a:r>
              <a:rPr lang="en-US" b="1" dirty="0" smtClean="0"/>
              <a:t> ) con </a:t>
            </a:r>
            <a:r>
              <a:rPr lang="en-US" b="1" dirty="0" err="1" smtClean="0"/>
              <a:t>número</a:t>
            </a:r>
            <a:r>
              <a:rPr lang="en-US" dirty="0" smtClean="0"/>
              <a:t> :</a:t>
            </a:r>
          </a:p>
          <a:p>
            <a:endParaRPr lang="en-US" dirty="0" smtClean="0"/>
          </a:p>
          <a:p>
            <a:r>
              <a:rPr lang="en-US" dirty="0" err="1" smtClean="0"/>
              <a:t>Estudio</a:t>
            </a:r>
            <a:r>
              <a:rPr lang="en-US" dirty="0" smtClean="0"/>
              <a:t> con </a:t>
            </a:r>
            <a:r>
              <a:rPr lang="en-US" b="1" dirty="0" smtClean="0"/>
              <a:t>mi</a:t>
            </a:r>
            <a:r>
              <a:rPr lang="en-US" dirty="0" smtClean="0"/>
              <a:t> amigo, Jorge</a:t>
            </a:r>
          </a:p>
          <a:p>
            <a:r>
              <a:rPr lang="en-US" i="1" dirty="0" smtClean="0"/>
              <a:t>I am studying with </a:t>
            </a:r>
            <a:r>
              <a:rPr lang="en-US" b="1" i="1" dirty="0" smtClean="0"/>
              <a:t>my</a:t>
            </a:r>
            <a:r>
              <a:rPr lang="en-US" i="1" dirty="0" smtClean="0"/>
              <a:t> friend Jorge.</a:t>
            </a:r>
          </a:p>
          <a:p>
            <a:endParaRPr lang="en-US" dirty="0" smtClean="0"/>
          </a:p>
          <a:p>
            <a:r>
              <a:rPr lang="en-US" dirty="0" err="1" smtClean="0"/>
              <a:t>Estudio</a:t>
            </a:r>
            <a:r>
              <a:rPr lang="en-US" dirty="0" smtClean="0"/>
              <a:t> con </a:t>
            </a:r>
            <a:r>
              <a:rPr lang="en-US" b="1" dirty="0" err="1" smtClean="0"/>
              <a:t>mis</a:t>
            </a:r>
            <a:r>
              <a:rPr lang="en-US" dirty="0" smtClean="0"/>
              <a:t> amigos Jorge y Pedro.</a:t>
            </a:r>
          </a:p>
          <a:p>
            <a:r>
              <a:rPr lang="en-US" i="1" dirty="0" smtClean="0"/>
              <a:t>I am studying with my friends Jorge and Pedro.</a:t>
            </a:r>
          </a:p>
          <a:p>
            <a:endParaRPr lang="en-US" dirty="0" smtClean="0"/>
          </a:p>
          <a:p>
            <a:r>
              <a:rPr lang="en-US" dirty="0" smtClean="0"/>
              <a:t>Es </a:t>
            </a:r>
            <a:r>
              <a:rPr lang="en-US" b="1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pluma</a:t>
            </a:r>
            <a:r>
              <a:rPr lang="en-US" dirty="0" smtClean="0"/>
              <a:t>		</a:t>
            </a:r>
            <a:r>
              <a:rPr lang="en-US" i="1" dirty="0" smtClean="0"/>
              <a:t>It is his pen</a:t>
            </a:r>
          </a:p>
          <a:p>
            <a:r>
              <a:rPr lang="en-US" dirty="0" smtClean="0"/>
              <a:t>Son </a:t>
            </a:r>
            <a:r>
              <a:rPr lang="en-US" b="1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plumas</a:t>
            </a:r>
            <a:r>
              <a:rPr lang="en-US" dirty="0" smtClean="0"/>
              <a:t>.	</a:t>
            </a:r>
            <a:r>
              <a:rPr lang="en-US" i="1" dirty="0" smtClean="0"/>
              <a:t>They are his pens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Nuestro</a:t>
            </a:r>
            <a:r>
              <a:rPr lang="en-US" dirty="0" smtClean="0"/>
              <a:t>” y “</a:t>
            </a:r>
            <a:r>
              <a:rPr lang="en-US" dirty="0" err="1" smtClean="0"/>
              <a:t>vuestro</a:t>
            </a:r>
            <a:r>
              <a:rPr lang="en-US" dirty="0" smtClean="0"/>
              <a:t>” </a:t>
            </a:r>
            <a:r>
              <a:rPr lang="en-US" dirty="0" err="1" smtClean="0"/>
              <a:t>cambian</a:t>
            </a:r>
            <a:r>
              <a:rPr lang="en-US" dirty="0" smtClean="0"/>
              <a:t> con </a:t>
            </a:r>
            <a:r>
              <a:rPr lang="en-US" dirty="0" err="1" smtClean="0"/>
              <a:t>género</a:t>
            </a:r>
            <a:r>
              <a:rPr lang="en-US" dirty="0" smtClean="0"/>
              <a:t> y </a:t>
            </a:r>
            <a:r>
              <a:rPr lang="en-US" dirty="0" err="1" smtClean="0"/>
              <a:t>número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Con un </a:t>
            </a:r>
            <a:r>
              <a:rPr lang="en-US" dirty="0" err="1" smtClean="0"/>
              <a:t>sustantivo</a:t>
            </a:r>
            <a:r>
              <a:rPr lang="en-US" dirty="0" smtClean="0"/>
              <a:t> </a:t>
            </a:r>
            <a:r>
              <a:rPr lang="en-US" dirty="0" err="1" smtClean="0"/>
              <a:t>feminino</a:t>
            </a:r>
            <a:r>
              <a:rPr lang="en-US" dirty="0" smtClean="0"/>
              <a:t>, se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b="1" dirty="0" err="1" smtClean="0"/>
              <a:t>nuestra</a:t>
            </a:r>
            <a:r>
              <a:rPr lang="en-US" b="1" dirty="0" smtClean="0"/>
              <a:t> .  </a:t>
            </a:r>
            <a:r>
              <a:rPr lang="en-US" dirty="0" smtClean="0"/>
              <a:t>Con </a:t>
            </a:r>
            <a:r>
              <a:rPr lang="en-US" dirty="0" err="1" smtClean="0"/>
              <a:t>sustantivo</a:t>
            </a:r>
            <a:r>
              <a:rPr lang="en-US" dirty="0" smtClean="0"/>
              <a:t> plural y </a:t>
            </a:r>
            <a:r>
              <a:rPr lang="en-US" dirty="0" err="1" smtClean="0"/>
              <a:t>feminino</a:t>
            </a:r>
            <a:r>
              <a:rPr lang="en-US" dirty="0" smtClean="0"/>
              <a:t> se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b="1" dirty="0" err="1" smtClean="0"/>
              <a:t>nuestras</a:t>
            </a:r>
            <a:r>
              <a:rPr lang="en-US" b="1" dirty="0" smtClean="0"/>
              <a:t>.</a:t>
            </a:r>
            <a:r>
              <a:rPr lang="en-US" dirty="0" smtClean="0"/>
              <a:t>  </a:t>
            </a:r>
          </a:p>
          <a:p>
            <a:r>
              <a:rPr lang="en-US" dirty="0" smtClean="0"/>
              <a:t>Con </a:t>
            </a:r>
            <a:r>
              <a:rPr lang="en-US" dirty="0" err="1" smtClean="0"/>
              <a:t>sustantivo</a:t>
            </a:r>
            <a:r>
              <a:rPr lang="en-US" dirty="0" smtClean="0"/>
              <a:t> plural y </a:t>
            </a:r>
            <a:r>
              <a:rPr lang="en-US" dirty="0" err="1" smtClean="0"/>
              <a:t>masculino</a:t>
            </a:r>
            <a:r>
              <a:rPr lang="en-US" dirty="0" smtClean="0"/>
              <a:t> se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b="1" dirty="0" err="1" smtClean="0"/>
              <a:t>nuestros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Carolina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b="1" dirty="0" err="1" smtClean="0"/>
              <a:t>nuestra</a:t>
            </a:r>
            <a:r>
              <a:rPr lang="en-US" b="1" dirty="0" smtClean="0"/>
              <a:t> </a:t>
            </a:r>
            <a:r>
              <a:rPr lang="en-US" dirty="0" err="1" smtClean="0"/>
              <a:t>amiga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Carolina is our friend.</a:t>
            </a:r>
          </a:p>
          <a:p>
            <a:endParaRPr lang="en-US" dirty="0" smtClean="0"/>
          </a:p>
          <a:p>
            <a:r>
              <a:rPr lang="en-US" dirty="0" smtClean="0"/>
              <a:t>Teresa y Alejandra no son</a:t>
            </a:r>
            <a:r>
              <a:rPr lang="en-US" b="1" dirty="0" smtClean="0"/>
              <a:t> </a:t>
            </a:r>
            <a:r>
              <a:rPr lang="en-US" b="1" dirty="0" err="1" smtClean="0"/>
              <a:t>nuestras</a:t>
            </a:r>
            <a:r>
              <a:rPr lang="en-US" b="1" dirty="0" smtClean="0"/>
              <a:t> </a:t>
            </a:r>
            <a:r>
              <a:rPr lang="en-US" dirty="0" err="1" smtClean="0"/>
              <a:t>amigas</a:t>
            </a:r>
            <a:r>
              <a:rPr lang="en-US" dirty="0" smtClean="0"/>
              <a:t>. </a:t>
            </a:r>
          </a:p>
          <a:p>
            <a:r>
              <a:rPr lang="en-US" i="1" dirty="0" smtClean="0"/>
              <a:t>Teresa and Alexandra are not our friends. 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adjetivos</a:t>
            </a:r>
            <a:r>
              <a:rPr lang="en-US" dirty="0" smtClean="0"/>
              <a:t> </a:t>
            </a:r>
            <a:r>
              <a:rPr lang="en-US" dirty="0" err="1" smtClean="0"/>
              <a:t>posesivos</a:t>
            </a:r>
            <a:r>
              <a:rPr lang="en-US" dirty="0" smtClean="0"/>
              <a:t> </a:t>
            </a:r>
            <a:r>
              <a:rPr lang="en-US" dirty="0" err="1" smtClean="0"/>
              <a:t>concuerden</a:t>
            </a:r>
            <a:r>
              <a:rPr lang="en-US" dirty="0" smtClean="0"/>
              <a:t> con el </a:t>
            </a:r>
            <a:r>
              <a:rPr lang="en-US" dirty="0" err="1" smtClean="0"/>
              <a:t>género</a:t>
            </a:r>
            <a:r>
              <a:rPr lang="en-US" dirty="0" smtClean="0"/>
              <a:t> o </a:t>
            </a:r>
            <a:r>
              <a:rPr lang="en-US" dirty="0" err="1" smtClean="0"/>
              <a:t>número</a:t>
            </a:r>
            <a:r>
              <a:rPr lang="en-US" dirty="0" smtClean="0"/>
              <a:t> de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poseído</a:t>
            </a:r>
            <a:r>
              <a:rPr lang="en-US" dirty="0" smtClean="0"/>
              <a:t>, no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posee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--¿</a:t>
            </a:r>
            <a:r>
              <a:rPr lang="en-US" dirty="0" err="1" smtClean="0"/>
              <a:t>Dra</a:t>
            </a:r>
            <a:r>
              <a:rPr lang="en-US" dirty="0" smtClean="0"/>
              <a:t>. </a:t>
            </a:r>
            <a:r>
              <a:rPr lang="en-US" dirty="0" err="1" smtClean="0"/>
              <a:t>Peña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b="1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profesora</a:t>
            </a:r>
            <a:r>
              <a:rPr lang="en-US" dirty="0" smtClean="0"/>
              <a:t>, David?</a:t>
            </a:r>
          </a:p>
          <a:p>
            <a:r>
              <a:rPr lang="es-ES" dirty="0" smtClean="0"/>
              <a:t>--Sí, Pedro y yo tomamos clases con ella.  Es 	</a:t>
            </a:r>
            <a:r>
              <a:rPr lang="es-ES" b="1" dirty="0" smtClean="0"/>
              <a:t>nuestra </a:t>
            </a:r>
            <a:r>
              <a:rPr lang="es-ES" dirty="0" smtClean="0"/>
              <a:t>profesora.   </a:t>
            </a:r>
          </a:p>
          <a:p>
            <a:endParaRPr lang="es-ES" i="1" dirty="0" smtClean="0"/>
          </a:p>
          <a:p>
            <a:r>
              <a:rPr lang="es-ES" i="1" dirty="0" err="1" smtClean="0"/>
              <a:t>Is</a:t>
            </a:r>
            <a:r>
              <a:rPr lang="es-ES" i="1" dirty="0" smtClean="0"/>
              <a:t> Dr. Peña </a:t>
            </a:r>
            <a:r>
              <a:rPr lang="es-ES" i="1" dirty="0" err="1" smtClean="0"/>
              <a:t>your</a:t>
            </a:r>
            <a:r>
              <a:rPr lang="es-ES" i="1" dirty="0" smtClean="0"/>
              <a:t> </a:t>
            </a:r>
            <a:r>
              <a:rPr lang="es-ES" i="1" dirty="0" err="1" smtClean="0"/>
              <a:t>professor</a:t>
            </a:r>
            <a:r>
              <a:rPr lang="es-ES" i="1" dirty="0" smtClean="0"/>
              <a:t> David?</a:t>
            </a:r>
          </a:p>
          <a:p>
            <a:r>
              <a:rPr lang="es-ES" i="1" dirty="0" smtClean="0"/>
              <a:t>Yes, Pedro and I </a:t>
            </a:r>
            <a:r>
              <a:rPr lang="es-ES" i="1" dirty="0" err="1" smtClean="0"/>
              <a:t>take</a:t>
            </a:r>
            <a:r>
              <a:rPr lang="es-ES" i="1" dirty="0" smtClean="0"/>
              <a:t> </a:t>
            </a:r>
            <a:r>
              <a:rPr lang="es-ES" i="1" dirty="0" err="1" smtClean="0"/>
              <a:t>classes</a:t>
            </a:r>
            <a:r>
              <a:rPr lang="es-ES" i="1" dirty="0" smtClean="0"/>
              <a:t> </a:t>
            </a:r>
            <a:r>
              <a:rPr lang="es-ES" i="1" dirty="0" err="1" smtClean="0"/>
              <a:t>with</a:t>
            </a:r>
            <a:r>
              <a:rPr lang="es-ES" i="1" dirty="0" smtClean="0"/>
              <a:t> </a:t>
            </a:r>
            <a:r>
              <a:rPr lang="es-ES" i="1" dirty="0" err="1" smtClean="0"/>
              <a:t>her</a:t>
            </a:r>
            <a:r>
              <a:rPr lang="es-ES" i="1" dirty="0" smtClean="0"/>
              <a:t>.  </a:t>
            </a:r>
            <a:r>
              <a:rPr lang="es-ES" i="1" dirty="0" err="1" smtClean="0"/>
              <a:t>She´s</a:t>
            </a:r>
            <a:r>
              <a:rPr lang="es-ES" i="1" dirty="0" smtClean="0"/>
              <a:t> </a:t>
            </a:r>
            <a:r>
              <a:rPr lang="es-ES" i="1" dirty="0" err="1" smtClean="0"/>
              <a:t>our</a:t>
            </a:r>
            <a:r>
              <a:rPr lang="es-ES" i="1" dirty="0" smtClean="0"/>
              <a:t> </a:t>
            </a:r>
            <a:r>
              <a:rPr lang="es-ES" i="1" dirty="0" err="1" smtClean="0"/>
              <a:t>professor</a:t>
            </a:r>
            <a:r>
              <a:rPr lang="es-ES" i="1" dirty="0" smtClean="0"/>
              <a:t>.   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Porque “Su” y “Sus” pueden significar “</a:t>
            </a:r>
            <a:r>
              <a:rPr lang="es-ES" dirty="0" err="1" smtClean="0"/>
              <a:t>your</a:t>
            </a:r>
            <a:r>
              <a:rPr lang="es-ES" dirty="0" smtClean="0"/>
              <a:t>”, “</a:t>
            </a:r>
            <a:r>
              <a:rPr lang="es-ES" dirty="0" err="1" smtClean="0"/>
              <a:t>his</a:t>
            </a:r>
            <a:r>
              <a:rPr lang="es-ES" dirty="0" smtClean="0"/>
              <a:t>”, “</a:t>
            </a:r>
            <a:r>
              <a:rPr lang="es-ES" dirty="0" err="1" smtClean="0"/>
              <a:t>her</a:t>
            </a:r>
            <a:r>
              <a:rPr lang="es-ES" dirty="0" smtClean="0"/>
              <a:t>”  </a:t>
            </a:r>
            <a:r>
              <a:rPr lang="es-ES" dirty="0" err="1" smtClean="0"/>
              <a:t>or</a:t>
            </a:r>
            <a:r>
              <a:rPr lang="es-ES" dirty="0" smtClean="0"/>
              <a:t> “</a:t>
            </a:r>
            <a:r>
              <a:rPr lang="es-ES" dirty="0" err="1" smtClean="0"/>
              <a:t>their</a:t>
            </a:r>
            <a:r>
              <a:rPr lang="es-ES" dirty="0" smtClean="0"/>
              <a:t>” la frase “de + </a:t>
            </a:r>
            <a:r>
              <a:rPr lang="es-ES" dirty="0" err="1" smtClean="0"/>
              <a:t>subject</a:t>
            </a:r>
            <a:r>
              <a:rPr lang="es-ES" dirty="0" smtClean="0"/>
              <a:t>” (de él, de ellas, de Ud. de Pedro) se añade por clarificación.  En español no existe “</a:t>
            </a:r>
            <a:r>
              <a:rPr lang="es-ES" dirty="0" err="1" smtClean="0"/>
              <a:t>Pedro’s</a:t>
            </a:r>
            <a:r>
              <a:rPr lang="es-ES" dirty="0" smtClean="0"/>
              <a:t>  pen” sino “La pluma de Pedro” </a:t>
            </a:r>
          </a:p>
          <a:p>
            <a:endParaRPr lang="es-ES" dirty="0" smtClean="0"/>
          </a:p>
          <a:p>
            <a:r>
              <a:rPr lang="es-ES" dirty="0" smtClean="0"/>
              <a:t>La formula es:  	cosa de persona</a:t>
            </a:r>
          </a:p>
          <a:p>
            <a:endParaRPr lang="es-ES" dirty="0" smtClean="0"/>
          </a:p>
          <a:p>
            <a:r>
              <a:rPr lang="es-ES" dirty="0" smtClean="0"/>
              <a:t>Sus plumas		Las plumas de él</a:t>
            </a:r>
          </a:p>
          <a:p>
            <a:endParaRPr lang="es-ES" dirty="0" smtClean="0"/>
          </a:p>
          <a:p>
            <a:r>
              <a:rPr lang="es-ES" dirty="0" smtClean="0"/>
              <a:t>Sus libros		Los libros de Ustedes</a:t>
            </a:r>
          </a:p>
          <a:p>
            <a:endParaRPr lang="es-ES" dirty="0" smtClean="0"/>
          </a:p>
          <a:p>
            <a:r>
              <a:rPr lang="es-ES" dirty="0" smtClean="0"/>
              <a:t>Su examen		El examen de Pedro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Los pronombres posesivos equivalen a “mine”, “</a:t>
            </a:r>
            <a:r>
              <a:rPr lang="es-ES_tradnl" dirty="0" err="1" smtClean="0"/>
              <a:t>yours</a:t>
            </a:r>
            <a:r>
              <a:rPr lang="es-ES_tradnl" dirty="0" smtClean="0"/>
              <a:t>”, “</a:t>
            </a:r>
            <a:r>
              <a:rPr lang="es-ES_tradnl" dirty="0" err="1" smtClean="0"/>
              <a:t>his</a:t>
            </a:r>
            <a:r>
              <a:rPr lang="es-ES_tradnl" dirty="0" smtClean="0"/>
              <a:t>” “</a:t>
            </a:r>
            <a:r>
              <a:rPr lang="es-ES_tradnl" dirty="0" err="1" smtClean="0"/>
              <a:t>hers</a:t>
            </a:r>
            <a:r>
              <a:rPr lang="es-ES_tradnl" dirty="0" smtClean="0"/>
              <a:t>” y “</a:t>
            </a:r>
            <a:r>
              <a:rPr lang="es-ES_tradnl" dirty="0" err="1" smtClean="0"/>
              <a:t>theirs</a:t>
            </a:r>
            <a:r>
              <a:rPr lang="es-ES_tradnl" dirty="0" smtClean="0"/>
              <a:t>”.</a:t>
            </a:r>
          </a:p>
          <a:p>
            <a:endParaRPr lang="es-ES_tradnl" dirty="0" smtClean="0"/>
          </a:p>
          <a:p>
            <a:r>
              <a:rPr lang="es-ES_tradnl" dirty="0" smtClean="0"/>
              <a:t>Reemplazan un objeto poseído ya mencionado para evitar repetición:  “Estos son </a:t>
            </a:r>
            <a:r>
              <a:rPr lang="es-ES_tradnl" b="1" dirty="0" smtClean="0"/>
              <a:t>mis libros</a:t>
            </a:r>
            <a:r>
              <a:rPr lang="es-ES_tradnl" dirty="0" smtClean="0"/>
              <a:t>.  </a:t>
            </a:r>
            <a:r>
              <a:rPr lang="es-ES_tradnl" b="1" dirty="0" smtClean="0"/>
              <a:t>Los tuyos </a:t>
            </a:r>
            <a:r>
              <a:rPr lang="es-ES_tradnl" dirty="0" smtClean="0"/>
              <a:t>están en la otra bolsa.”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Pronombres posesivos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(El)  mío</a:t>
            </a:r>
            <a:r>
              <a:rPr lang="en-CA" dirty="0" smtClean="0"/>
              <a:t>, </a:t>
            </a:r>
            <a:r>
              <a:rPr lang="en-CA" dirty="0" err="1" smtClean="0"/>
              <a:t>tuyo</a:t>
            </a:r>
            <a:r>
              <a:rPr lang="en-CA" dirty="0" smtClean="0"/>
              <a:t>, </a:t>
            </a:r>
            <a:r>
              <a:rPr lang="en-CA" dirty="0" err="1" smtClean="0"/>
              <a:t>suyo</a:t>
            </a:r>
            <a:r>
              <a:rPr lang="en-CA" dirty="0" smtClean="0"/>
              <a:t>, </a:t>
            </a:r>
            <a:r>
              <a:rPr lang="en-CA" dirty="0" err="1" smtClean="0"/>
              <a:t>nuestro</a:t>
            </a:r>
            <a:r>
              <a:rPr lang="en-CA" dirty="0" smtClean="0"/>
              <a:t>, </a:t>
            </a:r>
            <a:r>
              <a:rPr lang="en-CA" dirty="0" err="1" smtClean="0"/>
              <a:t>vuestro</a:t>
            </a:r>
            <a:r>
              <a:rPr lang="en-CA" dirty="0" smtClean="0"/>
              <a:t>, </a:t>
            </a:r>
            <a:r>
              <a:rPr lang="en-CA" dirty="0" err="1" smtClean="0"/>
              <a:t>suyo</a:t>
            </a:r>
            <a:endParaRPr lang="en-CA" dirty="0" smtClean="0"/>
          </a:p>
          <a:p>
            <a:r>
              <a:rPr lang="es-ES_tradnl" dirty="0" smtClean="0"/>
              <a:t>(Los) míos, tuyos, suyos, nuestros…suyos.</a:t>
            </a:r>
          </a:p>
          <a:p>
            <a:r>
              <a:rPr lang="es-ES_tradnl" dirty="0" smtClean="0"/>
              <a:t>(La)   mía, tuya, suya, nuestra, vuestra, suya.</a:t>
            </a:r>
          </a:p>
          <a:p>
            <a:r>
              <a:rPr lang="es-ES_tradnl" dirty="0" smtClean="0"/>
              <a:t>(Las) mías, tuyas, suyas, nuestras…suyas </a:t>
            </a:r>
          </a:p>
          <a:p>
            <a:endParaRPr lang="es-ES_tradnl" dirty="0" smtClean="0"/>
          </a:p>
          <a:p>
            <a:r>
              <a:rPr lang="es-ES_tradnl" dirty="0" smtClean="0"/>
              <a:t>1.   Los pronombres posesivos concuerden con el género y número del objeto que reemplazan.</a:t>
            </a:r>
          </a:p>
          <a:p>
            <a:r>
              <a:rPr lang="es-ES_tradnl" dirty="0" smtClean="0"/>
              <a:t>2.	El artículo definido casi siempre viene antes del pronombre posesivo.  (Mi mamá y </a:t>
            </a:r>
            <a:r>
              <a:rPr lang="es-ES_tradnl" b="1" dirty="0" smtClean="0"/>
              <a:t>la</a:t>
            </a:r>
            <a:r>
              <a:rPr lang="es-ES_tradnl" dirty="0" smtClean="0"/>
              <a:t> tuya, tu papá y </a:t>
            </a:r>
            <a:r>
              <a:rPr lang="es-ES_tradnl" b="1" dirty="0" smtClean="0"/>
              <a:t>el</a:t>
            </a:r>
            <a:r>
              <a:rPr lang="es-ES_tradnl" dirty="0" smtClean="0"/>
              <a:t> mío)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Formas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smtClean="0"/>
              <a:t>Porque “el suyo/la suya/los suyos/las suyas” pueden ser ambiguos, se los puede reemplazar con </a:t>
            </a:r>
          </a:p>
          <a:p>
            <a:endParaRPr lang="es-ES_tradnl" dirty="0" smtClean="0"/>
          </a:p>
          <a:p>
            <a:r>
              <a:rPr lang="es-ES_tradnl" dirty="0" smtClean="0"/>
              <a:t>El de 		 Usted</a:t>
            </a:r>
          </a:p>
          <a:p>
            <a:r>
              <a:rPr lang="es-ES_tradnl" dirty="0" smtClean="0"/>
              <a:t>La  de		 él </a:t>
            </a:r>
          </a:p>
          <a:p>
            <a:r>
              <a:rPr lang="es-ES_tradnl" dirty="0" smtClean="0"/>
              <a:t>Los de 		 ella</a:t>
            </a:r>
          </a:p>
          <a:p>
            <a:r>
              <a:rPr lang="es-ES_tradnl" dirty="0" smtClean="0"/>
              <a:t>Las de 		 ustedes</a:t>
            </a:r>
          </a:p>
          <a:p>
            <a:r>
              <a:rPr lang="es-ES_tradnl" dirty="0" smtClean="0"/>
              <a:t>                       ellos </a:t>
            </a:r>
          </a:p>
          <a:p>
            <a:r>
              <a:rPr lang="es-ES_tradnl" dirty="0" smtClean="0"/>
              <a:t>                       ellas</a:t>
            </a:r>
          </a:p>
          <a:p>
            <a:r>
              <a:rPr lang="es-ES_tradnl" dirty="0" smtClean="0"/>
              <a:t>                       Pedro</a:t>
            </a:r>
          </a:p>
          <a:p>
            <a:r>
              <a:rPr lang="es-ES_tradnl" dirty="0" smtClean="0"/>
              <a:t>                       El presidente etc.  </a:t>
            </a:r>
          </a:p>
          <a:p>
            <a:endParaRPr lang="es-ES_tradnl" dirty="0" smtClean="0"/>
          </a:p>
          <a:p>
            <a:r>
              <a:rPr lang="es-ES_tradnl" dirty="0" smtClean="0"/>
              <a:t>¿De quién son estas fotos de Justin </a:t>
            </a:r>
            <a:r>
              <a:rPr lang="es-ES_tradnl" dirty="0" err="1" smtClean="0"/>
              <a:t>Bieber</a:t>
            </a:r>
            <a:r>
              <a:rPr lang="es-ES_tradnl" dirty="0" smtClean="0"/>
              <a:t>?</a:t>
            </a:r>
          </a:p>
          <a:p>
            <a:r>
              <a:rPr lang="es-ES_tradnl" dirty="0" smtClean="0"/>
              <a:t>Son las suyas.</a:t>
            </a:r>
          </a:p>
          <a:p>
            <a:r>
              <a:rPr lang="es-ES_tradnl" dirty="0" smtClean="0"/>
              <a:t>Las de tu hermana mayor?</a:t>
            </a:r>
          </a:p>
          <a:p>
            <a:r>
              <a:rPr lang="es-ES_tradnl" dirty="0" smtClean="0"/>
              <a:t>No, las de mi hermana menor.  Mi hermana mayor solo escucha Punk.  </a:t>
            </a:r>
          </a:p>
          <a:p>
            <a:pPr>
              <a:buNone/>
            </a:pPr>
            <a:r>
              <a:rPr lang="es-ES_tradnl" dirty="0" smtClean="0"/>
              <a:t>  </a:t>
            </a:r>
          </a:p>
          <a:p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436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Concourse</vt:lpstr>
      <vt:lpstr>Adjetivos y pronombres de posesión </vt:lpstr>
      <vt:lpstr>Formas de los adjetivos posesivos</vt:lpstr>
      <vt:lpstr>PowerPoint Presentation</vt:lpstr>
      <vt:lpstr>PowerPoint Presentation</vt:lpstr>
      <vt:lpstr>PowerPoint Presentation</vt:lpstr>
      <vt:lpstr>PowerPoint Presentation</vt:lpstr>
      <vt:lpstr>Pronombres posesivos </vt:lpstr>
      <vt:lpstr>Formas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Adjetivos posesivos</dc:title>
  <dc:creator>User</dc:creator>
  <cp:lastModifiedBy>Windows User</cp:lastModifiedBy>
  <cp:revision>16</cp:revision>
  <dcterms:created xsi:type="dcterms:W3CDTF">2009-10-07T17:32:44Z</dcterms:created>
  <dcterms:modified xsi:type="dcterms:W3CDTF">2017-09-15T20:19:00Z</dcterms:modified>
</cp:coreProperties>
</file>