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7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8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706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2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143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78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88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2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3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0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5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6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2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730F9-8ECA-4863-83A7-0E9C9ABE88D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EBEF5F-E63B-45C6-9B7E-A1EC0EF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6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419" dirty="0" smtClean="0"/>
              <a:t>Usos y omisiones del artículo definido e indefinido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006764"/>
            <a:ext cx="8915400" cy="4904457"/>
          </a:xfrm>
        </p:spPr>
        <p:txBody>
          <a:bodyPr/>
          <a:lstStyle/>
          <a:p>
            <a:r>
              <a:rPr lang="en-US" sz="2400" b="1" dirty="0" smtClean="0"/>
              <a:t>Art</a:t>
            </a:r>
            <a:r>
              <a:rPr lang="es-ES" sz="2400" b="1" dirty="0" err="1" smtClean="0"/>
              <a:t>ículos</a:t>
            </a:r>
            <a:r>
              <a:rPr lang="es-ES" sz="2400" b="1" dirty="0" smtClean="0"/>
              <a:t> definidos				Artículos indefinidos</a:t>
            </a:r>
          </a:p>
          <a:p>
            <a:endParaRPr lang="es-ES" dirty="0"/>
          </a:p>
          <a:p>
            <a:r>
              <a:rPr lang="es-ES" sz="2800" dirty="0" smtClean="0"/>
              <a:t>Lo										Un</a:t>
            </a:r>
          </a:p>
          <a:p>
            <a:r>
              <a:rPr lang="es-ES" sz="2800" dirty="0" smtClean="0"/>
              <a:t>Las										Unos</a:t>
            </a:r>
          </a:p>
          <a:p>
            <a:r>
              <a:rPr lang="es-ES" sz="2800" dirty="0" smtClean="0"/>
              <a:t>Los										Una</a:t>
            </a:r>
          </a:p>
          <a:p>
            <a:r>
              <a:rPr lang="es-ES" sz="2800" dirty="0" smtClean="0"/>
              <a:t>Las										Unas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12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El artículo def</a:t>
            </a:r>
            <a:r>
              <a:rPr lang="es-CL" dirty="0" smtClean="0"/>
              <a:t>i</a:t>
            </a:r>
            <a:r>
              <a:rPr lang="es-419" dirty="0" smtClean="0"/>
              <a:t>nido:  Usos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1151"/>
            <a:ext cx="8915400" cy="5016382"/>
          </a:xfrm>
        </p:spPr>
        <p:txBody>
          <a:bodyPr>
            <a:normAutofit fontScale="77500" lnSpcReduction="20000"/>
          </a:bodyPr>
          <a:lstStyle/>
          <a:p>
            <a:r>
              <a:rPr lang="es-419" b="1" dirty="0" smtClean="0"/>
              <a:t>Se  usa más frecuentemente en español que en inglés.  Se usa</a:t>
            </a:r>
            <a:r>
              <a:rPr lang="es-419" dirty="0" smtClean="0"/>
              <a:t>:</a:t>
            </a:r>
            <a:endParaRPr lang="es-419" dirty="0"/>
          </a:p>
          <a:p>
            <a:r>
              <a:rPr lang="es-419" dirty="0" smtClean="0"/>
              <a:t>Con </a:t>
            </a:r>
            <a:r>
              <a:rPr lang="es-419" dirty="0" smtClean="0"/>
              <a:t>sustantivos </a:t>
            </a:r>
            <a:r>
              <a:rPr lang="es-419" dirty="0" smtClean="0"/>
              <a:t>abstractos </a:t>
            </a:r>
          </a:p>
          <a:p>
            <a:pPr lvl="1"/>
            <a:r>
              <a:rPr lang="es-419" dirty="0" smtClean="0"/>
              <a:t>La asistencia es obligatoria.  El interés es opcional.</a:t>
            </a:r>
            <a:endParaRPr lang="es-419" dirty="0"/>
          </a:p>
          <a:p>
            <a:r>
              <a:rPr lang="es-419" dirty="0" smtClean="0"/>
              <a:t>Con substantivos generales</a:t>
            </a:r>
          </a:p>
          <a:p>
            <a:pPr lvl="1"/>
            <a:r>
              <a:rPr lang="es-419" dirty="0" smtClean="0"/>
              <a:t>El café tiene cafeína.  La leche tiene calcio</a:t>
            </a:r>
            <a:endParaRPr lang="es-419" dirty="0"/>
          </a:p>
          <a:p>
            <a:r>
              <a:rPr lang="es-419" dirty="0" smtClean="0"/>
              <a:t>Con partes del cuerpo y artículos de ropa (cuando </a:t>
            </a:r>
            <a:r>
              <a:rPr lang="es-CL" dirty="0" smtClean="0"/>
              <a:t>no </a:t>
            </a:r>
            <a:r>
              <a:rPr lang="es-419" dirty="0" smtClean="0"/>
              <a:t>se usa el adjetivo posesivo)</a:t>
            </a:r>
            <a:endParaRPr lang="es-CL" dirty="0" smtClean="0"/>
          </a:p>
          <a:p>
            <a:pPr marL="742950" lvl="2" indent="-342900"/>
            <a:r>
              <a:rPr lang="es-419" dirty="0"/>
              <a:t>Me duele la cabeza.  Me pongo el suéter.  </a:t>
            </a:r>
            <a:endParaRPr lang="es-CL" dirty="0" smtClean="0"/>
          </a:p>
          <a:p>
            <a:r>
              <a:rPr lang="es-419" dirty="0"/>
              <a:t>Con </a:t>
            </a:r>
            <a:r>
              <a:rPr lang="es-CL" dirty="0" smtClean="0"/>
              <a:t>títulos de respeto (doctor, doctora, licenciado, señor(a)</a:t>
            </a:r>
            <a:endParaRPr lang="es-419" dirty="0" smtClean="0"/>
          </a:p>
          <a:p>
            <a:pPr lvl="1"/>
            <a:r>
              <a:rPr lang="es-CL" dirty="0" smtClean="0"/>
              <a:t>La doctora Valencia vive aquí</a:t>
            </a:r>
            <a:r>
              <a:rPr lang="es-419" dirty="0" smtClean="0"/>
              <a:t>  </a:t>
            </a:r>
            <a:endParaRPr lang="es-419" dirty="0"/>
          </a:p>
          <a:p>
            <a:r>
              <a:rPr lang="es-419" dirty="0" smtClean="0"/>
              <a:t>Con los adjectivos “pasado” y próximo.</a:t>
            </a:r>
          </a:p>
          <a:p>
            <a:pPr lvl="1"/>
            <a:r>
              <a:rPr lang="es-419" dirty="0" smtClean="0"/>
              <a:t>Viajamos a Calgary el próximo año.  La semana pasada hubo un examen.</a:t>
            </a:r>
            <a:endParaRPr lang="es-419" dirty="0"/>
          </a:p>
          <a:p>
            <a:r>
              <a:rPr lang="es-419" dirty="0" smtClean="0"/>
              <a:t>Con nombres de idiomas</a:t>
            </a:r>
          </a:p>
          <a:p>
            <a:pPr lvl="1"/>
            <a:r>
              <a:rPr lang="es-419" dirty="0" smtClean="0"/>
              <a:t>El español es fácil</a:t>
            </a:r>
          </a:p>
          <a:p>
            <a:r>
              <a:rPr lang="es-419" dirty="0" smtClean="0"/>
              <a:t>Con estaciones, días de la semana, fechas del mes, y horas del día.</a:t>
            </a:r>
          </a:p>
          <a:p>
            <a:pPr lvl="1"/>
            <a:r>
              <a:rPr lang="es-419" dirty="0" smtClean="0"/>
              <a:t>Vengo los lunes a las cinco.  El 12 es el examen, a las 5.  </a:t>
            </a:r>
          </a:p>
          <a:p>
            <a:r>
              <a:rPr lang="es-419" dirty="0" smtClean="0"/>
              <a:t>Para evitar repeticiones de </a:t>
            </a:r>
            <a:r>
              <a:rPr lang="es-419" dirty="0" smtClean="0"/>
              <a:t>sustantivos</a:t>
            </a:r>
            <a:r>
              <a:rPr lang="es-419" dirty="0" smtClean="0"/>
              <a:t>.</a:t>
            </a:r>
          </a:p>
          <a:p>
            <a:pPr lvl="1"/>
            <a:r>
              <a:rPr lang="es-419" dirty="0" smtClean="0"/>
              <a:t>Los hijos de Ana y los de Eva estudian juntos.  </a:t>
            </a:r>
          </a:p>
          <a:p>
            <a:endParaRPr lang="es-419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El artículo definido: omisiones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419" b="1" dirty="0" smtClean="0"/>
              <a:t>No se usa el artículo definido:</a:t>
            </a:r>
          </a:p>
          <a:p>
            <a:endParaRPr lang="es-419" dirty="0"/>
          </a:p>
          <a:p>
            <a:r>
              <a:rPr lang="es-419" dirty="0" smtClean="0"/>
              <a:t>Cuando es necesario enfatizar la posesión. </a:t>
            </a:r>
          </a:p>
          <a:p>
            <a:pPr lvl="1"/>
            <a:r>
              <a:rPr lang="es-419" dirty="0" smtClean="0"/>
              <a:t>Mis ojos son azules.  Tu sombrero es elegante.</a:t>
            </a:r>
          </a:p>
          <a:p>
            <a:endParaRPr lang="es-419" dirty="0"/>
          </a:p>
          <a:p>
            <a:r>
              <a:rPr lang="es-419" dirty="0" smtClean="0"/>
              <a:t>Con “habla directa”</a:t>
            </a:r>
          </a:p>
          <a:p>
            <a:pPr lvl="1"/>
            <a:r>
              <a:rPr lang="es-419" dirty="0" smtClean="0"/>
              <a:t>Buenos días, Señora.</a:t>
            </a:r>
          </a:p>
          <a:p>
            <a:endParaRPr lang="es-419" dirty="0"/>
          </a:p>
          <a:p>
            <a:r>
              <a:rPr lang="es-419" dirty="0" smtClean="0"/>
              <a:t>Con nombres de idiomas después del verbo “hablar” o las preposiciones </a:t>
            </a:r>
            <a:r>
              <a:rPr lang="es-419" dirty="0" smtClean="0"/>
              <a:t>“</a:t>
            </a:r>
            <a:r>
              <a:rPr lang="es-419" dirty="0" smtClean="0"/>
              <a:t>en” </a:t>
            </a:r>
            <a:r>
              <a:rPr lang="es-419" dirty="0" smtClean="0"/>
              <a:t>y </a:t>
            </a:r>
            <a:r>
              <a:rPr lang="es-419" dirty="0" smtClean="0"/>
              <a:t>“de”.</a:t>
            </a:r>
            <a:endParaRPr lang="es-419" dirty="0" smtClean="0"/>
          </a:p>
          <a:p>
            <a:pPr lvl="1"/>
            <a:r>
              <a:rPr lang="es-419" dirty="0" smtClean="0"/>
              <a:t>La novela está en español.  Hablamos portugués en casa.</a:t>
            </a:r>
          </a:p>
          <a:p>
            <a:endParaRPr lang="es-419" dirty="0"/>
          </a:p>
          <a:p>
            <a:r>
              <a:rPr lang="es-419" dirty="0" smtClean="0"/>
              <a:t>Con los días de la semana después del verbo “ser”</a:t>
            </a:r>
          </a:p>
          <a:p>
            <a:pPr lvl="1"/>
            <a:r>
              <a:rPr lang="es-419" dirty="0" smtClean="0"/>
              <a:t>Hoy es jueves.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8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El artículo indefinido: omisiones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419" dirty="0" smtClean="0"/>
              <a:t>El artículo indefinido se usa menos frecuentemente en español.  </a:t>
            </a:r>
            <a:r>
              <a:rPr lang="es-419" b="1" dirty="0" smtClean="0"/>
              <a:t>Se omite</a:t>
            </a:r>
          </a:p>
          <a:p>
            <a:endParaRPr lang="es-419" dirty="0"/>
          </a:p>
          <a:p>
            <a:r>
              <a:rPr lang="es-419" dirty="0" smtClean="0"/>
              <a:t>Antes de </a:t>
            </a:r>
            <a:r>
              <a:rPr lang="es-419" dirty="0" smtClean="0"/>
              <a:t>sustantivos </a:t>
            </a:r>
            <a:r>
              <a:rPr lang="es-419" dirty="0" smtClean="0"/>
              <a:t>de profesión, religión, nacionalidad o partido político.</a:t>
            </a:r>
          </a:p>
          <a:p>
            <a:pPr lvl="1"/>
            <a:r>
              <a:rPr lang="es-419" dirty="0" smtClean="0"/>
              <a:t>Roberto es profesor.  Marta es mexicana pero no es católica.  </a:t>
            </a:r>
          </a:p>
          <a:p>
            <a:r>
              <a:rPr lang="es-419" dirty="0" smtClean="0"/>
              <a:t>Con </a:t>
            </a:r>
            <a:r>
              <a:rPr lang="es-419" dirty="0" smtClean="0"/>
              <a:t>sustantivos </a:t>
            </a:r>
            <a:r>
              <a:rPr lang="es-419" dirty="0" smtClean="0"/>
              <a:t>en general cuando no hay énfasis sobre cuantidad.</a:t>
            </a:r>
          </a:p>
          <a:p>
            <a:pPr lvl="1"/>
            <a:r>
              <a:rPr lang="es-419" dirty="0" smtClean="0"/>
              <a:t>¿Tienes novia?  Yo no uso sombrero.</a:t>
            </a:r>
          </a:p>
          <a:p>
            <a:r>
              <a:rPr lang="es-419" dirty="0" smtClean="0"/>
              <a:t>Con los adjetivos cien(to), mil, otro, medio, tal, y cierto.</a:t>
            </a:r>
          </a:p>
          <a:p>
            <a:pPr lvl="1"/>
            <a:r>
              <a:rPr lang="es-419" dirty="0" smtClean="0"/>
              <a:t>El abrigo cuesta cien dólares.  Roberto tiene otra mujer ya.  </a:t>
            </a:r>
          </a:p>
          <a:p>
            <a:r>
              <a:rPr lang="es-419" dirty="0" smtClean="0"/>
              <a:t>Después de “de” y “como” cuando significan “as”</a:t>
            </a:r>
          </a:p>
          <a:p>
            <a:pPr lvl="1"/>
            <a:r>
              <a:rPr lang="es-419" dirty="0"/>
              <a:t>É</a:t>
            </a:r>
            <a:r>
              <a:rPr lang="es-419" dirty="0" smtClean="0"/>
              <a:t>l trabaja de secretario.   </a:t>
            </a:r>
            <a:endParaRPr lang="es-419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El artículo </a:t>
            </a:r>
            <a:r>
              <a:rPr lang="es-CL" dirty="0" smtClean="0"/>
              <a:t>in</a:t>
            </a:r>
            <a:r>
              <a:rPr lang="es-419" dirty="0" smtClean="0"/>
              <a:t>definido: Usos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 smtClean="0"/>
              <a:t>Cuando un </a:t>
            </a:r>
            <a:r>
              <a:rPr lang="es-419" dirty="0" smtClean="0"/>
              <a:t>sustantivo </a:t>
            </a:r>
            <a:r>
              <a:rPr lang="es-419" dirty="0" smtClean="0"/>
              <a:t>de nacionalidad, religión, profesión o partido político se modifica con adjetivo:</a:t>
            </a:r>
          </a:p>
          <a:p>
            <a:pPr lvl="1"/>
            <a:r>
              <a:rPr lang="es-419" dirty="0" smtClean="0"/>
              <a:t>Roberto es un buen ingeniero.</a:t>
            </a:r>
          </a:p>
          <a:p>
            <a:r>
              <a:rPr lang="es-419" dirty="0" smtClean="0"/>
              <a:t>Cuando se enfatiza cuantidad en los substantivos.</a:t>
            </a:r>
          </a:p>
          <a:p>
            <a:pPr lvl="1"/>
            <a:r>
              <a:rPr lang="es-419" dirty="0" smtClean="0"/>
              <a:t>Tengo un sombrero azul y uno verde.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351" y="2935835"/>
            <a:ext cx="8913124" cy="12863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876300"/>
            <a:ext cx="97536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</TotalTime>
  <Words>423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Usos y omisiones del artículo definido e indefinido</vt:lpstr>
      <vt:lpstr>PowerPoint Presentation</vt:lpstr>
      <vt:lpstr>El artículo definido:  Usos</vt:lpstr>
      <vt:lpstr>El artículo definido: omisiones</vt:lpstr>
      <vt:lpstr>El artículo indefinido: omisiones</vt:lpstr>
      <vt:lpstr>El artículo indefinido: Usos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Usos y omisiones del artículo definido e indefinido</dc:title>
  <dc:creator>Guest User</dc:creator>
  <cp:lastModifiedBy>Windows User</cp:lastModifiedBy>
  <cp:revision>8</cp:revision>
  <dcterms:created xsi:type="dcterms:W3CDTF">2015-10-01T18:06:27Z</dcterms:created>
  <dcterms:modified xsi:type="dcterms:W3CDTF">2017-09-20T16:55:57Z</dcterms:modified>
</cp:coreProperties>
</file>