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1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50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81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1075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4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1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4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5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1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7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6C03-62B1-4979-8BDB-9088EBEF961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41943C-82F4-4BD8-9922-3E8043CC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3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emociones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Ojal</a:t>
            </a:r>
            <a:r>
              <a:rPr lang="es-CL" dirty="0" smtClean="0"/>
              <a:t>á que llueva café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 verbos de emoción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El subjuntivo se usa en oraciones subordinadas cuando el verbo de la oración principal expresa </a:t>
            </a:r>
            <a:r>
              <a:rPr lang="es-CL" i="1" dirty="0" smtClean="0"/>
              <a:t>emoción</a:t>
            </a:r>
            <a:r>
              <a:rPr lang="es-CL" dirty="0" smtClean="0"/>
              <a:t>. </a:t>
            </a:r>
          </a:p>
          <a:p>
            <a:endParaRPr lang="es-CL" dirty="0"/>
          </a:p>
          <a:p>
            <a:r>
              <a:rPr lang="es-CL" dirty="0" smtClean="0"/>
              <a:t>Algunos </a:t>
            </a:r>
            <a:r>
              <a:rPr lang="es-CL" dirty="0" smtClean="0"/>
              <a:t>verbos </a:t>
            </a:r>
            <a:r>
              <a:rPr lang="es-CL" dirty="0" smtClean="0"/>
              <a:t>que expresan emociones son:</a:t>
            </a:r>
          </a:p>
          <a:p>
            <a:pPr lvl="1"/>
            <a:r>
              <a:rPr lang="es-CL" dirty="0" smtClean="0"/>
              <a:t>Alegrarse de				sentir (to be </a:t>
            </a:r>
            <a:r>
              <a:rPr lang="es-CL" dirty="0" err="1" smtClean="0"/>
              <a:t>sorry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Esperar (to hope)			sorprenderse de (to be </a:t>
            </a:r>
            <a:r>
              <a:rPr lang="es-CL" dirty="0" err="1" smtClean="0"/>
              <a:t>surprised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Lamentar (to </a:t>
            </a:r>
            <a:r>
              <a:rPr lang="es-CL" dirty="0" err="1" smtClean="0"/>
              <a:t>lament</a:t>
            </a:r>
            <a:r>
              <a:rPr lang="es-CL" dirty="0" smtClean="0"/>
              <a:t>)		temer (to </a:t>
            </a:r>
            <a:r>
              <a:rPr lang="es-CL" dirty="0" err="1" smtClean="0"/>
              <a:t>fear</a:t>
            </a:r>
            <a:r>
              <a:rPr lang="es-CL" dirty="0" smtClean="0"/>
              <a:t>)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 smtClean="0"/>
              <a:t>El sujeto de la oración subordinada tiene que ser diferente del sujeto de la oración principal.</a:t>
            </a:r>
          </a:p>
          <a:p>
            <a:pPr lvl="1"/>
            <a:r>
              <a:rPr lang="es-CL" dirty="0" smtClean="0"/>
              <a:t> Siento no poder acompañarte al concierto.   (sujeto es lo mismo, </a:t>
            </a:r>
            <a:r>
              <a:rPr lang="es-CL" dirty="0" err="1" smtClean="0"/>
              <a:t>infin</a:t>
            </a:r>
            <a:r>
              <a:rPr lang="es-CL" dirty="0" smtClean="0"/>
              <a:t>.)</a:t>
            </a:r>
          </a:p>
          <a:p>
            <a:pPr lvl="1"/>
            <a:r>
              <a:rPr lang="es-CL" dirty="0" smtClean="0"/>
              <a:t> </a:t>
            </a:r>
            <a:r>
              <a:rPr lang="es-CL" dirty="0"/>
              <a:t>S</a:t>
            </a:r>
            <a:r>
              <a:rPr lang="es-CL" dirty="0" smtClean="0"/>
              <a:t>iento que tú no puedas acompañarme al concierto. (sujeto diferente, </a:t>
            </a:r>
            <a:r>
              <a:rPr lang="es-CL" dirty="0" err="1" smtClean="0"/>
              <a:t>subj</a:t>
            </a:r>
            <a:r>
              <a:rPr lang="es-CL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5672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Expresiones impersonales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Una forma común de expresar emoción en español es con “expresiones impersonales”</a:t>
            </a:r>
          </a:p>
          <a:p>
            <a:endParaRPr lang="es-CL" dirty="0"/>
          </a:p>
          <a:p>
            <a:r>
              <a:rPr lang="es-CL" dirty="0" smtClean="0"/>
              <a:t>Ejemplos de expresiones impersonales:</a:t>
            </a:r>
          </a:p>
          <a:p>
            <a:pPr lvl="1"/>
            <a:r>
              <a:rPr lang="es-CL" dirty="0" smtClean="0"/>
              <a:t>Es una lástima que	(</a:t>
            </a:r>
            <a:r>
              <a:rPr lang="es-CL" dirty="0" err="1" smtClean="0"/>
              <a:t>it´s</a:t>
            </a:r>
            <a:r>
              <a:rPr lang="es-CL" dirty="0" smtClean="0"/>
              <a:t> a </a:t>
            </a:r>
            <a:r>
              <a:rPr lang="es-CL" dirty="0" err="1" smtClean="0"/>
              <a:t>pity</a:t>
            </a:r>
            <a:r>
              <a:rPr lang="es-CL" dirty="0" smtClean="0"/>
              <a:t>)		Es sorprendente que (</a:t>
            </a:r>
            <a:r>
              <a:rPr lang="es-CL" dirty="0" err="1" smtClean="0"/>
              <a:t>it´s</a:t>
            </a:r>
            <a:r>
              <a:rPr lang="es-CL" dirty="0" smtClean="0"/>
              <a:t> </a:t>
            </a:r>
            <a:r>
              <a:rPr lang="es-CL" dirty="0" err="1" smtClean="0"/>
              <a:t>surprising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Es lamentable que (</a:t>
            </a:r>
            <a:r>
              <a:rPr lang="es-CL" dirty="0" err="1" smtClean="0"/>
              <a:t>it´s</a:t>
            </a:r>
            <a:r>
              <a:rPr lang="es-CL" dirty="0" smtClean="0"/>
              <a:t> </a:t>
            </a:r>
            <a:r>
              <a:rPr lang="es-CL" dirty="0" err="1" smtClean="0"/>
              <a:t>regrettable</a:t>
            </a:r>
            <a:r>
              <a:rPr lang="es-CL" dirty="0" smtClean="0"/>
              <a:t>)		Es una suerte que  (</a:t>
            </a:r>
            <a:r>
              <a:rPr lang="es-CL" dirty="0" err="1" smtClean="0"/>
              <a:t>it´s</a:t>
            </a:r>
            <a:r>
              <a:rPr lang="es-CL" dirty="0" smtClean="0"/>
              <a:t> </a:t>
            </a:r>
            <a:r>
              <a:rPr lang="es-CL" dirty="0" err="1" smtClean="0"/>
              <a:t>fortunate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)</a:t>
            </a:r>
          </a:p>
          <a:p>
            <a:pPr lvl="1"/>
            <a:r>
              <a:rPr lang="es-CL" dirty="0" smtClean="0"/>
              <a:t>Ojalá (que)	(</a:t>
            </a:r>
            <a:r>
              <a:rPr lang="es-CL" dirty="0" err="1" smtClean="0"/>
              <a:t>hopefully</a:t>
            </a:r>
            <a:r>
              <a:rPr lang="es-CL" dirty="0" smtClean="0"/>
              <a:t>)				Es de esperar que (</a:t>
            </a:r>
            <a:r>
              <a:rPr lang="es-CL" dirty="0" err="1" smtClean="0"/>
              <a:t>it´s</a:t>
            </a:r>
            <a:r>
              <a:rPr lang="es-CL" dirty="0" smtClean="0"/>
              <a:t> to be </a:t>
            </a:r>
            <a:r>
              <a:rPr lang="es-CL" dirty="0" err="1" smtClean="0"/>
              <a:t>hoped</a:t>
            </a:r>
            <a:r>
              <a:rPr lang="es-CL" dirty="0" smtClean="0"/>
              <a:t>)</a:t>
            </a:r>
          </a:p>
          <a:p>
            <a:endParaRPr lang="es-CL" dirty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Estas expresiones usan el subjuntivo cuando sujeto nuevo se introduce en la oración subordinada.   </a:t>
            </a:r>
          </a:p>
        </p:txBody>
      </p:sp>
    </p:spTree>
    <p:extLst>
      <p:ext uri="{BB962C8B-B14F-4D97-AF65-F5344CB8AC3E}">
        <p14:creationId xmlns:p14="http://schemas.microsoft.com/office/powerpoint/2010/main" val="10397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Ejemplos: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-- Es lamentable que </a:t>
            </a:r>
            <a:r>
              <a:rPr lang="es-CL" dirty="0" err="1" smtClean="0"/>
              <a:t>Ines</a:t>
            </a:r>
            <a:r>
              <a:rPr lang="es-CL" dirty="0" smtClean="0"/>
              <a:t> no pueda ir a las posadas con nosotros.</a:t>
            </a:r>
          </a:p>
          <a:p>
            <a:r>
              <a:rPr lang="es-CL" dirty="0" smtClean="0"/>
              <a:t>-- Sí, espero que pueda ir el próximo año.</a:t>
            </a:r>
          </a:p>
          <a:p>
            <a:endParaRPr lang="es-CL" dirty="0"/>
          </a:p>
          <a:p>
            <a:r>
              <a:rPr lang="es-CL" dirty="0" smtClean="0"/>
              <a:t>--Me alegro de que Uds. Vayan a celebrar la navidad aquí.</a:t>
            </a:r>
            <a:r>
              <a:rPr lang="en-US" dirty="0" smtClean="0"/>
              <a:t>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	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quedemos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caiga</a:t>
            </a:r>
            <a:r>
              <a:rPr lang="en-US" dirty="0" smtClean="0"/>
              <a:t> </a:t>
            </a:r>
            <a:r>
              <a:rPr lang="en-US" smtClean="0"/>
              <a:t>nieve </a:t>
            </a:r>
            <a:r>
              <a:rPr lang="en-US" dirty="0" smtClean="0"/>
              <a:t>la </a:t>
            </a:r>
            <a:r>
              <a:rPr lang="en-US" dirty="0" err="1" smtClean="0"/>
              <a:t>nochebuena</a:t>
            </a:r>
            <a:r>
              <a:rPr lang="en-US" dirty="0" smtClean="0"/>
              <a:t>. 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0758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110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</vt:lpstr>
      <vt:lpstr>El subjuntivo y las emociones</vt:lpstr>
      <vt:lpstr>Con verbos de emoción</vt:lpstr>
      <vt:lpstr>Expresiones impersonales</vt:lpstr>
      <vt:lpstr>Ejemplos: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 y las emociones</dc:title>
  <dc:creator>Guest User</dc:creator>
  <cp:lastModifiedBy>Windows User</cp:lastModifiedBy>
  <cp:revision>6</cp:revision>
  <dcterms:created xsi:type="dcterms:W3CDTF">2015-11-17T19:18:45Z</dcterms:created>
  <dcterms:modified xsi:type="dcterms:W3CDTF">2017-11-15T22:32:56Z</dcterms:modified>
</cp:coreProperties>
</file>