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3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2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6752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56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4346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81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53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8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9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05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4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0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5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5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152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0B37-4C48-46CA-A48B-426AAFF46F32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E9C8F7-48A4-4EA2-9152-9209AE9B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3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subjuntivo</a:t>
            </a:r>
            <a:r>
              <a:rPr lang="en-US" dirty="0" smtClean="0"/>
              <a:t>: </a:t>
            </a:r>
            <a:r>
              <a:rPr lang="en-US" dirty="0" err="1" smtClean="0"/>
              <a:t>realidad</a:t>
            </a:r>
            <a:r>
              <a:rPr lang="en-US" dirty="0" smtClean="0"/>
              <a:t> y </a:t>
            </a:r>
            <a:r>
              <a:rPr lang="en-US" dirty="0" err="1" smtClean="0"/>
              <a:t>percepc</a:t>
            </a:r>
            <a:r>
              <a:rPr lang="es-AR" dirty="0" err="1" smtClean="0"/>
              <a:t>ión</a:t>
            </a:r>
            <a:r>
              <a:rPr lang="es-AR" dirty="0" smtClean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671" y="3433231"/>
            <a:ext cx="2900219" cy="304145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08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Verbos irregulares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Dar:		dé, des, dé, demos, deis, den</a:t>
            </a:r>
          </a:p>
          <a:p>
            <a:r>
              <a:rPr lang="es-AR" dirty="0" smtClean="0"/>
              <a:t>Estar:	esté, estés, esté, estemos, estéis, estén</a:t>
            </a:r>
          </a:p>
          <a:p>
            <a:r>
              <a:rPr lang="es-AR" dirty="0" smtClean="0"/>
              <a:t>Saber:	sepa, sepas, sepa, sepamos, sepáis, sepan</a:t>
            </a:r>
          </a:p>
          <a:p>
            <a:r>
              <a:rPr lang="es-AR" dirty="0" smtClean="0"/>
              <a:t>Ser: 		sea, seas, sea, seamos, seáis, sean</a:t>
            </a:r>
          </a:p>
          <a:p>
            <a:r>
              <a:rPr lang="es-AR" dirty="0" smtClean="0"/>
              <a:t>Ir:		vaya, vayas, vaya, vayamos, vayáis, vayan.</a:t>
            </a:r>
          </a:p>
          <a:p>
            <a:r>
              <a:rPr lang="es-AR" dirty="0" smtClean="0"/>
              <a:t>Haber:	haya, hayas, haya, hayamos, hayáis, hayan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32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¿Cuál es la diferencia? </a:t>
            </a:r>
            <a:br>
              <a:rPr lang="es-AR" dirty="0" smtClean="0"/>
            </a:br>
            <a:r>
              <a:rPr lang="es-AR" dirty="0"/>
              <a:t>	</a:t>
            </a:r>
            <a:r>
              <a:rPr lang="es-AR" dirty="0" smtClean="0"/>
              <a:t>						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Carlos aprueba el curso.</a:t>
            </a:r>
          </a:p>
          <a:p>
            <a:endParaRPr lang="es-AR" sz="3200" dirty="0"/>
          </a:p>
          <a:p>
            <a:pPr marL="0" indent="0">
              <a:buNone/>
            </a:pPr>
            <a:endParaRPr lang="es-AR" sz="3200" dirty="0" smtClean="0"/>
          </a:p>
          <a:p>
            <a:r>
              <a:rPr lang="es-AR" sz="3200" dirty="0" smtClean="0"/>
              <a:t>Quiero que Carlos apruebe el curso.</a:t>
            </a:r>
          </a:p>
          <a:p>
            <a:r>
              <a:rPr lang="es-AR" sz="3200" dirty="0" smtClean="0"/>
              <a:t>Es posible que Carlos apruebe el curso</a:t>
            </a:r>
          </a:p>
          <a:p>
            <a:r>
              <a:rPr lang="es-AR" sz="3200" dirty="0" smtClean="0"/>
              <a:t>Me alegro de que Carlos apruebe el curso</a:t>
            </a:r>
          </a:p>
          <a:p>
            <a:endParaRPr lang="es-AR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1543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Modo, no tiempo.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598" y="1496355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es-AR" dirty="0" smtClean="0"/>
              <a:t>El subjuntivo es “modo”, (</a:t>
            </a:r>
            <a:r>
              <a:rPr lang="es-AR" dirty="0" err="1" smtClean="0"/>
              <a:t>mood</a:t>
            </a:r>
            <a:r>
              <a:rPr lang="es-AR" dirty="0" smtClean="0"/>
              <a:t>) no “tiempo” </a:t>
            </a:r>
            <a:r>
              <a:rPr lang="es-AR" dirty="0" smtClean="0"/>
              <a:t>(</a:t>
            </a:r>
            <a:r>
              <a:rPr lang="es-AR" dirty="0" smtClean="0"/>
              <a:t>tense</a:t>
            </a:r>
            <a:r>
              <a:rPr lang="es-AR" dirty="0" smtClean="0"/>
              <a:t>.)</a:t>
            </a:r>
            <a:endParaRPr lang="es-AR" dirty="0" smtClean="0"/>
          </a:p>
          <a:p>
            <a:endParaRPr lang="es-AR" dirty="0" smtClean="0"/>
          </a:p>
          <a:p>
            <a:r>
              <a:rPr lang="es-AR" dirty="0" smtClean="0"/>
              <a:t>Hay </a:t>
            </a:r>
            <a:r>
              <a:rPr lang="es-AR" dirty="0" smtClean="0"/>
              <a:t>tres modos: el indicativo, el imperativo y el subjuntivo.  </a:t>
            </a:r>
            <a:endParaRPr lang="es-AR" dirty="0" smtClean="0"/>
          </a:p>
          <a:p>
            <a:endParaRPr lang="es-AR" dirty="0"/>
          </a:p>
          <a:p>
            <a:r>
              <a:rPr lang="es-AR" dirty="0" smtClean="0"/>
              <a:t>El indicativo </a:t>
            </a:r>
            <a:r>
              <a:rPr lang="es-AR" dirty="0" smtClean="0"/>
              <a:t>describe</a:t>
            </a:r>
            <a:r>
              <a:rPr lang="es-AR" dirty="0" smtClean="0"/>
              <a:t> </a:t>
            </a:r>
            <a:r>
              <a:rPr lang="es-AR" dirty="0" smtClean="0"/>
              <a:t>hechos (</a:t>
            </a:r>
            <a:r>
              <a:rPr lang="es-AR" dirty="0" err="1" smtClean="0"/>
              <a:t>facts</a:t>
            </a:r>
            <a:r>
              <a:rPr lang="es-AR" dirty="0" smtClean="0"/>
              <a:t>) y eventos.  </a:t>
            </a:r>
          </a:p>
          <a:p>
            <a:r>
              <a:rPr lang="es-AR" dirty="0" smtClean="0"/>
              <a:t>El imperativo expresa exigencias (</a:t>
            </a:r>
            <a:r>
              <a:rPr lang="es-AR" dirty="0" err="1" smtClean="0"/>
              <a:t>demands</a:t>
            </a:r>
            <a:r>
              <a:rPr lang="es-AR" dirty="0" smtClean="0"/>
              <a:t>)</a:t>
            </a:r>
            <a:endParaRPr lang="es-AR" dirty="0"/>
          </a:p>
          <a:p>
            <a:r>
              <a:rPr lang="es-AR" dirty="0" smtClean="0"/>
              <a:t>El subjuntivo </a:t>
            </a:r>
            <a:r>
              <a:rPr lang="es-AR" dirty="0" smtClean="0"/>
              <a:t>expresa </a:t>
            </a:r>
            <a:r>
              <a:rPr lang="es-AR" dirty="0" smtClean="0"/>
              <a:t>sentimientos, percepciones o </a:t>
            </a:r>
            <a:r>
              <a:rPr lang="es-AR" dirty="0" smtClean="0"/>
              <a:t>deseos de una persona sobre lo que hace otra persona.  </a:t>
            </a:r>
            <a:r>
              <a:rPr lang="es-AR" dirty="0" smtClean="0"/>
              <a:t>También se usa para cosas inciertas o irreales.</a:t>
            </a:r>
          </a:p>
          <a:p>
            <a:endParaRPr lang="es-AR" dirty="0" smtClean="0"/>
          </a:p>
          <a:p>
            <a:r>
              <a:rPr lang="es-AR" dirty="0" smtClean="0"/>
              <a:t>Vemos la diferencia entre dos frases:  </a:t>
            </a:r>
            <a:endParaRPr lang="es-AR" dirty="0"/>
          </a:p>
          <a:p>
            <a:pPr lvl="1"/>
            <a:r>
              <a:rPr lang="es-AR" dirty="0" smtClean="0"/>
              <a:t>Elena estudia mucho y saca buenas notas     (indicativo, hecho)</a:t>
            </a:r>
          </a:p>
          <a:p>
            <a:pPr lvl="1"/>
            <a:r>
              <a:rPr lang="es-AR" dirty="0"/>
              <a:t>M</a:t>
            </a:r>
            <a:r>
              <a:rPr lang="es-AR" dirty="0" smtClean="0"/>
              <a:t>amá quiere que Elena estudie mucho y saque buenas notas.    (subjuntivo, deseo)  </a:t>
            </a:r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6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Las oraciones subordinadas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Más frecuentemente, el subjuntivo está en “oraciones subordinadas” o “</a:t>
            </a:r>
            <a:r>
              <a:rPr lang="es-AR" dirty="0" err="1" smtClean="0"/>
              <a:t>subordinate</a:t>
            </a:r>
            <a:r>
              <a:rPr lang="es-AR" dirty="0" smtClean="0"/>
              <a:t> </a:t>
            </a:r>
            <a:r>
              <a:rPr lang="es-AR" dirty="0" err="1" smtClean="0"/>
              <a:t>clauses</a:t>
            </a:r>
            <a:r>
              <a:rPr lang="es-AR" dirty="0" smtClean="0"/>
              <a:t>”</a:t>
            </a:r>
          </a:p>
          <a:p>
            <a:endParaRPr lang="es-AR" dirty="0"/>
          </a:p>
          <a:p>
            <a:r>
              <a:rPr lang="es-AR" dirty="0" smtClean="0"/>
              <a:t>A </a:t>
            </a:r>
            <a:r>
              <a:rPr lang="es-AR" dirty="0" err="1" smtClean="0"/>
              <a:t>clause</a:t>
            </a:r>
            <a:r>
              <a:rPr lang="es-AR" dirty="0" smtClean="0"/>
              <a:t> </a:t>
            </a:r>
            <a:r>
              <a:rPr lang="es-AR" dirty="0" err="1" smtClean="0"/>
              <a:t>refers</a:t>
            </a:r>
            <a:r>
              <a:rPr lang="es-AR" dirty="0" smtClean="0"/>
              <a:t> to </a:t>
            </a:r>
            <a:r>
              <a:rPr lang="es-AR" dirty="0" err="1" smtClean="0"/>
              <a:t>any</a:t>
            </a:r>
            <a:r>
              <a:rPr lang="es-AR" dirty="0" smtClean="0"/>
              <a:t> </a:t>
            </a:r>
            <a:r>
              <a:rPr lang="es-AR" dirty="0" err="1" smtClean="0"/>
              <a:t>construction</a:t>
            </a:r>
            <a:r>
              <a:rPr lang="es-AR" dirty="0"/>
              <a:t> </a:t>
            </a:r>
            <a:r>
              <a:rPr lang="es-AR" dirty="0" err="1" smtClean="0"/>
              <a:t>containing</a:t>
            </a:r>
            <a:r>
              <a:rPr lang="es-AR" dirty="0" smtClean="0"/>
              <a:t> a </a:t>
            </a:r>
            <a:r>
              <a:rPr lang="es-AR" dirty="0" err="1" smtClean="0"/>
              <a:t>subject</a:t>
            </a:r>
            <a:r>
              <a:rPr lang="es-AR" dirty="0" smtClean="0"/>
              <a:t> and </a:t>
            </a:r>
            <a:r>
              <a:rPr lang="es-AR" dirty="0" err="1" smtClean="0"/>
              <a:t>verb</a:t>
            </a:r>
            <a:r>
              <a:rPr lang="es-AR" dirty="0"/>
              <a:t> </a:t>
            </a:r>
            <a:r>
              <a:rPr lang="es-AR" dirty="0" err="1" smtClean="0"/>
              <a:t>that</a:t>
            </a:r>
            <a:r>
              <a:rPr lang="es-AR" dirty="0" smtClean="0"/>
              <a:t> </a:t>
            </a:r>
            <a:r>
              <a:rPr lang="es-AR" dirty="0" err="1" smtClean="0"/>
              <a:t>acts</a:t>
            </a:r>
            <a:r>
              <a:rPr lang="es-AR" dirty="0" smtClean="0"/>
              <a:t> as </a:t>
            </a:r>
            <a:r>
              <a:rPr lang="es-AR" dirty="0" err="1" smtClean="0"/>
              <a:t>part</a:t>
            </a:r>
            <a:r>
              <a:rPr lang="es-AR" dirty="0" smtClean="0"/>
              <a:t> of a </a:t>
            </a:r>
            <a:r>
              <a:rPr lang="es-AR" dirty="0" err="1" smtClean="0"/>
              <a:t>sentence</a:t>
            </a:r>
            <a:r>
              <a:rPr lang="es-AR" dirty="0" smtClean="0"/>
              <a:t>.  A “</a:t>
            </a:r>
            <a:r>
              <a:rPr lang="es-AR" dirty="0" err="1" smtClean="0"/>
              <a:t>subordinate</a:t>
            </a:r>
            <a:r>
              <a:rPr lang="es-AR" dirty="0" smtClean="0"/>
              <a:t> </a:t>
            </a:r>
            <a:r>
              <a:rPr lang="es-AR" dirty="0" err="1" smtClean="0"/>
              <a:t>clause</a:t>
            </a:r>
            <a:r>
              <a:rPr lang="es-AR" dirty="0" smtClean="0"/>
              <a:t>” </a:t>
            </a:r>
            <a:r>
              <a:rPr lang="es-AR" dirty="0" err="1" smtClean="0"/>
              <a:t>usually</a:t>
            </a:r>
            <a:r>
              <a:rPr lang="es-AR" dirty="0" smtClean="0"/>
              <a:t> </a:t>
            </a:r>
            <a:r>
              <a:rPr lang="es-AR" dirty="0" err="1" smtClean="0"/>
              <a:t>begins</a:t>
            </a:r>
            <a:r>
              <a:rPr lang="es-AR" dirty="0"/>
              <a:t> </a:t>
            </a:r>
            <a:r>
              <a:rPr lang="es-AR" dirty="0" err="1" smtClean="0"/>
              <a:t>with</a:t>
            </a:r>
            <a:r>
              <a:rPr lang="es-AR" dirty="0" smtClean="0"/>
              <a:t> a </a:t>
            </a:r>
            <a:r>
              <a:rPr lang="es-AR" dirty="0" err="1" smtClean="0"/>
              <a:t>relative</a:t>
            </a:r>
            <a:r>
              <a:rPr lang="es-AR" dirty="0" smtClean="0"/>
              <a:t> </a:t>
            </a:r>
            <a:r>
              <a:rPr lang="es-AR" dirty="0" err="1" smtClean="0"/>
              <a:t>pronoun</a:t>
            </a:r>
            <a:r>
              <a:rPr lang="es-AR" dirty="0" smtClean="0"/>
              <a:t> [“</a:t>
            </a:r>
            <a:r>
              <a:rPr lang="es-AR" dirty="0" err="1" smtClean="0"/>
              <a:t>that</a:t>
            </a:r>
            <a:r>
              <a:rPr lang="es-AR" dirty="0" smtClean="0"/>
              <a:t>” </a:t>
            </a:r>
            <a:r>
              <a:rPr lang="es-AR" dirty="0" err="1" smtClean="0"/>
              <a:t>or</a:t>
            </a:r>
            <a:r>
              <a:rPr lang="es-AR" dirty="0" smtClean="0"/>
              <a:t> “que” in </a:t>
            </a:r>
            <a:r>
              <a:rPr lang="es-AR" dirty="0" err="1" smtClean="0"/>
              <a:t>Spanish</a:t>
            </a:r>
            <a:r>
              <a:rPr lang="es-AR" dirty="0" smtClean="0"/>
              <a:t>], and can</a:t>
            </a:r>
            <a:r>
              <a:rPr lang="en-US" dirty="0" smtClean="0"/>
              <a:t>’t stand on its own as a complete thought.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Mam</a:t>
            </a:r>
            <a:r>
              <a:rPr lang="es-AR" dirty="0" smtClean="0">
                <a:solidFill>
                  <a:srgbClr val="FF0000"/>
                </a:solidFill>
              </a:rPr>
              <a:t>á quiere que </a:t>
            </a:r>
            <a:r>
              <a:rPr lang="es-AR" dirty="0" smtClean="0">
                <a:solidFill>
                  <a:schemeClr val="accent2"/>
                </a:solidFill>
              </a:rPr>
              <a:t>Elena estudie mucho.</a:t>
            </a:r>
          </a:p>
          <a:p>
            <a:pPr lvl="2"/>
            <a:r>
              <a:rPr lang="es-AR" dirty="0" err="1" smtClean="0">
                <a:solidFill>
                  <a:srgbClr val="FF0000"/>
                </a:solidFill>
              </a:rPr>
              <a:t>Main</a:t>
            </a:r>
            <a:r>
              <a:rPr lang="es-AR" dirty="0" smtClean="0">
                <a:solidFill>
                  <a:srgbClr val="FF0000"/>
                </a:solidFill>
              </a:rPr>
              <a:t> </a:t>
            </a:r>
            <a:r>
              <a:rPr lang="es-AR" dirty="0" err="1" smtClean="0">
                <a:solidFill>
                  <a:srgbClr val="FF0000"/>
                </a:solidFill>
              </a:rPr>
              <a:t>clause</a:t>
            </a:r>
            <a:r>
              <a:rPr lang="es-AR" dirty="0" smtClean="0">
                <a:solidFill>
                  <a:srgbClr val="FF0000"/>
                </a:solidFill>
              </a:rPr>
              <a:t>		</a:t>
            </a:r>
            <a:r>
              <a:rPr lang="es-AR" dirty="0" smtClean="0">
                <a:solidFill>
                  <a:srgbClr val="92D050"/>
                </a:solidFill>
              </a:rPr>
              <a:t>sub. </a:t>
            </a:r>
            <a:r>
              <a:rPr lang="es-AR" dirty="0" err="1" smtClean="0">
                <a:solidFill>
                  <a:srgbClr val="92D050"/>
                </a:solidFill>
              </a:rPr>
              <a:t>clause</a:t>
            </a:r>
            <a:endParaRPr lang="es-AR" dirty="0">
              <a:solidFill>
                <a:srgbClr val="FF0000"/>
              </a:solidFill>
            </a:endParaRPr>
          </a:p>
          <a:p>
            <a:endParaRPr lang="es-AR" dirty="0"/>
          </a:p>
          <a:p>
            <a:pPr marL="0" indent="0">
              <a:buNone/>
            </a:pPr>
            <a:endParaRPr lang="es-AR" dirty="0" smtClean="0"/>
          </a:p>
          <a:p>
            <a:endParaRPr lang="es-AR" dirty="0"/>
          </a:p>
          <a:p>
            <a:endParaRPr lang="es-AR" dirty="0"/>
          </a:p>
          <a:p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149179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65827"/>
            <a:ext cx="8596668" cy="5575536"/>
          </a:xfrm>
        </p:spPr>
        <p:txBody>
          <a:bodyPr>
            <a:normAutofit/>
          </a:bodyPr>
          <a:lstStyle/>
          <a:p>
            <a:r>
              <a:rPr lang="es-AR" dirty="0" smtClean="0"/>
              <a:t>Hay muchas frases en español que tienen oraciones subordinadas y no se requieren el subjuntivo.</a:t>
            </a:r>
          </a:p>
          <a:p>
            <a:endParaRPr lang="es-AR" dirty="0"/>
          </a:p>
          <a:p>
            <a:r>
              <a:rPr lang="es-AR" dirty="0" smtClean="0"/>
              <a:t>Pienso que </a:t>
            </a:r>
            <a:r>
              <a:rPr lang="es-AR" dirty="0" err="1" smtClean="0"/>
              <a:t>Matt</a:t>
            </a:r>
            <a:r>
              <a:rPr lang="es-AR" dirty="0" smtClean="0"/>
              <a:t> Damon </a:t>
            </a:r>
            <a:r>
              <a:rPr lang="es-AR" b="1" dirty="0" smtClean="0"/>
              <a:t>es</a:t>
            </a:r>
            <a:r>
              <a:rPr lang="es-AR" dirty="0" smtClean="0"/>
              <a:t> muy guapo.</a:t>
            </a:r>
          </a:p>
          <a:p>
            <a:r>
              <a:rPr lang="es-AR" dirty="0" smtClean="0"/>
              <a:t>Isabel sabe que Santa Claus no </a:t>
            </a:r>
            <a:r>
              <a:rPr lang="es-AR" b="1" dirty="0" smtClean="0"/>
              <a:t>existe</a:t>
            </a:r>
            <a:r>
              <a:rPr lang="es-AR" dirty="0" smtClean="0"/>
              <a:t>.</a:t>
            </a:r>
          </a:p>
          <a:p>
            <a:r>
              <a:rPr lang="es-AR" dirty="0" smtClean="0"/>
              <a:t>¿No crees que este postre </a:t>
            </a:r>
            <a:r>
              <a:rPr lang="es-AR" b="1" dirty="0" smtClean="0"/>
              <a:t>es</a:t>
            </a:r>
            <a:r>
              <a:rPr lang="es-AR" dirty="0" smtClean="0"/>
              <a:t> sabroso?</a:t>
            </a:r>
          </a:p>
          <a:p>
            <a:endParaRPr lang="es-AR" dirty="0"/>
          </a:p>
          <a:p>
            <a:r>
              <a:rPr lang="es-AR" dirty="0" smtClean="0"/>
              <a:t>El subjuntivo se usa cuando la oración principal (</a:t>
            </a:r>
            <a:r>
              <a:rPr lang="es-AR" dirty="0" err="1" smtClean="0"/>
              <a:t>main</a:t>
            </a:r>
            <a:r>
              <a:rPr lang="es-AR" dirty="0" smtClean="0"/>
              <a:t> </a:t>
            </a:r>
            <a:r>
              <a:rPr lang="es-AR" dirty="0" err="1" smtClean="0"/>
              <a:t>clause</a:t>
            </a:r>
            <a:r>
              <a:rPr lang="es-AR" dirty="0" smtClean="0"/>
              <a:t>) expresa una recomendación, un deseo, una duda o una reacción emocional sobre algo que hace alguien más.  </a:t>
            </a:r>
          </a:p>
          <a:p>
            <a:endParaRPr lang="es-AR" dirty="0"/>
          </a:p>
          <a:p>
            <a:r>
              <a:rPr lang="es-AR" dirty="0" smtClean="0"/>
              <a:t> Quiero que me </a:t>
            </a:r>
            <a:r>
              <a:rPr lang="es-AR" b="1" dirty="0" smtClean="0">
                <a:solidFill>
                  <a:srgbClr val="FF0000"/>
                </a:solidFill>
              </a:rPr>
              <a:t>digas</a:t>
            </a:r>
            <a:r>
              <a:rPr lang="es-AR" dirty="0" smtClean="0"/>
              <a:t> la verdad!</a:t>
            </a:r>
          </a:p>
          <a:p>
            <a:r>
              <a:rPr lang="es-AR" dirty="0" smtClean="0"/>
              <a:t>Te pido que </a:t>
            </a:r>
            <a:r>
              <a:rPr lang="es-AR" b="1" dirty="0" smtClean="0">
                <a:solidFill>
                  <a:srgbClr val="FF0000"/>
                </a:solidFill>
              </a:rPr>
              <a:t>traigas</a:t>
            </a:r>
            <a:r>
              <a:rPr lang="es-AR" dirty="0" smtClean="0"/>
              <a:t> más postres.</a:t>
            </a:r>
          </a:p>
          <a:p>
            <a:r>
              <a:rPr lang="es-AR" dirty="0" smtClean="0"/>
              <a:t>Dudo que </a:t>
            </a:r>
            <a:r>
              <a:rPr lang="es-AR" b="1" dirty="0" smtClean="0">
                <a:solidFill>
                  <a:srgbClr val="FF0000"/>
                </a:solidFill>
              </a:rPr>
              <a:t>estemos</a:t>
            </a:r>
            <a:r>
              <a:rPr lang="es-AR" dirty="0" smtClean="0"/>
              <a:t> listos para la fiesta.</a:t>
            </a:r>
          </a:p>
          <a:p>
            <a:endParaRPr lang="es-AR" dirty="0" smtClean="0"/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0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Las formas del subjuntivo:  Verbos regulares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/>
              <a:t>Los verbos regulares se conjugan así.</a:t>
            </a:r>
          </a:p>
          <a:p>
            <a:endParaRPr lang="es-AR" dirty="0"/>
          </a:p>
          <a:p>
            <a:r>
              <a:rPr lang="es-AR" dirty="0" smtClean="0"/>
              <a:t>Hablar 	 	Aprender  		Recibir</a:t>
            </a:r>
            <a:endParaRPr lang="es-AR" dirty="0"/>
          </a:p>
          <a:p>
            <a:r>
              <a:rPr lang="es-AR" dirty="0" smtClean="0"/>
              <a:t>Hable			aprenda			reciba</a:t>
            </a:r>
          </a:p>
          <a:p>
            <a:r>
              <a:rPr lang="es-AR" dirty="0" smtClean="0"/>
              <a:t>Hables		aprendas			recibas</a:t>
            </a:r>
          </a:p>
          <a:p>
            <a:r>
              <a:rPr lang="es-AR" dirty="0" smtClean="0"/>
              <a:t>Hable			aprenda			reciba</a:t>
            </a:r>
          </a:p>
          <a:p>
            <a:r>
              <a:rPr lang="es-AR" dirty="0" smtClean="0"/>
              <a:t>Hablemos 		aprendamos		recibamos</a:t>
            </a:r>
          </a:p>
          <a:p>
            <a:r>
              <a:rPr lang="es-AR" dirty="0" err="1" smtClean="0"/>
              <a:t>Hableis</a:t>
            </a:r>
            <a:r>
              <a:rPr lang="es-AR" dirty="0" smtClean="0"/>
              <a:t>		aprendáis		recibáis</a:t>
            </a:r>
          </a:p>
          <a:p>
            <a:r>
              <a:rPr lang="es-AR" dirty="0" smtClean="0"/>
              <a:t>Hablen		aprendan			reciban</a:t>
            </a:r>
          </a:p>
          <a:p>
            <a:endParaRPr lang="es-AR" dirty="0"/>
          </a:p>
          <a:p>
            <a:r>
              <a:rPr lang="es-AR" dirty="0"/>
              <a:t>Verbos que terminan con –</a:t>
            </a:r>
            <a:r>
              <a:rPr lang="es-AR" b="1" dirty="0"/>
              <a:t>car</a:t>
            </a:r>
            <a:r>
              <a:rPr lang="es-AR" dirty="0"/>
              <a:t>, -</a:t>
            </a:r>
            <a:r>
              <a:rPr lang="es-AR" b="1" dirty="0"/>
              <a:t>gar</a:t>
            </a:r>
            <a:r>
              <a:rPr lang="es-AR" dirty="0"/>
              <a:t>, y –</a:t>
            </a:r>
            <a:r>
              <a:rPr lang="es-AR" b="1" dirty="0"/>
              <a:t>zar</a:t>
            </a:r>
            <a:r>
              <a:rPr lang="es-AR" dirty="0"/>
              <a:t> cambian la</a:t>
            </a:r>
            <a:r>
              <a:rPr lang="es-AR" b="1" dirty="0"/>
              <a:t> c </a:t>
            </a:r>
            <a:r>
              <a:rPr lang="es-AR" dirty="0"/>
              <a:t>a </a:t>
            </a:r>
            <a:r>
              <a:rPr lang="es-AR" b="1" dirty="0" err="1"/>
              <a:t>qu</a:t>
            </a:r>
            <a:r>
              <a:rPr lang="es-AR" dirty="0"/>
              <a:t>, la </a:t>
            </a:r>
            <a:r>
              <a:rPr lang="es-AR" b="1" dirty="0"/>
              <a:t>g</a:t>
            </a:r>
            <a:r>
              <a:rPr lang="es-AR" dirty="0"/>
              <a:t> a </a:t>
            </a:r>
            <a:r>
              <a:rPr lang="es-AR" b="1" dirty="0" err="1"/>
              <a:t>gu</a:t>
            </a:r>
            <a:r>
              <a:rPr lang="es-AR" dirty="0"/>
              <a:t>, y la </a:t>
            </a:r>
            <a:r>
              <a:rPr lang="es-AR" b="1" dirty="0"/>
              <a:t>z</a:t>
            </a:r>
            <a:r>
              <a:rPr lang="es-AR" dirty="0"/>
              <a:t> a </a:t>
            </a:r>
            <a:r>
              <a:rPr lang="es-AR" b="1" dirty="0"/>
              <a:t>c</a:t>
            </a:r>
            <a:r>
              <a:rPr lang="es-AR" dirty="0"/>
              <a:t> antes de la </a:t>
            </a:r>
            <a:r>
              <a:rPr lang="es-AR" b="1" dirty="0"/>
              <a:t>e</a:t>
            </a:r>
            <a:r>
              <a:rPr lang="es-AR" dirty="0"/>
              <a:t> en el presente subjuntivo.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0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Primeras personas irregulares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Si el verbo es irregular en la primera persona (</a:t>
            </a:r>
            <a:r>
              <a:rPr lang="es-AR" dirty="0" err="1" smtClean="0"/>
              <a:t>go</a:t>
            </a:r>
            <a:r>
              <a:rPr lang="es-AR" dirty="0" smtClean="0"/>
              <a:t>, </a:t>
            </a:r>
            <a:r>
              <a:rPr lang="es-AR" dirty="0" err="1" smtClean="0"/>
              <a:t>zco</a:t>
            </a:r>
            <a:r>
              <a:rPr lang="es-AR" dirty="0" smtClean="0"/>
              <a:t>, etc.) se usa la primera persona irregular para toda la conjugación.</a:t>
            </a:r>
          </a:p>
          <a:p>
            <a:endParaRPr lang="es-AR" dirty="0"/>
          </a:p>
          <a:p>
            <a:r>
              <a:rPr lang="es-AR" dirty="0" smtClean="0"/>
              <a:t>Traer			traiga, traigas, traiga, traigamos, tragáis, traigan</a:t>
            </a:r>
          </a:p>
          <a:p>
            <a:r>
              <a:rPr lang="es-AR" dirty="0" smtClean="0"/>
              <a:t>Venir			venga, vengas, venga, vengamos, vengáis, vengan.</a:t>
            </a:r>
          </a:p>
          <a:p>
            <a:r>
              <a:rPr lang="es-AR" dirty="0" smtClean="0"/>
              <a:t>Decir			diga, digas, diga, digamos, digáis, digan</a:t>
            </a:r>
          </a:p>
          <a:p>
            <a:r>
              <a:rPr lang="es-AR" dirty="0" smtClean="0"/>
              <a:t>Conocer		conozca, conozcas, conozca, conozcamos, conozcan</a:t>
            </a:r>
          </a:p>
          <a:p>
            <a:r>
              <a:rPr lang="es-AR" dirty="0" smtClean="0"/>
              <a:t>Ver			vea, veas, vea, veamos, veáis, vean</a:t>
            </a:r>
          </a:p>
          <a:p>
            <a:endParaRPr lang="es-A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62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Verbos de cambios radicales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Los verbos –</a:t>
            </a:r>
            <a:r>
              <a:rPr lang="es-AR" dirty="0" err="1" smtClean="0"/>
              <a:t>ar</a:t>
            </a:r>
            <a:r>
              <a:rPr lang="es-AR" dirty="0" smtClean="0"/>
              <a:t> y –</a:t>
            </a:r>
            <a:r>
              <a:rPr lang="es-AR" dirty="0" err="1" smtClean="0"/>
              <a:t>er</a:t>
            </a:r>
            <a:r>
              <a:rPr lang="es-AR" dirty="0" smtClean="0"/>
              <a:t> mantienen la misma forma del presente indicativo, cambian la</a:t>
            </a:r>
            <a:r>
              <a:rPr lang="es-AR" b="1" dirty="0" smtClean="0"/>
              <a:t> e </a:t>
            </a:r>
            <a:r>
              <a:rPr lang="es-AR" dirty="0" smtClean="0"/>
              <a:t>a </a:t>
            </a:r>
            <a:r>
              <a:rPr lang="es-AR" b="1" dirty="0" err="1" smtClean="0"/>
              <a:t>ie</a:t>
            </a:r>
            <a:r>
              <a:rPr lang="es-AR" dirty="0" smtClean="0"/>
              <a:t>, o la </a:t>
            </a:r>
            <a:r>
              <a:rPr lang="es-AR" b="1" dirty="0" smtClean="0"/>
              <a:t>o</a:t>
            </a:r>
            <a:r>
              <a:rPr lang="es-AR" dirty="0" smtClean="0"/>
              <a:t> a </a:t>
            </a:r>
            <a:r>
              <a:rPr lang="es-AR" b="1" dirty="0" err="1" smtClean="0"/>
              <a:t>ue</a:t>
            </a:r>
            <a:endParaRPr lang="es-AR" b="1" dirty="0" smtClean="0"/>
          </a:p>
          <a:p>
            <a:endParaRPr lang="es-AR" b="1" dirty="0"/>
          </a:p>
          <a:p>
            <a:r>
              <a:rPr lang="es-AR" dirty="0" smtClean="0"/>
              <a:t>Cerrar:  cierre, cierres, cierre, cerremos, cerréis, cierran</a:t>
            </a:r>
          </a:p>
          <a:p>
            <a:r>
              <a:rPr lang="es-AR" dirty="0" smtClean="0"/>
              <a:t>Volar:  Vuele, vueles, vuele, volemos, voléis, vuelen.</a:t>
            </a:r>
          </a:p>
          <a:p>
            <a:endParaRPr lang="es-AR" dirty="0"/>
          </a:p>
          <a:p>
            <a:r>
              <a:rPr lang="es-AR" dirty="0" smtClean="0"/>
              <a:t>Perder:  pierda, pierdas, pierda, perdamos, perdáis, pierdan</a:t>
            </a:r>
          </a:p>
          <a:p>
            <a:r>
              <a:rPr lang="es-AR" dirty="0" smtClean="0"/>
              <a:t>Volver:  vuelva, vuelvas, vuelva, volvamos, volváis, vuelvan</a:t>
            </a:r>
          </a:p>
        </p:txBody>
      </p:sp>
    </p:spTree>
    <p:extLst>
      <p:ext uri="{BB962C8B-B14F-4D97-AF65-F5344CB8AC3E}">
        <p14:creationId xmlns:p14="http://schemas.microsoft.com/office/powerpoint/2010/main" val="272883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Más cambios más radicales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Los verbos –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cambian</a:t>
            </a:r>
            <a:r>
              <a:rPr lang="en-US" dirty="0" smtClean="0"/>
              <a:t> la </a:t>
            </a:r>
            <a:r>
              <a:rPr lang="en-US" b="1" dirty="0" smtClean="0"/>
              <a:t>e</a:t>
            </a:r>
            <a:r>
              <a:rPr lang="en-US" dirty="0" smtClean="0"/>
              <a:t> a </a:t>
            </a:r>
            <a:r>
              <a:rPr lang="en-US" b="1" dirty="0" err="1" smtClean="0"/>
              <a:t>ie</a:t>
            </a:r>
            <a:r>
              <a:rPr lang="en-US" dirty="0" smtClean="0"/>
              <a:t> o la </a:t>
            </a:r>
            <a:r>
              <a:rPr lang="en-US" b="1" dirty="0" smtClean="0"/>
              <a:t>o</a:t>
            </a:r>
            <a:r>
              <a:rPr lang="en-US" dirty="0" smtClean="0"/>
              <a:t> a </a:t>
            </a:r>
            <a:r>
              <a:rPr lang="en-US" b="1" dirty="0" err="1" smtClean="0"/>
              <a:t>ue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cambian</a:t>
            </a:r>
            <a:r>
              <a:rPr lang="en-US" dirty="0" smtClean="0"/>
              <a:t> la</a:t>
            </a:r>
            <a:r>
              <a:rPr lang="en-US" b="1" dirty="0" smtClean="0"/>
              <a:t> e </a:t>
            </a:r>
            <a:r>
              <a:rPr lang="en-US" dirty="0" smtClean="0"/>
              <a:t>a </a:t>
            </a:r>
            <a:r>
              <a:rPr lang="en-US" b="1" dirty="0" err="1" smtClean="0"/>
              <a:t>i</a:t>
            </a:r>
            <a:r>
              <a:rPr lang="en-US" dirty="0"/>
              <a:t> </a:t>
            </a:r>
            <a:r>
              <a:rPr lang="en-US" dirty="0" smtClean="0"/>
              <a:t>o la </a:t>
            </a:r>
            <a:r>
              <a:rPr lang="en-US" b="1" dirty="0" smtClean="0"/>
              <a:t>o </a:t>
            </a:r>
            <a:r>
              <a:rPr lang="en-US" dirty="0" smtClean="0"/>
              <a:t>a </a:t>
            </a:r>
            <a:r>
              <a:rPr lang="en-US" b="1" dirty="0" smtClean="0"/>
              <a:t>u </a:t>
            </a:r>
            <a:r>
              <a:rPr lang="en-US" dirty="0" err="1" smtClean="0"/>
              <a:t>en</a:t>
            </a:r>
            <a:r>
              <a:rPr lang="en-US" dirty="0" smtClean="0"/>
              <a:t> la forma “</a:t>
            </a:r>
            <a:r>
              <a:rPr lang="en-US" dirty="0" err="1" smtClean="0"/>
              <a:t>nosotros</a:t>
            </a:r>
            <a:r>
              <a:rPr lang="en-US" dirty="0" smtClean="0"/>
              <a:t>” (y “</a:t>
            </a:r>
            <a:r>
              <a:rPr lang="en-US" dirty="0" err="1" smtClean="0"/>
              <a:t>vosotros</a:t>
            </a:r>
            <a:r>
              <a:rPr lang="en-US" dirty="0" smtClean="0"/>
              <a:t>”).  </a:t>
            </a:r>
          </a:p>
          <a:p>
            <a:endParaRPr lang="es-AR" dirty="0"/>
          </a:p>
          <a:p>
            <a:r>
              <a:rPr lang="es-AR" dirty="0" smtClean="0"/>
              <a:t>Sentir:    Sienta, sientas, sienta, s</a:t>
            </a:r>
            <a:r>
              <a:rPr lang="es-AR" b="1" dirty="0" smtClean="0"/>
              <a:t>i</a:t>
            </a:r>
            <a:r>
              <a:rPr lang="es-AR" dirty="0" smtClean="0"/>
              <a:t>ntamos, sientan</a:t>
            </a:r>
          </a:p>
          <a:p>
            <a:r>
              <a:rPr lang="es-AR" dirty="0" smtClean="0"/>
              <a:t>Morir: 	muera, mueras, muera, m</a:t>
            </a:r>
            <a:r>
              <a:rPr lang="es-AR" b="1" dirty="0" smtClean="0"/>
              <a:t>u</a:t>
            </a:r>
            <a:r>
              <a:rPr lang="es-AR" dirty="0" smtClean="0"/>
              <a:t>ramos, mueran,</a:t>
            </a:r>
          </a:p>
          <a:p>
            <a:endParaRPr lang="es-AR" dirty="0" smtClean="0"/>
          </a:p>
          <a:p>
            <a:r>
              <a:rPr lang="es-AR" dirty="0" smtClean="0"/>
              <a:t>Los verbos –ir que cambian la e a i mantienen el mismo cambio en la conjugación subjuntiva.</a:t>
            </a:r>
          </a:p>
          <a:p>
            <a:r>
              <a:rPr lang="es-AR" dirty="0" smtClean="0"/>
              <a:t>Pedir:  pida, pidas, pida, pidamos, pidan.  </a:t>
            </a:r>
          </a:p>
        </p:txBody>
      </p:sp>
    </p:spTree>
    <p:extLst>
      <p:ext uri="{BB962C8B-B14F-4D97-AF65-F5344CB8AC3E}">
        <p14:creationId xmlns:p14="http://schemas.microsoft.com/office/powerpoint/2010/main" val="23611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129</TotalTime>
  <Words>517</Words>
  <Application>Microsoft Office PowerPoint</Application>
  <PresentationFormat>Widescreen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El subjuntivo: realidad y percepción  </vt:lpstr>
      <vt:lpstr>¿Cuál es la diferencia?           </vt:lpstr>
      <vt:lpstr>Modo, no tiempo.</vt:lpstr>
      <vt:lpstr>Las oraciones subordinadas</vt:lpstr>
      <vt:lpstr>PowerPoint Presentation</vt:lpstr>
      <vt:lpstr>Las formas del subjuntivo:  Verbos regulares</vt:lpstr>
      <vt:lpstr>Primeras personas irregulares</vt:lpstr>
      <vt:lpstr>Verbos de cambios radicales </vt:lpstr>
      <vt:lpstr>Más cambios más radicales </vt:lpstr>
      <vt:lpstr>Verbos irregulares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subjuntivo: realidad y percepción</dc:title>
  <dc:creator>Guest User</dc:creator>
  <cp:lastModifiedBy>Windows User</cp:lastModifiedBy>
  <cp:revision>15</cp:revision>
  <dcterms:created xsi:type="dcterms:W3CDTF">2015-11-10T22:32:25Z</dcterms:created>
  <dcterms:modified xsi:type="dcterms:W3CDTF">2017-11-06T21:31:37Z</dcterms:modified>
</cp:coreProperties>
</file>