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08C80-5DB8-40CF-B61C-7633364F1D4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70A5E5-1E6C-4848-9E8E-7DA255AFC90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08C80-5DB8-40CF-B61C-7633364F1D4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A5E5-1E6C-4848-9E8E-7DA255AF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08C80-5DB8-40CF-B61C-7633364F1D4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A5E5-1E6C-4848-9E8E-7DA255AF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08C80-5DB8-40CF-B61C-7633364F1D4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A5E5-1E6C-4848-9E8E-7DA255AF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08C80-5DB8-40CF-B61C-7633364F1D4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A5E5-1E6C-4848-9E8E-7DA255AFC9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08C80-5DB8-40CF-B61C-7633364F1D4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A5E5-1E6C-4848-9E8E-7DA255AFC90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08C80-5DB8-40CF-B61C-7633364F1D4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A5E5-1E6C-4848-9E8E-7DA255AFC90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08C80-5DB8-40CF-B61C-7633364F1D4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A5E5-1E6C-4848-9E8E-7DA255AF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08C80-5DB8-40CF-B61C-7633364F1D4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A5E5-1E6C-4848-9E8E-7DA255AF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08C80-5DB8-40CF-B61C-7633364F1D4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A5E5-1E6C-4848-9E8E-7DA255AF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08C80-5DB8-40CF-B61C-7633364F1D4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A5E5-1E6C-4848-9E8E-7DA255AF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DA08C80-5DB8-40CF-B61C-7633364F1D4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970A5E5-1E6C-4848-9E8E-7DA255AFC9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Duda</a:t>
            </a:r>
            <a:r>
              <a:rPr lang="en-US" dirty="0" smtClean="0"/>
              <a:t>, </a:t>
            </a:r>
            <a:r>
              <a:rPr lang="en-US" dirty="0" err="1" smtClean="0"/>
              <a:t>incredulidad</a:t>
            </a:r>
            <a:r>
              <a:rPr lang="en-US" dirty="0" smtClean="0"/>
              <a:t> y </a:t>
            </a:r>
            <a:r>
              <a:rPr lang="en-US" dirty="0" err="1" smtClean="0"/>
              <a:t>negaci</a:t>
            </a:r>
            <a:r>
              <a:rPr lang="es-CL" dirty="0" err="1" smtClean="0"/>
              <a:t>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Y el subjuntivo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04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La certidumbre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Cuando el verbo en la oración principal expresa certidumbre, el verbo en la oración subordinada es indicativo.</a:t>
            </a:r>
          </a:p>
          <a:p>
            <a:endParaRPr lang="es-CL" dirty="0"/>
          </a:p>
          <a:p>
            <a:pPr lvl="1"/>
            <a:r>
              <a:rPr lang="es-CL" b="1" dirty="0" smtClean="0"/>
              <a:t>Es cierto que trabajamos dos días seguidos</a:t>
            </a:r>
          </a:p>
          <a:p>
            <a:pPr lvl="1"/>
            <a:r>
              <a:rPr lang="es-CL" b="1" dirty="0" smtClean="0"/>
              <a:t>Es verdad que es más fácil conseguir empleo si uno es bilingüe.  </a:t>
            </a:r>
          </a:p>
          <a:p>
            <a:pPr lvl="1"/>
            <a:r>
              <a:rPr lang="es-CL" b="1" dirty="0" smtClean="0"/>
              <a:t>No dudo que el examen va a ser largo.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7452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La duda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Si el verbo en la oración principal expresa incertidumbre o duda, el verbo de la oración subordinada es subjuntivo.</a:t>
            </a:r>
          </a:p>
          <a:p>
            <a:endParaRPr lang="es-CL" dirty="0"/>
          </a:p>
          <a:p>
            <a:pPr lvl="1"/>
            <a:r>
              <a:rPr lang="es-CL" b="1" dirty="0" smtClean="0"/>
              <a:t>Dudo que la entrevista vaya bien.</a:t>
            </a:r>
          </a:p>
          <a:p>
            <a:pPr lvl="1"/>
            <a:r>
              <a:rPr lang="es-CL" b="1" dirty="0" smtClean="0"/>
              <a:t>No estoy seguro que Elena sepa español.</a:t>
            </a:r>
          </a:p>
          <a:p>
            <a:endParaRPr lang="es-CL" dirty="0" smtClean="0"/>
          </a:p>
          <a:p>
            <a:r>
              <a:rPr lang="es-CL" dirty="0" smtClean="0"/>
              <a:t>El verbo “dudar” siempre lleva el subjuntivo, aunque no hay cambio de sujeto.</a:t>
            </a:r>
            <a:endParaRPr lang="en-US" dirty="0" smtClean="0"/>
          </a:p>
          <a:p>
            <a:pPr lvl="1"/>
            <a:r>
              <a:rPr lang="es-CL" b="1" dirty="0" smtClean="0"/>
              <a:t>Toco la guitarra pero dudo que pueda tocar “Hotel California”.  </a:t>
            </a:r>
          </a:p>
        </p:txBody>
      </p:sp>
    </p:spTree>
    <p:extLst>
      <p:ext uri="{BB962C8B-B14F-4D97-AF65-F5344CB8AC3E}">
        <p14:creationId xmlns:p14="http://schemas.microsoft.com/office/powerpoint/2010/main" val="94848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Frases impersonales de incertidumbre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Ciertas frases impersonales que expresan incertidumbre llevan el subjuntivo con oraciones subordinadas:</a:t>
            </a:r>
          </a:p>
          <a:p>
            <a:endParaRPr lang="es-CL" dirty="0"/>
          </a:p>
          <a:p>
            <a:r>
              <a:rPr lang="es-CL" dirty="0" smtClean="0"/>
              <a:t>Es difícil			que terminemos temprano</a:t>
            </a:r>
          </a:p>
          <a:p>
            <a:r>
              <a:rPr lang="es-CL" dirty="0" smtClean="0"/>
              <a:t>Es dudoso			que las fantasmas existan</a:t>
            </a:r>
          </a:p>
          <a:p>
            <a:r>
              <a:rPr lang="es-CL" dirty="0" smtClean="0"/>
              <a:t>Es posible (imposible)	que trabaje mañana</a:t>
            </a:r>
          </a:p>
          <a:p>
            <a:r>
              <a:rPr lang="es-CL" dirty="0" smtClean="0"/>
              <a:t>Es probable (improbable) que vengan a las seis.</a:t>
            </a:r>
          </a:p>
          <a:p>
            <a:r>
              <a:rPr lang="es-CL" dirty="0" smtClean="0"/>
              <a:t>Puede ser				que estén aquí.</a:t>
            </a:r>
          </a:p>
          <a:p>
            <a:endParaRPr lang="es-CL" dirty="0"/>
          </a:p>
          <a:p>
            <a:r>
              <a:rPr lang="es-CL" dirty="0" smtClean="0"/>
              <a:t>Algunas frases pueden usar el infinitivo si se refiere a condiciones generales:  Es difícil trabajar y estudiar a la vez.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085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La negación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El subjuntivo también se usa cuando la oración principal expresa negación</a:t>
            </a:r>
          </a:p>
          <a:p>
            <a:endParaRPr lang="es-CL" dirty="0"/>
          </a:p>
          <a:p>
            <a:r>
              <a:rPr lang="es-CL" dirty="0" smtClean="0"/>
              <a:t>No es verdad que	yo sepa hablar chino</a:t>
            </a:r>
          </a:p>
          <a:p>
            <a:r>
              <a:rPr lang="es-CL" dirty="0" smtClean="0"/>
              <a:t>No es cierto que	ella traiga el dinero</a:t>
            </a:r>
          </a:p>
          <a:p>
            <a:r>
              <a:rPr lang="es-CL" dirty="0" smtClean="0"/>
              <a:t>Niego que 	</a:t>
            </a:r>
            <a:r>
              <a:rPr lang="es-CL" dirty="0"/>
              <a:t>	</a:t>
            </a:r>
            <a:r>
              <a:rPr lang="es-CL" dirty="0" smtClean="0"/>
              <a:t>ellos </a:t>
            </a:r>
            <a:r>
              <a:rPr lang="es-CL" smtClean="0"/>
              <a:t>quieran renunciar.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354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 </a:t>
            </a:r>
            <a:r>
              <a:rPr lang="en-US" dirty="0" err="1" smtClean="0"/>
              <a:t>indefinido</a:t>
            </a:r>
            <a:r>
              <a:rPr lang="en-US" dirty="0" smtClean="0"/>
              <a:t> e </a:t>
            </a:r>
            <a:r>
              <a:rPr lang="en-US" dirty="0" err="1" smtClean="0"/>
              <a:t>inexistente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subjuntivo</a:t>
            </a:r>
            <a:r>
              <a:rPr lang="en-US" dirty="0" smtClean="0"/>
              <a:t> </a:t>
            </a:r>
            <a:r>
              <a:rPr lang="en-US" dirty="0" err="1" smtClean="0"/>
              <a:t>siempre</a:t>
            </a:r>
            <a:r>
              <a:rPr lang="en-US" dirty="0" smtClean="0"/>
              <a:t> se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dirty="0" err="1" smtClean="0"/>
              <a:t>cuando</a:t>
            </a:r>
            <a:r>
              <a:rPr lang="en-US" dirty="0" smtClean="0"/>
              <a:t> la </a:t>
            </a:r>
            <a:r>
              <a:rPr lang="en-US" dirty="0" err="1" smtClean="0"/>
              <a:t>oraci</a:t>
            </a:r>
            <a:r>
              <a:rPr lang="es-CL" dirty="0" err="1" smtClean="0"/>
              <a:t>ón</a:t>
            </a:r>
            <a:r>
              <a:rPr lang="es-CL" dirty="0" smtClean="0"/>
              <a:t> subordinada se refiere a una persona que no existe.  </a:t>
            </a:r>
          </a:p>
          <a:p>
            <a:endParaRPr lang="es-CL" dirty="0"/>
          </a:p>
          <a:p>
            <a:r>
              <a:rPr lang="es-CL" dirty="0" smtClean="0"/>
              <a:t>Busco un empleado que sea bilingüe</a:t>
            </a:r>
          </a:p>
          <a:p>
            <a:r>
              <a:rPr lang="es-CL" dirty="0" smtClean="0"/>
              <a:t>No hay nadie aquí que sepa francés</a:t>
            </a:r>
          </a:p>
          <a:p>
            <a:r>
              <a:rPr lang="es-CL" dirty="0" smtClean="0"/>
              <a:t>Queremos una casa que tenga piscina</a:t>
            </a:r>
          </a:p>
          <a:p>
            <a:r>
              <a:rPr lang="es-CL" dirty="0" smtClean="0"/>
              <a:t>En este barrio no hay ninguna casa que tenga piscina.</a:t>
            </a:r>
          </a:p>
          <a:p>
            <a:r>
              <a:rPr lang="es-CL" dirty="0" smtClean="0"/>
              <a:t>Hay un restaurante en Vancouver que sirva pupusas?</a:t>
            </a:r>
          </a:p>
          <a:p>
            <a:r>
              <a:rPr lang="es-CL" dirty="0" smtClean="0"/>
              <a:t>No, no hay ningún restaurante que sirva pupusas.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007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s-CL" dirty="0" smtClean="0"/>
              <a:t>Si la oración subordinada se refiere a algo existente o definido, se usa el indicativo.</a:t>
            </a:r>
          </a:p>
          <a:p>
            <a:endParaRPr lang="es-CL" dirty="0"/>
          </a:p>
          <a:p>
            <a:r>
              <a:rPr lang="es-CL" dirty="0" smtClean="0"/>
              <a:t>Aquí hay una chica que es bilingüe.</a:t>
            </a:r>
          </a:p>
          <a:p>
            <a:r>
              <a:rPr lang="es-CL" dirty="0" smtClean="0"/>
              <a:t>Vivo en una casa que tiene piscina.</a:t>
            </a:r>
          </a:p>
          <a:p>
            <a:r>
              <a:rPr lang="es-CL" dirty="0" smtClean="0"/>
              <a:t>Hay un restaurante en </a:t>
            </a:r>
            <a:r>
              <a:rPr lang="es-CL" dirty="0" err="1" smtClean="0"/>
              <a:t>Commercial</a:t>
            </a:r>
            <a:r>
              <a:rPr lang="es-CL" dirty="0" smtClean="0"/>
              <a:t> Drive que sirve pupusas.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414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29</TotalTime>
  <Words>278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Duda, incredulidad y negación</vt:lpstr>
      <vt:lpstr>La certidumbre</vt:lpstr>
      <vt:lpstr>La duda</vt:lpstr>
      <vt:lpstr>Frases impersonales de incertidumbre </vt:lpstr>
      <vt:lpstr>La negación</vt:lpstr>
      <vt:lpstr>Lo indefinido e inexistente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Duda, incredulidad y negación</dc:title>
  <dc:creator>User</dc:creator>
  <cp:lastModifiedBy>User</cp:lastModifiedBy>
  <cp:revision>4</cp:revision>
  <dcterms:created xsi:type="dcterms:W3CDTF">2015-11-26T22:35:39Z</dcterms:created>
  <dcterms:modified xsi:type="dcterms:W3CDTF">2015-11-26T23:07:58Z</dcterms:modified>
</cp:coreProperties>
</file>