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IBM Plex Sans"/>
      <p:regular r:id="rId48"/>
      <p:bold r:id="rId49"/>
      <p:italic r:id="rId50"/>
      <p:boldItalic r:id="rId51"/>
    </p:embeddedFont>
    <p:embeddedFont>
      <p:font typeface="Raleway"/>
      <p:regular r:id="rId52"/>
      <p:bold r:id="rId53"/>
      <p:italic r:id="rId54"/>
      <p:boldItalic r:id="rId55"/>
    </p:embeddedFont>
    <p:embeddedFont>
      <p:font typeface="Roboto"/>
      <p:regular r:id="rId56"/>
      <p:bold r:id="rId57"/>
      <p:italic r:id="rId58"/>
      <p:boldItalic r:id="rId59"/>
    </p:embeddedFont>
    <p:embeddedFont>
      <p:font typeface="Lato"/>
      <p:regular r:id="rId60"/>
      <p:bold r:id="rId61"/>
      <p:italic r:id="rId62"/>
      <p:boldItalic r:id="rId63"/>
    </p:embeddedFont>
    <p:embeddedFont>
      <p:font typeface="Lexend Medium"/>
      <p:regular r:id="rId64"/>
      <p:bold r:id="rId65"/>
    </p:embeddedFont>
    <p:embeddedFont>
      <p:font typeface="Lexend"/>
      <p:regular r:id="rId66"/>
      <p:bold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304">
          <p15:clr>
            <a:srgbClr val="9AA0A6"/>
          </p15:clr>
        </p15:guide>
        <p15:guide id="3" pos="3456">
          <p15:clr>
            <a:srgbClr val="9AA0A6"/>
          </p15:clr>
        </p15:guide>
        <p15:guide id="4" pos="288">
          <p15:clr>
            <a:srgbClr val="9AA0A6"/>
          </p15:clr>
        </p15:guide>
        <p15:guide id="5" pos="5472">
          <p15:clr>
            <a:srgbClr val="9AA0A6"/>
          </p15:clr>
        </p15:guide>
        <p15:guide id="6" pos="2016">
          <p15:clr>
            <a:srgbClr val="9AA0A6"/>
          </p15:clr>
        </p15:guide>
      </p15:sldGuideLst>
    </p:ext>
    <p:ext uri="GoogleSlidesCustomDataVersion2">
      <go:slidesCustomData xmlns:go="http://customooxmlschemas.google.com/" r:id="rId68" roundtripDataSignature="AMtx7mghHIBOZa6h3PQxbiZmejbDDNGZ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304"/>
        <p:guide pos="3456"/>
        <p:guide pos="288"/>
        <p:guide pos="5472"/>
        <p:guide pos="201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BMPlexSans-regular.fntdata"/><Relationship Id="rId47" Type="http://schemas.openxmlformats.org/officeDocument/2006/relationships/slide" Target="slides/slide42.xml"/><Relationship Id="rId49" Type="http://schemas.openxmlformats.org/officeDocument/2006/relationships/font" Target="fonts/IBMPlex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5.xml"/><Relationship Id="rId64" Type="http://schemas.openxmlformats.org/officeDocument/2006/relationships/font" Target="fonts/LexendMedium-regular.fntdata"/><Relationship Id="rId63" Type="http://schemas.openxmlformats.org/officeDocument/2006/relationships/font" Target="fonts/Lato-boldItalic.fntdata"/><Relationship Id="rId22" Type="http://schemas.openxmlformats.org/officeDocument/2006/relationships/slide" Target="slides/slide17.xml"/><Relationship Id="rId66" Type="http://schemas.openxmlformats.org/officeDocument/2006/relationships/font" Target="fonts/Lexend-regular.fntdata"/><Relationship Id="rId21" Type="http://schemas.openxmlformats.org/officeDocument/2006/relationships/slide" Target="slides/slide16.xml"/><Relationship Id="rId65" Type="http://schemas.openxmlformats.org/officeDocument/2006/relationships/font" Target="fonts/LexendMedium-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Lexend-bold.fntdata"/><Relationship Id="rId60" Type="http://schemas.openxmlformats.org/officeDocument/2006/relationships/font" Target="fonts/La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BMPlexSans-boldItalic.fntdata"/><Relationship Id="rId50" Type="http://schemas.openxmlformats.org/officeDocument/2006/relationships/font" Target="fonts/IBMPlexSans-italic.fntdata"/><Relationship Id="rId53" Type="http://schemas.openxmlformats.org/officeDocument/2006/relationships/font" Target="fonts/Raleway-bold.fntdata"/><Relationship Id="rId52" Type="http://schemas.openxmlformats.org/officeDocument/2006/relationships/font" Target="fonts/Raleway-regular.fntdata"/><Relationship Id="rId11" Type="http://schemas.openxmlformats.org/officeDocument/2006/relationships/slide" Target="slides/slide6.xml"/><Relationship Id="rId55" Type="http://schemas.openxmlformats.org/officeDocument/2006/relationships/font" Target="fonts/Raleway-boldItalic.fntdata"/><Relationship Id="rId10" Type="http://schemas.openxmlformats.org/officeDocument/2006/relationships/slide" Target="slides/slide5.xml"/><Relationship Id="rId54" Type="http://schemas.openxmlformats.org/officeDocument/2006/relationships/font" Target="fonts/Raleway-italic.fntdata"/><Relationship Id="rId13" Type="http://schemas.openxmlformats.org/officeDocument/2006/relationships/slide" Target="slides/slide8.xml"/><Relationship Id="rId57" Type="http://schemas.openxmlformats.org/officeDocument/2006/relationships/font" Target="fonts/Roboto-bold.fntdata"/><Relationship Id="rId12" Type="http://schemas.openxmlformats.org/officeDocument/2006/relationships/slide" Target="slides/slide7.xml"/><Relationship Id="rId56" Type="http://schemas.openxmlformats.org/officeDocument/2006/relationships/font" Target="fonts/Roboto-regular.fntdata"/><Relationship Id="rId15" Type="http://schemas.openxmlformats.org/officeDocument/2006/relationships/slide" Target="slides/slide10.xml"/><Relationship Id="rId59" Type="http://schemas.openxmlformats.org/officeDocument/2006/relationships/font" Target="fonts/Roboto-boldItalic.fntdata"/><Relationship Id="rId14" Type="http://schemas.openxmlformats.org/officeDocument/2006/relationships/slide" Target="slides/slide9.xml"/><Relationship Id="rId58"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834c7189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f834c7189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f834c71892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2f834c71892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f834c71892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2f834c71892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f834c71892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f834c71892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000b47b4e6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3000b47b4e6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fe3593d3e2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2fe3593d3e2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e3593d3e2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2fe3593d3e2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fe3593d3e2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fe3593d3e2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fe3593d3e2_0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fe3593d3e2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fe3593d3e2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2fe3593d3e2_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fe3593d3e2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fe3593d3e2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e3593d3e2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fe3593d3e2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000b47b4e6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3000b47b4e6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fe3593d3e2_0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fe3593d3e2_0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000b47b4e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3000b47b4e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fe3593d3e2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2fe3593d3e2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00b47b4e6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3000b47b4e6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000b47b4e6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3000b47b4e6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f834c71892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f834c71892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f834c71892_1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f834c71892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f834c71892_1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2f834c71892_1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f834c71892_1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f834c71892_1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fe3593d3e2_0_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2fe3593d3e2_0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0294a2a1d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30294a2a1d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0294a2a1d2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30294a2a1d2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f834c71892_1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2f834c71892_1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f834c71892_1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2f834c71892_1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f834c71892_1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2f834c71892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f834c71892_1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2f834c71892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f834c71892_1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f834c71892_1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00b47b4e6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3000b47b4e6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fe3593d3e2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g2fe3593d3e2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fe3593d3e2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2fe3593d3e2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e3593d3e2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2fe3593d3e2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fe3593d3e2_0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fe3593d3e2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e3593d3e2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fe3593d3e2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4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6.jpg"/><Relationship Id="rId5"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469350" y="2056025"/>
            <a:ext cx="45651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073763"/>
                </a:solidFill>
                <a:latin typeface="Lexend"/>
                <a:ea typeface="Lexend"/>
                <a:cs typeface="Lexend"/>
                <a:sym typeface="Lexend"/>
              </a:rPr>
              <a:t>Electronic Repair</a:t>
            </a:r>
            <a:endParaRPr b="1" i="0" sz="4000" u="none" cap="none" strike="noStrike">
              <a:solidFill>
                <a:srgbClr val="073763"/>
              </a:solidFill>
              <a:latin typeface="Lexend"/>
              <a:ea typeface="Lexend"/>
              <a:cs typeface="Lexend"/>
              <a:sym typeface="Lexend"/>
            </a:endParaRPr>
          </a:p>
        </p:txBody>
      </p:sp>
      <p:sp>
        <p:nvSpPr>
          <p:cNvPr id="55" name="Google Shape;55;p1"/>
          <p:cNvSpPr/>
          <p:nvPr/>
        </p:nvSpPr>
        <p:spPr>
          <a:xfrm>
            <a:off x="0" y="0"/>
            <a:ext cx="9144000" cy="4590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
          <p:cNvSpPr txBox="1"/>
          <p:nvPr/>
        </p:nvSpPr>
        <p:spPr>
          <a:xfrm>
            <a:off x="6667525" y="75613"/>
            <a:ext cx="24003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1" i="0" lang="en" sz="800" u="none" cap="none" strike="noStrike">
                <a:solidFill>
                  <a:schemeClr val="lt2"/>
                </a:solidFill>
                <a:latin typeface="IBM Plex Sans"/>
                <a:ea typeface="IBM Plex Sans"/>
                <a:cs typeface="IBM Plex Sans"/>
                <a:sym typeface="IBM Plex Sans"/>
              </a:rPr>
              <a:t>Slide Deck Template</a:t>
            </a:r>
            <a:endParaRPr b="1" i="0" sz="800" u="none" cap="none" strike="noStrike">
              <a:solidFill>
                <a:schemeClr val="lt2"/>
              </a:solidFill>
              <a:latin typeface="IBM Plex Sans"/>
              <a:ea typeface="IBM Plex Sans"/>
              <a:cs typeface="IBM Plex Sans"/>
              <a:sym typeface="IBM Plex Sans"/>
            </a:endParaRPr>
          </a:p>
        </p:txBody>
      </p:sp>
      <p:sp>
        <p:nvSpPr>
          <p:cNvPr id="57" name="Google Shape;57;p1"/>
          <p:cNvSpPr txBox="1"/>
          <p:nvPr/>
        </p:nvSpPr>
        <p:spPr>
          <a:xfrm>
            <a:off x="469350" y="2671625"/>
            <a:ext cx="4331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E05769"/>
                </a:solidFill>
                <a:latin typeface="Lexend Medium"/>
                <a:ea typeface="Lexend Medium"/>
                <a:cs typeface="Lexend Medium"/>
                <a:sym typeface="Lexend Medium"/>
              </a:rPr>
              <a:t>Circuits and the Circular Economy!</a:t>
            </a:r>
            <a:endParaRPr b="0" i="0" sz="2000" u="none" cap="none" strike="noStrike">
              <a:solidFill>
                <a:srgbClr val="E05769"/>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E05769"/>
                </a:solidFill>
                <a:latin typeface="Lexend Medium"/>
                <a:ea typeface="Lexend Medium"/>
                <a:cs typeface="Lexend Medium"/>
                <a:sym typeface="Lexend Medium"/>
              </a:rPr>
              <a:t>Week 2</a:t>
            </a:r>
            <a:endParaRPr b="0" i="0" sz="2000" u="none" cap="none" strike="noStrike">
              <a:solidFill>
                <a:srgbClr val="E05769"/>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E05769"/>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E05769"/>
                </a:solidFill>
                <a:latin typeface="Lexend Medium"/>
                <a:ea typeface="Lexend Medium"/>
                <a:cs typeface="Lexend Medium"/>
                <a:sym typeface="Lexend Medium"/>
              </a:rPr>
              <a:t>October 5 2024</a:t>
            </a:r>
            <a:endParaRPr b="0" i="0" sz="2000" u="none" cap="none" strike="noStrike">
              <a:solidFill>
                <a:srgbClr val="E05769"/>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2000"/>
              <a:buFont typeface="Arial"/>
              <a:buNone/>
            </a:pPr>
            <a:r>
              <a:t/>
            </a:r>
            <a:endParaRPr b="0" i="1" sz="2000" u="none" cap="none" strike="noStrike">
              <a:solidFill>
                <a:srgbClr val="E05769"/>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2000"/>
              <a:buFont typeface="Arial"/>
              <a:buNone/>
            </a:pPr>
            <a:r>
              <a:t/>
            </a:r>
            <a:endParaRPr b="0" i="1" sz="2000" u="none" cap="none" strike="noStrike">
              <a:solidFill>
                <a:schemeClr val="accent2"/>
              </a:solidFill>
              <a:latin typeface="Lexend Medium"/>
              <a:ea typeface="Lexend Medium"/>
              <a:cs typeface="Lexend Medium"/>
              <a:sym typeface="Lexend Medium"/>
            </a:endParaRPr>
          </a:p>
        </p:txBody>
      </p:sp>
      <p:pic>
        <p:nvPicPr>
          <p:cNvPr id="58" name="Google Shape;58;p1"/>
          <p:cNvPicPr preferRelativeResize="0"/>
          <p:nvPr/>
        </p:nvPicPr>
        <p:blipFill rotWithShape="1">
          <a:blip r:embed="rId3">
            <a:alphaModFix/>
          </a:blip>
          <a:srcRect b="0" l="0" r="0" t="0"/>
          <a:stretch/>
        </p:blipFill>
        <p:spPr>
          <a:xfrm rot="5400000">
            <a:off x="5039175" y="1045401"/>
            <a:ext cx="4691227" cy="35184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55" name="Google Shape;155;p10"/>
          <p:cNvSpPr txBox="1"/>
          <p:nvPr/>
        </p:nvSpPr>
        <p:spPr>
          <a:xfrm>
            <a:off x="397725" y="2074500"/>
            <a:ext cx="4746900" cy="269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To fix a broken device, we first need to understand why its not working.</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1" i="1" lang="en" sz="1600" u="none" cap="none" strike="noStrike">
                <a:solidFill>
                  <a:schemeClr val="dk2"/>
                </a:solidFill>
                <a:latin typeface="Lato"/>
                <a:ea typeface="Lato"/>
                <a:cs typeface="Lato"/>
                <a:sym typeface="Lato"/>
              </a:rPr>
              <a:t>How is it working now?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If some features work and others don’t, that is a useful clue.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chemeClr val="dk1"/>
              </a:buClr>
              <a:buSzPts val="1600"/>
              <a:buFont typeface="Arial"/>
              <a:buNone/>
            </a:pPr>
            <a:r>
              <a:rPr b="1" i="1" lang="en" sz="1600" u="none" cap="none" strike="noStrike">
                <a:solidFill>
                  <a:schemeClr val="dk2"/>
                </a:solidFill>
                <a:latin typeface="Lato"/>
                <a:ea typeface="Lato"/>
                <a:cs typeface="Lato"/>
                <a:sym typeface="Lato"/>
              </a:rPr>
              <a:t>What could have happened to it? </a:t>
            </a:r>
            <a:endParaRPr b="1" i="1"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chemeClr val="dk1"/>
              </a:buClr>
              <a:buSzPts val="1600"/>
              <a:buFont typeface="Arial"/>
              <a:buNone/>
            </a:pPr>
            <a:r>
              <a:rPr b="0" i="0" lang="en" sz="1600" u="none" cap="none" strike="noStrike">
                <a:solidFill>
                  <a:schemeClr val="dk2"/>
                </a:solidFill>
                <a:latin typeface="Lato"/>
                <a:ea typeface="Lato"/>
                <a:cs typeface="Lato"/>
                <a:sym typeface="Lato"/>
              </a:rPr>
              <a:t>Did you drop it? Did it get wet? Is it very old?</a:t>
            </a:r>
            <a:endParaRPr b="0" i="0" sz="1600" u="none" cap="none" strike="noStrike">
              <a:solidFill>
                <a:schemeClr val="dk2"/>
              </a:solidFill>
              <a:latin typeface="Lato"/>
              <a:ea typeface="Lato"/>
              <a:cs typeface="Lato"/>
              <a:sym typeface="Lato"/>
            </a:endParaRPr>
          </a:p>
        </p:txBody>
      </p:sp>
      <p:sp>
        <p:nvSpPr>
          <p:cNvPr id="156" name="Google Shape;156;p10"/>
          <p:cNvSpPr txBox="1"/>
          <p:nvPr/>
        </p:nvSpPr>
        <p:spPr>
          <a:xfrm>
            <a:off x="491475" y="1176200"/>
            <a:ext cx="7765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Approaching a Repair</a:t>
            </a:r>
            <a:endParaRPr b="1" i="0" sz="3600" u="none" cap="none" strike="noStrike">
              <a:solidFill>
                <a:srgbClr val="073763"/>
              </a:solidFill>
              <a:latin typeface="Raleway"/>
              <a:ea typeface="Raleway"/>
              <a:cs typeface="Raleway"/>
              <a:sym typeface="Raleway"/>
            </a:endParaRPr>
          </a:p>
        </p:txBody>
      </p:sp>
      <p:pic>
        <p:nvPicPr>
          <p:cNvPr id="157" name="Google Shape;157;p10"/>
          <p:cNvPicPr preferRelativeResize="0"/>
          <p:nvPr/>
        </p:nvPicPr>
        <p:blipFill rotWithShape="1">
          <a:blip r:embed="rId3">
            <a:alphaModFix/>
          </a:blip>
          <a:srcRect b="0" l="0" r="0" t="0"/>
          <a:stretch/>
        </p:blipFill>
        <p:spPr>
          <a:xfrm>
            <a:off x="5208975" y="1819150"/>
            <a:ext cx="3048000" cy="2924175"/>
          </a:xfrm>
          <a:prstGeom prst="rect">
            <a:avLst/>
          </a:prstGeom>
          <a:noFill/>
          <a:ln>
            <a:noFill/>
          </a:ln>
        </p:spPr>
      </p:pic>
      <p:sp>
        <p:nvSpPr>
          <p:cNvPr id="158" name="Google Shape;158;p1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f834c71892_1_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64" name="Google Shape;164;g2f834c71892_1_0"/>
          <p:cNvSpPr txBox="1"/>
          <p:nvPr/>
        </p:nvSpPr>
        <p:spPr>
          <a:xfrm>
            <a:off x="1048625" y="2074500"/>
            <a:ext cx="6057300" cy="73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0" i="0" lang="en" sz="1700" u="none" cap="none" strike="noStrike">
                <a:solidFill>
                  <a:schemeClr val="dk2"/>
                </a:solidFill>
                <a:latin typeface="Lato"/>
                <a:ea typeface="Lato"/>
                <a:cs typeface="Lato"/>
                <a:sym typeface="Lato"/>
              </a:rPr>
              <a:t>Hopefully you have some broken electronics in front of you. </a:t>
            </a:r>
            <a:endParaRPr b="0" i="0" sz="17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Choose one that seems like an interesting problem to work on! </a:t>
            </a:r>
            <a:endParaRPr b="0" i="0" sz="1600" u="none" cap="none" strike="noStrike">
              <a:solidFill>
                <a:schemeClr val="dk2"/>
              </a:solidFill>
              <a:latin typeface="Lato"/>
              <a:ea typeface="Lato"/>
              <a:cs typeface="Lato"/>
              <a:sym typeface="Lato"/>
            </a:endParaRPr>
          </a:p>
        </p:txBody>
      </p:sp>
      <p:sp>
        <p:nvSpPr>
          <p:cNvPr id="165" name="Google Shape;165;g2f834c71892_1_0"/>
          <p:cNvSpPr txBox="1"/>
          <p:nvPr/>
        </p:nvSpPr>
        <p:spPr>
          <a:xfrm>
            <a:off x="804550" y="1195850"/>
            <a:ext cx="7765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B42025"/>
                </a:solidFill>
                <a:latin typeface="Raleway"/>
                <a:ea typeface="Raleway"/>
                <a:cs typeface="Raleway"/>
                <a:sym typeface="Raleway"/>
              </a:rPr>
              <a:t>Activity: Choose one device </a:t>
            </a:r>
            <a:endParaRPr b="1" i="0" sz="3600" u="none" cap="none" strike="noStrike">
              <a:solidFill>
                <a:srgbClr val="B42025"/>
              </a:solidFill>
              <a:latin typeface="Raleway"/>
              <a:ea typeface="Raleway"/>
              <a:cs typeface="Raleway"/>
              <a:sym typeface="Raleway"/>
            </a:endParaRPr>
          </a:p>
        </p:txBody>
      </p:sp>
      <p:sp>
        <p:nvSpPr>
          <p:cNvPr id="166" name="Google Shape;166;g2f834c71892_1_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834c71892_1_7"/>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72" name="Google Shape;172;g2f834c71892_1_7"/>
          <p:cNvSpPr txBox="1"/>
          <p:nvPr/>
        </p:nvSpPr>
        <p:spPr>
          <a:xfrm>
            <a:off x="457200" y="2005775"/>
            <a:ext cx="6057300" cy="2749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0" i="0" lang="en" sz="1700" u="none" cap="none" strike="noStrike">
                <a:solidFill>
                  <a:schemeClr val="dk2"/>
                </a:solidFill>
                <a:latin typeface="Lato"/>
                <a:ea typeface="Lato"/>
                <a:cs typeface="Lato"/>
                <a:sym typeface="Lato"/>
              </a:rPr>
              <a:t>First of all, figure out how the device is broken. </a:t>
            </a:r>
            <a:endParaRPr b="0" i="0" sz="17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 sz="1700" u="none" cap="none" strike="noStrike">
                <a:solidFill>
                  <a:schemeClr val="dk2"/>
                </a:solidFill>
                <a:latin typeface="Lato"/>
                <a:ea typeface="Lato"/>
                <a:cs typeface="Lato"/>
                <a:sym typeface="Lato"/>
              </a:rPr>
              <a:t>Ask yourselves some questions:</a:t>
            </a:r>
            <a:endParaRPr b="0" i="0" sz="17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arenR"/>
            </a:pPr>
            <a:r>
              <a:rPr b="1" i="0" lang="en" sz="1600" u="none" cap="none" strike="noStrike">
                <a:solidFill>
                  <a:schemeClr val="dk2"/>
                </a:solidFill>
                <a:latin typeface="Lato"/>
                <a:ea typeface="Lato"/>
                <a:cs typeface="Lato"/>
                <a:sym typeface="Lato"/>
              </a:rPr>
              <a:t>What happens when you turn it on?</a:t>
            </a:r>
            <a:endParaRPr b="1"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arenR"/>
            </a:pPr>
            <a:r>
              <a:rPr b="1" i="0" lang="en" sz="1600" u="none" cap="none" strike="noStrike">
                <a:solidFill>
                  <a:schemeClr val="dk2"/>
                </a:solidFill>
                <a:latin typeface="Lato"/>
                <a:ea typeface="Lato"/>
                <a:cs typeface="Lato"/>
                <a:sym typeface="Lato"/>
              </a:rPr>
              <a:t>In what way is it working? In what ways is it not working?</a:t>
            </a:r>
            <a:endParaRPr b="1"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arenR"/>
            </a:pPr>
            <a:r>
              <a:rPr b="1" i="0" lang="en" sz="1600" u="none" cap="none" strike="noStrike">
                <a:solidFill>
                  <a:schemeClr val="dk2"/>
                </a:solidFill>
                <a:latin typeface="Lato"/>
                <a:ea typeface="Lato"/>
                <a:cs typeface="Lato"/>
                <a:sym typeface="Lato"/>
              </a:rPr>
              <a:t>What is the history of the device and of the problem? (eg. did you drop it?)</a:t>
            </a:r>
            <a:endParaRPr b="1"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arenR"/>
            </a:pPr>
            <a:r>
              <a:rPr b="1" i="0" lang="en" sz="1600" u="none" cap="none" strike="noStrike">
                <a:solidFill>
                  <a:schemeClr val="dk2"/>
                </a:solidFill>
                <a:latin typeface="Lato"/>
                <a:ea typeface="Lato"/>
                <a:cs typeface="Lato"/>
                <a:sym typeface="Lato"/>
              </a:rPr>
              <a:t>Do you have any ideas about what part of the device might have broken?</a:t>
            </a:r>
            <a:endParaRPr b="1" i="0" sz="1600" u="none" cap="none" strike="noStrike">
              <a:solidFill>
                <a:schemeClr val="dk2"/>
              </a:solidFill>
              <a:latin typeface="Lato"/>
              <a:ea typeface="Lato"/>
              <a:cs typeface="Lato"/>
              <a:sym typeface="Lato"/>
            </a:endParaRPr>
          </a:p>
        </p:txBody>
      </p:sp>
      <p:sp>
        <p:nvSpPr>
          <p:cNvPr id="173" name="Google Shape;173;g2f834c71892_1_7"/>
          <p:cNvSpPr txBox="1"/>
          <p:nvPr/>
        </p:nvSpPr>
        <p:spPr>
          <a:xfrm>
            <a:off x="402100" y="1195850"/>
            <a:ext cx="7765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 How is it working now?</a:t>
            </a:r>
            <a:endParaRPr b="1" i="0" sz="3600" u="none" cap="none" strike="noStrike">
              <a:solidFill>
                <a:srgbClr val="073763"/>
              </a:solidFill>
              <a:latin typeface="Raleway"/>
              <a:ea typeface="Raleway"/>
              <a:cs typeface="Raleway"/>
              <a:sym typeface="Raleway"/>
            </a:endParaRPr>
          </a:p>
        </p:txBody>
      </p:sp>
      <p:sp>
        <p:nvSpPr>
          <p:cNvPr id="174" name="Google Shape;174;g2f834c71892_1_7"/>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g2f834c71892_0_2"/>
          <p:cNvPicPr preferRelativeResize="0"/>
          <p:nvPr/>
        </p:nvPicPr>
        <p:blipFill rotWithShape="1">
          <a:blip r:embed="rId3">
            <a:alphaModFix/>
          </a:blip>
          <a:srcRect b="28582" l="0" r="0" t="28582"/>
          <a:stretch/>
        </p:blipFill>
        <p:spPr>
          <a:xfrm>
            <a:off x="0" y="0"/>
            <a:ext cx="9143997" cy="2521426"/>
          </a:xfrm>
          <a:prstGeom prst="rect">
            <a:avLst/>
          </a:prstGeom>
          <a:noFill/>
          <a:ln>
            <a:noFill/>
          </a:ln>
        </p:spPr>
      </p:pic>
      <p:sp>
        <p:nvSpPr>
          <p:cNvPr id="180" name="Google Shape;180;g2f834c71892_0_2"/>
          <p:cNvSpPr txBox="1"/>
          <p:nvPr/>
        </p:nvSpPr>
        <p:spPr>
          <a:xfrm>
            <a:off x="457200" y="2883500"/>
            <a:ext cx="3200400" cy="14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Disassembling a Device</a:t>
            </a:r>
            <a:endParaRPr b="1" i="0" sz="3400" u="none" cap="none" strike="noStrike">
              <a:solidFill>
                <a:srgbClr val="073763"/>
              </a:solidFill>
              <a:latin typeface="Lexend"/>
              <a:ea typeface="Lexend"/>
              <a:cs typeface="Lexend"/>
              <a:sym typeface="Lexend"/>
            </a:endParaRPr>
          </a:p>
        </p:txBody>
      </p:sp>
      <p:sp>
        <p:nvSpPr>
          <p:cNvPr id="181" name="Google Shape;181;g2f834c71892_0_2"/>
          <p:cNvSpPr txBox="1"/>
          <p:nvPr/>
        </p:nvSpPr>
        <p:spPr>
          <a:xfrm>
            <a:off x="4184400" y="3278363"/>
            <a:ext cx="45024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You should have a real device ready at your station, and a set of screwdrivers. Like last session, we’ll start by taking off the cover so we can see the circuitry.   </a:t>
            </a:r>
            <a:endParaRPr b="0" i="0" sz="1800" u="none" cap="none" strike="noStrike">
              <a:solidFill>
                <a:srgbClr val="595959"/>
              </a:solidFill>
              <a:latin typeface="IBM Plex Sans"/>
              <a:ea typeface="IBM Plex Sans"/>
              <a:cs typeface="IBM Plex Sans"/>
              <a:sym typeface="IBM Plex Sans"/>
            </a:endParaRPr>
          </a:p>
        </p:txBody>
      </p:sp>
      <p:sp>
        <p:nvSpPr>
          <p:cNvPr id="182" name="Google Shape;182;g2f834c71892_0_2"/>
          <p:cNvSpPr/>
          <p:nvPr/>
        </p:nvSpPr>
        <p:spPr>
          <a:xfrm>
            <a:off x="0" y="514350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83" name="Google Shape;183;g2f834c71892_0_2"/>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pic>
        <p:nvPicPr>
          <p:cNvPr id="184" name="Google Shape;184;g2f834c71892_0_2"/>
          <p:cNvPicPr preferRelativeResize="0"/>
          <p:nvPr/>
        </p:nvPicPr>
        <p:blipFill rotWithShape="1">
          <a:blip r:embed="rId4">
            <a:alphaModFix/>
          </a:blip>
          <a:srcRect b="40272" l="0" r="0" t="40270"/>
          <a:stretch/>
        </p:blipFill>
        <p:spPr>
          <a:xfrm>
            <a:off x="0" y="0"/>
            <a:ext cx="9143996" cy="2521426"/>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f834c71892_0_9"/>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90" name="Google Shape;190;g2f834c71892_0_9"/>
          <p:cNvSpPr txBox="1"/>
          <p:nvPr/>
        </p:nvSpPr>
        <p:spPr>
          <a:xfrm>
            <a:off x="1048625" y="2074500"/>
            <a:ext cx="6057300" cy="13491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2"/>
              </a:buClr>
              <a:buSzPts val="1700"/>
              <a:buFont typeface="Lato"/>
              <a:buAutoNum type="arabicPeriod"/>
            </a:pPr>
            <a:r>
              <a:rPr b="0" i="0" lang="en" sz="1700" u="none" cap="none" strike="noStrike">
                <a:solidFill>
                  <a:schemeClr val="dk2"/>
                </a:solidFill>
                <a:latin typeface="Lato"/>
                <a:ea typeface="Lato"/>
                <a:cs typeface="Lato"/>
                <a:sym typeface="Lato"/>
              </a:rPr>
              <a:t>Start by finding all the screws - check all sides</a:t>
            </a:r>
            <a:endParaRPr b="0" i="0" sz="1700" u="none" cap="none" strike="noStrike">
              <a:solidFill>
                <a:schemeClr val="dk2"/>
              </a:solidFill>
              <a:latin typeface="Lato"/>
              <a:ea typeface="Lato"/>
              <a:cs typeface="Lato"/>
              <a:sym typeface="Lato"/>
            </a:endParaRPr>
          </a:p>
          <a:p>
            <a:pPr indent="-336550" lvl="0" marL="457200" marR="0" rtl="0" algn="l">
              <a:lnSpc>
                <a:spcPct val="115000"/>
              </a:lnSpc>
              <a:spcBef>
                <a:spcPts val="0"/>
              </a:spcBef>
              <a:spcAft>
                <a:spcPts val="0"/>
              </a:spcAft>
              <a:buClr>
                <a:schemeClr val="dk2"/>
              </a:buClr>
              <a:buSzPts val="1700"/>
              <a:buFont typeface="Lato"/>
              <a:buAutoNum type="arabicPeriod"/>
            </a:pPr>
            <a:r>
              <a:rPr b="0" i="0" lang="en" sz="1700" u="none" cap="none" strike="noStrike">
                <a:solidFill>
                  <a:schemeClr val="dk2"/>
                </a:solidFill>
                <a:latin typeface="Lato"/>
                <a:ea typeface="Lato"/>
                <a:cs typeface="Lato"/>
                <a:sym typeface="Lato"/>
              </a:rPr>
              <a:t>Unscrew them one by one - but take note of where you put them so that you can put things back together!</a:t>
            </a:r>
            <a:endParaRPr b="0" i="0" sz="17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eriod"/>
            </a:pPr>
            <a:r>
              <a:rPr b="0" i="0" lang="en" sz="1700" u="none" cap="none" strike="noStrike">
                <a:solidFill>
                  <a:schemeClr val="dk2"/>
                </a:solidFill>
                <a:latin typeface="Lato"/>
                <a:ea typeface="Lato"/>
                <a:cs typeface="Lato"/>
                <a:sym typeface="Lato"/>
              </a:rPr>
              <a:t>Careful with prying things apart - ask for help if in doubt</a:t>
            </a:r>
            <a:r>
              <a:rPr b="0" i="0" lang="en" sz="1600" u="none" cap="none" strike="noStrike">
                <a:solidFill>
                  <a:schemeClr val="dk2"/>
                </a:solidFill>
                <a:latin typeface="Lato"/>
                <a:ea typeface="Lato"/>
                <a:cs typeface="Lato"/>
                <a:sym typeface="Lato"/>
              </a:rPr>
              <a:t>. </a:t>
            </a:r>
            <a:endParaRPr b="0" i="0" sz="1600" u="none" cap="none" strike="noStrike">
              <a:solidFill>
                <a:schemeClr val="dk2"/>
              </a:solidFill>
              <a:latin typeface="Lato"/>
              <a:ea typeface="Lato"/>
              <a:cs typeface="Lato"/>
              <a:sym typeface="Lato"/>
            </a:endParaRPr>
          </a:p>
        </p:txBody>
      </p:sp>
      <p:sp>
        <p:nvSpPr>
          <p:cNvPr id="191" name="Google Shape;191;g2f834c71892_0_9"/>
          <p:cNvSpPr txBox="1"/>
          <p:nvPr/>
        </p:nvSpPr>
        <p:spPr>
          <a:xfrm>
            <a:off x="804550" y="1195850"/>
            <a:ext cx="7765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 Disassemble your device!</a:t>
            </a:r>
            <a:endParaRPr b="1" i="0" sz="3600" u="none" cap="none" strike="noStrike">
              <a:solidFill>
                <a:srgbClr val="073763"/>
              </a:solidFill>
              <a:latin typeface="Raleway"/>
              <a:ea typeface="Raleway"/>
              <a:cs typeface="Raleway"/>
              <a:sym typeface="Raleway"/>
            </a:endParaRPr>
          </a:p>
        </p:txBody>
      </p:sp>
      <p:sp>
        <p:nvSpPr>
          <p:cNvPr id="192" name="Google Shape;192;g2f834c71892_0_9"/>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3000b47b4e6_0_10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98" name="Google Shape;198;g3000b47b4e6_0_100"/>
          <p:cNvSpPr txBox="1"/>
          <p:nvPr/>
        </p:nvSpPr>
        <p:spPr>
          <a:xfrm>
            <a:off x="1048625" y="2074500"/>
            <a:ext cx="6057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199" name="Google Shape;199;g3000b47b4e6_0_100"/>
          <p:cNvSpPr txBox="1"/>
          <p:nvPr/>
        </p:nvSpPr>
        <p:spPr>
          <a:xfrm>
            <a:off x="804550" y="1195850"/>
            <a:ext cx="77655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How did the disassembly go?</a:t>
            </a:r>
            <a:endParaRPr b="1" i="0" sz="3600" u="none" cap="none" strike="noStrike">
              <a:solidFill>
                <a:srgbClr val="07376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B42025"/>
              </a:solidFill>
              <a:latin typeface="Raleway"/>
              <a:ea typeface="Raleway"/>
              <a:cs typeface="Raleway"/>
              <a:sym typeface="Raleway"/>
            </a:endParaRPr>
          </a:p>
        </p:txBody>
      </p:sp>
      <p:sp>
        <p:nvSpPr>
          <p:cNvPr id="200" name="Google Shape;200;g3000b47b4e6_0_100"/>
          <p:cNvSpPr txBox="1"/>
          <p:nvPr/>
        </p:nvSpPr>
        <p:spPr>
          <a:xfrm>
            <a:off x="893342" y="1963450"/>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Could the product be designed in a way that makes this easier?</a:t>
            </a:r>
            <a:endParaRPr b="0" i="1" sz="1400" u="none" cap="none" strike="noStrike">
              <a:solidFill>
                <a:srgbClr val="B42025"/>
              </a:solidFill>
              <a:latin typeface="Lexend Medium"/>
              <a:ea typeface="Lexend Medium"/>
              <a:cs typeface="Lexend Medium"/>
              <a:sym typeface="Lexend Medium"/>
            </a:endParaRPr>
          </a:p>
        </p:txBody>
      </p:sp>
      <p:sp>
        <p:nvSpPr>
          <p:cNvPr id="201" name="Google Shape;201;g3000b47b4e6_0_10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fe3593d3e2_0_241"/>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Heating Elements</a:t>
            </a:r>
            <a:endParaRPr b="1" i="0" sz="3600" u="none" cap="none" strike="noStrike">
              <a:solidFill>
                <a:srgbClr val="073763"/>
              </a:solidFill>
              <a:latin typeface="Raleway"/>
              <a:ea typeface="Raleway"/>
              <a:cs typeface="Raleway"/>
              <a:sym typeface="Raleway"/>
            </a:endParaRPr>
          </a:p>
        </p:txBody>
      </p:sp>
      <p:sp>
        <p:nvSpPr>
          <p:cNvPr id="207" name="Google Shape;207;g2fe3593d3e2_0_241"/>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08" name="Google Shape;208;g2fe3593d3e2_0_241"/>
          <p:cNvSpPr txBox="1"/>
          <p:nvPr/>
        </p:nvSpPr>
        <p:spPr>
          <a:xfrm>
            <a:off x="749675" y="1693000"/>
            <a:ext cx="43065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A heating coil works essentially as a big chunky resistor with a non-conductive coating. When a lot of electricity passes through it it heats up.</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209" name="Google Shape;209;g2fe3593d3e2_0_241"/>
          <p:cNvSpPr txBox="1"/>
          <p:nvPr/>
        </p:nvSpPr>
        <p:spPr>
          <a:xfrm>
            <a:off x="2476717" y="45240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Is there a heating element in your circuit?</a:t>
            </a:r>
            <a:endParaRPr b="0" i="1" sz="1400" u="none" cap="none" strike="noStrike">
              <a:solidFill>
                <a:srgbClr val="B42025"/>
              </a:solidFill>
              <a:latin typeface="Lexend Medium"/>
              <a:ea typeface="Lexend Medium"/>
              <a:cs typeface="Lexend Medium"/>
              <a:sym typeface="Lexend Medium"/>
            </a:endParaRPr>
          </a:p>
        </p:txBody>
      </p:sp>
      <p:pic>
        <p:nvPicPr>
          <p:cNvPr id="210" name="Google Shape;210;g2fe3593d3e2_0_241"/>
          <p:cNvPicPr preferRelativeResize="0"/>
          <p:nvPr/>
        </p:nvPicPr>
        <p:blipFill rotWithShape="1">
          <a:blip r:embed="rId3">
            <a:alphaModFix/>
          </a:blip>
          <a:srcRect b="0" l="0" r="0" t="0"/>
          <a:stretch/>
        </p:blipFill>
        <p:spPr>
          <a:xfrm>
            <a:off x="1078375" y="2960450"/>
            <a:ext cx="3048000" cy="1504950"/>
          </a:xfrm>
          <a:prstGeom prst="rect">
            <a:avLst/>
          </a:prstGeom>
          <a:noFill/>
          <a:ln>
            <a:noFill/>
          </a:ln>
        </p:spPr>
      </p:pic>
      <p:pic>
        <p:nvPicPr>
          <p:cNvPr id="211" name="Google Shape;211;g2fe3593d3e2_0_241"/>
          <p:cNvPicPr preferRelativeResize="0"/>
          <p:nvPr/>
        </p:nvPicPr>
        <p:blipFill rotWithShape="1">
          <a:blip r:embed="rId4">
            <a:alphaModFix/>
          </a:blip>
          <a:srcRect b="0" l="0" r="0" t="0"/>
          <a:stretch/>
        </p:blipFill>
        <p:spPr>
          <a:xfrm>
            <a:off x="5056175" y="1508425"/>
            <a:ext cx="3646596" cy="2710851"/>
          </a:xfrm>
          <a:prstGeom prst="rect">
            <a:avLst/>
          </a:prstGeom>
          <a:noFill/>
          <a:ln>
            <a:noFill/>
          </a:ln>
        </p:spPr>
      </p:pic>
      <p:sp>
        <p:nvSpPr>
          <p:cNvPr id="212" name="Google Shape;212;g2fe3593d3e2_0_241"/>
          <p:cNvSpPr/>
          <p:nvPr/>
        </p:nvSpPr>
        <p:spPr>
          <a:xfrm>
            <a:off x="0" y="114300"/>
            <a:ext cx="2235900" cy="431100"/>
          </a:xfrm>
          <a:prstGeom prst="rect">
            <a:avLst/>
          </a:prstGeom>
          <a:solidFill>
            <a:srgbClr val="439DE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If we have time…</a:t>
            </a:r>
            <a:endParaRPr b="1" i="0" sz="1400" u="none" cap="none" strike="noStrike">
              <a:solidFill>
                <a:srgbClr val="000000"/>
              </a:solidFill>
              <a:latin typeface="Arial"/>
              <a:ea typeface="Arial"/>
              <a:cs typeface="Arial"/>
              <a:sym typeface="Arial"/>
            </a:endParaRPr>
          </a:p>
        </p:txBody>
      </p:sp>
      <p:sp>
        <p:nvSpPr>
          <p:cNvPr id="213" name="Google Shape;213;g2fe3593d3e2_0_241"/>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2fe3593d3e2_0_108"/>
          <p:cNvPicPr preferRelativeResize="0"/>
          <p:nvPr/>
        </p:nvPicPr>
        <p:blipFill rotWithShape="1">
          <a:blip r:embed="rId3">
            <a:alphaModFix/>
          </a:blip>
          <a:srcRect b="28582" l="0" r="0" t="28582"/>
          <a:stretch/>
        </p:blipFill>
        <p:spPr>
          <a:xfrm>
            <a:off x="0" y="0"/>
            <a:ext cx="9143997" cy="2521426"/>
          </a:xfrm>
          <a:prstGeom prst="rect">
            <a:avLst/>
          </a:prstGeom>
          <a:noFill/>
          <a:ln>
            <a:noFill/>
          </a:ln>
        </p:spPr>
      </p:pic>
      <p:sp>
        <p:nvSpPr>
          <p:cNvPr id="219" name="Google Shape;219;g2fe3593d3e2_0_108"/>
          <p:cNvSpPr txBox="1"/>
          <p:nvPr/>
        </p:nvSpPr>
        <p:spPr>
          <a:xfrm>
            <a:off x="457200" y="2883500"/>
            <a:ext cx="3509100" cy="14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Understanding a Circuit</a:t>
            </a:r>
            <a:endParaRPr b="1" i="0" sz="3400" u="none" cap="none" strike="noStrike">
              <a:solidFill>
                <a:srgbClr val="073763"/>
              </a:solidFill>
              <a:latin typeface="Lexend"/>
              <a:ea typeface="Lexend"/>
              <a:cs typeface="Lexend"/>
              <a:sym typeface="Lexend"/>
            </a:endParaRPr>
          </a:p>
        </p:txBody>
      </p:sp>
      <p:sp>
        <p:nvSpPr>
          <p:cNvPr id="220" name="Google Shape;220;g2fe3593d3e2_0_108"/>
          <p:cNvSpPr txBox="1"/>
          <p:nvPr/>
        </p:nvSpPr>
        <p:spPr>
          <a:xfrm>
            <a:off x="4184400" y="3278363"/>
            <a:ext cx="450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Like last week, lets try and understand the circuit in front of us. We’ll rei   </a:t>
            </a:r>
            <a:endParaRPr b="0" i="0" sz="1800" u="none" cap="none" strike="noStrike">
              <a:solidFill>
                <a:srgbClr val="595959"/>
              </a:solidFill>
              <a:latin typeface="IBM Plex Sans"/>
              <a:ea typeface="IBM Plex Sans"/>
              <a:cs typeface="IBM Plex Sans"/>
              <a:sym typeface="IBM Plex Sans"/>
            </a:endParaRPr>
          </a:p>
        </p:txBody>
      </p:sp>
      <p:sp>
        <p:nvSpPr>
          <p:cNvPr id="221" name="Google Shape;221;g2fe3593d3e2_0_108"/>
          <p:cNvSpPr/>
          <p:nvPr/>
        </p:nvSpPr>
        <p:spPr>
          <a:xfrm>
            <a:off x="0" y="514350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22" name="Google Shape;222;g2fe3593d3e2_0_108"/>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pic>
        <p:nvPicPr>
          <p:cNvPr id="223" name="Google Shape;223;g2fe3593d3e2_0_108"/>
          <p:cNvPicPr preferRelativeResize="0"/>
          <p:nvPr/>
        </p:nvPicPr>
        <p:blipFill rotWithShape="1">
          <a:blip r:embed="rId4">
            <a:alphaModFix/>
          </a:blip>
          <a:srcRect b="40272" l="0" r="0" t="40270"/>
          <a:stretch/>
        </p:blipFill>
        <p:spPr>
          <a:xfrm>
            <a:off x="0" y="0"/>
            <a:ext cx="9143996" cy="2521426"/>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fe3593d3e2_0_171"/>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Resistors</a:t>
            </a:r>
            <a:endParaRPr b="1" i="0" sz="3600" u="none" cap="none" strike="noStrike">
              <a:solidFill>
                <a:srgbClr val="073763"/>
              </a:solidFill>
              <a:latin typeface="Raleway"/>
              <a:ea typeface="Raleway"/>
              <a:cs typeface="Raleway"/>
              <a:sym typeface="Raleway"/>
            </a:endParaRPr>
          </a:p>
        </p:txBody>
      </p:sp>
      <p:sp>
        <p:nvSpPr>
          <p:cNvPr id="229" name="Google Shape;229;g2fe3593d3e2_0_171"/>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30" name="Google Shape;230;g2fe3593d3e2_0_171"/>
          <p:cNvSpPr txBox="1"/>
          <p:nvPr/>
        </p:nvSpPr>
        <p:spPr>
          <a:xfrm>
            <a:off x="749675" y="1693000"/>
            <a:ext cx="43065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Resistors are usually small components (about the size of a big ant), with colorful stripes.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These stripes indicate their </a:t>
            </a:r>
            <a:r>
              <a:rPr b="1" i="0" lang="en" sz="1600" u="sng" cap="none" strike="noStrike">
                <a:solidFill>
                  <a:schemeClr val="dk2"/>
                </a:solidFill>
                <a:latin typeface="Lato"/>
                <a:ea typeface="Lato"/>
                <a:cs typeface="Lato"/>
                <a:sym typeface="Lato"/>
              </a:rPr>
              <a:t>resistance</a:t>
            </a:r>
            <a:r>
              <a:rPr b="0" i="0" lang="en" sz="1600" u="none" cap="none" strike="noStrike">
                <a:solidFill>
                  <a:schemeClr val="dk2"/>
                </a:solidFill>
                <a:latin typeface="Lato"/>
                <a:ea typeface="Lato"/>
                <a:cs typeface="Lato"/>
                <a:sym typeface="Lato"/>
              </a:rPr>
              <a:t> (more on that later)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pic>
        <p:nvPicPr>
          <p:cNvPr id="231" name="Google Shape;231;g2fe3593d3e2_0_171"/>
          <p:cNvPicPr preferRelativeResize="0"/>
          <p:nvPr/>
        </p:nvPicPr>
        <p:blipFill rotWithShape="1">
          <a:blip r:embed="rId3">
            <a:alphaModFix/>
          </a:blip>
          <a:srcRect b="0" l="0" r="0" t="0"/>
          <a:stretch/>
        </p:blipFill>
        <p:spPr>
          <a:xfrm>
            <a:off x="5669050" y="796913"/>
            <a:ext cx="2499226" cy="3570775"/>
          </a:xfrm>
          <a:prstGeom prst="rect">
            <a:avLst/>
          </a:prstGeom>
          <a:noFill/>
          <a:ln>
            <a:noFill/>
          </a:ln>
        </p:spPr>
      </p:pic>
      <p:pic>
        <p:nvPicPr>
          <p:cNvPr id="232" name="Google Shape;232;g2fe3593d3e2_0_171"/>
          <p:cNvPicPr preferRelativeResize="0"/>
          <p:nvPr/>
        </p:nvPicPr>
        <p:blipFill rotWithShape="1">
          <a:blip r:embed="rId4">
            <a:alphaModFix/>
          </a:blip>
          <a:srcRect b="0" l="0" r="0" t="0"/>
          <a:stretch/>
        </p:blipFill>
        <p:spPr>
          <a:xfrm>
            <a:off x="457200" y="2910000"/>
            <a:ext cx="4761774" cy="1785675"/>
          </a:xfrm>
          <a:prstGeom prst="rect">
            <a:avLst/>
          </a:prstGeom>
          <a:noFill/>
          <a:ln>
            <a:noFill/>
          </a:ln>
        </p:spPr>
      </p:pic>
      <p:sp>
        <p:nvSpPr>
          <p:cNvPr id="233" name="Google Shape;233;g2fe3593d3e2_0_171"/>
          <p:cNvSpPr txBox="1"/>
          <p:nvPr/>
        </p:nvSpPr>
        <p:spPr>
          <a:xfrm>
            <a:off x="2476717" y="45240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How many resistors are in your circuit?</a:t>
            </a:r>
            <a:endParaRPr b="0" i="1" sz="1400" u="none" cap="none" strike="noStrike">
              <a:solidFill>
                <a:srgbClr val="B42025"/>
              </a:solidFill>
              <a:latin typeface="Lexend Medium"/>
              <a:ea typeface="Lexend Medium"/>
              <a:cs typeface="Lexend Medium"/>
              <a:sym typeface="Lexend Medium"/>
            </a:endParaRPr>
          </a:p>
        </p:txBody>
      </p:sp>
      <p:sp>
        <p:nvSpPr>
          <p:cNvPr id="234" name="Google Shape;234;g2fe3593d3e2_0_171"/>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fe3593d3e2_0_223"/>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Capacitors</a:t>
            </a:r>
            <a:endParaRPr b="1" i="0" sz="3600" u="none" cap="none" strike="noStrike">
              <a:solidFill>
                <a:srgbClr val="073763"/>
              </a:solidFill>
              <a:latin typeface="Raleway"/>
              <a:ea typeface="Raleway"/>
              <a:cs typeface="Raleway"/>
              <a:sym typeface="Raleway"/>
            </a:endParaRPr>
          </a:p>
        </p:txBody>
      </p:sp>
      <p:sp>
        <p:nvSpPr>
          <p:cNvPr id="240" name="Google Shape;240;g2fe3593d3e2_0_223"/>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41" name="Google Shape;241;g2fe3593d3e2_0_223"/>
          <p:cNvSpPr txBox="1"/>
          <p:nvPr/>
        </p:nvSpPr>
        <p:spPr>
          <a:xfrm>
            <a:off x="749675" y="1693000"/>
            <a:ext cx="43065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Capacitors often look either like tiny tin cans, or little (often orange) skittles.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242" name="Google Shape;242;g2fe3593d3e2_0_223"/>
          <p:cNvSpPr txBox="1"/>
          <p:nvPr/>
        </p:nvSpPr>
        <p:spPr>
          <a:xfrm>
            <a:off x="2303967" y="46622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How many capacitors are in your circuit?</a:t>
            </a:r>
            <a:endParaRPr b="0" i="1" sz="1400" u="none" cap="none" strike="noStrike">
              <a:solidFill>
                <a:srgbClr val="B42025"/>
              </a:solidFill>
              <a:latin typeface="Lexend Medium"/>
              <a:ea typeface="Lexend Medium"/>
              <a:cs typeface="Lexend Medium"/>
              <a:sym typeface="Lexend Medium"/>
            </a:endParaRPr>
          </a:p>
        </p:txBody>
      </p:sp>
      <p:pic>
        <p:nvPicPr>
          <p:cNvPr id="243" name="Google Shape;243;g2fe3593d3e2_0_223"/>
          <p:cNvPicPr preferRelativeResize="0"/>
          <p:nvPr/>
        </p:nvPicPr>
        <p:blipFill rotWithShape="1">
          <a:blip r:embed="rId3">
            <a:alphaModFix/>
          </a:blip>
          <a:srcRect b="0" l="0" r="0" t="0"/>
          <a:stretch/>
        </p:blipFill>
        <p:spPr>
          <a:xfrm>
            <a:off x="5218974" y="769525"/>
            <a:ext cx="3620226" cy="2413484"/>
          </a:xfrm>
          <a:prstGeom prst="rect">
            <a:avLst/>
          </a:prstGeom>
          <a:noFill/>
          <a:ln>
            <a:noFill/>
          </a:ln>
        </p:spPr>
      </p:pic>
      <p:cxnSp>
        <p:nvCxnSpPr>
          <p:cNvPr id="244" name="Google Shape;244;g2fe3593d3e2_0_223"/>
          <p:cNvCxnSpPr>
            <a:stCxn id="239" idx="2"/>
          </p:cNvCxnSpPr>
          <p:nvPr/>
        </p:nvCxnSpPr>
        <p:spPr>
          <a:xfrm rot="-5400000">
            <a:off x="5428625" y="-99725"/>
            <a:ext cx="300000" cy="2916300"/>
          </a:xfrm>
          <a:prstGeom prst="bentConnector4">
            <a:avLst>
              <a:gd fmla="val 2908" name="adj1"/>
              <a:gd fmla="val -269" name="adj2"/>
            </a:avLst>
          </a:prstGeom>
          <a:noFill/>
          <a:ln cap="flat" cmpd="sng" w="38100">
            <a:solidFill>
              <a:srgbClr val="C73843"/>
            </a:solidFill>
            <a:prstDash val="solid"/>
            <a:round/>
            <a:headEnd len="sm" w="sm" type="none"/>
            <a:tailEnd len="med" w="med" type="triangle"/>
          </a:ln>
        </p:spPr>
      </p:cxnSp>
      <p:cxnSp>
        <p:nvCxnSpPr>
          <p:cNvPr id="245" name="Google Shape;245;g2fe3593d3e2_0_223"/>
          <p:cNvCxnSpPr/>
          <p:nvPr/>
        </p:nvCxnSpPr>
        <p:spPr>
          <a:xfrm>
            <a:off x="3628925" y="2202175"/>
            <a:ext cx="1796700" cy="518400"/>
          </a:xfrm>
          <a:prstGeom prst="bentConnector3">
            <a:avLst>
              <a:gd fmla="val 50000" name="adj1"/>
            </a:avLst>
          </a:prstGeom>
          <a:noFill/>
          <a:ln cap="flat" cmpd="sng" w="38100">
            <a:solidFill>
              <a:srgbClr val="C73843"/>
            </a:solidFill>
            <a:prstDash val="solid"/>
            <a:round/>
            <a:headEnd len="sm" w="sm" type="none"/>
            <a:tailEnd len="med" w="med" type="triangle"/>
          </a:ln>
        </p:spPr>
      </p:cxnSp>
      <p:pic>
        <p:nvPicPr>
          <p:cNvPr id="246" name="Google Shape;246;g2fe3593d3e2_0_223"/>
          <p:cNvPicPr preferRelativeResize="0"/>
          <p:nvPr/>
        </p:nvPicPr>
        <p:blipFill rotWithShape="1">
          <a:blip r:embed="rId4">
            <a:alphaModFix/>
          </a:blip>
          <a:srcRect b="0" l="0" r="0" t="0"/>
          <a:stretch/>
        </p:blipFill>
        <p:spPr>
          <a:xfrm>
            <a:off x="956075" y="3191650"/>
            <a:ext cx="3762750" cy="1254250"/>
          </a:xfrm>
          <a:prstGeom prst="rect">
            <a:avLst/>
          </a:prstGeom>
          <a:noFill/>
          <a:ln>
            <a:noFill/>
          </a:ln>
        </p:spPr>
      </p:pic>
      <p:sp>
        <p:nvSpPr>
          <p:cNvPr id="247" name="Google Shape;247;g2fe3593d3e2_0_223"/>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txBox="1"/>
          <p:nvPr/>
        </p:nvSpPr>
        <p:spPr>
          <a:xfrm>
            <a:off x="457200" y="747375"/>
            <a:ext cx="7090800" cy="5850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073763"/>
                </a:solidFill>
                <a:latin typeface="Lexend"/>
                <a:ea typeface="Lexend"/>
                <a:cs typeface="Lexend"/>
                <a:sym typeface="Lexend"/>
              </a:rPr>
              <a:t>Land Acknowledgement</a:t>
            </a:r>
            <a:endParaRPr b="1" i="0" sz="2600" u="none" cap="none" strike="noStrike">
              <a:solidFill>
                <a:srgbClr val="073763"/>
              </a:solidFill>
              <a:latin typeface="Lexend"/>
              <a:ea typeface="Lexend"/>
              <a:cs typeface="Lexend"/>
              <a:sym typeface="Lexend"/>
            </a:endParaRPr>
          </a:p>
        </p:txBody>
      </p:sp>
      <p:sp>
        <p:nvSpPr>
          <p:cNvPr id="64" name="Google Shape;64;p2"/>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
          <p:cNvSpPr txBox="1"/>
          <p:nvPr/>
        </p:nvSpPr>
        <p:spPr>
          <a:xfrm>
            <a:off x="457200" y="1550650"/>
            <a:ext cx="4216200" cy="853200"/>
          </a:xfrm>
          <a:prstGeom prst="rect">
            <a:avLst/>
          </a:prstGeom>
          <a:noFill/>
          <a:ln>
            <a:noFill/>
          </a:ln>
        </p:spPr>
        <p:txBody>
          <a:bodyPr anchorCtr="0" anchor="t" bIns="91425" lIns="0"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2"/>
                </a:solidFill>
                <a:latin typeface="IBM Plex Sans"/>
                <a:ea typeface="IBM Plex Sans"/>
                <a:cs typeface="IBM Plex Sans"/>
                <a:sym typeface="IBM Plex Sans"/>
              </a:rPr>
              <a:t>&lt;Add land acknowledgement&gt;</a:t>
            </a:r>
            <a:endParaRPr b="0" i="0" sz="1400" u="none" cap="none" strike="noStrike">
              <a:solidFill>
                <a:schemeClr val="dk2"/>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400"/>
              <a:buFont typeface="Arial"/>
              <a:buNone/>
            </a:pPr>
            <a:r>
              <a:t/>
            </a:r>
            <a:endParaRPr b="0" i="0" sz="1400" u="none" cap="none" strike="noStrike">
              <a:solidFill>
                <a:schemeClr val="dk2"/>
              </a:solidFill>
              <a:latin typeface="IBM Plex Sans"/>
              <a:ea typeface="IBM Plex Sans"/>
              <a:cs typeface="IBM Plex Sans"/>
              <a:sym typeface="IBM Plex Sans"/>
            </a:endParaRPr>
          </a:p>
        </p:txBody>
      </p:sp>
      <p:pic>
        <p:nvPicPr>
          <p:cNvPr id="66" name="Google Shape;66;p2"/>
          <p:cNvPicPr preferRelativeResize="0"/>
          <p:nvPr/>
        </p:nvPicPr>
        <p:blipFill rotWithShape="1">
          <a:blip r:embed="rId3">
            <a:alphaModFix/>
          </a:blip>
          <a:srcRect b="0" l="0" r="0" t="0"/>
          <a:stretch/>
        </p:blipFill>
        <p:spPr>
          <a:xfrm rot="1155088">
            <a:off x="-1189462" y="5551334"/>
            <a:ext cx="648199" cy="644167"/>
          </a:xfrm>
          <a:prstGeom prst="rect">
            <a:avLst/>
          </a:prstGeom>
          <a:noFill/>
          <a:ln>
            <a:noFill/>
          </a:ln>
        </p:spPr>
      </p:pic>
      <p:pic>
        <p:nvPicPr>
          <p:cNvPr id="67" name="Google Shape;67;p2"/>
          <p:cNvPicPr preferRelativeResize="0"/>
          <p:nvPr/>
        </p:nvPicPr>
        <p:blipFill rotWithShape="1">
          <a:blip r:embed="rId4">
            <a:alphaModFix/>
          </a:blip>
          <a:srcRect b="0" l="0" r="0" t="0"/>
          <a:stretch/>
        </p:blipFill>
        <p:spPr>
          <a:xfrm>
            <a:off x="5371700" y="113775"/>
            <a:ext cx="3772301" cy="5029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fe3593d3e2_0_232"/>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Switches</a:t>
            </a:r>
            <a:endParaRPr b="1" i="0" sz="3600" u="none" cap="none" strike="noStrike">
              <a:solidFill>
                <a:srgbClr val="073763"/>
              </a:solidFill>
              <a:latin typeface="Raleway"/>
              <a:ea typeface="Raleway"/>
              <a:cs typeface="Raleway"/>
              <a:sym typeface="Raleway"/>
            </a:endParaRPr>
          </a:p>
        </p:txBody>
      </p:sp>
      <p:sp>
        <p:nvSpPr>
          <p:cNvPr id="253" name="Google Shape;253;g2fe3593d3e2_0_232"/>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54" name="Google Shape;254;g2fe3593d3e2_0_232"/>
          <p:cNvSpPr txBox="1"/>
          <p:nvPr/>
        </p:nvSpPr>
        <p:spPr>
          <a:xfrm>
            <a:off x="749675" y="1693000"/>
            <a:ext cx="43065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Switches are another important part of a circuit that lets the user interact with it - changing settings or turning it on and off.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255" name="Google Shape;255;g2fe3593d3e2_0_232"/>
          <p:cNvSpPr txBox="1"/>
          <p:nvPr/>
        </p:nvSpPr>
        <p:spPr>
          <a:xfrm>
            <a:off x="2476717" y="45240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How many switches are in your circuit?</a:t>
            </a:r>
            <a:endParaRPr b="0" i="1" sz="1400" u="none" cap="none" strike="noStrike">
              <a:solidFill>
                <a:srgbClr val="B42025"/>
              </a:solidFill>
              <a:latin typeface="Lexend Medium"/>
              <a:ea typeface="Lexend Medium"/>
              <a:cs typeface="Lexend Medium"/>
              <a:sym typeface="Lexend Medium"/>
            </a:endParaRPr>
          </a:p>
        </p:txBody>
      </p:sp>
      <p:pic>
        <p:nvPicPr>
          <p:cNvPr id="256" name="Google Shape;256;g2fe3593d3e2_0_232"/>
          <p:cNvPicPr preferRelativeResize="0"/>
          <p:nvPr/>
        </p:nvPicPr>
        <p:blipFill rotWithShape="1">
          <a:blip r:embed="rId3">
            <a:alphaModFix/>
          </a:blip>
          <a:srcRect b="0" l="0" r="0" t="0"/>
          <a:stretch/>
        </p:blipFill>
        <p:spPr>
          <a:xfrm>
            <a:off x="1508625" y="2791525"/>
            <a:ext cx="2092979" cy="1177301"/>
          </a:xfrm>
          <a:prstGeom prst="rect">
            <a:avLst/>
          </a:prstGeom>
          <a:noFill/>
          <a:ln>
            <a:noFill/>
          </a:ln>
        </p:spPr>
      </p:pic>
      <p:pic>
        <p:nvPicPr>
          <p:cNvPr id="257" name="Google Shape;257;g2fe3593d3e2_0_232"/>
          <p:cNvPicPr preferRelativeResize="0"/>
          <p:nvPr/>
        </p:nvPicPr>
        <p:blipFill rotWithShape="1">
          <a:blip r:embed="rId4">
            <a:alphaModFix/>
          </a:blip>
          <a:srcRect b="0" l="0" r="0" t="0"/>
          <a:stretch/>
        </p:blipFill>
        <p:spPr>
          <a:xfrm>
            <a:off x="5056175" y="1508425"/>
            <a:ext cx="3783024" cy="2374575"/>
          </a:xfrm>
          <a:prstGeom prst="rect">
            <a:avLst/>
          </a:prstGeom>
          <a:noFill/>
          <a:ln>
            <a:noFill/>
          </a:ln>
        </p:spPr>
      </p:pic>
      <p:sp>
        <p:nvSpPr>
          <p:cNvPr id="258" name="Google Shape;258;g2fe3593d3e2_0_232"/>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fe3593d3e2_0_250"/>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Integrated Circuits</a:t>
            </a:r>
            <a:endParaRPr b="1" i="0" sz="3600" u="none" cap="none" strike="noStrike">
              <a:solidFill>
                <a:srgbClr val="073763"/>
              </a:solidFill>
              <a:latin typeface="Raleway"/>
              <a:ea typeface="Raleway"/>
              <a:cs typeface="Raleway"/>
              <a:sym typeface="Raleway"/>
            </a:endParaRPr>
          </a:p>
        </p:txBody>
      </p:sp>
      <p:sp>
        <p:nvSpPr>
          <p:cNvPr id="264" name="Google Shape;264;g2fe3593d3e2_0_25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65" name="Google Shape;265;g2fe3593d3e2_0_250"/>
          <p:cNvSpPr txBox="1"/>
          <p:nvPr/>
        </p:nvSpPr>
        <p:spPr>
          <a:xfrm>
            <a:off x="657525" y="1693000"/>
            <a:ext cx="43065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More complicated circuitry might be stored in compact integrated circuits.</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Often these have a part number on them that you can google to find out what it does!</a:t>
            </a:r>
            <a:endParaRPr b="0" i="0" sz="1600" u="none" cap="none" strike="noStrike">
              <a:solidFill>
                <a:schemeClr val="dk2"/>
              </a:solidFill>
              <a:latin typeface="Lato"/>
              <a:ea typeface="Lato"/>
              <a:cs typeface="Lato"/>
              <a:sym typeface="Lato"/>
            </a:endParaRPr>
          </a:p>
        </p:txBody>
      </p:sp>
      <p:sp>
        <p:nvSpPr>
          <p:cNvPr id="266" name="Google Shape;266;g2fe3593d3e2_0_250"/>
          <p:cNvSpPr txBox="1"/>
          <p:nvPr/>
        </p:nvSpPr>
        <p:spPr>
          <a:xfrm>
            <a:off x="2476717" y="45240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How many resistors are in your circuit?</a:t>
            </a:r>
            <a:endParaRPr b="0" i="1" sz="1400" u="none" cap="none" strike="noStrike">
              <a:solidFill>
                <a:srgbClr val="B42025"/>
              </a:solidFill>
              <a:latin typeface="Lexend Medium"/>
              <a:ea typeface="Lexend Medium"/>
              <a:cs typeface="Lexend Medium"/>
              <a:sym typeface="Lexend Medium"/>
            </a:endParaRPr>
          </a:p>
        </p:txBody>
      </p:sp>
      <p:pic>
        <p:nvPicPr>
          <p:cNvPr id="267" name="Google Shape;267;g2fe3593d3e2_0_250"/>
          <p:cNvPicPr preferRelativeResize="0"/>
          <p:nvPr/>
        </p:nvPicPr>
        <p:blipFill rotWithShape="1">
          <a:blip r:embed="rId3">
            <a:alphaModFix/>
          </a:blip>
          <a:srcRect b="0" l="0" r="0" t="0"/>
          <a:stretch/>
        </p:blipFill>
        <p:spPr>
          <a:xfrm>
            <a:off x="5116425" y="1557175"/>
            <a:ext cx="3783024" cy="2533649"/>
          </a:xfrm>
          <a:prstGeom prst="rect">
            <a:avLst/>
          </a:prstGeom>
          <a:noFill/>
          <a:ln>
            <a:noFill/>
          </a:ln>
        </p:spPr>
      </p:pic>
      <p:sp>
        <p:nvSpPr>
          <p:cNvPr id="268" name="Google Shape;268;g2fe3593d3e2_0_25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2" name="Shape 272"/>
        <p:cNvGrpSpPr/>
        <p:nvPr/>
      </p:nvGrpSpPr>
      <p:grpSpPr>
        <a:xfrm>
          <a:off x="0" y="0"/>
          <a:ext cx="0" cy="0"/>
          <a:chOff x="0" y="0"/>
          <a:chExt cx="0" cy="0"/>
        </a:xfrm>
      </p:grpSpPr>
      <p:sp>
        <p:nvSpPr>
          <p:cNvPr id="273" name="Google Shape;273;g2fe3593d3e2_0_259"/>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Power Sources</a:t>
            </a:r>
            <a:endParaRPr b="1" i="0" sz="3600" u="none" cap="none" strike="noStrike">
              <a:solidFill>
                <a:srgbClr val="073763"/>
              </a:solidFill>
              <a:latin typeface="Raleway"/>
              <a:ea typeface="Raleway"/>
              <a:cs typeface="Raleway"/>
              <a:sym typeface="Raleway"/>
            </a:endParaRPr>
          </a:p>
        </p:txBody>
      </p:sp>
      <p:sp>
        <p:nvSpPr>
          <p:cNvPr id="274" name="Google Shape;274;g2fe3593d3e2_0_259"/>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75" name="Google Shape;275;g2fe3593d3e2_0_259"/>
          <p:cNvSpPr txBox="1"/>
          <p:nvPr/>
        </p:nvSpPr>
        <p:spPr>
          <a:xfrm>
            <a:off x="392825" y="1693000"/>
            <a:ext cx="46632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A circuit needs a power source! The power source could be a battery, or the power might come from a wall outlet.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276" name="Google Shape;276;g2fe3593d3e2_0_259"/>
          <p:cNvSpPr txBox="1"/>
          <p:nvPr/>
        </p:nvSpPr>
        <p:spPr>
          <a:xfrm>
            <a:off x="2476717" y="45240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Where is the power source in your circuit?</a:t>
            </a:r>
            <a:endParaRPr b="0" i="1" sz="1400" u="none" cap="none" strike="noStrike">
              <a:solidFill>
                <a:srgbClr val="B42025"/>
              </a:solidFill>
              <a:latin typeface="Lexend Medium"/>
              <a:ea typeface="Lexend Medium"/>
              <a:cs typeface="Lexend Medium"/>
              <a:sym typeface="Lexend Medium"/>
            </a:endParaRPr>
          </a:p>
        </p:txBody>
      </p:sp>
      <p:pic>
        <p:nvPicPr>
          <p:cNvPr id="277" name="Google Shape;277;g2fe3593d3e2_0_259"/>
          <p:cNvPicPr preferRelativeResize="0"/>
          <p:nvPr/>
        </p:nvPicPr>
        <p:blipFill rotWithShape="1">
          <a:blip r:embed="rId3">
            <a:alphaModFix/>
          </a:blip>
          <a:srcRect b="0" l="0" r="0" t="0"/>
          <a:stretch/>
        </p:blipFill>
        <p:spPr>
          <a:xfrm>
            <a:off x="1878750" y="2778013"/>
            <a:ext cx="1321650" cy="1321650"/>
          </a:xfrm>
          <a:prstGeom prst="rect">
            <a:avLst/>
          </a:prstGeom>
          <a:noFill/>
          <a:ln>
            <a:noFill/>
          </a:ln>
        </p:spPr>
      </p:pic>
      <p:pic>
        <p:nvPicPr>
          <p:cNvPr id="278" name="Google Shape;278;g2fe3593d3e2_0_259"/>
          <p:cNvPicPr preferRelativeResize="0"/>
          <p:nvPr/>
        </p:nvPicPr>
        <p:blipFill rotWithShape="1">
          <a:blip r:embed="rId4">
            <a:alphaModFix/>
          </a:blip>
          <a:srcRect b="0" l="0" r="0" t="0"/>
          <a:stretch/>
        </p:blipFill>
        <p:spPr>
          <a:xfrm>
            <a:off x="5185400" y="460425"/>
            <a:ext cx="3783175" cy="2214541"/>
          </a:xfrm>
          <a:prstGeom prst="rect">
            <a:avLst/>
          </a:prstGeom>
          <a:noFill/>
          <a:ln>
            <a:noFill/>
          </a:ln>
        </p:spPr>
      </p:pic>
      <p:pic>
        <p:nvPicPr>
          <p:cNvPr id="279" name="Google Shape;279;g2fe3593d3e2_0_259"/>
          <p:cNvPicPr preferRelativeResize="0"/>
          <p:nvPr/>
        </p:nvPicPr>
        <p:blipFill rotWithShape="1">
          <a:blip r:embed="rId5">
            <a:alphaModFix/>
          </a:blip>
          <a:srcRect b="0" l="0" r="0" t="0"/>
          <a:stretch/>
        </p:blipFill>
        <p:spPr>
          <a:xfrm rot="-5400000">
            <a:off x="6176098" y="2097523"/>
            <a:ext cx="1801775" cy="2682625"/>
          </a:xfrm>
          <a:prstGeom prst="rect">
            <a:avLst/>
          </a:prstGeom>
          <a:noFill/>
          <a:ln>
            <a:noFill/>
          </a:ln>
        </p:spPr>
      </p:pic>
      <p:sp>
        <p:nvSpPr>
          <p:cNvPr id="280" name="Google Shape;280;g2fe3593d3e2_0_259"/>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4" name="Shape 284"/>
        <p:cNvGrpSpPr/>
        <p:nvPr/>
      </p:nvGrpSpPr>
      <p:grpSpPr>
        <a:xfrm>
          <a:off x="0" y="0"/>
          <a:ext cx="0" cy="0"/>
          <a:chOff x="0" y="0"/>
          <a:chExt cx="0" cy="0"/>
        </a:xfrm>
      </p:grpSpPr>
      <p:sp>
        <p:nvSpPr>
          <p:cNvPr id="285" name="Google Shape;285;g3000b47b4e6_0_11"/>
          <p:cNvSpPr txBox="1"/>
          <p:nvPr/>
        </p:nvSpPr>
        <p:spPr>
          <a:xfrm>
            <a:off x="575075" y="76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Fuses</a:t>
            </a:r>
            <a:endParaRPr b="1" i="0" sz="3600" u="none" cap="none" strike="noStrike">
              <a:solidFill>
                <a:srgbClr val="073763"/>
              </a:solidFill>
              <a:latin typeface="Raleway"/>
              <a:ea typeface="Raleway"/>
              <a:cs typeface="Raleway"/>
              <a:sym typeface="Raleway"/>
            </a:endParaRPr>
          </a:p>
        </p:txBody>
      </p:sp>
      <p:sp>
        <p:nvSpPr>
          <p:cNvPr id="286" name="Google Shape;286;g3000b47b4e6_0_11"/>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87" name="Google Shape;287;g3000b47b4e6_0_11"/>
          <p:cNvSpPr txBox="1"/>
          <p:nvPr/>
        </p:nvSpPr>
        <p:spPr>
          <a:xfrm>
            <a:off x="368675" y="1435413"/>
            <a:ext cx="5067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Fuses are important for safety. They stop electricity passing through the circuit if the circuit overheats, or if there is too much electricity passing through it.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Fuses come in many shapes and sizes.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288" name="Google Shape;288;g3000b47b4e6_0_11"/>
          <p:cNvSpPr txBox="1"/>
          <p:nvPr/>
        </p:nvSpPr>
        <p:spPr>
          <a:xfrm>
            <a:off x="2476717" y="45240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Is there a fuse in your circuit?</a:t>
            </a:r>
            <a:endParaRPr b="0" i="1" sz="1400" u="none" cap="none" strike="noStrike">
              <a:solidFill>
                <a:srgbClr val="B42025"/>
              </a:solidFill>
              <a:latin typeface="Lexend Medium"/>
              <a:ea typeface="Lexend Medium"/>
              <a:cs typeface="Lexend Medium"/>
              <a:sym typeface="Lexend Medium"/>
            </a:endParaRPr>
          </a:p>
        </p:txBody>
      </p:sp>
      <p:pic>
        <p:nvPicPr>
          <p:cNvPr id="289" name="Google Shape;289;g3000b47b4e6_0_11"/>
          <p:cNvPicPr preferRelativeResize="0"/>
          <p:nvPr/>
        </p:nvPicPr>
        <p:blipFill rotWithShape="1">
          <a:blip r:embed="rId3">
            <a:alphaModFix/>
          </a:blip>
          <a:srcRect b="0" l="0" r="0" t="0"/>
          <a:stretch/>
        </p:blipFill>
        <p:spPr>
          <a:xfrm>
            <a:off x="1778450" y="3132150"/>
            <a:ext cx="1814535" cy="1280700"/>
          </a:xfrm>
          <a:prstGeom prst="rect">
            <a:avLst/>
          </a:prstGeom>
          <a:noFill/>
          <a:ln>
            <a:noFill/>
          </a:ln>
        </p:spPr>
      </p:pic>
      <p:pic>
        <p:nvPicPr>
          <p:cNvPr id="290" name="Google Shape;290;g3000b47b4e6_0_11"/>
          <p:cNvPicPr preferRelativeResize="0"/>
          <p:nvPr/>
        </p:nvPicPr>
        <p:blipFill rotWithShape="1">
          <a:blip r:embed="rId4">
            <a:alphaModFix/>
          </a:blip>
          <a:srcRect b="0" l="0" r="0" t="0"/>
          <a:stretch/>
        </p:blipFill>
        <p:spPr>
          <a:xfrm>
            <a:off x="5486400" y="1508425"/>
            <a:ext cx="2710850" cy="2710850"/>
          </a:xfrm>
          <a:prstGeom prst="rect">
            <a:avLst/>
          </a:prstGeom>
          <a:noFill/>
          <a:ln>
            <a:noFill/>
          </a:ln>
        </p:spPr>
      </p:pic>
      <p:sp>
        <p:nvSpPr>
          <p:cNvPr id="291" name="Google Shape;291;g3000b47b4e6_0_11"/>
          <p:cNvSpPr/>
          <p:nvPr/>
        </p:nvSpPr>
        <p:spPr>
          <a:xfrm>
            <a:off x="0" y="114300"/>
            <a:ext cx="2235900" cy="431100"/>
          </a:xfrm>
          <a:prstGeom prst="rect">
            <a:avLst/>
          </a:prstGeom>
          <a:solidFill>
            <a:srgbClr val="439DE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If we have time…</a:t>
            </a:r>
            <a:endParaRPr b="1" i="0" sz="1400" u="none" cap="none" strike="noStrike">
              <a:solidFill>
                <a:srgbClr val="000000"/>
              </a:solidFill>
              <a:latin typeface="Arial"/>
              <a:ea typeface="Arial"/>
              <a:cs typeface="Arial"/>
              <a:sym typeface="Arial"/>
            </a:endParaRPr>
          </a:p>
        </p:txBody>
      </p:sp>
      <p:sp>
        <p:nvSpPr>
          <p:cNvPr id="292" name="Google Shape;292;g3000b47b4e6_0_11"/>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6" name="Shape 296"/>
        <p:cNvGrpSpPr/>
        <p:nvPr/>
      </p:nvGrpSpPr>
      <p:grpSpPr>
        <a:xfrm>
          <a:off x="0" y="0"/>
          <a:ext cx="0" cy="0"/>
          <a:chOff x="0" y="0"/>
          <a:chExt cx="0" cy="0"/>
        </a:xfrm>
      </p:grpSpPr>
      <p:sp>
        <p:nvSpPr>
          <p:cNvPr id="297" name="Google Shape;297;g2fe3593d3e2_0_206"/>
          <p:cNvSpPr txBox="1"/>
          <p:nvPr/>
        </p:nvSpPr>
        <p:spPr>
          <a:xfrm>
            <a:off x="335625" y="6362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 Putting it all together</a:t>
            </a:r>
            <a:endParaRPr b="1" i="0" sz="3600" u="none" cap="none" strike="noStrike">
              <a:solidFill>
                <a:srgbClr val="073763"/>
              </a:solidFill>
              <a:latin typeface="Raleway"/>
              <a:ea typeface="Raleway"/>
              <a:cs typeface="Raleway"/>
              <a:sym typeface="Raleway"/>
            </a:endParaRPr>
          </a:p>
        </p:txBody>
      </p:sp>
      <p:sp>
        <p:nvSpPr>
          <p:cNvPr id="298" name="Google Shape;298;g2fe3593d3e2_0_206"/>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299" name="Google Shape;299;g2fe3593d3e2_0_206"/>
          <p:cNvSpPr txBox="1"/>
          <p:nvPr/>
        </p:nvSpPr>
        <p:spPr>
          <a:xfrm>
            <a:off x="254650" y="1375125"/>
            <a:ext cx="77157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Draw a diagram of your circuit, including all the resistors, capacitors, switches, power sources and heating elements that you’ve found, and how they’re connected.</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If you aren’t sure about something thats ok for now! Put it into the diagram as a ‘black box’ of unknowns. </a:t>
            </a:r>
            <a:endParaRPr b="0" i="0" sz="1600" u="none" cap="none" strike="noStrike">
              <a:solidFill>
                <a:schemeClr val="dk2"/>
              </a:solidFill>
              <a:latin typeface="Lato"/>
              <a:ea typeface="Lato"/>
              <a:cs typeface="Lato"/>
              <a:sym typeface="Lato"/>
            </a:endParaRPr>
          </a:p>
        </p:txBody>
      </p:sp>
      <p:pic>
        <p:nvPicPr>
          <p:cNvPr id="300" name="Google Shape;300;g2fe3593d3e2_0_206"/>
          <p:cNvPicPr preferRelativeResize="0"/>
          <p:nvPr/>
        </p:nvPicPr>
        <p:blipFill rotWithShape="1">
          <a:blip r:embed="rId3">
            <a:alphaModFix/>
          </a:blip>
          <a:srcRect b="0" l="0" r="0" t="0"/>
          <a:stretch/>
        </p:blipFill>
        <p:spPr>
          <a:xfrm>
            <a:off x="1023813" y="3200624"/>
            <a:ext cx="4353174" cy="1942875"/>
          </a:xfrm>
          <a:prstGeom prst="rect">
            <a:avLst/>
          </a:prstGeom>
          <a:noFill/>
          <a:ln>
            <a:noFill/>
          </a:ln>
        </p:spPr>
      </p:pic>
      <p:sp>
        <p:nvSpPr>
          <p:cNvPr id="301" name="Google Shape;301;g2fe3593d3e2_0_206"/>
          <p:cNvSpPr/>
          <p:nvPr/>
        </p:nvSpPr>
        <p:spPr>
          <a:xfrm>
            <a:off x="0" y="114300"/>
            <a:ext cx="2235900" cy="431100"/>
          </a:xfrm>
          <a:prstGeom prst="rect">
            <a:avLst/>
          </a:prstGeom>
          <a:solidFill>
            <a:srgbClr val="439DE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If we have time…</a:t>
            </a:r>
            <a:endParaRPr b="1" i="0" sz="1400" u="none" cap="none" strike="noStrike">
              <a:solidFill>
                <a:srgbClr val="000000"/>
              </a:solidFill>
              <a:latin typeface="Arial"/>
              <a:ea typeface="Arial"/>
              <a:cs typeface="Arial"/>
              <a:sym typeface="Arial"/>
            </a:endParaRPr>
          </a:p>
        </p:txBody>
      </p:sp>
      <p:sp>
        <p:nvSpPr>
          <p:cNvPr id="302" name="Google Shape;302;g2fe3593d3e2_0_206"/>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6" name="Shape 306"/>
        <p:cNvGrpSpPr/>
        <p:nvPr/>
      </p:nvGrpSpPr>
      <p:grpSpPr>
        <a:xfrm>
          <a:off x="0" y="0"/>
          <a:ext cx="0" cy="0"/>
          <a:chOff x="0" y="0"/>
          <a:chExt cx="0" cy="0"/>
        </a:xfrm>
      </p:grpSpPr>
      <p:sp>
        <p:nvSpPr>
          <p:cNvPr id="307" name="Google Shape;307;g3000b47b4e6_0_0"/>
          <p:cNvSpPr txBox="1"/>
          <p:nvPr/>
        </p:nvSpPr>
        <p:spPr>
          <a:xfrm>
            <a:off x="335625" y="6362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 Putting it all together</a:t>
            </a:r>
            <a:endParaRPr b="1" i="0" sz="3600" u="none" cap="none" strike="noStrike">
              <a:solidFill>
                <a:srgbClr val="073763"/>
              </a:solidFill>
              <a:latin typeface="Raleway"/>
              <a:ea typeface="Raleway"/>
              <a:cs typeface="Raleway"/>
              <a:sym typeface="Raleway"/>
            </a:endParaRPr>
          </a:p>
        </p:txBody>
      </p:sp>
      <p:sp>
        <p:nvSpPr>
          <p:cNvPr id="308" name="Google Shape;308;g3000b47b4e6_0_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pic>
        <p:nvPicPr>
          <p:cNvPr id="309" name="Google Shape;309;g3000b47b4e6_0_0"/>
          <p:cNvPicPr preferRelativeResize="0"/>
          <p:nvPr/>
        </p:nvPicPr>
        <p:blipFill rotWithShape="1">
          <a:blip r:embed="rId3">
            <a:alphaModFix/>
          </a:blip>
          <a:srcRect b="0" l="0" r="0" t="0"/>
          <a:stretch/>
        </p:blipFill>
        <p:spPr>
          <a:xfrm>
            <a:off x="262525" y="1375125"/>
            <a:ext cx="4286250" cy="3429000"/>
          </a:xfrm>
          <a:prstGeom prst="rect">
            <a:avLst/>
          </a:prstGeom>
          <a:noFill/>
          <a:ln>
            <a:noFill/>
          </a:ln>
        </p:spPr>
      </p:pic>
      <p:sp>
        <p:nvSpPr>
          <p:cNvPr id="310" name="Google Shape;310;g3000b47b4e6_0_0"/>
          <p:cNvSpPr txBox="1"/>
          <p:nvPr/>
        </p:nvSpPr>
        <p:spPr>
          <a:xfrm>
            <a:off x="254650" y="1375125"/>
            <a:ext cx="7715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For example, in this circuit a battery, switch and light bulb are all connected. </a:t>
            </a:r>
            <a:endParaRPr b="0" i="0" sz="1600" u="none" cap="none" strike="noStrike">
              <a:solidFill>
                <a:schemeClr val="dk2"/>
              </a:solidFill>
              <a:latin typeface="Lato"/>
              <a:ea typeface="Lato"/>
              <a:cs typeface="Lato"/>
              <a:sym typeface="Lato"/>
            </a:endParaRPr>
          </a:p>
        </p:txBody>
      </p:sp>
      <p:sp>
        <p:nvSpPr>
          <p:cNvPr id="311" name="Google Shape;311;g3000b47b4e6_0_0"/>
          <p:cNvSpPr/>
          <p:nvPr/>
        </p:nvSpPr>
        <p:spPr>
          <a:xfrm>
            <a:off x="0" y="114300"/>
            <a:ext cx="2235900" cy="431100"/>
          </a:xfrm>
          <a:prstGeom prst="rect">
            <a:avLst/>
          </a:prstGeom>
          <a:solidFill>
            <a:srgbClr val="439DE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If we have time…</a:t>
            </a:r>
            <a:endParaRPr b="1" i="0" sz="1400" u="none" cap="none" strike="noStrike">
              <a:solidFill>
                <a:srgbClr val="000000"/>
              </a:solidFill>
              <a:latin typeface="Arial"/>
              <a:ea typeface="Arial"/>
              <a:cs typeface="Arial"/>
              <a:sym typeface="Arial"/>
            </a:endParaRPr>
          </a:p>
        </p:txBody>
      </p:sp>
      <p:sp>
        <p:nvSpPr>
          <p:cNvPr id="312" name="Google Shape;312;g3000b47b4e6_0_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g2fe3593d3e2_0_129"/>
          <p:cNvPicPr preferRelativeResize="0"/>
          <p:nvPr/>
        </p:nvPicPr>
        <p:blipFill rotWithShape="1">
          <a:blip r:embed="rId3">
            <a:alphaModFix/>
          </a:blip>
          <a:srcRect b="40271" l="0" r="0" t="40271"/>
          <a:stretch/>
        </p:blipFill>
        <p:spPr>
          <a:xfrm>
            <a:off x="0" y="0"/>
            <a:ext cx="9143996" cy="2521426"/>
          </a:xfrm>
          <a:prstGeom prst="rect">
            <a:avLst/>
          </a:prstGeom>
          <a:noFill/>
          <a:ln>
            <a:noFill/>
          </a:ln>
        </p:spPr>
      </p:pic>
      <p:sp>
        <p:nvSpPr>
          <p:cNvPr id="318" name="Google Shape;318;g2fe3593d3e2_0_129"/>
          <p:cNvSpPr txBox="1"/>
          <p:nvPr/>
        </p:nvSpPr>
        <p:spPr>
          <a:xfrm>
            <a:off x="391125" y="2860475"/>
            <a:ext cx="3200400" cy="14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Finding the Problem</a:t>
            </a:r>
            <a:endParaRPr b="1" i="0" sz="3400" u="none" cap="none" strike="noStrike">
              <a:solidFill>
                <a:srgbClr val="073763"/>
              </a:solidFill>
              <a:latin typeface="Lexend"/>
              <a:ea typeface="Lexend"/>
              <a:cs typeface="Lexend"/>
              <a:sym typeface="Lexend"/>
            </a:endParaRPr>
          </a:p>
        </p:txBody>
      </p:sp>
      <p:sp>
        <p:nvSpPr>
          <p:cNvPr id="319" name="Google Shape;319;g2fe3593d3e2_0_129"/>
          <p:cNvSpPr txBox="1"/>
          <p:nvPr/>
        </p:nvSpPr>
        <p:spPr>
          <a:xfrm>
            <a:off x="4184400" y="3278363"/>
            <a:ext cx="45024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If it isn’t already clear, the next step is to start searching for the problem. Why isn’t the circuit working the way it should?</a:t>
            </a:r>
            <a:endParaRPr b="0" i="0" sz="1800" u="none" cap="none" strike="noStrike">
              <a:solidFill>
                <a:srgbClr val="595959"/>
              </a:solidFill>
              <a:latin typeface="IBM Plex Sans"/>
              <a:ea typeface="IBM Plex Sans"/>
              <a:cs typeface="IBM Plex Sans"/>
              <a:sym typeface="IBM Plex Sans"/>
            </a:endParaRPr>
          </a:p>
        </p:txBody>
      </p:sp>
      <p:sp>
        <p:nvSpPr>
          <p:cNvPr id="320" name="Google Shape;320;g2fe3593d3e2_0_129"/>
          <p:cNvSpPr/>
          <p:nvPr/>
        </p:nvSpPr>
        <p:spPr>
          <a:xfrm>
            <a:off x="0" y="514350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21" name="Google Shape;321;g2fe3593d3e2_0_129"/>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2fe3593d3e2_0_129"/>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Tree>
  </p:cSld>
  <p:clrMapOvr>
    <a:masterClrMapping/>
  </p:clrMapOvr>
  <mc:AlternateContent>
    <mc:Choice Requires="p14">
      <p:transition spd="slow" p14:dur="1500">
        <p:push/>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000b47b4e6_0_26"/>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28" name="Google Shape;328;g3000b47b4e6_0_26"/>
          <p:cNvSpPr txBox="1"/>
          <p:nvPr/>
        </p:nvSpPr>
        <p:spPr>
          <a:xfrm>
            <a:off x="457200" y="2453075"/>
            <a:ext cx="43065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329" name="Google Shape;329;g3000b47b4e6_0_26"/>
          <p:cNvSpPr txBox="1"/>
          <p:nvPr/>
        </p:nvSpPr>
        <p:spPr>
          <a:xfrm>
            <a:off x="729275" y="1189025"/>
            <a:ext cx="70908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Disconnected Wires or Loose Connections?</a:t>
            </a:r>
            <a:endParaRPr b="1" i="0" sz="3600" u="none" cap="none" strike="noStrike">
              <a:solidFill>
                <a:srgbClr val="073763"/>
              </a:solidFill>
              <a:latin typeface="Raleway"/>
              <a:ea typeface="Raleway"/>
              <a:cs typeface="Raleway"/>
              <a:sym typeface="Raleway"/>
            </a:endParaRPr>
          </a:p>
        </p:txBody>
      </p:sp>
      <p:sp>
        <p:nvSpPr>
          <p:cNvPr id="330" name="Google Shape;330;g3000b47b4e6_0_26"/>
          <p:cNvSpPr txBox="1"/>
          <p:nvPr/>
        </p:nvSpPr>
        <p:spPr>
          <a:xfrm>
            <a:off x="729275" y="2455800"/>
            <a:ext cx="74994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Sometimes when something is dropped, or not connected very well to begin with, wires can become loose. Even loose connections can cause problems. You can check that the wires are connected the way you expect with a multimeter. </a:t>
            </a:r>
            <a:endParaRPr b="0" i="0" sz="1600" u="none" cap="none" strike="noStrike">
              <a:solidFill>
                <a:schemeClr val="dk2"/>
              </a:solidFill>
              <a:latin typeface="Lato"/>
              <a:ea typeface="Lato"/>
              <a:cs typeface="Lato"/>
              <a:sym typeface="Lato"/>
            </a:endParaRPr>
          </a:p>
        </p:txBody>
      </p:sp>
      <p:sp>
        <p:nvSpPr>
          <p:cNvPr id="331" name="Google Shape;331;g3000b47b4e6_0_26"/>
          <p:cNvSpPr txBox="1"/>
          <p:nvPr/>
        </p:nvSpPr>
        <p:spPr>
          <a:xfrm>
            <a:off x="1053442" y="3616600"/>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Do you see any wires or components that look loose or disconnected?</a:t>
            </a:r>
            <a:endParaRPr b="0" i="1" sz="1400" u="none" cap="none" strike="noStrike">
              <a:solidFill>
                <a:srgbClr val="B42025"/>
              </a:solidFill>
              <a:latin typeface="Lexend Medium"/>
              <a:ea typeface="Lexend Medium"/>
              <a:cs typeface="Lexend Medium"/>
              <a:sym typeface="Lexend Medium"/>
            </a:endParaRPr>
          </a:p>
        </p:txBody>
      </p:sp>
      <p:sp>
        <p:nvSpPr>
          <p:cNvPr id="332" name="Google Shape;332;g3000b47b4e6_0_26"/>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3000b47b4e6_0_67"/>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38" name="Google Shape;338;g3000b47b4e6_0_67"/>
          <p:cNvSpPr txBox="1"/>
          <p:nvPr/>
        </p:nvSpPr>
        <p:spPr>
          <a:xfrm>
            <a:off x="457200" y="2453075"/>
            <a:ext cx="43065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339" name="Google Shape;339;g3000b47b4e6_0_67"/>
          <p:cNvSpPr txBox="1"/>
          <p:nvPr/>
        </p:nvSpPr>
        <p:spPr>
          <a:xfrm>
            <a:off x="457200" y="51717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Review: Testing continuity</a:t>
            </a:r>
            <a:endParaRPr b="1" i="0" sz="3600" u="none" cap="none" strike="noStrike">
              <a:solidFill>
                <a:srgbClr val="073763"/>
              </a:solidFill>
              <a:latin typeface="Raleway"/>
              <a:ea typeface="Raleway"/>
              <a:cs typeface="Raleway"/>
              <a:sym typeface="Raleway"/>
            </a:endParaRPr>
          </a:p>
        </p:txBody>
      </p:sp>
      <p:sp>
        <p:nvSpPr>
          <p:cNvPr id="340" name="Google Shape;340;g3000b47b4e6_0_67"/>
          <p:cNvSpPr txBox="1"/>
          <p:nvPr/>
        </p:nvSpPr>
        <p:spPr>
          <a:xfrm>
            <a:off x="457200" y="1308675"/>
            <a:ext cx="4761900" cy="297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eriod"/>
            </a:pPr>
            <a:r>
              <a:rPr b="0" i="0" lang="en" sz="1600" u="none" cap="none" strike="noStrike">
                <a:solidFill>
                  <a:schemeClr val="dk2"/>
                </a:solidFill>
                <a:latin typeface="Lato"/>
                <a:ea typeface="Lato"/>
                <a:cs typeface="Lato"/>
                <a:sym typeface="Lato"/>
              </a:rPr>
              <a:t>Switch the multimeter dial to continuity mode.</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eriod"/>
            </a:pPr>
            <a:r>
              <a:rPr b="0" i="0" lang="en" sz="1600" u="none" cap="none" strike="noStrike">
                <a:solidFill>
                  <a:schemeClr val="dk2"/>
                </a:solidFill>
                <a:latin typeface="Lato"/>
                <a:ea typeface="Lato"/>
                <a:cs typeface="Lato"/>
                <a:sym typeface="Lato"/>
              </a:rPr>
              <a:t>Touch the multimeter dials to two points of the circuit that you think should be connected</a:t>
            </a:r>
            <a:endParaRPr b="0" i="0" sz="1600" u="none" cap="none" strike="noStrike">
              <a:solidFill>
                <a:schemeClr val="dk2"/>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(Like two ends of the same wire)</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AutoNum type="arabicPeriod"/>
            </a:pPr>
            <a:r>
              <a:rPr b="0" i="0" lang="en" sz="1600" u="none" cap="none" strike="noStrike">
                <a:solidFill>
                  <a:schemeClr val="dk2"/>
                </a:solidFill>
                <a:latin typeface="Lato"/>
                <a:ea typeface="Lato"/>
                <a:cs typeface="Lato"/>
                <a:sym typeface="Lato"/>
              </a:rPr>
              <a:t>Connected? The multimeter should display ‘0’ and beep</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2"/>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pic>
        <p:nvPicPr>
          <p:cNvPr id="341" name="Google Shape;341;g3000b47b4e6_0_67"/>
          <p:cNvPicPr preferRelativeResize="0"/>
          <p:nvPr/>
        </p:nvPicPr>
        <p:blipFill rotWithShape="1">
          <a:blip r:embed="rId3">
            <a:alphaModFix/>
          </a:blip>
          <a:srcRect b="0" l="0" r="0" t="0"/>
          <a:stretch/>
        </p:blipFill>
        <p:spPr>
          <a:xfrm>
            <a:off x="5486400" y="1256075"/>
            <a:ext cx="2857500" cy="1962150"/>
          </a:xfrm>
          <a:prstGeom prst="rect">
            <a:avLst/>
          </a:prstGeom>
          <a:noFill/>
          <a:ln>
            <a:noFill/>
          </a:ln>
        </p:spPr>
      </p:pic>
      <p:cxnSp>
        <p:nvCxnSpPr>
          <p:cNvPr id="342" name="Google Shape;342;g3000b47b4e6_0_67"/>
          <p:cNvCxnSpPr/>
          <p:nvPr/>
        </p:nvCxnSpPr>
        <p:spPr>
          <a:xfrm rot="10800000">
            <a:off x="4810825" y="2014500"/>
            <a:ext cx="2043600" cy="573600"/>
          </a:xfrm>
          <a:prstGeom prst="bentConnector3">
            <a:avLst>
              <a:gd fmla="val 50000" name="adj1"/>
            </a:avLst>
          </a:prstGeom>
          <a:noFill/>
          <a:ln cap="flat" cmpd="sng" w="38100">
            <a:solidFill>
              <a:srgbClr val="C73843"/>
            </a:solidFill>
            <a:prstDash val="solid"/>
            <a:round/>
            <a:headEnd len="med" w="med" type="triangle"/>
            <a:tailEnd len="sm" w="sm" type="none"/>
          </a:ln>
        </p:spPr>
      </p:cxnSp>
      <p:sp>
        <p:nvSpPr>
          <p:cNvPr id="343" name="Google Shape;343;g3000b47b4e6_0_67"/>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f834c71892_1_16"/>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49" name="Google Shape;349;g2f834c71892_1_16"/>
          <p:cNvSpPr txBox="1"/>
          <p:nvPr/>
        </p:nvSpPr>
        <p:spPr>
          <a:xfrm>
            <a:off x="457200" y="2453075"/>
            <a:ext cx="43065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350" name="Google Shape;350;g2f834c71892_1_16"/>
          <p:cNvSpPr txBox="1"/>
          <p:nvPr/>
        </p:nvSpPr>
        <p:spPr>
          <a:xfrm>
            <a:off x="729275" y="11890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Burnt out capacitors?</a:t>
            </a:r>
            <a:endParaRPr b="1" i="0" sz="3600" u="none" cap="none" strike="noStrike">
              <a:solidFill>
                <a:srgbClr val="073763"/>
              </a:solidFill>
              <a:latin typeface="Raleway"/>
              <a:ea typeface="Raleway"/>
              <a:cs typeface="Raleway"/>
              <a:sym typeface="Raleway"/>
            </a:endParaRPr>
          </a:p>
        </p:txBody>
      </p:sp>
      <p:sp>
        <p:nvSpPr>
          <p:cNvPr id="351" name="Google Shape;351;g2f834c71892_1_16"/>
          <p:cNvSpPr txBox="1"/>
          <p:nvPr/>
        </p:nvSpPr>
        <p:spPr>
          <a:xfrm>
            <a:off x="729275" y="2151000"/>
            <a:ext cx="39750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Sometimes it is possible to spot when a capacitor is broken. You can also check capacitance with a multimeter. </a:t>
            </a:r>
            <a:endParaRPr b="0" i="0" sz="1600" u="none" cap="none" strike="noStrike">
              <a:solidFill>
                <a:schemeClr val="dk2"/>
              </a:solidFill>
              <a:latin typeface="Lato"/>
              <a:ea typeface="Lato"/>
              <a:cs typeface="Lato"/>
              <a:sym typeface="Lato"/>
            </a:endParaRPr>
          </a:p>
        </p:txBody>
      </p:sp>
      <p:sp>
        <p:nvSpPr>
          <p:cNvPr id="352" name="Google Shape;352;g2f834c71892_1_16"/>
          <p:cNvSpPr txBox="1"/>
          <p:nvPr/>
        </p:nvSpPr>
        <p:spPr>
          <a:xfrm>
            <a:off x="729271" y="3253575"/>
            <a:ext cx="4683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On the capacitors, or other components, do you see any marks or residues, or things that look burnt?</a:t>
            </a:r>
            <a:endParaRPr b="0" i="1" sz="1400" u="none" cap="none" strike="noStrike">
              <a:solidFill>
                <a:srgbClr val="B42025"/>
              </a:solidFill>
              <a:latin typeface="Lexend Medium"/>
              <a:ea typeface="Lexend Medium"/>
              <a:cs typeface="Lexend Medium"/>
              <a:sym typeface="Lexend Medium"/>
            </a:endParaRPr>
          </a:p>
        </p:txBody>
      </p:sp>
      <p:pic>
        <p:nvPicPr>
          <p:cNvPr id="353" name="Google Shape;353;g2f834c71892_1_16"/>
          <p:cNvPicPr preferRelativeResize="0"/>
          <p:nvPr/>
        </p:nvPicPr>
        <p:blipFill rotWithShape="1">
          <a:blip r:embed="rId3">
            <a:alphaModFix/>
          </a:blip>
          <a:srcRect b="0" l="0" r="0" t="0"/>
          <a:stretch/>
        </p:blipFill>
        <p:spPr>
          <a:xfrm>
            <a:off x="5592625" y="1986958"/>
            <a:ext cx="2823224" cy="2117399"/>
          </a:xfrm>
          <a:prstGeom prst="rect">
            <a:avLst/>
          </a:prstGeom>
          <a:noFill/>
          <a:ln>
            <a:noFill/>
          </a:ln>
        </p:spPr>
      </p:pic>
      <p:sp>
        <p:nvSpPr>
          <p:cNvPr id="354" name="Google Shape;354;g2f834c71892_1_16"/>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4"/>
          <p:cNvSpPr txBox="1"/>
          <p:nvPr/>
        </p:nvSpPr>
        <p:spPr>
          <a:xfrm>
            <a:off x="457200" y="787988"/>
            <a:ext cx="456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Lexend"/>
                <a:ea typeface="Lexend"/>
                <a:cs typeface="Lexend"/>
                <a:sym typeface="Lexend"/>
              </a:rPr>
              <a:t>Table of Contents</a:t>
            </a:r>
            <a:endParaRPr b="1" i="0" sz="3600" u="none" cap="none" strike="noStrike">
              <a:solidFill>
                <a:srgbClr val="073763"/>
              </a:solidFill>
              <a:latin typeface="Lexend"/>
              <a:ea typeface="Lexend"/>
              <a:cs typeface="Lexend"/>
              <a:sym typeface="Lexend"/>
            </a:endParaRPr>
          </a:p>
        </p:txBody>
      </p:sp>
      <p:sp>
        <p:nvSpPr>
          <p:cNvPr id="73" name="Google Shape;73;p4"/>
          <p:cNvSpPr txBox="1"/>
          <p:nvPr/>
        </p:nvSpPr>
        <p:spPr>
          <a:xfrm>
            <a:off x="4538800" y="1740163"/>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02</a:t>
            </a:r>
            <a:endParaRPr b="1" i="0" sz="2200" u="none" cap="none" strike="noStrike">
              <a:solidFill>
                <a:srgbClr val="B42025"/>
              </a:solidFill>
              <a:latin typeface="Lexend"/>
              <a:ea typeface="Lexend"/>
              <a:cs typeface="Lexend"/>
              <a:sym typeface="Lexend"/>
            </a:endParaRPr>
          </a:p>
        </p:txBody>
      </p:sp>
      <p:sp>
        <p:nvSpPr>
          <p:cNvPr id="74" name="Google Shape;74;p4"/>
          <p:cNvSpPr txBox="1"/>
          <p:nvPr/>
        </p:nvSpPr>
        <p:spPr>
          <a:xfrm>
            <a:off x="4516100" y="2078875"/>
            <a:ext cx="3740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595959"/>
                </a:solidFill>
                <a:latin typeface="Lexend"/>
                <a:ea typeface="Lexend"/>
                <a:cs typeface="Lexend"/>
                <a:sym typeface="Lexend"/>
              </a:rPr>
              <a:t>Approaching a Repair</a:t>
            </a:r>
            <a:endParaRPr b="0" i="0" sz="2200" u="none" cap="none" strike="noStrike">
              <a:solidFill>
                <a:srgbClr val="595959"/>
              </a:solidFill>
              <a:latin typeface="Lexend"/>
              <a:ea typeface="Lexend"/>
              <a:cs typeface="Lexend"/>
              <a:sym typeface="Lexend"/>
            </a:endParaRPr>
          </a:p>
        </p:txBody>
      </p:sp>
      <p:sp>
        <p:nvSpPr>
          <p:cNvPr id="75" name="Google Shape;75;p4"/>
          <p:cNvSpPr txBox="1"/>
          <p:nvPr/>
        </p:nvSpPr>
        <p:spPr>
          <a:xfrm>
            <a:off x="4538800" y="2509113"/>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04</a:t>
            </a:r>
            <a:endParaRPr b="1" i="0" sz="2200" u="none" cap="none" strike="noStrike">
              <a:solidFill>
                <a:srgbClr val="B42025"/>
              </a:solidFill>
              <a:latin typeface="Lexend"/>
              <a:ea typeface="Lexend"/>
              <a:cs typeface="Lexend"/>
              <a:sym typeface="Lexend"/>
            </a:endParaRPr>
          </a:p>
        </p:txBody>
      </p:sp>
      <p:sp>
        <p:nvSpPr>
          <p:cNvPr id="76" name="Google Shape;76;p4"/>
          <p:cNvSpPr txBox="1"/>
          <p:nvPr/>
        </p:nvSpPr>
        <p:spPr>
          <a:xfrm>
            <a:off x="4538800" y="2847825"/>
            <a:ext cx="4148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595959"/>
                </a:solidFill>
                <a:latin typeface="Lexend"/>
                <a:ea typeface="Lexend"/>
                <a:cs typeface="Lexend"/>
                <a:sym typeface="Lexend"/>
              </a:rPr>
              <a:t>Understanding a Circuit</a:t>
            </a:r>
            <a:endParaRPr b="0" i="0" sz="2200" u="none" cap="none" strike="noStrike">
              <a:solidFill>
                <a:srgbClr val="595959"/>
              </a:solidFill>
              <a:latin typeface="Lexend"/>
              <a:ea typeface="Lexend"/>
              <a:cs typeface="Lexend"/>
              <a:sym typeface="Lexend"/>
            </a:endParaRPr>
          </a:p>
        </p:txBody>
      </p:sp>
      <p:sp>
        <p:nvSpPr>
          <p:cNvPr id="77" name="Google Shape;77;p4"/>
          <p:cNvSpPr txBox="1"/>
          <p:nvPr/>
        </p:nvSpPr>
        <p:spPr>
          <a:xfrm>
            <a:off x="4561500" y="3278063"/>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06</a:t>
            </a:r>
            <a:endParaRPr b="1" i="0" sz="2200" u="none" cap="none" strike="noStrike">
              <a:solidFill>
                <a:srgbClr val="B42025"/>
              </a:solidFill>
              <a:latin typeface="Lexend"/>
              <a:ea typeface="Lexend"/>
              <a:cs typeface="Lexend"/>
              <a:sym typeface="Lexend"/>
            </a:endParaRPr>
          </a:p>
        </p:txBody>
      </p:sp>
      <p:sp>
        <p:nvSpPr>
          <p:cNvPr id="78" name="Google Shape;78;p4"/>
          <p:cNvSpPr txBox="1"/>
          <p:nvPr/>
        </p:nvSpPr>
        <p:spPr>
          <a:xfrm>
            <a:off x="4538800" y="3616775"/>
            <a:ext cx="3866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595959"/>
                </a:solidFill>
                <a:latin typeface="Lexend"/>
                <a:ea typeface="Lexend"/>
                <a:cs typeface="Lexend"/>
                <a:sym typeface="Lexend"/>
              </a:rPr>
              <a:t>Fixing the Problem</a:t>
            </a:r>
            <a:endParaRPr b="0" i="0" sz="2200" u="none" cap="none" strike="noStrike">
              <a:solidFill>
                <a:srgbClr val="595959"/>
              </a:solidFill>
              <a:latin typeface="Lexend"/>
              <a:ea typeface="Lexend"/>
              <a:cs typeface="Lexend"/>
              <a:sym typeface="Lexend"/>
            </a:endParaRPr>
          </a:p>
        </p:txBody>
      </p:sp>
      <p:sp>
        <p:nvSpPr>
          <p:cNvPr id="79" name="Google Shape;79;p4"/>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
          <p:cNvSpPr txBox="1"/>
          <p:nvPr/>
        </p:nvSpPr>
        <p:spPr>
          <a:xfrm>
            <a:off x="479900" y="2509113"/>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03</a:t>
            </a:r>
            <a:endParaRPr b="1" i="0" sz="2200" u="none" cap="none" strike="noStrike">
              <a:solidFill>
                <a:srgbClr val="B42025"/>
              </a:solidFill>
              <a:latin typeface="Lexend"/>
              <a:ea typeface="Lexend"/>
              <a:cs typeface="Lexend"/>
              <a:sym typeface="Lexend"/>
            </a:endParaRPr>
          </a:p>
        </p:txBody>
      </p:sp>
      <p:sp>
        <p:nvSpPr>
          <p:cNvPr id="81" name="Google Shape;81;p4"/>
          <p:cNvSpPr txBox="1"/>
          <p:nvPr/>
        </p:nvSpPr>
        <p:spPr>
          <a:xfrm>
            <a:off x="457200" y="2847825"/>
            <a:ext cx="3097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666666"/>
                </a:solidFill>
                <a:latin typeface="Lexend"/>
                <a:ea typeface="Lexend"/>
                <a:cs typeface="Lexend"/>
                <a:sym typeface="Lexend"/>
              </a:rPr>
              <a:t>Disassembly</a:t>
            </a:r>
            <a:endParaRPr b="0" i="0" sz="2200" u="none" cap="none" strike="noStrike">
              <a:solidFill>
                <a:srgbClr val="666666"/>
              </a:solidFill>
              <a:latin typeface="Lexend"/>
              <a:ea typeface="Lexend"/>
              <a:cs typeface="Lexend"/>
              <a:sym typeface="Lexend"/>
            </a:endParaRPr>
          </a:p>
        </p:txBody>
      </p:sp>
      <p:sp>
        <p:nvSpPr>
          <p:cNvPr id="82" name="Google Shape;82;p4"/>
          <p:cNvSpPr txBox="1"/>
          <p:nvPr/>
        </p:nvSpPr>
        <p:spPr>
          <a:xfrm>
            <a:off x="502600" y="3278063"/>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05</a:t>
            </a:r>
            <a:endParaRPr b="1" i="0" sz="2200" u="none" cap="none" strike="noStrike">
              <a:solidFill>
                <a:srgbClr val="B42025"/>
              </a:solidFill>
              <a:latin typeface="Lexend"/>
              <a:ea typeface="Lexend"/>
              <a:cs typeface="Lexend"/>
              <a:sym typeface="Lexend"/>
            </a:endParaRPr>
          </a:p>
        </p:txBody>
      </p:sp>
      <p:sp>
        <p:nvSpPr>
          <p:cNvPr id="83" name="Google Shape;83;p4"/>
          <p:cNvSpPr txBox="1"/>
          <p:nvPr/>
        </p:nvSpPr>
        <p:spPr>
          <a:xfrm>
            <a:off x="479900" y="3616775"/>
            <a:ext cx="3074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595959"/>
                </a:solidFill>
                <a:latin typeface="Lexend"/>
                <a:ea typeface="Lexend"/>
                <a:cs typeface="Lexend"/>
                <a:sym typeface="Lexend"/>
              </a:rPr>
              <a:t>Finding the Problem</a:t>
            </a:r>
            <a:endParaRPr b="0" i="0" sz="2200" u="none" cap="none" strike="noStrike">
              <a:solidFill>
                <a:srgbClr val="595959"/>
              </a:solidFill>
              <a:latin typeface="Lexend"/>
              <a:ea typeface="Lexend"/>
              <a:cs typeface="Lexend"/>
              <a:sym typeface="Lexend"/>
            </a:endParaRPr>
          </a:p>
        </p:txBody>
      </p:sp>
      <p:sp>
        <p:nvSpPr>
          <p:cNvPr id="84" name="Google Shape;84;p4"/>
          <p:cNvSpPr txBox="1"/>
          <p:nvPr/>
        </p:nvSpPr>
        <p:spPr>
          <a:xfrm>
            <a:off x="479900" y="1740163"/>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01</a:t>
            </a:r>
            <a:endParaRPr b="1" i="0" sz="2200" u="none" cap="none" strike="noStrike">
              <a:solidFill>
                <a:srgbClr val="B42025"/>
              </a:solidFill>
              <a:latin typeface="Lexend"/>
              <a:ea typeface="Lexend"/>
              <a:cs typeface="Lexend"/>
              <a:sym typeface="Lexend"/>
            </a:endParaRPr>
          </a:p>
        </p:txBody>
      </p:sp>
      <p:sp>
        <p:nvSpPr>
          <p:cNvPr id="85" name="Google Shape;85;p4"/>
          <p:cNvSpPr txBox="1"/>
          <p:nvPr/>
        </p:nvSpPr>
        <p:spPr>
          <a:xfrm>
            <a:off x="457200" y="2078875"/>
            <a:ext cx="3431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595959"/>
                </a:solidFill>
                <a:latin typeface="Lexend"/>
                <a:ea typeface="Lexend"/>
                <a:cs typeface="Lexend"/>
                <a:sym typeface="Lexend"/>
              </a:rPr>
              <a:t>Staying Safe</a:t>
            </a:r>
            <a:endParaRPr b="0" i="0" sz="2200" u="none" cap="none" strike="noStrike">
              <a:solidFill>
                <a:srgbClr val="595959"/>
              </a:solidFill>
              <a:latin typeface="Lexend"/>
              <a:ea typeface="Lexend"/>
              <a:cs typeface="Lexend"/>
              <a:sym typeface="Lexend"/>
            </a:endParaRPr>
          </a:p>
        </p:txBody>
      </p:sp>
      <p:sp>
        <p:nvSpPr>
          <p:cNvPr id="86" name="Google Shape;86;p4"/>
          <p:cNvSpPr txBox="1"/>
          <p:nvPr/>
        </p:nvSpPr>
        <p:spPr>
          <a:xfrm>
            <a:off x="2445025" y="4157388"/>
            <a:ext cx="416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B42025"/>
                </a:solidFill>
                <a:latin typeface="Lexend"/>
                <a:ea typeface="Lexend"/>
                <a:cs typeface="Lexend"/>
                <a:sym typeface="Lexend"/>
              </a:rPr>
              <a:t>07</a:t>
            </a:r>
            <a:endParaRPr b="1" i="0" sz="2200" u="none" cap="none" strike="noStrike">
              <a:solidFill>
                <a:srgbClr val="B42025"/>
              </a:solidFill>
              <a:latin typeface="Lexend"/>
              <a:ea typeface="Lexend"/>
              <a:cs typeface="Lexend"/>
              <a:sym typeface="Lexend"/>
            </a:endParaRPr>
          </a:p>
        </p:txBody>
      </p:sp>
      <p:sp>
        <p:nvSpPr>
          <p:cNvPr id="87" name="Google Shape;87;p4"/>
          <p:cNvSpPr txBox="1"/>
          <p:nvPr/>
        </p:nvSpPr>
        <p:spPr>
          <a:xfrm>
            <a:off x="2422325" y="4496100"/>
            <a:ext cx="3866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595959"/>
                </a:solidFill>
                <a:latin typeface="Lexend"/>
                <a:ea typeface="Lexend"/>
                <a:cs typeface="Lexend"/>
                <a:sym typeface="Lexend"/>
              </a:rPr>
              <a:t>Repair and Repairability</a:t>
            </a:r>
            <a:endParaRPr b="0" i="0" sz="2200" u="none" cap="none" strike="noStrike">
              <a:solidFill>
                <a:srgbClr val="595959"/>
              </a:solidFill>
              <a:latin typeface="Lexend"/>
              <a:ea typeface="Lexend"/>
              <a:cs typeface="Lexend"/>
              <a:sym typeface="Lexend"/>
            </a:endParaRPr>
          </a:p>
        </p:txBody>
      </p:sp>
      <p:sp>
        <p:nvSpPr>
          <p:cNvPr id="88" name="Google Shape;88;p4"/>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f834c71892_1_25"/>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60" name="Google Shape;360;g2f834c71892_1_25"/>
          <p:cNvSpPr txBox="1"/>
          <p:nvPr/>
        </p:nvSpPr>
        <p:spPr>
          <a:xfrm>
            <a:off x="457200" y="2453075"/>
            <a:ext cx="43065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361" name="Google Shape;361;g2f834c71892_1_25"/>
          <p:cNvSpPr txBox="1"/>
          <p:nvPr/>
        </p:nvSpPr>
        <p:spPr>
          <a:xfrm>
            <a:off x="729275" y="11890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Blown fuses</a:t>
            </a:r>
            <a:endParaRPr b="1" i="0" sz="3600" u="none" cap="none" strike="noStrike">
              <a:solidFill>
                <a:srgbClr val="073763"/>
              </a:solidFill>
              <a:latin typeface="Raleway"/>
              <a:ea typeface="Raleway"/>
              <a:cs typeface="Raleway"/>
              <a:sym typeface="Raleway"/>
            </a:endParaRPr>
          </a:p>
        </p:txBody>
      </p:sp>
      <p:sp>
        <p:nvSpPr>
          <p:cNvPr id="362" name="Google Shape;362;g2f834c71892_1_25"/>
          <p:cNvSpPr txBox="1"/>
          <p:nvPr/>
        </p:nvSpPr>
        <p:spPr>
          <a:xfrm>
            <a:off x="729275" y="2151000"/>
            <a:ext cx="75213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Thermal fuses might blow if the device overheats, and might need to be replaced. You can use a multimeter to check continuity across a fuse: a good fuse will be like  a wire and the multimeter will beep. For a blown fuse, it will be an ‘open circuit’ and the multimeter won’t beep. </a:t>
            </a:r>
            <a:endParaRPr b="0" i="0" sz="1600" u="none" cap="none" strike="noStrike">
              <a:solidFill>
                <a:schemeClr val="dk2"/>
              </a:solidFill>
              <a:latin typeface="Lato"/>
              <a:ea typeface="Lato"/>
              <a:cs typeface="Lato"/>
              <a:sym typeface="Lato"/>
            </a:endParaRPr>
          </a:p>
        </p:txBody>
      </p:sp>
      <p:sp>
        <p:nvSpPr>
          <p:cNvPr id="363" name="Google Shape;363;g2f834c71892_1_25"/>
          <p:cNvSpPr txBox="1"/>
          <p:nvPr/>
        </p:nvSpPr>
        <p:spPr>
          <a:xfrm>
            <a:off x="802796" y="3598800"/>
            <a:ext cx="4683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Do you see any thermal or electrical fuses in your circuit?</a:t>
            </a:r>
            <a:endParaRPr b="0" i="1" sz="1400" u="none" cap="none" strike="noStrike">
              <a:solidFill>
                <a:srgbClr val="B42025"/>
              </a:solidFill>
              <a:latin typeface="Lexend Medium"/>
              <a:ea typeface="Lexend Medium"/>
              <a:cs typeface="Lexend Medium"/>
              <a:sym typeface="Lexend Medium"/>
            </a:endParaRPr>
          </a:p>
        </p:txBody>
      </p:sp>
      <p:sp>
        <p:nvSpPr>
          <p:cNvPr id="364" name="Google Shape;364;g2f834c71892_1_25"/>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2f834c71892_1_34"/>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70" name="Google Shape;370;g2f834c71892_1_34"/>
          <p:cNvSpPr txBox="1"/>
          <p:nvPr/>
        </p:nvSpPr>
        <p:spPr>
          <a:xfrm>
            <a:off x="457200" y="2453075"/>
            <a:ext cx="43065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371" name="Google Shape;371;g2f834c71892_1_34"/>
          <p:cNvSpPr txBox="1"/>
          <p:nvPr/>
        </p:nvSpPr>
        <p:spPr>
          <a:xfrm>
            <a:off x="729275" y="11890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a:t>
            </a:r>
            <a:endParaRPr b="1" i="0" sz="3600" u="none" cap="none" strike="noStrike">
              <a:solidFill>
                <a:srgbClr val="073763"/>
              </a:solidFill>
              <a:latin typeface="Raleway"/>
              <a:ea typeface="Raleway"/>
              <a:cs typeface="Raleway"/>
              <a:sym typeface="Raleway"/>
            </a:endParaRPr>
          </a:p>
        </p:txBody>
      </p:sp>
      <p:sp>
        <p:nvSpPr>
          <p:cNvPr id="372" name="Google Shape;372;g2f834c71892_1_34"/>
          <p:cNvSpPr txBox="1"/>
          <p:nvPr/>
        </p:nvSpPr>
        <p:spPr>
          <a:xfrm>
            <a:off x="729275" y="2151000"/>
            <a:ext cx="7521300" cy="213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Take a closer look at the circuit to try to find the problem, checking for</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1" i="0" lang="en" sz="1600" u="none" cap="none" strike="noStrike">
                <a:solidFill>
                  <a:schemeClr val="dk2"/>
                </a:solidFill>
                <a:latin typeface="Lato"/>
                <a:ea typeface="Lato"/>
                <a:cs typeface="Lato"/>
                <a:sym typeface="Lato"/>
              </a:rPr>
              <a:t>Loose connections</a:t>
            </a:r>
            <a:endParaRPr b="1"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1" i="0" lang="en" sz="1600" u="none" cap="none" strike="noStrike">
                <a:solidFill>
                  <a:schemeClr val="dk2"/>
                </a:solidFill>
                <a:latin typeface="Lato"/>
                <a:ea typeface="Lato"/>
                <a:cs typeface="Lato"/>
                <a:sym typeface="Lato"/>
              </a:rPr>
              <a:t>Broken capacitors</a:t>
            </a:r>
            <a:endParaRPr b="1"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1" i="0" lang="en" sz="1600" u="none" cap="none" strike="noStrike">
                <a:solidFill>
                  <a:schemeClr val="dk2"/>
                </a:solidFill>
                <a:latin typeface="Lato"/>
                <a:ea typeface="Lato"/>
                <a:cs typeface="Lato"/>
                <a:sym typeface="Lato"/>
              </a:rPr>
              <a:t>Blown fuses</a:t>
            </a:r>
            <a:endParaRPr b="1"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And anything else that looks suspicious.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dk2"/>
                </a:solidFill>
                <a:latin typeface="Lato"/>
                <a:ea typeface="Lato"/>
                <a:cs typeface="Lato"/>
                <a:sym typeface="Lato"/>
              </a:rPr>
              <a:t>Use your multimeter to investigate more closely.</a:t>
            </a:r>
            <a:r>
              <a:rPr b="0" i="0" lang="en" sz="1600" u="none" cap="none" strike="noStrike">
                <a:solidFill>
                  <a:schemeClr val="dk2"/>
                </a:solidFill>
                <a:latin typeface="Lato"/>
                <a:ea typeface="Lato"/>
                <a:cs typeface="Lato"/>
                <a:sym typeface="Lato"/>
              </a:rPr>
              <a:t> </a:t>
            </a:r>
            <a:endParaRPr b="0" i="0" sz="1600" u="none" cap="none" strike="noStrike">
              <a:solidFill>
                <a:schemeClr val="dk2"/>
              </a:solidFill>
              <a:latin typeface="Lato"/>
              <a:ea typeface="Lato"/>
              <a:cs typeface="Lato"/>
              <a:sym typeface="Lato"/>
            </a:endParaRPr>
          </a:p>
        </p:txBody>
      </p:sp>
      <p:sp>
        <p:nvSpPr>
          <p:cNvPr id="373" name="Google Shape;373;g2f834c71892_1_34"/>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f834c71892_1_42"/>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79" name="Google Shape;379;g2f834c71892_1_42"/>
          <p:cNvSpPr txBox="1"/>
          <p:nvPr/>
        </p:nvSpPr>
        <p:spPr>
          <a:xfrm>
            <a:off x="457200" y="2453075"/>
            <a:ext cx="43065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380" name="Google Shape;380;g2f834c71892_1_42"/>
          <p:cNvSpPr txBox="1"/>
          <p:nvPr/>
        </p:nvSpPr>
        <p:spPr>
          <a:xfrm>
            <a:off x="1026600" y="1211050"/>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a:t>
            </a:r>
            <a:endParaRPr b="1" i="0" sz="3600" u="none" cap="none" strike="noStrike">
              <a:solidFill>
                <a:srgbClr val="073763"/>
              </a:solidFill>
              <a:latin typeface="Raleway"/>
              <a:ea typeface="Raleway"/>
              <a:cs typeface="Raleway"/>
              <a:sym typeface="Raleway"/>
            </a:endParaRPr>
          </a:p>
        </p:txBody>
      </p:sp>
      <p:sp>
        <p:nvSpPr>
          <p:cNvPr id="381" name="Google Shape;381;g2f834c71892_1_42"/>
          <p:cNvSpPr txBox="1"/>
          <p:nvPr/>
        </p:nvSpPr>
        <p:spPr>
          <a:xfrm>
            <a:off x="905500" y="2110050"/>
            <a:ext cx="7521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 sz="1800" u="none" cap="none" strike="noStrike">
                <a:solidFill>
                  <a:schemeClr val="dk2"/>
                </a:solidFill>
                <a:latin typeface="Lato"/>
                <a:ea typeface="Lato"/>
                <a:cs typeface="Lato"/>
                <a:sym typeface="Lato"/>
              </a:rPr>
              <a:t>Has anyone identified the problem with their circuit?</a:t>
            </a:r>
            <a:endParaRPr b="1" i="0" sz="1800" u="none" cap="none" strike="noStrike">
              <a:solidFill>
                <a:schemeClr val="dk2"/>
              </a:solidFill>
              <a:latin typeface="Lato"/>
              <a:ea typeface="Lato"/>
              <a:cs typeface="Lato"/>
              <a:sym typeface="Lato"/>
            </a:endParaRPr>
          </a:p>
        </p:txBody>
      </p:sp>
      <p:sp>
        <p:nvSpPr>
          <p:cNvPr id="382" name="Google Shape;382;g2f834c71892_1_42"/>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g2fe3593d3e2_0_345"/>
          <p:cNvPicPr preferRelativeResize="0"/>
          <p:nvPr/>
        </p:nvPicPr>
        <p:blipFill rotWithShape="1">
          <a:blip r:embed="rId3">
            <a:alphaModFix/>
          </a:blip>
          <a:srcRect b="28582" l="0" r="0" t="28582"/>
          <a:stretch/>
        </p:blipFill>
        <p:spPr>
          <a:xfrm>
            <a:off x="0" y="0"/>
            <a:ext cx="9143997" cy="2521426"/>
          </a:xfrm>
          <a:prstGeom prst="rect">
            <a:avLst/>
          </a:prstGeom>
          <a:noFill/>
          <a:ln>
            <a:noFill/>
          </a:ln>
        </p:spPr>
      </p:pic>
      <p:sp>
        <p:nvSpPr>
          <p:cNvPr id="388" name="Google Shape;388;g2fe3593d3e2_0_345"/>
          <p:cNvSpPr txBox="1"/>
          <p:nvPr/>
        </p:nvSpPr>
        <p:spPr>
          <a:xfrm>
            <a:off x="457200" y="2860475"/>
            <a:ext cx="3200400" cy="14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Fixing the Problem</a:t>
            </a:r>
            <a:endParaRPr b="1" i="0" sz="3400" u="none" cap="none" strike="noStrike">
              <a:solidFill>
                <a:srgbClr val="073763"/>
              </a:solidFill>
              <a:latin typeface="Lexend"/>
              <a:ea typeface="Lexend"/>
              <a:cs typeface="Lexend"/>
              <a:sym typeface="Lexend"/>
            </a:endParaRPr>
          </a:p>
        </p:txBody>
      </p:sp>
      <p:sp>
        <p:nvSpPr>
          <p:cNvPr id="389" name="Google Shape;389;g2fe3593d3e2_0_345"/>
          <p:cNvSpPr txBox="1"/>
          <p:nvPr/>
        </p:nvSpPr>
        <p:spPr>
          <a:xfrm>
            <a:off x="4184400" y="3278363"/>
            <a:ext cx="45024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Maybe we found the problem, maybe we need more time. If we found the issue, what steps can we take to fix it?</a:t>
            </a:r>
            <a:endParaRPr b="0" i="0" sz="1800" u="none" cap="none" strike="noStrike">
              <a:solidFill>
                <a:srgbClr val="595959"/>
              </a:solidFill>
              <a:latin typeface="IBM Plex Sans"/>
              <a:ea typeface="IBM Plex Sans"/>
              <a:cs typeface="IBM Plex Sans"/>
              <a:sym typeface="IBM Plex Sans"/>
            </a:endParaRPr>
          </a:p>
        </p:txBody>
      </p:sp>
      <p:sp>
        <p:nvSpPr>
          <p:cNvPr id="390" name="Google Shape;390;g2fe3593d3e2_0_345"/>
          <p:cNvSpPr/>
          <p:nvPr/>
        </p:nvSpPr>
        <p:spPr>
          <a:xfrm>
            <a:off x="0" y="514350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91" name="Google Shape;391;g2fe3593d3e2_0_345"/>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pic>
        <p:nvPicPr>
          <p:cNvPr id="392" name="Google Shape;392;g2fe3593d3e2_0_345"/>
          <p:cNvPicPr preferRelativeResize="0"/>
          <p:nvPr/>
        </p:nvPicPr>
        <p:blipFill rotWithShape="1">
          <a:blip r:embed="rId4">
            <a:alphaModFix/>
          </a:blip>
          <a:srcRect b="40272" l="0" r="0" t="40270"/>
          <a:stretch/>
        </p:blipFill>
        <p:spPr>
          <a:xfrm>
            <a:off x="0" y="0"/>
            <a:ext cx="9143996" cy="2521426"/>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30294a2a1d2_0_0"/>
          <p:cNvSpPr txBox="1"/>
          <p:nvPr/>
        </p:nvSpPr>
        <p:spPr>
          <a:xfrm>
            <a:off x="1026600" y="1118800"/>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Fixing loose connections</a:t>
            </a:r>
            <a:endParaRPr b="1" i="0" sz="3600" u="none" cap="none" strike="noStrike">
              <a:solidFill>
                <a:srgbClr val="073763"/>
              </a:solidFill>
              <a:latin typeface="Raleway"/>
              <a:ea typeface="Raleway"/>
              <a:cs typeface="Raleway"/>
              <a:sym typeface="Raleway"/>
            </a:endParaRPr>
          </a:p>
        </p:txBody>
      </p:sp>
      <p:sp>
        <p:nvSpPr>
          <p:cNvPr id="398" name="Google Shape;398;g30294a2a1d2_0_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399" name="Google Shape;399;g30294a2a1d2_0_0"/>
          <p:cNvSpPr txBox="1"/>
          <p:nvPr/>
        </p:nvSpPr>
        <p:spPr>
          <a:xfrm>
            <a:off x="1026600" y="2435575"/>
            <a:ext cx="39309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Loose connections can be fixed using a soldering iron. Using a soldering iron, you can melt liquid </a:t>
            </a:r>
            <a:r>
              <a:rPr b="0" i="1" lang="en" sz="1600" u="none" cap="none" strike="noStrike">
                <a:solidFill>
                  <a:schemeClr val="dk2"/>
                </a:solidFill>
                <a:latin typeface="Lato"/>
                <a:ea typeface="Lato"/>
                <a:cs typeface="Lato"/>
                <a:sym typeface="Lato"/>
              </a:rPr>
              <a:t>solder</a:t>
            </a:r>
            <a:r>
              <a:rPr b="0" i="0" lang="en" sz="1600" u="none" cap="none" strike="noStrike">
                <a:solidFill>
                  <a:schemeClr val="dk2"/>
                </a:solidFill>
                <a:latin typeface="Lato"/>
                <a:ea typeface="Lato"/>
                <a:cs typeface="Lato"/>
                <a:sym typeface="Lato"/>
              </a:rPr>
              <a:t> to connect two wires or components together.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This can take some practice!</a:t>
            </a:r>
            <a:endParaRPr b="0" i="0" sz="1600" u="none" cap="none" strike="noStrike">
              <a:solidFill>
                <a:schemeClr val="dk2"/>
              </a:solidFill>
              <a:latin typeface="Lato"/>
              <a:ea typeface="Lato"/>
              <a:cs typeface="Lato"/>
              <a:sym typeface="Lato"/>
            </a:endParaRPr>
          </a:p>
        </p:txBody>
      </p:sp>
      <p:pic>
        <p:nvPicPr>
          <p:cNvPr id="400" name="Google Shape;400;g30294a2a1d2_0_0"/>
          <p:cNvPicPr preferRelativeResize="0"/>
          <p:nvPr/>
        </p:nvPicPr>
        <p:blipFill rotWithShape="1">
          <a:blip r:embed="rId3">
            <a:alphaModFix/>
          </a:blip>
          <a:srcRect b="0" l="0" r="0" t="0"/>
          <a:stretch/>
        </p:blipFill>
        <p:spPr>
          <a:xfrm>
            <a:off x="5253075" y="1857700"/>
            <a:ext cx="2672600" cy="2672600"/>
          </a:xfrm>
          <a:prstGeom prst="rect">
            <a:avLst/>
          </a:prstGeom>
          <a:noFill/>
          <a:ln>
            <a:noFill/>
          </a:ln>
        </p:spPr>
      </p:pic>
      <p:sp>
        <p:nvSpPr>
          <p:cNvPr id="401" name="Google Shape;401;g30294a2a1d2_0_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30294a2a1d2_0_184"/>
          <p:cNvSpPr txBox="1"/>
          <p:nvPr/>
        </p:nvSpPr>
        <p:spPr>
          <a:xfrm>
            <a:off x="1026600" y="1427200"/>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Replacing broken parts</a:t>
            </a:r>
            <a:endParaRPr b="1" i="0" sz="3600" u="none" cap="none" strike="noStrike">
              <a:solidFill>
                <a:srgbClr val="073763"/>
              </a:solidFill>
              <a:latin typeface="Raleway"/>
              <a:ea typeface="Raleway"/>
              <a:cs typeface="Raleway"/>
              <a:sym typeface="Raleway"/>
            </a:endParaRPr>
          </a:p>
        </p:txBody>
      </p:sp>
      <p:sp>
        <p:nvSpPr>
          <p:cNvPr id="407" name="Google Shape;407;g30294a2a1d2_0_184"/>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408" name="Google Shape;408;g30294a2a1d2_0_184"/>
          <p:cNvSpPr txBox="1"/>
          <p:nvPr/>
        </p:nvSpPr>
        <p:spPr>
          <a:xfrm>
            <a:off x="1026600" y="2347450"/>
            <a:ext cx="57456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If you found a blown fuse or broken capacitor, you may be able to replace it to fix the device. You’ll need a replacement part with the </a:t>
            </a:r>
            <a:r>
              <a:rPr b="1" i="0" lang="en" sz="1600" u="none" cap="none" strike="noStrike">
                <a:solidFill>
                  <a:schemeClr val="dk2"/>
                </a:solidFill>
                <a:latin typeface="Lato"/>
                <a:ea typeface="Lato"/>
                <a:cs typeface="Lato"/>
                <a:sym typeface="Lato"/>
              </a:rPr>
              <a:t>same specifications</a:t>
            </a:r>
            <a:r>
              <a:rPr b="0" i="0" lang="en" sz="1600" u="none" cap="none" strike="noStrike">
                <a:solidFill>
                  <a:schemeClr val="dk2"/>
                </a:solidFill>
                <a:latin typeface="Lato"/>
                <a:ea typeface="Lato"/>
                <a:cs typeface="Lato"/>
                <a:sym typeface="Lato"/>
              </a:rPr>
              <a:t>. </a:t>
            </a:r>
            <a:endParaRPr b="0" i="0" sz="1600" u="none" cap="none" strike="noStrike">
              <a:solidFill>
                <a:schemeClr val="dk2"/>
              </a:solidFill>
              <a:latin typeface="Lato"/>
              <a:ea typeface="Lato"/>
              <a:cs typeface="Lato"/>
              <a:sym typeface="Lato"/>
            </a:endParaRPr>
          </a:p>
        </p:txBody>
      </p:sp>
      <p:sp>
        <p:nvSpPr>
          <p:cNvPr id="409" name="Google Shape;409;g30294a2a1d2_0_184"/>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2f834c71892_1_50"/>
          <p:cNvSpPr txBox="1"/>
          <p:nvPr/>
        </p:nvSpPr>
        <p:spPr>
          <a:xfrm>
            <a:off x="1026600" y="1427200"/>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 Lets fix something!</a:t>
            </a:r>
            <a:endParaRPr b="1" i="0" sz="3600" u="none" cap="none" strike="noStrike">
              <a:solidFill>
                <a:srgbClr val="073763"/>
              </a:solidFill>
              <a:latin typeface="Raleway"/>
              <a:ea typeface="Raleway"/>
              <a:cs typeface="Raleway"/>
              <a:sym typeface="Raleway"/>
            </a:endParaRPr>
          </a:p>
        </p:txBody>
      </p:sp>
      <p:sp>
        <p:nvSpPr>
          <p:cNvPr id="415" name="Google Shape;415;g2f834c71892_1_5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416" name="Google Shape;416;g2f834c71892_1_50"/>
          <p:cNvSpPr txBox="1"/>
          <p:nvPr/>
        </p:nvSpPr>
        <p:spPr>
          <a:xfrm>
            <a:off x="1026600" y="2347450"/>
            <a:ext cx="57456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Lets watch an example of fixing a loose connection using a soldering iron. Gather around the soldering iron stations to watch a demonstration. </a:t>
            </a:r>
            <a:endParaRPr b="0" i="0" sz="1600" u="none" cap="none" strike="noStrike">
              <a:solidFill>
                <a:schemeClr val="dk2"/>
              </a:solidFill>
              <a:latin typeface="Lato"/>
              <a:ea typeface="Lato"/>
              <a:cs typeface="Lato"/>
              <a:sym typeface="Lato"/>
            </a:endParaRPr>
          </a:p>
        </p:txBody>
      </p:sp>
      <p:sp>
        <p:nvSpPr>
          <p:cNvPr id="417" name="Google Shape;417;g2f834c71892_1_5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g2f834c71892_1_57"/>
          <p:cNvPicPr preferRelativeResize="0"/>
          <p:nvPr/>
        </p:nvPicPr>
        <p:blipFill rotWithShape="1">
          <a:blip r:embed="rId3">
            <a:alphaModFix/>
          </a:blip>
          <a:srcRect b="28582" l="0" r="0" t="28582"/>
          <a:stretch/>
        </p:blipFill>
        <p:spPr>
          <a:xfrm>
            <a:off x="0" y="0"/>
            <a:ext cx="9143997" cy="2521426"/>
          </a:xfrm>
          <a:prstGeom prst="rect">
            <a:avLst/>
          </a:prstGeom>
          <a:noFill/>
          <a:ln>
            <a:noFill/>
          </a:ln>
        </p:spPr>
      </p:pic>
      <p:sp>
        <p:nvSpPr>
          <p:cNvPr id="423" name="Google Shape;423;g2f834c71892_1_57"/>
          <p:cNvSpPr txBox="1"/>
          <p:nvPr/>
        </p:nvSpPr>
        <p:spPr>
          <a:xfrm>
            <a:off x="457200" y="2860475"/>
            <a:ext cx="3200400" cy="877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Repairability</a:t>
            </a:r>
            <a:endParaRPr b="1" i="0" sz="3400" u="none" cap="none" strike="noStrike">
              <a:solidFill>
                <a:srgbClr val="073763"/>
              </a:solidFill>
              <a:latin typeface="Lexend"/>
              <a:ea typeface="Lexend"/>
              <a:cs typeface="Lexend"/>
              <a:sym typeface="Lexend"/>
            </a:endParaRPr>
          </a:p>
        </p:txBody>
      </p:sp>
      <p:sp>
        <p:nvSpPr>
          <p:cNvPr id="424" name="Google Shape;424;g2f834c71892_1_57"/>
          <p:cNvSpPr txBox="1"/>
          <p:nvPr/>
        </p:nvSpPr>
        <p:spPr>
          <a:xfrm>
            <a:off x="4184400" y="3278363"/>
            <a:ext cx="450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Was this repair easy? If not what can be done to make it easier. </a:t>
            </a:r>
            <a:endParaRPr b="0" i="0" sz="1800" u="none" cap="none" strike="noStrike">
              <a:solidFill>
                <a:srgbClr val="595959"/>
              </a:solidFill>
              <a:latin typeface="IBM Plex Sans"/>
              <a:ea typeface="IBM Plex Sans"/>
              <a:cs typeface="IBM Plex Sans"/>
              <a:sym typeface="IBM Plex Sans"/>
            </a:endParaRPr>
          </a:p>
        </p:txBody>
      </p:sp>
      <p:sp>
        <p:nvSpPr>
          <p:cNvPr id="425" name="Google Shape;425;g2f834c71892_1_57"/>
          <p:cNvSpPr/>
          <p:nvPr/>
        </p:nvSpPr>
        <p:spPr>
          <a:xfrm>
            <a:off x="0" y="514350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426" name="Google Shape;426;g2f834c71892_1_57"/>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pic>
        <p:nvPicPr>
          <p:cNvPr id="427" name="Google Shape;427;g2f834c71892_1_57"/>
          <p:cNvPicPr preferRelativeResize="0"/>
          <p:nvPr/>
        </p:nvPicPr>
        <p:blipFill rotWithShape="1">
          <a:blip r:embed="rId4">
            <a:alphaModFix/>
          </a:blip>
          <a:srcRect b="40272" l="0" r="0" t="40270"/>
          <a:stretch/>
        </p:blipFill>
        <p:spPr>
          <a:xfrm>
            <a:off x="0" y="0"/>
            <a:ext cx="9143996" cy="2521426"/>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f834c71892_1_64"/>
          <p:cNvSpPr txBox="1"/>
          <p:nvPr/>
        </p:nvSpPr>
        <p:spPr>
          <a:xfrm>
            <a:off x="707200" y="90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Right to Repair</a:t>
            </a:r>
            <a:endParaRPr b="1" i="0" sz="3600" u="none" cap="none" strike="noStrike">
              <a:solidFill>
                <a:srgbClr val="073763"/>
              </a:solidFill>
              <a:latin typeface="Raleway"/>
              <a:ea typeface="Raleway"/>
              <a:cs typeface="Raleway"/>
              <a:sym typeface="Raleway"/>
            </a:endParaRPr>
          </a:p>
        </p:txBody>
      </p:sp>
      <p:sp>
        <p:nvSpPr>
          <p:cNvPr id="433" name="Google Shape;433;g2f834c71892_1_64"/>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434" name="Google Shape;434;g2f834c71892_1_64"/>
          <p:cNvSpPr txBox="1"/>
          <p:nvPr/>
        </p:nvSpPr>
        <p:spPr>
          <a:xfrm>
            <a:off x="795300" y="1648425"/>
            <a:ext cx="8006100" cy="241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Last week we talked about Right to Repair legislation, and how it can make manufacturers…</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0" i="0" lang="en" sz="1600" u="none" cap="none" strike="noStrike">
                <a:solidFill>
                  <a:schemeClr val="dk2"/>
                </a:solidFill>
                <a:latin typeface="Lato"/>
                <a:ea typeface="Lato"/>
                <a:cs typeface="Lato"/>
                <a:sym typeface="Lato"/>
              </a:rPr>
              <a:t>Provide repair manuals</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0" i="0" lang="en" sz="1600" u="none" cap="none" strike="noStrike">
                <a:solidFill>
                  <a:schemeClr val="dk2"/>
                </a:solidFill>
                <a:latin typeface="Lato"/>
                <a:ea typeface="Lato"/>
                <a:cs typeface="Lato"/>
                <a:sym typeface="Lato"/>
              </a:rPr>
              <a:t>Offer parts for sale</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0" i="0" lang="en" sz="1600" u="none" cap="none" strike="noStrike">
                <a:solidFill>
                  <a:schemeClr val="dk2"/>
                </a:solidFill>
                <a:latin typeface="Lato"/>
                <a:ea typeface="Lato"/>
                <a:cs typeface="Lato"/>
                <a:sym typeface="Lato"/>
              </a:rPr>
              <a:t>Share diagnostic tools</a:t>
            </a:r>
            <a:endParaRPr b="0" i="0" sz="1600" u="none" cap="none" strike="noStrike">
              <a:solidFill>
                <a:schemeClr val="dk2"/>
              </a:solidFill>
              <a:latin typeface="Lato"/>
              <a:ea typeface="Lato"/>
              <a:cs typeface="Lato"/>
              <a:sym typeface="Lato"/>
            </a:endParaRPr>
          </a:p>
          <a:p>
            <a:pPr indent="-330200" lvl="0" marL="457200" marR="0" rtl="0" algn="l">
              <a:lnSpc>
                <a:spcPct val="115000"/>
              </a:lnSpc>
              <a:spcBef>
                <a:spcPts val="0"/>
              </a:spcBef>
              <a:spcAft>
                <a:spcPts val="0"/>
              </a:spcAft>
              <a:buClr>
                <a:schemeClr val="dk2"/>
              </a:buClr>
              <a:buSzPts val="1600"/>
              <a:buFont typeface="Lato"/>
              <a:buChar char="-"/>
            </a:pPr>
            <a:r>
              <a:rPr b="0" i="0" lang="en" sz="1600" u="none" cap="none" strike="noStrike">
                <a:solidFill>
                  <a:schemeClr val="dk2"/>
                </a:solidFill>
                <a:latin typeface="Lato"/>
                <a:ea typeface="Lato"/>
                <a:cs typeface="Lato"/>
                <a:sym typeface="Lato"/>
              </a:rPr>
              <a:t>Adjust warranty policies</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435" name="Google Shape;435;g2f834c71892_1_64"/>
          <p:cNvSpPr txBox="1"/>
          <p:nvPr/>
        </p:nvSpPr>
        <p:spPr>
          <a:xfrm>
            <a:off x="707196" y="3815300"/>
            <a:ext cx="4683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Would these things have helped you with your repair?</a:t>
            </a:r>
            <a:endParaRPr b="0" i="1" sz="1400" u="none" cap="none" strike="noStrike">
              <a:solidFill>
                <a:srgbClr val="B42025"/>
              </a:solidFill>
              <a:latin typeface="Lexend Medium"/>
              <a:ea typeface="Lexend Medium"/>
              <a:cs typeface="Lexend Medium"/>
              <a:sym typeface="Lexend Medium"/>
            </a:endParaRPr>
          </a:p>
        </p:txBody>
      </p:sp>
      <p:sp>
        <p:nvSpPr>
          <p:cNvPr id="436" name="Google Shape;436;g2f834c71892_1_64"/>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f834c71892_1_72"/>
          <p:cNvSpPr txBox="1"/>
          <p:nvPr/>
        </p:nvSpPr>
        <p:spPr>
          <a:xfrm>
            <a:off x="707200" y="9095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Design for Repairability</a:t>
            </a:r>
            <a:endParaRPr b="1" i="0" sz="3600" u="none" cap="none" strike="noStrike">
              <a:solidFill>
                <a:srgbClr val="073763"/>
              </a:solidFill>
              <a:latin typeface="Raleway"/>
              <a:ea typeface="Raleway"/>
              <a:cs typeface="Raleway"/>
              <a:sym typeface="Raleway"/>
            </a:endParaRPr>
          </a:p>
        </p:txBody>
      </p:sp>
      <p:sp>
        <p:nvSpPr>
          <p:cNvPr id="442" name="Google Shape;442;g2f834c71892_1_72"/>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443" name="Google Shape;443;g2f834c71892_1_72"/>
          <p:cNvSpPr txBox="1"/>
          <p:nvPr/>
        </p:nvSpPr>
        <p:spPr>
          <a:xfrm>
            <a:off x="795300" y="1746575"/>
            <a:ext cx="80061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When designing a new product, engineers make important decisions that can impact repairability of a product.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444" name="Google Shape;444;g2f834c71892_1_72"/>
          <p:cNvSpPr txBox="1"/>
          <p:nvPr/>
        </p:nvSpPr>
        <p:spPr>
          <a:xfrm>
            <a:off x="795296" y="2571750"/>
            <a:ext cx="4683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What aspects of the current design of your device made repair difficult? easy?</a:t>
            </a:r>
            <a:endParaRPr b="0" i="1" sz="1400" u="none" cap="none" strike="noStrike">
              <a:solidFill>
                <a:srgbClr val="B42025"/>
              </a:solidFill>
              <a:latin typeface="Lexend Medium"/>
              <a:ea typeface="Lexend Medium"/>
              <a:cs typeface="Lexend Medium"/>
              <a:sym typeface="Lexend Medium"/>
            </a:endParaRPr>
          </a:p>
        </p:txBody>
      </p:sp>
      <p:sp>
        <p:nvSpPr>
          <p:cNvPr id="445" name="Google Shape;445;g2f834c71892_1_72"/>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5"/>
          <p:cNvPicPr preferRelativeResize="0"/>
          <p:nvPr/>
        </p:nvPicPr>
        <p:blipFill rotWithShape="1">
          <a:blip r:embed="rId3">
            <a:alphaModFix/>
          </a:blip>
          <a:srcRect b="28582" l="0" r="0" t="28582"/>
          <a:stretch/>
        </p:blipFill>
        <p:spPr>
          <a:xfrm>
            <a:off x="0" y="0"/>
            <a:ext cx="9143997" cy="2521426"/>
          </a:xfrm>
          <a:prstGeom prst="rect">
            <a:avLst/>
          </a:prstGeom>
          <a:noFill/>
          <a:ln>
            <a:noFill/>
          </a:ln>
        </p:spPr>
      </p:pic>
      <p:sp>
        <p:nvSpPr>
          <p:cNvPr id="94" name="Google Shape;94;p5"/>
          <p:cNvSpPr txBox="1"/>
          <p:nvPr/>
        </p:nvSpPr>
        <p:spPr>
          <a:xfrm>
            <a:off x="457200" y="2883488"/>
            <a:ext cx="4565100" cy="192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9E9E9E"/>
                </a:solidFill>
                <a:latin typeface="Lexend"/>
                <a:ea typeface="Lexend"/>
                <a:cs typeface="Lexend"/>
                <a:sym typeface="Lexend"/>
              </a:rPr>
              <a:t>Safety first!</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Staying safe working with electronics</a:t>
            </a:r>
            <a:endParaRPr b="1" i="0" sz="3400" u="none" cap="none" strike="noStrike">
              <a:solidFill>
                <a:srgbClr val="073763"/>
              </a:solidFill>
              <a:latin typeface="Lexend"/>
              <a:ea typeface="Lexend"/>
              <a:cs typeface="Lexend"/>
              <a:sym typeface="Lexend"/>
            </a:endParaRPr>
          </a:p>
        </p:txBody>
      </p:sp>
      <p:sp>
        <p:nvSpPr>
          <p:cNvPr id="95" name="Google Shape;95;p5"/>
          <p:cNvSpPr txBox="1"/>
          <p:nvPr/>
        </p:nvSpPr>
        <p:spPr>
          <a:xfrm>
            <a:off x="3917600" y="3287600"/>
            <a:ext cx="450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Lets review the safety tips from last session. </a:t>
            </a:r>
            <a:endParaRPr b="0" i="0" sz="1800" u="none" cap="none" strike="noStrike">
              <a:solidFill>
                <a:srgbClr val="595959"/>
              </a:solidFill>
              <a:latin typeface="IBM Plex Sans"/>
              <a:ea typeface="IBM Plex Sans"/>
              <a:cs typeface="IBM Plex Sans"/>
              <a:sym typeface="IBM Plex Sans"/>
            </a:endParaRPr>
          </a:p>
        </p:txBody>
      </p:sp>
      <p:sp>
        <p:nvSpPr>
          <p:cNvPr id="96" name="Google Shape;96;p5"/>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pic>
        <p:nvPicPr>
          <p:cNvPr id="97" name="Google Shape;97;p5"/>
          <p:cNvPicPr preferRelativeResize="0"/>
          <p:nvPr/>
        </p:nvPicPr>
        <p:blipFill rotWithShape="1">
          <a:blip r:embed="rId4">
            <a:alphaModFix/>
          </a:blip>
          <a:srcRect b="40272" l="0" r="0" t="40270"/>
          <a:stretch/>
        </p:blipFill>
        <p:spPr>
          <a:xfrm>
            <a:off x="0" y="0"/>
            <a:ext cx="9143996" cy="2521426"/>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f834c71892_1_80"/>
          <p:cNvSpPr txBox="1"/>
          <p:nvPr/>
        </p:nvSpPr>
        <p:spPr>
          <a:xfrm>
            <a:off x="707200" y="909525"/>
            <a:ext cx="8975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Activity: Design for Repairability</a:t>
            </a:r>
            <a:endParaRPr b="1" i="0" sz="3600" u="none" cap="none" strike="noStrike">
              <a:solidFill>
                <a:srgbClr val="073763"/>
              </a:solidFill>
              <a:latin typeface="Raleway"/>
              <a:ea typeface="Raleway"/>
              <a:cs typeface="Raleway"/>
              <a:sym typeface="Raleway"/>
            </a:endParaRPr>
          </a:p>
        </p:txBody>
      </p:sp>
      <p:sp>
        <p:nvSpPr>
          <p:cNvPr id="451" name="Google Shape;451;g2f834c71892_1_80"/>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452" name="Google Shape;452;g2f834c71892_1_80"/>
          <p:cNvSpPr txBox="1"/>
          <p:nvPr/>
        </p:nvSpPr>
        <p:spPr>
          <a:xfrm>
            <a:off x="762250" y="1931400"/>
            <a:ext cx="80061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2"/>
                </a:solidFill>
                <a:latin typeface="Lato"/>
                <a:ea typeface="Lato"/>
                <a:cs typeface="Lato"/>
                <a:sym typeface="Lato"/>
              </a:rPr>
              <a:t>In groups, talk about what could be changed about your device to make it more repairable.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453" name="Google Shape;453;g2f834c71892_1_80"/>
          <p:cNvSpPr txBox="1"/>
          <p:nvPr/>
        </p:nvSpPr>
        <p:spPr>
          <a:xfrm>
            <a:off x="762246" y="2858125"/>
            <a:ext cx="4683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Can you propose a new and improved, more repairable device? </a:t>
            </a:r>
            <a:endParaRPr b="0" i="1" sz="1400" u="none" cap="none" strike="noStrike">
              <a:solidFill>
                <a:srgbClr val="B42025"/>
              </a:solidFill>
              <a:latin typeface="Lexend Medium"/>
              <a:ea typeface="Lexend Medium"/>
              <a:cs typeface="Lexend Medium"/>
              <a:sym typeface="Lexend Medium"/>
            </a:endParaRPr>
          </a:p>
        </p:txBody>
      </p:sp>
      <p:sp>
        <p:nvSpPr>
          <p:cNvPr id="454" name="Google Shape;454;g2f834c71892_1_80"/>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000b47b4e6_0_109"/>
          <p:cNvSpPr/>
          <p:nvPr/>
        </p:nvSpPr>
        <p:spPr>
          <a:xfrm>
            <a:off x="0" y="5029200"/>
            <a:ext cx="9144000" cy="114300"/>
          </a:xfrm>
          <a:prstGeom prst="rect">
            <a:avLst/>
          </a:prstGeom>
          <a:solidFill>
            <a:srgbClr val="1D8A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0" name="Google Shape;460;g3000b47b4e6_0_109"/>
          <p:cNvGrpSpPr/>
          <p:nvPr/>
        </p:nvGrpSpPr>
        <p:grpSpPr>
          <a:xfrm>
            <a:off x="832697" y="987803"/>
            <a:ext cx="2330465" cy="3755347"/>
            <a:chOff x="716285" y="821603"/>
            <a:chExt cx="2330465" cy="3755347"/>
          </a:xfrm>
        </p:grpSpPr>
        <p:pic>
          <p:nvPicPr>
            <p:cNvPr id="461" name="Google Shape;461;g3000b47b4e6_0_109"/>
            <p:cNvPicPr preferRelativeResize="0"/>
            <p:nvPr/>
          </p:nvPicPr>
          <p:blipFill rotWithShape="1">
            <a:blip r:embed="rId3">
              <a:alphaModFix/>
            </a:blip>
            <a:srcRect b="23050" l="-12114" r="37882" t="-23050"/>
            <a:stretch/>
          </p:blipFill>
          <p:spPr>
            <a:xfrm>
              <a:off x="716300" y="821603"/>
              <a:ext cx="2330450" cy="2092600"/>
            </a:xfrm>
            <a:prstGeom prst="rect">
              <a:avLst/>
            </a:prstGeom>
            <a:noFill/>
            <a:ln>
              <a:noFill/>
            </a:ln>
          </p:spPr>
        </p:pic>
        <p:sp>
          <p:nvSpPr>
            <p:cNvPr id="462" name="Google Shape;462;g3000b47b4e6_0_109"/>
            <p:cNvSpPr txBox="1"/>
            <p:nvPr/>
          </p:nvSpPr>
          <p:spPr>
            <a:xfrm>
              <a:off x="716285" y="3099450"/>
              <a:ext cx="2330400" cy="14775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C73843"/>
                  </a:solidFill>
                  <a:latin typeface="Lexend"/>
                  <a:ea typeface="Lexend"/>
                  <a:cs typeface="Lexend"/>
                  <a:sym typeface="Lexend"/>
                </a:rPr>
                <a:t>Practical Skills</a:t>
              </a:r>
              <a:endParaRPr b="1" i="0" sz="2000" u="none" cap="none" strike="noStrike">
                <a:solidFill>
                  <a:srgbClr val="C73843"/>
                </a:solidFill>
                <a:latin typeface="Lexend"/>
                <a:ea typeface="Lexend"/>
                <a:cs typeface="Lexend"/>
                <a:sym typeface="Lexend"/>
              </a:endParaRPr>
            </a:p>
            <a:p>
              <a:pPr indent="0" lvl="0" marL="0" marR="0" rtl="0" algn="l">
                <a:lnSpc>
                  <a:spcPct val="100000"/>
                </a:lnSpc>
                <a:spcBef>
                  <a:spcPts val="0"/>
                </a:spcBef>
                <a:spcAft>
                  <a:spcPts val="0"/>
                </a:spcAft>
                <a:buClr>
                  <a:schemeClr val="dk1"/>
                </a:buClr>
                <a:buSzPts val="1800"/>
                <a:buFont typeface="Arial"/>
                <a:buNone/>
              </a:pPr>
              <a:r>
                <a:rPr b="0" i="0" lang="en" sz="1600" u="none" cap="none" strike="noStrike">
                  <a:solidFill>
                    <a:schemeClr val="dk2"/>
                  </a:solidFill>
                  <a:latin typeface="IBM Plex Sans"/>
                  <a:ea typeface="IBM Plex Sans"/>
                  <a:cs typeface="IBM Plex Sans"/>
                  <a:sym typeface="IBM Plex Sans"/>
                </a:rPr>
                <a:t>How do we stay safe during a repair?</a:t>
              </a:r>
              <a:endParaRPr b="0" i="0" sz="1600" u="none" cap="none" strike="noStrike">
                <a:solidFill>
                  <a:schemeClr val="dk2"/>
                </a:solidFill>
                <a:latin typeface="IBM Plex Sans"/>
                <a:ea typeface="IBM Plex Sans"/>
                <a:cs typeface="IBM Plex Sans"/>
                <a:sym typeface="IBM Plex Sans"/>
              </a:endParaRPr>
            </a:p>
            <a:p>
              <a:pPr indent="0" lvl="0" marL="0" marR="0" rtl="0" algn="l">
                <a:lnSpc>
                  <a:spcPct val="100000"/>
                </a:lnSpc>
                <a:spcBef>
                  <a:spcPts val="0"/>
                </a:spcBef>
                <a:spcAft>
                  <a:spcPts val="0"/>
                </a:spcAft>
                <a:buClr>
                  <a:schemeClr val="dk1"/>
                </a:buClr>
                <a:buSzPts val="1800"/>
                <a:buFont typeface="Arial"/>
                <a:buNone/>
              </a:pPr>
              <a:r>
                <a:rPr b="0" i="0" lang="en" sz="1600" u="none" cap="none" strike="noStrike">
                  <a:solidFill>
                    <a:schemeClr val="dk2"/>
                  </a:solidFill>
                  <a:latin typeface="IBM Plex Sans"/>
                  <a:ea typeface="IBM Plex Sans"/>
                  <a:cs typeface="IBM Plex Sans"/>
                  <a:sym typeface="IBM Plex Sans"/>
                </a:rPr>
                <a:t>How do we approach a repair?   </a:t>
              </a:r>
              <a:endParaRPr b="1" i="0" sz="1400" u="none" cap="none" strike="noStrike">
                <a:solidFill>
                  <a:schemeClr val="dk2"/>
                </a:solidFill>
                <a:latin typeface="Lexend"/>
                <a:ea typeface="Lexend"/>
                <a:cs typeface="Lexend"/>
                <a:sym typeface="Lexend"/>
              </a:endParaRPr>
            </a:p>
          </p:txBody>
        </p:sp>
      </p:grpSp>
      <p:pic>
        <p:nvPicPr>
          <p:cNvPr id="463" name="Google Shape;463;g3000b47b4e6_0_109"/>
          <p:cNvPicPr preferRelativeResize="0"/>
          <p:nvPr/>
        </p:nvPicPr>
        <p:blipFill rotWithShape="1">
          <a:blip r:embed="rId4">
            <a:alphaModFix/>
          </a:blip>
          <a:srcRect b="0" l="13418" r="13418" t="0"/>
          <a:stretch/>
        </p:blipFill>
        <p:spPr>
          <a:xfrm>
            <a:off x="3406775" y="987704"/>
            <a:ext cx="2330450" cy="2123046"/>
          </a:xfrm>
          <a:prstGeom prst="rect">
            <a:avLst/>
          </a:prstGeom>
          <a:noFill/>
          <a:ln>
            <a:noFill/>
          </a:ln>
        </p:spPr>
      </p:pic>
      <p:sp>
        <p:nvSpPr>
          <p:cNvPr id="464" name="Google Shape;464;g3000b47b4e6_0_109"/>
          <p:cNvSpPr txBox="1"/>
          <p:nvPr/>
        </p:nvSpPr>
        <p:spPr>
          <a:xfrm>
            <a:off x="284025" y="158425"/>
            <a:ext cx="7090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73763"/>
                </a:solidFill>
                <a:latin typeface="Raleway"/>
                <a:ea typeface="Raleway"/>
                <a:cs typeface="Raleway"/>
                <a:sym typeface="Raleway"/>
              </a:rPr>
              <a:t>What have we learned?</a:t>
            </a:r>
            <a:endParaRPr b="1" i="0" sz="3600" u="none" cap="none" strike="noStrike">
              <a:solidFill>
                <a:srgbClr val="073763"/>
              </a:solidFill>
              <a:latin typeface="Raleway"/>
              <a:ea typeface="Raleway"/>
              <a:cs typeface="Raleway"/>
              <a:sym typeface="Raleway"/>
            </a:endParaRPr>
          </a:p>
        </p:txBody>
      </p:sp>
      <p:sp>
        <p:nvSpPr>
          <p:cNvPr id="465" name="Google Shape;465;g3000b47b4e6_0_109"/>
          <p:cNvSpPr txBox="1"/>
          <p:nvPr/>
        </p:nvSpPr>
        <p:spPr>
          <a:xfrm>
            <a:off x="3406772" y="3301825"/>
            <a:ext cx="2330400" cy="12006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C73843"/>
                </a:solidFill>
                <a:latin typeface="Lexend"/>
                <a:ea typeface="Lexend"/>
                <a:cs typeface="Lexend"/>
                <a:sym typeface="Lexend"/>
              </a:rPr>
              <a:t>Social Context</a:t>
            </a:r>
            <a:endParaRPr b="1" i="0" sz="2000" u="none" cap="none" strike="noStrike">
              <a:solidFill>
                <a:srgbClr val="C73843"/>
              </a:solidFill>
              <a:latin typeface="Lexend"/>
              <a:ea typeface="Lexend"/>
              <a:cs typeface="Lexend"/>
              <a:sym typeface="Lexend"/>
            </a:endParaRPr>
          </a:p>
          <a:p>
            <a:pPr indent="0" lvl="0" marL="0" marR="0" rtl="0" algn="l">
              <a:lnSpc>
                <a:spcPct val="100000"/>
              </a:lnSpc>
              <a:spcBef>
                <a:spcPts val="0"/>
              </a:spcBef>
              <a:spcAft>
                <a:spcPts val="0"/>
              </a:spcAft>
              <a:buClr>
                <a:schemeClr val="dk1"/>
              </a:buClr>
              <a:buSzPts val="1800"/>
              <a:buFont typeface="Arial"/>
              <a:buNone/>
            </a:pPr>
            <a:r>
              <a:rPr b="0" i="0" lang="en" sz="1600" u="none" cap="none" strike="noStrike">
                <a:solidFill>
                  <a:schemeClr val="dk2"/>
                </a:solidFill>
                <a:latin typeface="IBM Plex Sans"/>
                <a:ea typeface="IBM Plex Sans"/>
                <a:cs typeface="IBM Plex Sans"/>
                <a:sym typeface="IBM Plex Sans"/>
              </a:rPr>
              <a:t>Why is Right to Repair important?</a:t>
            </a:r>
            <a:endParaRPr b="0" i="0" sz="1600" u="none" cap="none" strike="noStrike">
              <a:solidFill>
                <a:schemeClr val="dk2"/>
              </a:solidFill>
              <a:latin typeface="IBM Plex Sans"/>
              <a:ea typeface="IBM Plex Sans"/>
              <a:cs typeface="IBM Plex Sans"/>
              <a:sym typeface="IBM Plex Sans"/>
            </a:endParaRPr>
          </a:p>
          <a:p>
            <a:pPr indent="0" lvl="0" marL="0" marR="0" rtl="0" algn="l">
              <a:lnSpc>
                <a:spcPct val="100000"/>
              </a:lnSpc>
              <a:spcBef>
                <a:spcPts val="0"/>
              </a:spcBef>
              <a:spcAft>
                <a:spcPts val="0"/>
              </a:spcAft>
              <a:buClr>
                <a:schemeClr val="dk1"/>
              </a:buClr>
              <a:buSzPts val="1800"/>
              <a:buFont typeface="Arial"/>
              <a:buNone/>
            </a:pPr>
            <a:r>
              <a:t/>
            </a:r>
            <a:endParaRPr b="1" i="0" sz="1400" u="none" cap="none" strike="noStrike">
              <a:solidFill>
                <a:schemeClr val="dk2"/>
              </a:solidFill>
              <a:latin typeface="Lexend"/>
              <a:ea typeface="Lexend"/>
              <a:cs typeface="Lexend"/>
              <a:sym typeface="Lexend"/>
            </a:endParaRPr>
          </a:p>
        </p:txBody>
      </p:sp>
      <p:sp>
        <p:nvSpPr>
          <p:cNvPr id="466" name="Google Shape;466;g3000b47b4e6_0_109"/>
          <p:cNvSpPr txBox="1"/>
          <p:nvPr/>
        </p:nvSpPr>
        <p:spPr>
          <a:xfrm>
            <a:off x="6036072" y="3296350"/>
            <a:ext cx="2275200" cy="9852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C73843"/>
                </a:solidFill>
                <a:latin typeface="Lexend"/>
                <a:ea typeface="Lexend"/>
                <a:cs typeface="Lexend"/>
                <a:sym typeface="Lexend"/>
              </a:rPr>
              <a:t>Theory</a:t>
            </a:r>
            <a:endParaRPr b="1" i="0" sz="2000" u="none" cap="none" strike="noStrike">
              <a:solidFill>
                <a:srgbClr val="C73843"/>
              </a:solidFill>
              <a:latin typeface="Lexend"/>
              <a:ea typeface="Lexend"/>
              <a:cs typeface="Lexend"/>
              <a:sym typeface="Lexend"/>
            </a:endParaRPr>
          </a:p>
          <a:p>
            <a:pPr indent="0" lvl="0" marL="0" marR="0" rtl="0" algn="l">
              <a:lnSpc>
                <a:spcPct val="100000"/>
              </a:lnSpc>
              <a:spcBef>
                <a:spcPts val="0"/>
              </a:spcBef>
              <a:spcAft>
                <a:spcPts val="0"/>
              </a:spcAft>
              <a:buClr>
                <a:schemeClr val="dk1"/>
              </a:buClr>
              <a:buSzPts val="1800"/>
              <a:buFont typeface="Arial"/>
              <a:buNone/>
            </a:pPr>
            <a:r>
              <a:rPr b="0" i="0" lang="en" sz="1600" u="none" cap="none" strike="noStrike">
                <a:solidFill>
                  <a:schemeClr val="dk2"/>
                </a:solidFill>
                <a:latin typeface="IBM Plex Sans"/>
                <a:ea typeface="IBM Plex Sans"/>
                <a:cs typeface="IBM Plex Sans"/>
                <a:sym typeface="IBM Plex Sans"/>
              </a:rPr>
              <a:t>What does it mean to design for repairability?</a:t>
            </a:r>
            <a:endParaRPr b="1" i="0" sz="1400" u="none" cap="none" strike="noStrike">
              <a:solidFill>
                <a:schemeClr val="dk2"/>
              </a:solidFill>
              <a:latin typeface="Lexend"/>
              <a:ea typeface="Lexend"/>
              <a:cs typeface="Lexend"/>
              <a:sym typeface="Lexend"/>
            </a:endParaRPr>
          </a:p>
        </p:txBody>
      </p:sp>
      <p:pic>
        <p:nvPicPr>
          <p:cNvPr id="467" name="Google Shape;467;g3000b47b4e6_0_109"/>
          <p:cNvPicPr preferRelativeResize="0"/>
          <p:nvPr/>
        </p:nvPicPr>
        <p:blipFill rotWithShape="1">
          <a:blip r:embed="rId5">
            <a:alphaModFix/>
          </a:blip>
          <a:srcRect b="0" l="0" r="18445" t="0"/>
          <a:stretch/>
        </p:blipFill>
        <p:spPr>
          <a:xfrm>
            <a:off x="832700" y="988050"/>
            <a:ext cx="2330400" cy="2092600"/>
          </a:xfrm>
          <a:prstGeom prst="rect">
            <a:avLst/>
          </a:prstGeom>
          <a:noFill/>
          <a:ln>
            <a:noFill/>
          </a:ln>
        </p:spPr>
      </p:pic>
      <p:sp>
        <p:nvSpPr>
          <p:cNvPr id="468" name="Google Shape;468;g3000b47b4e6_0_109"/>
          <p:cNvSpPr/>
          <p:nvPr/>
        </p:nvSpPr>
        <p:spPr>
          <a:xfrm>
            <a:off x="5827350" y="793550"/>
            <a:ext cx="2776500" cy="2317200"/>
          </a:xfrm>
          <a:prstGeom prst="triangle">
            <a:avLst>
              <a:gd fmla="val 50000" name="adj"/>
            </a:avLst>
          </a:prstGeom>
          <a:solidFill>
            <a:srgbClr val="FFF2CC"/>
          </a:solidFill>
          <a:ln cap="flat" cmpd="sng" w="762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69" name="Google Shape;469;g3000b47b4e6_0_109"/>
          <p:cNvCxnSpPr>
            <a:stCxn id="468" idx="3"/>
          </p:cNvCxnSpPr>
          <p:nvPr/>
        </p:nvCxnSpPr>
        <p:spPr>
          <a:xfrm flipH="1" rot="10800000">
            <a:off x="7215600" y="2071850"/>
            <a:ext cx="5700" cy="1038900"/>
          </a:xfrm>
          <a:prstGeom prst="straightConnector1">
            <a:avLst/>
          </a:prstGeom>
          <a:noFill/>
          <a:ln cap="flat" cmpd="sng" w="76200">
            <a:solidFill>
              <a:srgbClr val="F1C232"/>
            </a:solidFill>
            <a:prstDash val="solid"/>
            <a:round/>
            <a:headEnd len="med" w="med" type="none"/>
            <a:tailEnd len="med" w="med" type="none"/>
          </a:ln>
        </p:spPr>
      </p:cxnSp>
      <p:cxnSp>
        <p:nvCxnSpPr>
          <p:cNvPr id="470" name="Google Shape;470;g3000b47b4e6_0_109"/>
          <p:cNvCxnSpPr/>
          <p:nvPr/>
        </p:nvCxnSpPr>
        <p:spPr>
          <a:xfrm flipH="1" rot="10800000">
            <a:off x="6462100" y="2072025"/>
            <a:ext cx="1508100" cy="9900"/>
          </a:xfrm>
          <a:prstGeom prst="straightConnector1">
            <a:avLst/>
          </a:prstGeom>
          <a:noFill/>
          <a:ln cap="flat" cmpd="sng" w="76200">
            <a:solidFill>
              <a:srgbClr val="F1C232"/>
            </a:solidFill>
            <a:prstDash val="solid"/>
            <a:round/>
            <a:headEnd len="med" w="med" type="none"/>
            <a:tailEnd len="med" w="med" type="none"/>
          </a:ln>
        </p:spPr>
      </p:cxnSp>
      <p:sp>
        <p:nvSpPr>
          <p:cNvPr id="471" name="Google Shape;471;g3000b47b4e6_0_109"/>
          <p:cNvSpPr txBox="1"/>
          <p:nvPr/>
        </p:nvSpPr>
        <p:spPr>
          <a:xfrm>
            <a:off x="7181200" y="1602525"/>
            <a:ext cx="241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95959"/>
              </a:solidFill>
            </a:endParaRPr>
          </a:p>
        </p:txBody>
      </p:sp>
      <p:sp>
        <p:nvSpPr>
          <p:cNvPr id="472" name="Google Shape;472;g3000b47b4e6_0_109"/>
          <p:cNvSpPr txBox="1"/>
          <p:nvPr/>
        </p:nvSpPr>
        <p:spPr>
          <a:xfrm>
            <a:off x="6971475" y="1173075"/>
            <a:ext cx="2495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rgbClr val="F1C232"/>
                </a:solidFill>
              </a:rPr>
              <a:t>V</a:t>
            </a:r>
            <a:endParaRPr b="1" sz="4200">
              <a:solidFill>
                <a:srgbClr val="F1C232"/>
              </a:solidFill>
            </a:endParaRPr>
          </a:p>
        </p:txBody>
      </p:sp>
      <p:sp>
        <p:nvSpPr>
          <p:cNvPr id="473" name="Google Shape;473;g3000b47b4e6_0_109"/>
          <p:cNvSpPr txBox="1"/>
          <p:nvPr/>
        </p:nvSpPr>
        <p:spPr>
          <a:xfrm>
            <a:off x="6521475" y="2136275"/>
            <a:ext cx="2495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rgbClr val="F1C232"/>
                </a:solidFill>
              </a:rPr>
              <a:t>I      R</a:t>
            </a:r>
            <a:endParaRPr b="1" sz="4200">
              <a:solidFill>
                <a:srgbClr val="F1C232"/>
              </a:solidFill>
            </a:endParaRPr>
          </a:p>
        </p:txBody>
      </p:sp>
      <p:sp>
        <p:nvSpPr>
          <p:cNvPr id="474" name="Google Shape;474;g3000b47b4e6_0_109"/>
          <p:cNvSpPr/>
          <p:nvPr/>
        </p:nvSpPr>
        <p:spPr>
          <a:xfrm>
            <a:off x="7058700" y="2446550"/>
            <a:ext cx="319500" cy="2895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475" name="Google Shape;475;g3000b47b4e6_0_109"/>
          <p:cNvSpPr/>
          <p:nvPr/>
        </p:nvSpPr>
        <p:spPr>
          <a:xfrm>
            <a:off x="7482250" y="1932225"/>
            <a:ext cx="319500" cy="2895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476" name="Google Shape;476;g3000b47b4e6_0_109"/>
          <p:cNvSpPr txBox="1"/>
          <p:nvPr/>
        </p:nvSpPr>
        <p:spPr>
          <a:xfrm>
            <a:off x="7058700" y="2360450"/>
            <a:ext cx="428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595959"/>
                </a:solidFill>
              </a:rPr>
              <a:t>x</a:t>
            </a:r>
            <a:endParaRPr sz="1800">
              <a:solidFill>
                <a:srgbClr val="595959"/>
              </a:solidFill>
            </a:endParaRPr>
          </a:p>
        </p:txBody>
      </p:sp>
      <p:sp>
        <p:nvSpPr>
          <p:cNvPr id="477" name="Google Shape;477;g3000b47b4e6_0_109"/>
          <p:cNvSpPr txBox="1"/>
          <p:nvPr/>
        </p:nvSpPr>
        <p:spPr>
          <a:xfrm>
            <a:off x="6593575" y="1794600"/>
            <a:ext cx="383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1F1F1F"/>
                </a:solidFill>
                <a:latin typeface="Roboto"/>
                <a:ea typeface="Roboto"/>
                <a:cs typeface="Roboto"/>
                <a:sym typeface="Roboto"/>
              </a:rPr>
              <a:t>÷</a:t>
            </a:r>
            <a:endParaRPr sz="1800">
              <a:solidFill>
                <a:srgbClr val="595959"/>
              </a:solidFill>
            </a:endParaRPr>
          </a:p>
        </p:txBody>
      </p:sp>
      <p:sp>
        <p:nvSpPr>
          <p:cNvPr id="478" name="Google Shape;478;g3000b47b4e6_0_109"/>
          <p:cNvSpPr txBox="1"/>
          <p:nvPr/>
        </p:nvSpPr>
        <p:spPr>
          <a:xfrm>
            <a:off x="7452100" y="1794600"/>
            <a:ext cx="383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1F1F1F"/>
                </a:solidFill>
                <a:latin typeface="Roboto"/>
                <a:ea typeface="Roboto"/>
                <a:cs typeface="Roboto"/>
                <a:sym typeface="Roboto"/>
              </a:rPr>
              <a:t>÷</a:t>
            </a:r>
            <a:endParaRPr sz="1800">
              <a:solidFill>
                <a:srgbClr val="59595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2"/>
          <p:cNvSpPr/>
          <p:nvPr/>
        </p:nvSpPr>
        <p:spPr>
          <a:xfrm>
            <a:off x="0" y="0"/>
            <a:ext cx="9144000" cy="46845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32"/>
          <p:cNvSpPr txBox="1"/>
          <p:nvPr/>
        </p:nvSpPr>
        <p:spPr>
          <a:xfrm>
            <a:off x="469350" y="1979275"/>
            <a:ext cx="72096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chemeClr val="lt1"/>
                </a:solidFill>
                <a:latin typeface="Raleway"/>
                <a:ea typeface="Raleway"/>
                <a:cs typeface="Raleway"/>
                <a:sym typeface="Raleway"/>
              </a:rPr>
              <a:t>Questions?</a:t>
            </a:r>
            <a:endParaRPr b="1" i="0" sz="4000" u="none" cap="none" strike="noStrike">
              <a:solidFill>
                <a:schemeClr val="lt1"/>
              </a:solidFill>
              <a:latin typeface="Raleway"/>
              <a:ea typeface="Raleway"/>
              <a:cs typeface="Raleway"/>
              <a:sym typeface="Raleway"/>
            </a:endParaRPr>
          </a:p>
        </p:txBody>
      </p:sp>
      <p:sp>
        <p:nvSpPr>
          <p:cNvPr id="485" name="Google Shape;485;p32"/>
          <p:cNvSpPr/>
          <p:nvPr/>
        </p:nvSpPr>
        <p:spPr>
          <a:xfrm>
            <a:off x="0" y="4684500"/>
            <a:ext cx="9144000" cy="459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6" name="Google Shape;486;p32"/>
          <p:cNvPicPr preferRelativeResize="0"/>
          <p:nvPr/>
        </p:nvPicPr>
        <p:blipFill rotWithShape="1">
          <a:blip r:embed="rId3">
            <a:alphaModFix/>
          </a:blip>
          <a:srcRect b="0" l="0" r="0" t="0"/>
          <a:stretch/>
        </p:blipFill>
        <p:spPr>
          <a:xfrm>
            <a:off x="133350" y="4777498"/>
            <a:ext cx="1649398" cy="27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fe3593d3e2_0_17"/>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03" name="Google Shape;103;g2fe3593d3e2_0_17"/>
          <p:cNvSpPr txBox="1"/>
          <p:nvPr/>
        </p:nvSpPr>
        <p:spPr>
          <a:xfrm>
            <a:off x="311700" y="8165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Lexend"/>
                <a:ea typeface="Lexend"/>
                <a:cs typeface="Lexend"/>
                <a:sym typeface="Lexend"/>
              </a:rPr>
              <a:t>Preparing your workstation</a:t>
            </a:r>
            <a:endParaRPr b="1" i="0" sz="3200" u="none" cap="none" strike="noStrike">
              <a:solidFill>
                <a:srgbClr val="000000"/>
              </a:solidFill>
              <a:latin typeface="Lexend"/>
              <a:ea typeface="Lexend"/>
              <a:cs typeface="Lexend"/>
              <a:sym typeface="Lexend"/>
            </a:endParaRPr>
          </a:p>
        </p:txBody>
      </p:sp>
      <p:sp>
        <p:nvSpPr>
          <p:cNvPr id="104" name="Google Shape;104;g2fe3593d3e2_0_17"/>
          <p:cNvSpPr txBox="1"/>
          <p:nvPr/>
        </p:nvSpPr>
        <p:spPr>
          <a:xfrm>
            <a:off x="96100" y="1786125"/>
            <a:ext cx="3037500" cy="2406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Self</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1600"/>
              </a:spcBef>
              <a:spcAft>
                <a:spcPts val="0"/>
              </a:spcAft>
              <a:buClr>
                <a:srgbClr val="595959"/>
              </a:buClr>
              <a:buSzPts val="1600"/>
              <a:buFont typeface="IBM Plex Sans"/>
              <a:buChar char="●"/>
            </a:pPr>
            <a:r>
              <a:rPr b="0" i="0" lang="en" sz="1600" u="none" cap="none" strike="noStrike">
                <a:solidFill>
                  <a:srgbClr val="595959"/>
                </a:solidFill>
                <a:latin typeface="IBM Plex Sans"/>
                <a:ea typeface="IBM Plex Sans"/>
                <a:cs typeface="IBM Plex Sans"/>
                <a:sym typeface="IBM Plex Sans"/>
              </a:rPr>
              <a:t>Tie back </a:t>
            </a:r>
            <a:r>
              <a:rPr b="1" i="0" lang="en" sz="1600" u="none" cap="none" strike="noStrike">
                <a:solidFill>
                  <a:srgbClr val="595959"/>
                </a:solidFill>
                <a:latin typeface="IBM Plex Sans"/>
                <a:ea typeface="IBM Plex Sans"/>
                <a:cs typeface="IBM Plex Sans"/>
                <a:sym typeface="IBM Plex Sans"/>
              </a:rPr>
              <a:t>long hair</a:t>
            </a:r>
            <a:endParaRPr b="1" i="0" sz="16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0"/>
              </a:spcBef>
              <a:spcAft>
                <a:spcPts val="0"/>
              </a:spcAft>
              <a:buClr>
                <a:srgbClr val="595959"/>
              </a:buClr>
              <a:buSzPts val="1600"/>
              <a:buFont typeface="IBM Plex Sans"/>
              <a:buChar char="●"/>
            </a:pPr>
            <a:r>
              <a:rPr b="0" i="0" lang="en" sz="1600" u="none" cap="none" strike="noStrike">
                <a:solidFill>
                  <a:srgbClr val="595959"/>
                </a:solidFill>
                <a:latin typeface="IBM Plex Sans"/>
                <a:ea typeface="IBM Plex Sans"/>
                <a:cs typeface="IBM Plex Sans"/>
                <a:sym typeface="IBM Plex Sans"/>
              </a:rPr>
              <a:t>Take off dangling </a:t>
            </a:r>
            <a:r>
              <a:rPr b="1" i="0" lang="en" sz="1600" u="none" cap="none" strike="noStrike">
                <a:solidFill>
                  <a:srgbClr val="595959"/>
                </a:solidFill>
                <a:latin typeface="IBM Plex Sans"/>
                <a:ea typeface="IBM Plex Sans"/>
                <a:cs typeface="IBM Plex Sans"/>
                <a:sym typeface="IBM Plex Sans"/>
              </a:rPr>
              <a:t>jewelry</a:t>
            </a:r>
            <a:r>
              <a:rPr b="0" i="0" lang="en" sz="1600" u="none" cap="none" strike="noStrike">
                <a:solidFill>
                  <a:srgbClr val="595959"/>
                </a:solidFill>
                <a:latin typeface="IBM Plex Sans"/>
                <a:ea typeface="IBM Plex Sans"/>
                <a:cs typeface="IBM Plex Sans"/>
                <a:sym typeface="IBM Plex Sans"/>
              </a:rPr>
              <a:t> and rings</a:t>
            </a:r>
            <a:endParaRPr b="0" i="0" sz="16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0"/>
              </a:spcBef>
              <a:spcAft>
                <a:spcPts val="0"/>
              </a:spcAft>
              <a:buClr>
                <a:srgbClr val="595959"/>
              </a:buClr>
              <a:buSzPts val="1600"/>
              <a:buFont typeface="IBM Plex Sans"/>
              <a:buChar char="●"/>
            </a:pPr>
            <a:r>
              <a:rPr b="0" i="0" lang="en" sz="1600" u="none" cap="none" strike="noStrike">
                <a:solidFill>
                  <a:srgbClr val="595959"/>
                </a:solidFill>
                <a:latin typeface="IBM Plex Sans"/>
                <a:ea typeface="IBM Plex Sans"/>
                <a:cs typeface="IBM Plex Sans"/>
                <a:sym typeface="IBM Plex Sans"/>
              </a:rPr>
              <a:t>Remove </a:t>
            </a:r>
            <a:r>
              <a:rPr b="1" i="0" lang="en" sz="1600" u="none" cap="none" strike="noStrike">
                <a:solidFill>
                  <a:srgbClr val="595959"/>
                </a:solidFill>
                <a:latin typeface="IBM Plex Sans"/>
                <a:ea typeface="IBM Plex Sans"/>
                <a:cs typeface="IBM Plex Sans"/>
                <a:sym typeface="IBM Plex Sans"/>
              </a:rPr>
              <a:t>loose clothing</a:t>
            </a:r>
            <a:r>
              <a:rPr b="0" i="0" lang="en" sz="1600" u="none" cap="none" strike="noStrike">
                <a:solidFill>
                  <a:srgbClr val="595959"/>
                </a:solidFill>
                <a:latin typeface="IBM Plex Sans"/>
                <a:ea typeface="IBM Plex Sans"/>
                <a:cs typeface="IBM Plex Sans"/>
                <a:sym typeface="IBM Plex Sans"/>
              </a:rPr>
              <a:t> (eg. scarves, or baggy sleeves)</a:t>
            </a:r>
            <a:endParaRPr b="0" i="0" sz="1600" u="none" cap="none" strike="noStrike">
              <a:solidFill>
                <a:srgbClr val="595959"/>
              </a:solidFill>
              <a:latin typeface="IBM Plex Sans"/>
              <a:ea typeface="IBM Plex Sans"/>
              <a:cs typeface="IBM Plex Sans"/>
              <a:sym typeface="IBM Plex Sans"/>
            </a:endParaRPr>
          </a:p>
        </p:txBody>
      </p:sp>
      <p:sp>
        <p:nvSpPr>
          <p:cNvPr id="105" name="Google Shape;105;g2fe3593d3e2_0_17"/>
          <p:cNvSpPr txBox="1"/>
          <p:nvPr/>
        </p:nvSpPr>
        <p:spPr>
          <a:xfrm>
            <a:off x="311706" y="477575"/>
            <a:ext cx="353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B42025"/>
                </a:solidFill>
                <a:latin typeface="Lexend Medium"/>
                <a:ea typeface="Lexend Medium"/>
                <a:cs typeface="Lexend Medium"/>
                <a:sym typeface="Lexend Medium"/>
              </a:rPr>
              <a:t>Staying Safe working with Electronics</a:t>
            </a:r>
            <a:endParaRPr b="0" i="0" sz="1400" u="none" cap="none" strike="noStrike">
              <a:solidFill>
                <a:srgbClr val="B42025"/>
              </a:solidFill>
              <a:latin typeface="Lexend Medium"/>
              <a:ea typeface="Lexend Medium"/>
              <a:cs typeface="Lexend Medium"/>
              <a:sym typeface="Lexend Medium"/>
            </a:endParaRPr>
          </a:p>
        </p:txBody>
      </p:sp>
      <p:sp>
        <p:nvSpPr>
          <p:cNvPr id="106" name="Google Shape;106;g2fe3593d3e2_0_17"/>
          <p:cNvSpPr txBox="1"/>
          <p:nvPr/>
        </p:nvSpPr>
        <p:spPr>
          <a:xfrm>
            <a:off x="3164050" y="1787750"/>
            <a:ext cx="3037500" cy="212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Space</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1600"/>
              </a:spcBef>
              <a:spcAft>
                <a:spcPts val="0"/>
              </a:spcAft>
              <a:buClr>
                <a:srgbClr val="595959"/>
              </a:buClr>
              <a:buSzPts val="1600"/>
              <a:buFont typeface="IBM Plex Sans"/>
              <a:buChar char="●"/>
            </a:pPr>
            <a:r>
              <a:rPr b="0" i="0" lang="en" sz="1600" u="none" cap="none" strike="noStrike">
                <a:solidFill>
                  <a:srgbClr val="595959"/>
                </a:solidFill>
                <a:latin typeface="IBM Plex Sans"/>
                <a:ea typeface="IBM Plex Sans"/>
                <a:cs typeface="IBM Plex Sans"/>
                <a:sym typeface="IBM Plex Sans"/>
              </a:rPr>
              <a:t>Check for </a:t>
            </a:r>
            <a:r>
              <a:rPr b="1" i="0" lang="en" sz="1600" u="none" cap="none" strike="noStrike">
                <a:solidFill>
                  <a:srgbClr val="595959"/>
                </a:solidFill>
                <a:latin typeface="IBM Plex Sans"/>
                <a:ea typeface="IBM Plex Sans"/>
                <a:cs typeface="IBM Plex Sans"/>
                <a:sym typeface="IBM Plex Sans"/>
              </a:rPr>
              <a:t>tripping hazards</a:t>
            </a:r>
            <a:endParaRPr b="0" i="0" sz="16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0"/>
              </a:spcBef>
              <a:spcAft>
                <a:spcPts val="0"/>
              </a:spcAft>
              <a:buClr>
                <a:srgbClr val="595959"/>
              </a:buClr>
              <a:buSzPts val="1600"/>
              <a:buFont typeface="IBM Plex Sans"/>
              <a:buChar char="●"/>
            </a:pPr>
            <a:r>
              <a:rPr b="0" i="0" lang="en" sz="1600" u="none" cap="none" strike="noStrike">
                <a:solidFill>
                  <a:srgbClr val="595959"/>
                </a:solidFill>
                <a:latin typeface="IBM Plex Sans"/>
                <a:ea typeface="IBM Plex Sans"/>
                <a:cs typeface="IBM Plex Sans"/>
                <a:sym typeface="IBM Plex Sans"/>
              </a:rPr>
              <a:t>Work on a </a:t>
            </a:r>
            <a:r>
              <a:rPr b="1" i="0" lang="en" sz="1600" u="none" cap="none" strike="noStrike">
                <a:solidFill>
                  <a:srgbClr val="595959"/>
                </a:solidFill>
                <a:latin typeface="IBM Plex Sans"/>
                <a:ea typeface="IBM Plex Sans"/>
                <a:cs typeface="IBM Plex Sans"/>
                <a:sym typeface="IBM Plex Sans"/>
              </a:rPr>
              <a:t>stable, dry surface</a:t>
            </a:r>
            <a:endParaRPr b="1" i="0" sz="16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0"/>
              </a:spcBef>
              <a:spcAft>
                <a:spcPts val="0"/>
              </a:spcAft>
              <a:buClr>
                <a:srgbClr val="595959"/>
              </a:buClr>
              <a:buSzPts val="1600"/>
              <a:buFont typeface="IBM Plex Sans"/>
              <a:buChar char="●"/>
            </a:pPr>
            <a:r>
              <a:rPr b="1" i="0" lang="en" sz="1600" u="none" cap="none" strike="noStrike">
                <a:solidFill>
                  <a:srgbClr val="595959"/>
                </a:solidFill>
                <a:latin typeface="IBM Plex Sans"/>
                <a:ea typeface="IBM Plex Sans"/>
                <a:cs typeface="IBM Plex Sans"/>
                <a:sym typeface="IBM Plex Sans"/>
              </a:rPr>
              <a:t>No food &amp; drink</a:t>
            </a:r>
            <a:endParaRPr b="0" i="0" sz="1600" u="none" cap="none" strike="noStrike">
              <a:solidFill>
                <a:srgbClr val="595959"/>
              </a:solidFill>
              <a:latin typeface="IBM Plex Sans"/>
              <a:ea typeface="IBM Plex Sans"/>
              <a:cs typeface="IBM Plex Sans"/>
              <a:sym typeface="IBM Plex Sans"/>
            </a:endParaRPr>
          </a:p>
        </p:txBody>
      </p:sp>
      <p:sp>
        <p:nvSpPr>
          <p:cNvPr id="107" name="Google Shape;107;g2fe3593d3e2_0_17"/>
          <p:cNvSpPr txBox="1"/>
          <p:nvPr/>
        </p:nvSpPr>
        <p:spPr>
          <a:xfrm>
            <a:off x="6021650" y="1786125"/>
            <a:ext cx="3037500" cy="155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Device</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330200" lvl="0" marL="457200" marR="0" rtl="0" algn="l">
              <a:lnSpc>
                <a:spcPct val="115000"/>
              </a:lnSpc>
              <a:spcBef>
                <a:spcPts val="1600"/>
              </a:spcBef>
              <a:spcAft>
                <a:spcPts val="0"/>
              </a:spcAft>
              <a:buClr>
                <a:srgbClr val="595959"/>
              </a:buClr>
              <a:buSzPts val="1600"/>
              <a:buFont typeface="IBM Plex Sans"/>
              <a:buChar char="●"/>
            </a:pPr>
            <a:r>
              <a:rPr b="0" i="0" lang="en" sz="1600" u="none" cap="none" strike="noStrike">
                <a:solidFill>
                  <a:srgbClr val="595959"/>
                </a:solidFill>
                <a:latin typeface="IBM Plex Sans"/>
                <a:ea typeface="IBM Plex Sans"/>
                <a:cs typeface="IBM Plex Sans"/>
                <a:sym typeface="IBM Plex Sans"/>
              </a:rPr>
              <a:t>Look for </a:t>
            </a:r>
            <a:r>
              <a:rPr b="1" i="0" lang="en" sz="1600" u="none" cap="none" strike="noStrike">
                <a:solidFill>
                  <a:srgbClr val="595959"/>
                </a:solidFill>
                <a:latin typeface="IBM Plex Sans"/>
                <a:ea typeface="IBM Plex Sans"/>
                <a:cs typeface="IBM Plex Sans"/>
                <a:sym typeface="IBM Plex Sans"/>
              </a:rPr>
              <a:t>warning stickers</a:t>
            </a:r>
            <a:endParaRPr b="1" i="0" sz="1600" u="none" cap="none" strike="noStrike">
              <a:solidFill>
                <a:srgbClr val="595959"/>
              </a:solidFill>
              <a:latin typeface="IBM Plex Sans"/>
              <a:ea typeface="IBM Plex Sans"/>
              <a:cs typeface="IBM Plex Sans"/>
              <a:sym typeface="IBM Plex Sans"/>
            </a:endParaRPr>
          </a:p>
          <a:p>
            <a:pPr indent="-317500" lvl="0" marL="457200" marR="0" rtl="0" algn="l">
              <a:lnSpc>
                <a:spcPct val="115000"/>
              </a:lnSpc>
              <a:spcBef>
                <a:spcPts val="0"/>
              </a:spcBef>
              <a:spcAft>
                <a:spcPts val="0"/>
              </a:spcAft>
              <a:buClr>
                <a:srgbClr val="595959"/>
              </a:buClr>
              <a:buSzPts val="1400"/>
              <a:buFont typeface="IBM Plex Sans"/>
              <a:buChar char="●"/>
            </a:pPr>
            <a:r>
              <a:rPr b="0" i="0" lang="en" sz="1600" u="none" cap="none" strike="noStrike">
                <a:solidFill>
                  <a:srgbClr val="595959"/>
                </a:solidFill>
                <a:latin typeface="IBM Plex Sans"/>
                <a:ea typeface="IBM Plex Sans"/>
                <a:cs typeface="IBM Plex Sans"/>
                <a:sym typeface="IBM Plex Sans"/>
              </a:rPr>
              <a:t>Inspect the device for </a:t>
            </a:r>
            <a:r>
              <a:rPr b="1" i="0" lang="en" sz="1600" u="none" cap="none" strike="noStrike">
                <a:solidFill>
                  <a:srgbClr val="595959"/>
                </a:solidFill>
                <a:latin typeface="IBM Plex Sans"/>
                <a:ea typeface="IBM Plex Sans"/>
                <a:cs typeface="IBM Plex Sans"/>
                <a:sym typeface="IBM Plex Sans"/>
              </a:rPr>
              <a:t>sharp edges</a:t>
            </a:r>
            <a:r>
              <a:rPr b="0" i="0" lang="en" sz="1600" u="none" cap="none" strike="noStrike">
                <a:solidFill>
                  <a:srgbClr val="595959"/>
                </a:solidFill>
                <a:latin typeface="IBM Plex Sans"/>
                <a:ea typeface="IBM Plex Sans"/>
                <a:cs typeface="IBM Plex Sans"/>
                <a:sym typeface="IBM Plex Sans"/>
              </a:rPr>
              <a:t>.</a:t>
            </a:r>
            <a:r>
              <a:rPr b="0" i="0" lang="en" sz="1400" u="none" cap="none" strike="noStrike">
                <a:solidFill>
                  <a:srgbClr val="595959"/>
                </a:solidFill>
                <a:latin typeface="IBM Plex Sans"/>
                <a:ea typeface="IBM Plex Sans"/>
                <a:cs typeface="IBM Plex Sans"/>
                <a:sym typeface="IBM Plex Sans"/>
              </a:rPr>
              <a:t> </a:t>
            </a:r>
            <a:endParaRPr b="0" i="0" sz="1400" u="none" cap="none" strike="noStrike">
              <a:solidFill>
                <a:srgbClr val="595959"/>
              </a:solidFill>
              <a:latin typeface="IBM Plex Sans"/>
              <a:ea typeface="IBM Plex Sans"/>
              <a:cs typeface="IBM Plex Sans"/>
              <a:sym typeface="IBM Plex Sans"/>
            </a:endParaRPr>
          </a:p>
        </p:txBody>
      </p:sp>
      <p:sp>
        <p:nvSpPr>
          <p:cNvPr id="108" name="Google Shape;108;g2fe3593d3e2_0_17"/>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2fe3593d3e2_0_31"/>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14" name="Google Shape;114;g2fe3593d3e2_0_31"/>
          <p:cNvSpPr txBox="1"/>
          <p:nvPr/>
        </p:nvSpPr>
        <p:spPr>
          <a:xfrm>
            <a:off x="311700" y="9689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Lexend"/>
                <a:ea typeface="Lexend"/>
                <a:cs typeface="Lexend"/>
                <a:sym typeface="Lexend"/>
              </a:rPr>
              <a:t>How to not get shocked!</a:t>
            </a:r>
            <a:endParaRPr b="1" i="0" sz="3200" u="none" cap="none" strike="noStrike">
              <a:solidFill>
                <a:srgbClr val="000000"/>
              </a:solidFill>
              <a:latin typeface="Lexend"/>
              <a:ea typeface="Lexend"/>
              <a:cs typeface="Lexend"/>
              <a:sym typeface="Lexend"/>
            </a:endParaRPr>
          </a:p>
        </p:txBody>
      </p:sp>
      <p:sp>
        <p:nvSpPr>
          <p:cNvPr id="115" name="Google Shape;115;g2fe3593d3e2_0_31"/>
          <p:cNvSpPr txBox="1"/>
          <p:nvPr/>
        </p:nvSpPr>
        <p:spPr>
          <a:xfrm>
            <a:off x="311700" y="2167125"/>
            <a:ext cx="2748600" cy="155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1. Unplug the device</a:t>
            </a:r>
            <a:endParaRPr b="1" i="0" sz="2000" u="none" cap="none" strike="noStrike">
              <a:solidFill>
                <a:srgbClr val="595959"/>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600"/>
              <a:buFont typeface="Arial"/>
              <a:buNone/>
            </a:pPr>
            <a:r>
              <a:rPr b="0" i="0" lang="en" sz="1600" u="none" cap="none" strike="noStrike">
                <a:solidFill>
                  <a:srgbClr val="595959"/>
                </a:solidFill>
                <a:latin typeface="IBM Plex Sans"/>
                <a:ea typeface="IBM Plex Sans"/>
                <a:cs typeface="IBM Plex Sans"/>
                <a:sym typeface="IBM Plex Sans"/>
              </a:rPr>
              <a:t>The AC power coming from wall sockets is especially high power! </a:t>
            </a:r>
            <a:endParaRPr b="0" i="0" sz="1600" u="none" cap="none" strike="noStrike">
              <a:solidFill>
                <a:srgbClr val="595959"/>
              </a:solidFill>
              <a:latin typeface="IBM Plex Sans"/>
              <a:ea typeface="IBM Plex Sans"/>
              <a:cs typeface="IBM Plex Sans"/>
              <a:sym typeface="IBM Plex Sans"/>
            </a:endParaRPr>
          </a:p>
        </p:txBody>
      </p:sp>
      <p:sp>
        <p:nvSpPr>
          <p:cNvPr id="116" name="Google Shape;116;g2fe3593d3e2_0_31"/>
          <p:cNvSpPr txBox="1"/>
          <p:nvPr/>
        </p:nvSpPr>
        <p:spPr>
          <a:xfrm>
            <a:off x="311706" y="629975"/>
            <a:ext cx="353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B42025"/>
                </a:solidFill>
                <a:latin typeface="Lexend Medium"/>
                <a:ea typeface="Lexend Medium"/>
                <a:cs typeface="Lexend Medium"/>
                <a:sym typeface="Lexend Medium"/>
              </a:rPr>
              <a:t>Staying Safe working with Electronics</a:t>
            </a:r>
            <a:endParaRPr b="0" i="0" sz="1400" u="none" cap="none" strike="noStrike">
              <a:solidFill>
                <a:srgbClr val="B42025"/>
              </a:solidFill>
              <a:latin typeface="Lexend Medium"/>
              <a:ea typeface="Lexend Medium"/>
              <a:cs typeface="Lexend Medium"/>
              <a:sym typeface="Lexend Medium"/>
            </a:endParaRPr>
          </a:p>
        </p:txBody>
      </p:sp>
      <p:sp>
        <p:nvSpPr>
          <p:cNvPr id="117" name="Google Shape;117;g2fe3593d3e2_0_31"/>
          <p:cNvSpPr txBox="1"/>
          <p:nvPr/>
        </p:nvSpPr>
        <p:spPr>
          <a:xfrm>
            <a:off x="3308550" y="2167125"/>
            <a:ext cx="2748600" cy="183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2. Remove batteries</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600"/>
              <a:buFont typeface="Arial"/>
              <a:buNone/>
            </a:pPr>
            <a:r>
              <a:rPr b="0" i="0" lang="en" sz="1600" u="none" cap="none" strike="noStrike">
                <a:solidFill>
                  <a:srgbClr val="595959"/>
                </a:solidFill>
                <a:latin typeface="IBM Plex Sans"/>
                <a:ea typeface="IBM Plex Sans"/>
                <a:cs typeface="IBM Plex Sans"/>
                <a:sym typeface="IBM Plex Sans"/>
              </a:rPr>
              <a:t>Most batteries are lower power, but we still need to remove them before starting our work. </a:t>
            </a:r>
            <a:endParaRPr b="1" i="0" sz="1600" u="none" cap="none" strike="noStrike">
              <a:solidFill>
                <a:srgbClr val="595959"/>
              </a:solidFill>
              <a:latin typeface="IBM Plex Sans"/>
              <a:ea typeface="IBM Plex Sans"/>
              <a:cs typeface="IBM Plex Sans"/>
              <a:sym typeface="IBM Plex Sans"/>
            </a:endParaRPr>
          </a:p>
        </p:txBody>
      </p:sp>
      <p:sp>
        <p:nvSpPr>
          <p:cNvPr id="118" name="Google Shape;118;g2fe3593d3e2_0_31"/>
          <p:cNvSpPr txBox="1"/>
          <p:nvPr/>
        </p:nvSpPr>
        <p:spPr>
          <a:xfrm>
            <a:off x="6305400" y="2167125"/>
            <a:ext cx="2838600" cy="21939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3. Watch out for    large capacitors</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600"/>
              <a:buFont typeface="Arial"/>
              <a:buNone/>
            </a:pPr>
            <a:r>
              <a:rPr b="0" i="0" lang="en" sz="1600" u="none" cap="none" strike="noStrike">
                <a:solidFill>
                  <a:srgbClr val="595959"/>
                </a:solidFill>
                <a:latin typeface="IBM Plex Sans"/>
                <a:ea typeface="IBM Plex Sans"/>
                <a:cs typeface="IBM Plex Sans"/>
                <a:sym typeface="IBM Plex Sans"/>
              </a:rPr>
              <a:t>Big capacitors can store charge for a long time. Watch out for these, and ask for help if you notice one. </a:t>
            </a:r>
            <a:endParaRPr b="0" i="0" sz="1600" u="none" cap="none" strike="noStrike">
              <a:solidFill>
                <a:srgbClr val="595959"/>
              </a:solidFill>
              <a:latin typeface="IBM Plex Sans"/>
              <a:ea typeface="IBM Plex Sans"/>
              <a:cs typeface="IBM Plex Sans"/>
              <a:sym typeface="IBM Plex Sans"/>
            </a:endParaRPr>
          </a:p>
        </p:txBody>
      </p:sp>
      <p:pic>
        <p:nvPicPr>
          <p:cNvPr id="119" name="Google Shape;119;g2fe3593d3e2_0_31"/>
          <p:cNvPicPr preferRelativeResize="0"/>
          <p:nvPr/>
        </p:nvPicPr>
        <p:blipFill rotWithShape="1">
          <a:blip r:embed="rId3">
            <a:alphaModFix/>
          </a:blip>
          <a:srcRect b="0" l="0" r="0" t="0"/>
          <a:stretch/>
        </p:blipFill>
        <p:spPr>
          <a:xfrm>
            <a:off x="6690174" y="180712"/>
            <a:ext cx="2378798" cy="1920001"/>
          </a:xfrm>
          <a:prstGeom prst="rect">
            <a:avLst/>
          </a:prstGeom>
          <a:noFill/>
          <a:ln>
            <a:noFill/>
          </a:ln>
        </p:spPr>
      </p:pic>
      <p:cxnSp>
        <p:nvCxnSpPr>
          <p:cNvPr id="120" name="Google Shape;120;g2fe3593d3e2_0_31"/>
          <p:cNvCxnSpPr/>
          <p:nvPr/>
        </p:nvCxnSpPr>
        <p:spPr>
          <a:xfrm rot="-5400000">
            <a:off x="8406125" y="2005863"/>
            <a:ext cx="520200" cy="500700"/>
          </a:xfrm>
          <a:prstGeom prst="bentConnector3">
            <a:avLst>
              <a:gd fmla="val 5111" name="adj1"/>
            </a:avLst>
          </a:prstGeom>
          <a:noFill/>
          <a:ln cap="flat" cmpd="sng" w="28575">
            <a:solidFill>
              <a:srgbClr val="E05769"/>
            </a:solidFill>
            <a:prstDash val="solid"/>
            <a:round/>
            <a:headEnd len="sm" w="sm" type="none"/>
            <a:tailEnd len="med" w="med" type="triangle"/>
          </a:ln>
        </p:spPr>
      </p:cxnSp>
      <p:sp>
        <p:nvSpPr>
          <p:cNvPr id="121" name="Google Shape;121;g2fe3593d3e2_0_31"/>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fe3593d3e2_0_47"/>
          <p:cNvSpPr/>
          <p:nvPr/>
        </p:nvSpPr>
        <p:spPr>
          <a:xfrm>
            <a:off x="0" y="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27" name="Google Shape;127;g2fe3593d3e2_0_47"/>
          <p:cNvSpPr txBox="1"/>
          <p:nvPr/>
        </p:nvSpPr>
        <p:spPr>
          <a:xfrm>
            <a:off x="311700" y="9689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Lexend"/>
                <a:ea typeface="Lexend"/>
                <a:cs typeface="Lexend"/>
                <a:sym typeface="Lexend"/>
              </a:rPr>
              <a:t>More safety hazards</a:t>
            </a:r>
            <a:endParaRPr b="1" i="0" sz="3200" u="none" cap="none" strike="noStrike">
              <a:solidFill>
                <a:srgbClr val="000000"/>
              </a:solidFill>
              <a:latin typeface="Lexend"/>
              <a:ea typeface="Lexend"/>
              <a:cs typeface="Lexend"/>
              <a:sym typeface="Lexend"/>
            </a:endParaRPr>
          </a:p>
        </p:txBody>
      </p:sp>
      <p:sp>
        <p:nvSpPr>
          <p:cNvPr id="128" name="Google Shape;128;g2fe3593d3e2_0_47"/>
          <p:cNvSpPr txBox="1"/>
          <p:nvPr/>
        </p:nvSpPr>
        <p:spPr>
          <a:xfrm>
            <a:off x="311700" y="1786125"/>
            <a:ext cx="2748600" cy="2406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1. Batteries</a:t>
            </a:r>
            <a:endParaRPr b="1" i="0" sz="2000" u="none" cap="none" strike="noStrike">
              <a:solidFill>
                <a:srgbClr val="595959"/>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600"/>
              <a:buFont typeface="Arial"/>
              <a:buNone/>
            </a:pPr>
            <a:r>
              <a:rPr b="1" i="0" lang="en" sz="1600" u="none" cap="none" strike="noStrike">
                <a:solidFill>
                  <a:srgbClr val="595959"/>
                </a:solidFill>
                <a:latin typeface="IBM Plex Sans"/>
                <a:ea typeface="IBM Plex Sans"/>
                <a:cs typeface="IBM Plex Sans"/>
                <a:sym typeface="IBM Plex Sans"/>
              </a:rPr>
              <a:t>Battery chemicals can be dangerous</a:t>
            </a:r>
            <a:r>
              <a:rPr b="0" i="0" lang="en" sz="1600" u="none" cap="none" strike="noStrike">
                <a:solidFill>
                  <a:srgbClr val="595959"/>
                </a:solidFill>
                <a:latin typeface="IBM Plex Sans"/>
                <a:ea typeface="IBM Plex Sans"/>
                <a:cs typeface="IBM Plex Sans"/>
                <a:sym typeface="IBM Plex Sans"/>
              </a:rPr>
              <a:t> if they are broken or punctured. Keep an eye out for this, and don’t touch damaged batteries</a:t>
            </a:r>
            <a:r>
              <a:rPr b="0" i="0" lang="en" sz="1200" u="none" cap="none" strike="noStrike">
                <a:solidFill>
                  <a:srgbClr val="595959"/>
                </a:solidFill>
                <a:latin typeface="IBM Plex Sans"/>
                <a:ea typeface="IBM Plex Sans"/>
                <a:cs typeface="IBM Plex Sans"/>
                <a:sym typeface="IBM Plex Sans"/>
              </a:rPr>
              <a:t>.  </a:t>
            </a:r>
            <a:endParaRPr b="0" i="0" sz="1200" u="none" cap="none" strike="noStrike">
              <a:solidFill>
                <a:srgbClr val="595959"/>
              </a:solidFill>
              <a:latin typeface="IBM Plex Sans"/>
              <a:ea typeface="IBM Plex Sans"/>
              <a:cs typeface="IBM Plex Sans"/>
              <a:sym typeface="IBM Plex Sans"/>
            </a:endParaRPr>
          </a:p>
        </p:txBody>
      </p:sp>
      <p:sp>
        <p:nvSpPr>
          <p:cNvPr id="129" name="Google Shape;129;g2fe3593d3e2_0_47"/>
          <p:cNvSpPr txBox="1"/>
          <p:nvPr/>
        </p:nvSpPr>
        <p:spPr>
          <a:xfrm>
            <a:off x="311706" y="629975"/>
            <a:ext cx="353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B42025"/>
                </a:solidFill>
                <a:latin typeface="Lexend Medium"/>
                <a:ea typeface="Lexend Medium"/>
                <a:cs typeface="Lexend Medium"/>
                <a:sym typeface="Lexend Medium"/>
              </a:rPr>
              <a:t>Staying Safe working with Electronics</a:t>
            </a:r>
            <a:endParaRPr b="0" i="0" sz="1400" u="none" cap="none" strike="noStrike">
              <a:solidFill>
                <a:srgbClr val="B42025"/>
              </a:solidFill>
              <a:latin typeface="Lexend Medium"/>
              <a:ea typeface="Lexend Medium"/>
              <a:cs typeface="Lexend Medium"/>
              <a:sym typeface="Lexend Medium"/>
            </a:endParaRPr>
          </a:p>
        </p:txBody>
      </p:sp>
      <p:sp>
        <p:nvSpPr>
          <p:cNvPr id="130" name="Google Shape;130;g2fe3593d3e2_0_47"/>
          <p:cNvSpPr txBox="1"/>
          <p:nvPr/>
        </p:nvSpPr>
        <p:spPr>
          <a:xfrm>
            <a:off x="3308550" y="1786125"/>
            <a:ext cx="2748600" cy="212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2. Chemicals</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600"/>
              <a:buFont typeface="Arial"/>
              <a:buNone/>
            </a:pPr>
            <a:r>
              <a:rPr b="0" i="0" lang="en" sz="1600" u="none" cap="none" strike="noStrike">
                <a:solidFill>
                  <a:srgbClr val="595959"/>
                </a:solidFill>
                <a:latin typeface="IBM Plex Sans"/>
                <a:ea typeface="IBM Plex Sans"/>
                <a:cs typeface="IBM Plex Sans"/>
                <a:sym typeface="IBM Plex Sans"/>
              </a:rPr>
              <a:t>Circuits, especially older ones might contain chemicals like mercury or lead. </a:t>
            </a:r>
            <a:r>
              <a:rPr b="1" i="0" lang="en" sz="1600" u="none" cap="none" strike="noStrike">
                <a:solidFill>
                  <a:srgbClr val="595959"/>
                </a:solidFill>
                <a:latin typeface="IBM Plex Sans"/>
                <a:ea typeface="IBM Plex Sans"/>
                <a:cs typeface="IBM Plex Sans"/>
                <a:sym typeface="IBM Plex Sans"/>
              </a:rPr>
              <a:t>Wash your hands</a:t>
            </a:r>
            <a:r>
              <a:rPr b="0" i="0" lang="en" sz="1600" u="none" cap="none" strike="noStrike">
                <a:solidFill>
                  <a:srgbClr val="595959"/>
                </a:solidFill>
                <a:latin typeface="IBM Plex Sans"/>
                <a:ea typeface="IBM Plex Sans"/>
                <a:cs typeface="IBM Plex Sans"/>
                <a:sym typeface="IBM Plex Sans"/>
              </a:rPr>
              <a:t> after touching a circuit. </a:t>
            </a:r>
            <a:endParaRPr b="1" i="0" sz="1600" u="none" cap="none" strike="noStrike">
              <a:solidFill>
                <a:srgbClr val="595959"/>
              </a:solidFill>
              <a:latin typeface="IBM Plex Sans"/>
              <a:ea typeface="IBM Plex Sans"/>
              <a:cs typeface="IBM Plex Sans"/>
              <a:sym typeface="IBM Plex Sans"/>
            </a:endParaRPr>
          </a:p>
        </p:txBody>
      </p:sp>
      <p:sp>
        <p:nvSpPr>
          <p:cNvPr id="131" name="Google Shape;131;g2fe3593d3e2_0_47"/>
          <p:cNvSpPr txBox="1"/>
          <p:nvPr/>
        </p:nvSpPr>
        <p:spPr>
          <a:xfrm>
            <a:off x="6305400" y="1786125"/>
            <a:ext cx="2838600" cy="26895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15000"/>
              </a:lnSpc>
              <a:spcBef>
                <a:spcPts val="0"/>
              </a:spcBef>
              <a:spcAft>
                <a:spcPts val="0"/>
              </a:spcAft>
              <a:buClr>
                <a:srgbClr val="000000"/>
              </a:buClr>
              <a:buSzPts val="2000"/>
              <a:buFont typeface="Arial"/>
              <a:buNone/>
            </a:pPr>
            <a:r>
              <a:rPr b="1" i="0" lang="en" sz="2000" u="none" cap="none" strike="noStrike">
                <a:solidFill>
                  <a:srgbClr val="E05769"/>
                </a:solidFill>
                <a:latin typeface="IBM Plex Sans"/>
                <a:ea typeface="IBM Plex Sans"/>
                <a:cs typeface="IBM Plex Sans"/>
                <a:sym typeface="IBM Plex Sans"/>
              </a:rPr>
              <a:t>3. Dangerous devices</a:t>
            </a:r>
            <a:r>
              <a:rPr b="1" i="0" lang="en" sz="2000" u="none" cap="none" strike="noStrike">
                <a:solidFill>
                  <a:srgbClr val="595959"/>
                </a:solidFill>
                <a:latin typeface="IBM Plex Sans"/>
                <a:ea typeface="IBM Plex Sans"/>
                <a:cs typeface="IBM Plex Sans"/>
                <a:sym typeface="IBM Plex Sans"/>
              </a:rPr>
              <a:t> </a:t>
            </a:r>
            <a:endParaRPr b="1" i="0" sz="2000" u="none" cap="none" strike="noStrike">
              <a:solidFill>
                <a:srgbClr val="595959"/>
              </a:solidFill>
              <a:latin typeface="IBM Plex Sans"/>
              <a:ea typeface="IBM Plex Sans"/>
              <a:cs typeface="IBM Plex Sans"/>
              <a:sym typeface="IBM Plex Sans"/>
            </a:endParaRPr>
          </a:p>
          <a:p>
            <a:pPr indent="0" lvl="0" marL="0" marR="0" rtl="0" algn="l">
              <a:lnSpc>
                <a:spcPct val="115000"/>
              </a:lnSpc>
              <a:spcBef>
                <a:spcPts val="1600"/>
              </a:spcBef>
              <a:spcAft>
                <a:spcPts val="1600"/>
              </a:spcAft>
              <a:buClr>
                <a:srgbClr val="000000"/>
              </a:buClr>
              <a:buSzPts val="1600"/>
              <a:buFont typeface="Arial"/>
              <a:buNone/>
            </a:pPr>
            <a:r>
              <a:rPr b="1" i="0" lang="en" sz="1600" u="none" cap="none" strike="noStrike">
                <a:solidFill>
                  <a:srgbClr val="595959"/>
                </a:solidFill>
                <a:latin typeface="IBM Plex Sans"/>
                <a:ea typeface="IBM Plex Sans"/>
                <a:cs typeface="IBM Plex Sans"/>
                <a:sym typeface="IBM Plex Sans"/>
              </a:rPr>
              <a:t>Some devices are especially dangerous.</a:t>
            </a:r>
            <a:r>
              <a:rPr b="0" i="0" lang="en" sz="1600" u="none" cap="none" strike="noStrike">
                <a:solidFill>
                  <a:srgbClr val="595959"/>
                </a:solidFill>
                <a:latin typeface="IBM Plex Sans"/>
                <a:ea typeface="IBM Plex Sans"/>
                <a:cs typeface="IBM Plex Sans"/>
                <a:sym typeface="IBM Plex Sans"/>
              </a:rPr>
              <a:t> Avoid high power appliances (like washing machines), microwaves, old fashioned cathode tube TVs, PC power supplies</a:t>
            </a:r>
            <a:endParaRPr b="0" i="0" sz="1600" u="none" cap="none" strike="noStrike">
              <a:solidFill>
                <a:srgbClr val="595959"/>
              </a:solidFill>
              <a:latin typeface="IBM Plex Sans"/>
              <a:ea typeface="IBM Plex Sans"/>
              <a:cs typeface="IBM Plex Sans"/>
              <a:sym typeface="IBM Plex Sans"/>
            </a:endParaRPr>
          </a:p>
        </p:txBody>
      </p:sp>
      <p:sp>
        <p:nvSpPr>
          <p:cNvPr id="132" name="Google Shape;132;g2fe3593d3e2_0_47"/>
          <p:cNvSpPr/>
          <p:nvPr/>
        </p:nvSpPr>
        <p:spPr>
          <a:xfrm>
            <a:off x="0" y="-525"/>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 name="Shape 136"/>
        <p:cNvGrpSpPr/>
        <p:nvPr/>
      </p:nvGrpSpPr>
      <p:grpSpPr>
        <a:xfrm>
          <a:off x="0" y="0"/>
          <a:ext cx="0" cy="0"/>
          <a:chOff x="0" y="0"/>
          <a:chExt cx="0" cy="0"/>
        </a:xfrm>
      </p:grpSpPr>
      <p:sp>
        <p:nvSpPr>
          <p:cNvPr id="137" name="Google Shape;137;g2fe3593d3e2_0_85"/>
          <p:cNvSpPr txBox="1"/>
          <p:nvPr/>
        </p:nvSpPr>
        <p:spPr>
          <a:xfrm>
            <a:off x="287325" y="189975"/>
            <a:ext cx="8591100" cy="7389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B42025"/>
                </a:solidFill>
                <a:latin typeface="Lexend"/>
                <a:ea typeface="Lexend"/>
                <a:cs typeface="Lexend"/>
                <a:sym typeface="Lexend"/>
              </a:rPr>
              <a:t>Activity: Spot the Safety Hazard. </a:t>
            </a:r>
            <a:endParaRPr b="1" i="0" sz="3600" u="none" cap="none" strike="noStrike">
              <a:solidFill>
                <a:srgbClr val="B42025"/>
              </a:solidFill>
              <a:latin typeface="Lexend"/>
              <a:ea typeface="Lexend"/>
              <a:cs typeface="Lexend"/>
              <a:sym typeface="Lexend"/>
            </a:endParaRPr>
          </a:p>
        </p:txBody>
      </p:sp>
      <p:sp>
        <p:nvSpPr>
          <p:cNvPr id="138" name="Google Shape;138;g2fe3593d3e2_0_85"/>
          <p:cNvSpPr/>
          <p:nvPr/>
        </p:nvSpPr>
        <p:spPr>
          <a:xfrm>
            <a:off x="0" y="-525"/>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39" name="Google Shape;139;g2fe3593d3e2_0_85"/>
          <p:cNvSpPr txBox="1"/>
          <p:nvPr/>
        </p:nvSpPr>
        <p:spPr>
          <a:xfrm>
            <a:off x="311692" y="782375"/>
            <a:ext cx="837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B42025"/>
                </a:solidFill>
                <a:latin typeface="Lexend Medium"/>
                <a:ea typeface="Lexend Medium"/>
                <a:cs typeface="Lexend Medium"/>
                <a:sym typeface="Lexend Medium"/>
              </a:rPr>
              <a:t>There are some serious safety problems in the picture below? Who can find all 12?</a:t>
            </a:r>
            <a:endParaRPr b="0" i="1" sz="1400" u="none" cap="none" strike="noStrike">
              <a:solidFill>
                <a:srgbClr val="B42025"/>
              </a:solidFill>
              <a:latin typeface="Lexend Medium"/>
              <a:ea typeface="Lexend Medium"/>
              <a:cs typeface="Lexend Medium"/>
              <a:sym typeface="Lexend Medium"/>
            </a:endParaRPr>
          </a:p>
        </p:txBody>
      </p:sp>
      <p:sp>
        <p:nvSpPr>
          <p:cNvPr id="140" name="Google Shape;140;g2fe3593d3e2_0_85"/>
          <p:cNvSpPr txBox="1"/>
          <p:nvPr/>
        </p:nvSpPr>
        <p:spPr>
          <a:xfrm>
            <a:off x="1247200" y="1506600"/>
            <a:ext cx="62739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2"/>
                </a:solidFill>
                <a:latin typeface="Arial"/>
                <a:ea typeface="Arial"/>
                <a:cs typeface="Arial"/>
                <a:sym typeface="Arial"/>
              </a:rPr>
              <a:t>Todo: Make new Graphic</a:t>
            </a:r>
            <a:endParaRPr b="1" i="0" sz="25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2fe3593d3e2_0_94"/>
          <p:cNvPicPr preferRelativeResize="0"/>
          <p:nvPr/>
        </p:nvPicPr>
        <p:blipFill rotWithShape="1">
          <a:blip r:embed="rId3">
            <a:alphaModFix/>
          </a:blip>
          <a:srcRect b="28582" l="0" r="0" t="28582"/>
          <a:stretch/>
        </p:blipFill>
        <p:spPr>
          <a:xfrm>
            <a:off x="0" y="0"/>
            <a:ext cx="9143997" cy="2521426"/>
          </a:xfrm>
          <a:prstGeom prst="rect">
            <a:avLst/>
          </a:prstGeom>
          <a:noFill/>
          <a:ln>
            <a:noFill/>
          </a:ln>
        </p:spPr>
      </p:pic>
      <p:sp>
        <p:nvSpPr>
          <p:cNvPr id="146" name="Google Shape;146;g2fe3593d3e2_0_94"/>
          <p:cNvSpPr txBox="1"/>
          <p:nvPr/>
        </p:nvSpPr>
        <p:spPr>
          <a:xfrm>
            <a:off x="457200" y="2883500"/>
            <a:ext cx="3200400" cy="14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9E9E9E"/>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73763"/>
                </a:solidFill>
                <a:latin typeface="Lexend"/>
                <a:ea typeface="Lexend"/>
                <a:cs typeface="Lexend"/>
                <a:sym typeface="Lexend"/>
              </a:rPr>
              <a:t>Approaching a Repair</a:t>
            </a:r>
            <a:endParaRPr b="1" i="0" sz="3400" u="none" cap="none" strike="noStrike">
              <a:solidFill>
                <a:srgbClr val="073763"/>
              </a:solidFill>
              <a:latin typeface="Lexend"/>
              <a:ea typeface="Lexend"/>
              <a:cs typeface="Lexend"/>
              <a:sym typeface="Lexend"/>
            </a:endParaRPr>
          </a:p>
        </p:txBody>
      </p:sp>
      <p:sp>
        <p:nvSpPr>
          <p:cNvPr id="147" name="Google Shape;147;g2fe3593d3e2_0_94"/>
          <p:cNvSpPr txBox="1"/>
          <p:nvPr/>
        </p:nvSpPr>
        <p:spPr>
          <a:xfrm>
            <a:off x="4184400" y="3278363"/>
            <a:ext cx="450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95959"/>
                </a:solidFill>
                <a:latin typeface="IBM Plex Sans"/>
                <a:ea typeface="IBM Plex Sans"/>
                <a:cs typeface="IBM Plex Sans"/>
                <a:sym typeface="IBM Plex Sans"/>
              </a:rPr>
              <a:t>Before we jump into taking things apart, lets ask ourselves a few questions.   </a:t>
            </a:r>
            <a:endParaRPr b="0" i="0" sz="1800" u="none" cap="none" strike="noStrike">
              <a:solidFill>
                <a:srgbClr val="595959"/>
              </a:solidFill>
              <a:latin typeface="IBM Plex Sans"/>
              <a:ea typeface="IBM Plex Sans"/>
              <a:cs typeface="IBM Plex Sans"/>
              <a:sym typeface="IBM Plex Sans"/>
            </a:endParaRPr>
          </a:p>
        </p:txBody>
      </p:sp>
      <p:sp>
        <p:nvSpPr>
          <p:cNvPr id="148" name="Google Shape;148;g2fe3593d3e2_0_94"/>
          <p:cNvSpPr/>
          <p:nvPr/>
        </p:nvSpPr>
        <p:spPr>
          <a:xfrm>
            <a:off x="0" y="5143500"/>
            <a:ext cx="9144000" cy="114300"/>
          </a:xfrm>
          <a:prstGeom prst="rect">
            <a:avLst/>
          </a:prstGeom>
          <a:solidFill>
            <a:srgbClr val="B4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2025"/>
              </a:solidFill>
              <a:latin typeface="Arial"/>
              <a:ea typeface="Arial"/>
              <a:cs typeface="Arial"/>
              <a:sym typeface="Arial"/>
            </a:endParaRPr>
          </a:p>
        </p:txBody>
      </p:sp>
      <p:sp>
        <p:nvSpPr>
          <p:cNvPr id="149" name="Google Shape;149;g2fe3593d3e2_0_94"/>
          <p:cNvSpPr/>
          <p:nvPr/>
        </p:nvSpPr>
        <p:spPr>
          <a:xfrm>
            <a:off x="0" y="5143500"/>
            <a:ext cx="9144000" cy="114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Tree>
  </p:cSld>
  <p:clrMapOvr>
    <a:masterClrMapping/>
  </p:clrMapOvr>
  <mc:AlternateContent>
    <mc:Choice Requires="p14">
      <p:transition spd="slow" p14:dur="1500">
        <p:push/>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0x010100F12C0AB7CAE6414ABE559840DC9F9645</vt:lpwstr>
  </property>
  <property fmtid="{D5CDD505-2E9C-101B-9397-08002B2CF9AE}" pid="3" name="MediaServiceImageTags">
    <vt:lpwstr/>
  </property>
</Properties>
</file>