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72" r:id="rId2"/>
    <p:sldId id="257" r:id="rId3"/>
    <p:sldId id="259" r:id="rId4"/>
    <p:sldId id="260" r:id="rId5"/>
    <p:sldId id="294" r:id="rId6"/>
    <p:sldId id="304" r:id="rId7"/>
    <p:sldId id="305" r:id="rId8"/>
    <p:sldId id="306" r:id="rId9"/>
    <p:sldId id="308" r:id="rId10"/>
    <p:sldId id="261" r:id="rId11"/>
    <p:sldId id="295" r:id="rId12"/>
    <p:sldId id="274" r:id="rId13"/>
    <p:sldId id="303" r:id="rId14"/>
    <p:sldId id="264" r:id="rId15"/>
    <p:sldId id="265" r:id="rId16"/>
    <p:sldId id="269" r:id="rId17"/>
    <p:sldId id="270" r:id="rId18"/>
    <p:sldId id="271" r:id="rId19"/>
    <p:sldId id="266" r:id="rId20"/>
    <p:sldId id="299" r:id="rId21"/>
    <p:sldId id="263" r:id="rId22"/>
    <p:sldId id="297" r:id="rId23"/>
    <p:sldId id="267" r:id="rId24"/>
    <p:sldId id="301" r:id="rId25"/>
    <p:sldId id="268" r:id="rId26"/>
    <p:sldId id="273" r:id="rId27"/>
    <p:sldId id="280" r:id="rId28"/>
    <p:sldId id="276" r:id="rId29"/>
    <p:sldId id="283" r:id="rId30"/>
    <p:sldId id="298" r:id="rId31"/>
    <p:sldId id="281" r:id="rId32"/>
    <p:sldId id="307" r:id="rId33"/>
    <p:sldId id="284" r:id="rId34"/>
    <p:sldId id="293"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2551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6" d="100"/>
          <a:sy n="66" d="100"/>
        </p:scale>
        <p:origin x="-2328"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7352EB-6117-2048-A989-2B56BAA078CB}" type="datetimeFigureOut">
              <a:rPr lang="en-US" smtClean="0"/>
              <a:t>2013-02-06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605F5A-E1D8-0A4A-B86E-DE0200BC6EF1}" type="slidenum">
              <a:rPr lang="en-US" smtClean="0"/>
              <a:t>‹#›</a:t>
            </a:fld>
            <a:endParaRPr lang="en-US"/>
          </a:p>
        </p:txBody>
      </p:sp>
    </p:spTree>
    <p:extLst>
      <p:ext uri="{BB962C8B-B14F-4D97-AF65-F5344CB8AC3E}">
        <p14:creationId xmlns:p14="http://schemas.microsoft.com/office/powerpoint/2010/main" val="40259524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605F5A-E1D8-0A4A-B86E-DE0200BC6EF1}" type="slidenum">
              <a:rPr lang="en-US" smtClean="0"/>
              <a:t>24</a:t>
            </a:fld>
            <a:endParaRPr lang="en-US"/>
          </a:p>
        </p:txBody>
      </p:sp>
    </p:spTree>
    <p:extLst>
      <p:ext uri="{BB962C8B-B14F-4D97-AF65-F5344CB8AC3E}">
        <p14:creationId xmlns:p14="http://schemas.microsoft.com/office/powerpoint/2010/main" val="1777129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Takeaways</a:t>
            </a:r>
          </a:p>
          <a:p>
            <a:endParaRPr lang="en-US" dirty="0"/>
          </a:p>
        </p:txBody>
      </p:sp>
      <p:sp>
        <p:nvSpPr>
          <p:cNvPr id="4" name="Slide Number Placeholder 3"/>
          <p:cNvSpPr>
            <a:spLocks noGrp="1"/>
          </p:cNvSpPr>
          <p:nvPr>
            <p:ph type="sldNum" sz="quarter" idx="10"/>
          </p:nvPr>
        </p:nvSpPr>
        <p:spPr/>
        <p:txBody>
          <a:bodyPr/>
          <a:lstStyle/>
          <a:p>
            <a:fld id="{C5605F5A-E1D8-0A4A-B86E-DE0200BC6EF1}" type="slidenum">
              <a:rPr lang="en-US" smtClean="0"/>
              <a:t>32</a:t>
            </a:fld>
            <a:endParaRPr lang="en-US"/>
          </a:p>
        </p:txBody>
      </p:sp>
    </p:spTree>
    <p:extLst>
      <p:ext uri="{BB962C8B-B14F-4D97-AF65-F5344CB8AC3E}">
        <p14:creationId xmlns:p14="http://schemas.microsoft.com/office/powerpoint/2010/main" val="3442988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jon_festinger@thecdm.ca" TargetMode="Externa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eff.org/sites/default/files/filenode/Blizzard_v_bnetd/20040221_law_professor_brief.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eff.org/deeplinks/2010/12/mixed-ninth-circuit-ruling-mdy-v-blizzard-wow"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ygaming.co.za/news/news/5840-blizzard-not-afraid-to-go-after-hackers.htm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xp.lore.com/post/41877532653/for-the-exhibition-inventing-abstraction" TargetMode="Externa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scholar.google.ca/scholar_case?case=17471300131704032790&amp;q=smallwood+v.+ncsoft+corp&amp;hl=en&amp;as_sdt=2,5&amp;as_vis=1"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holar.google.ca/scholar_case?case=7727257468813299449&amp;hl=en&amp;as_sdt=2&amp;as_vis=1&amp;oi=scholarr&amp;sa=X&amp;ei=9J8RUbjpJ-GmigL--YHICA&amp;ved=0CDAQgAMoADAA" TargetMode="External"/><Relationship Id="rId3" Type="http://schemas.openxmlformats.org/officeDocument/2006/relationships/hyperlink" Target="http://www.scribd.com/doc/47426727/Evony-v-Holland-11-Cv-00064-TFM-W-D-Pa-Jan-18-2011"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library.ias.edu/files/UsefulnessHarpers.pdf"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hyperlink" Target="http://www.theglobeandmail.com/report-on-business/international-business/european-business/swedish-tech-start-ups-outdoing-european-rivals/article8183599/" TargetMode="External"/><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hyperlink" Target="http://en.rsf.org/press-freedom-index-2013,1054.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342593"/>
          </a:xfrm>
        </p:spPr>
        <p:txBody>
          <a:bodyPr>
            <a:normAutofit fontScale="90000"/>
          </a:bodyPr>
          <a:lstStyle/>
          <a:p>
            <a:r>
              <a:rPr lang="en-US" b="1" dirty="0" smtClean="0"/>
              <a:t> Ten Cases - Ten Clauses - </a:t>
            </a:r>
            <a:r>
              <a:rPr lang="en-US" b="1" smtClean="0"/>
              <a:t>Ten Contexts</a:t>
            </a:r>
            <a:endParaRPr lang="en-US" sz="3600" b="1" dirty="0"/>
          </a:p>
        </p:txBody>
      </p:sp>
      <p:sp>
        <p:nvSpPr>
          <p:cNvPr id="5" name="Content Placeholder 4"/>
          <p:cNvSpPr>
            <a:spLocks noGrp="1"/>
          </p:cNvSpPr>
          <p:nvPr>
            <p:ph sz="quarter" idx="10"/>
          </p:nvPr>
        </p:nvSpPr>
        <p:spPr>
          <a:xfrm>
            <a:off x="457200" y="1408134"/>
            <a:ext cx="8229600" cy="4512020"/>
          </a:xfrm>
        </p:spPr>
        <p:txBody>
          <a:bodyPr>
            <a:normAutofit/>
          </a:bodyPr>
          <a:lstStyle/>
          <a:p>
            <a:pPr marL="0" indent="0">
              <a:buNone/>
            </a:pPr>
            <a:r>
              <a:rPr lang="en-US" b="1" dirty="0"/>
              <a:t>Part </a:t>
            </a:r>
            <a:r>
              <a:rPr lang="en-US" b="1" dirty="0" smtClean="0"/>
              <a:t>B </a:t>
            </a:r>
            <a:r>
              <a:rPr lang="en-US" b="1" dirty="0"/>
              <a:t>“</a:t>
            </a:r>
            <a:r>
              <a:rPr lang="en-US" b="1" dirty="0" smtClean="0"/>
              <a:t>Connecting” </a:t>
            </a:r>
            <a:r>
              <a:rPr lang="en-US" b="1" dirty="0"/>
              <a:t>| Talk 5</a:t>
            </a:r>
          </a:p>
          <a:p>
            <a:pPr marL="0" indent="0">
              <a:buNone/>
            </a:pPr>
            <a:r>
              <a:rPr lang="en-US" b="1" dirty="0"/>
              <a:t>Video Game Law 2013 </a:t>
            </a:r>
          </a:p>
          <a:p>
            <a:pPr marL="0" indent="0">
              <a:buNone/>
            </a:pPr>
            <a:r>
              <a:rPr lang="en-US" b="1" dirty="0"/>
              <a:t>UBC Law @ Allard </a:t>
            </a:r>
            <a:r>
              <a:rPr lang="en-US" b="1" dirty="0" smtClean="0"/>
              <a:t>Hall</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r>
              <a:rPr lang="en-US" sz="1600" dirty="0"/>
              <a:t>Jon Festinger Q.C.</a:t>
            </a:r>
          </a:p>
          <a:p>
            <a:pPr marL="0" indent="0">
              <a:buNone/>
            </a:pPr>
            <a:r>
              <a:rPr lang="en-US" sz="1600" dirty="0"/>
              <a:t>Centre for Digital Media</a:t>
            </a:r>
          </a:p>
          <a:p>
            <a:pPr marL="0" indent="0">
              <a:buNone/>
            </a:pPr>
            <a:r>
              <a:rPr lang="en-US" sz="1600" dirty="0"/>
              <a:t>Festinger Law &amp; Strategy LLP</a:t>
            </a:r>
          </a:p>
          <a:p>
            <a:pPr marL="0" indent="0">
              <a:buNone/>
            </a:pPr>
            <a:r>
              <a:rPr lang="en-US" sz="1600" dirty="0"/>
              <a:t>@</a:t>
            </a:r>
            <a:r>
              <a:rPr lang="en-US" sz="1600" dirty="0" err="1"/>
              <a:t>gamebizlaw</a:t>
            </a:r>
            <a:endParaRPr lang="en-US" sz="1600" dirty="0"/>
          </a:p>
          <a:p>
            <a:pPr marL="0" indent="0">
              <a:buNone/>
            </a:pPr>
            <a:r>
              <a:rPr lang="en-US" sz="1600" dirty="0">
                <a:hlinkClick r:id="rId2"/>
              </a:rPr>
              <a:t>jon_festinger@thecdm.ca</a:t>
            </a:r>
            <a:endParaRPr lang="en-US" sz="1600" dirty="0"/>
          </a:p>
          <a:p>
            <a:pPr marL="0" indent="0">
              <a:buNone/>
            </a:pPr>
            <a:endParaRPr lang="en-US" sz="1200" dirty="0"/>
          </a:p>
        </p:txBody>
      </p:sp>
      <p:pic>
        <p:nvPicPr>
          <p:cNvPr id="6" name="Picture 5"/>
          <p:cNvPicPr>
            <a:picLocks noChangeAspect="1"/>
          </p:cNvPicPr>
          <p:nvPr/>
        </p:nvPicPr>
        <p:blipFill>
          <a:blip r:embed="rId3"/>
          <a:stretch>
            <a:fillRect/>
          </a:stretch>
        </p:blipFill>
        <p:spPr>
          <a:xfrm>
            <a:off x="6934039" y="2495524"/>
            <a:ext cx="1752761" cy="2857500"/>
          </a:xfrm>
          <a:prstGeom prst="rect">
            <a:avLst/>
          </a:prstGeom>
        </p:spPr>
      </p:pic>
    </p:spTree>
    <p:extLst>
      <p:ext uri="{BB962C8B-B14F-4D97-AF65-F5344CB8AC3E}">
        <p14:creationId xmlns:p14="http://schemas.microsoft.com/office/powerpoint/2010/main" val="3705750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Autofit/>
          </a:bodyPr>
          <a:lstStyle/>
          <a:p>
            <a:r>
              <a:rPr lang="en-US" sz="2800" dirty="0" smtClean="0"/>
              <a:t>  Case 1: </a:t>
            </a:r>
            <a:r>
              <a:rPr lang="en-US" sz="2800" i="1" u="sng" dirty="0" smtClean="0"/>
              <a:t>Blizzard</a:t>
            </a:r>
            <a:r>
              <a:rPr lang="en-US" sz="2800" dirty="0" smtClean="0"/>
              <a:t> v. </a:t>
            </a:r>
            <a:r>
              <a:rPr lang="en-US" sz="2800" i="1" u="sng" dirty="0" smtClean="0"/>
              <a:t>Internet Gateway</a:t>
            </a:r>
            <a:r>
              <a:rPr lang="en-US" sz="2800" dirty="0" smtClean="0"/>
              <a:t> (</a:t>
            </a:r>
            <a:r>
              <a:rPr lang="en-US" sz="2800" dirty="0" err="1" smtClean="0"/>
              <a:t>Battle.net</a:t>
            </a:r>
            <a:r>
              <a:rPr lang="en-US" sz="2800" dirty="0" smtClean="0"/>
              <a:t> clone)</a:t>
            </a:r>
            <a:endParaRPr lang="en-US" sz="2800" i="1" u="sng" dirty="0"/>
          </a:p>
        </p:txBody>
      </p:sp>
      <p:sp>
        <p:nvSpPr>
          <p:cNvPr id="3" name="Content Placeholder 2"/>
          <p:cNvSpPr>
            <a:spLocks noGrp="1"/>
          </p:cNvSpPr>
          <p:nvPr>
            <p:ph sz="quarter" idx="10"/>
          </p:nvPr>
        </p:nvSpPr>
        <p:spPr>
          <a:xfrm>
            <a:off x="0" y="1015999"/>
            <a:ext cx="9144000" cy="5842001"/>
          </a:xfrm>
        </p:spPr>
        <p:txBody>
          <a:bodyPr>
            <a:normAutofit/>
          </a:bodyPr>
          <a:lstStyle/>
          <a:p>
            <a:pPr lvl="0"/>
            <a:r>
              <a:rPr lang="en-CA" b="1" i="1" dirty="0">
                <a:solidFill>
                  <a:schemeClr val="tx1"/>
                </a:solidFill>
              </a:rPr>
              <a:t>Davidson &amp; Associates, Inc. v. Internet Gateway</a:t>
            </a:r>
            <a:r>
              <a:rPr lang="en-CA" b="1" dirty="0"/>
              <a:t>, </a:t>
            </a:r>
            <a:r>
              <a:rPr lang="en-CA" sz="1800" b="1" dirty="0"/>
              <a:t>2004 U.S. Dist. LEXIS 20369 (E.D. Mo. 2004), </a:t>
            </a:r>
            <a:r>
              <a:rPr lang="en-CA" sz="1800" b="1" dirty="0" err="1"/>
              <a:t>aff’d</a:t>
            </a:r>
            <a:r>
              <a:rPr lang="en-CA" sz="1800" b="1" dirty="0"/>
              <a:t> 2005 U.S. App. LEXIS 18973 (8</a:t>
            </a:r>
            <a:r>
              <a:rPr lang="en-CA" sz="1800" b="1" baseline="30000" dirty="0"/>
              <a:t>th</a:t>
            </a:r>
            <a:r>
              <a:rPr lang="en-CA" sz="1800" b="1" dirty="0"/>
              <a:t> Cir. 2005</a:t>
            </a:r>
            <a:r>
              <a:rPr lang="en-CA" sz="1800" b="1" dirty="0" smtClean="0"/>
              <a:t>)</a:t>
            </a:r>
          </a:p>
          <a:p>
            <a:pPr marL="0" lvl="0" indent="0">
              <a:buNone/>
            </a:pPr>
            <a:endParaRPr lang="en-US" sz="1800" dirty="0"/>
          </a:p>
          <a:p>
            <a:pPr marL="0" indent="0">
              <a:buNone/>
            </a:pPr>
            <a:r>
              <a:rPr lang="en-CA" b="1" dirty="0">
                <a:solidFill>
                  <a:schemeClr val="tx1"/>
                </a:solidFill>
              </a:rPr>
              <a:t>EULA</a:t>
            </a:r>
            <a:r>
              <a:rPr lang="en-CA" b="1" dirty="0" smtClean="0">
                <a:solidFill>
                  <a:schemeClr val="tx1"/>
                </a:solidFill>
              </a:rPr>
              <a:t>:</a:t>
            </a:r>
            <a:r>
              <a:rPr lang="en-US" b="1" dirty="0">
                <a:solidFill>
                  <a:schemeClr val="tx1"/>
                </a:solidFill>
              </a:rPr>
              <a:t> </a:t>
            </a:r>
            <a:r>
              <a:rPr lang="en-CA" sz="1800" i="1" dirty="0" smtClean="0"/>
              <a:t>“</a:t>
            </a:r>
            <a:r>
              <a:rPr lang="en-CA" sz="1800" i="1" dirty="0"/>
              <a:t>… subject to the grant of license hereinabove, you may not, in whole or in part, copy, photocopy, reproduce, </a:t>
            </a:r>
            <a:r>
              <a:rPr lang="en-CA" sz="1800" i="1" dirty="0">
                <a:solidFill>
                  <a:srgbClr val="FF0000"/>
                </a:solidFill>
              </a:rPr>
              <a:t>translate, reverse engineer, derive source code, modify, disassemble, decompile, create derivative works </a:t>
            </a:r>
            <a:r>
              <a:rPr lang="en-CA" sz="1800" i="1" dirty="0">
                <a:solidFill>
                  <a:srgbClr val="008000"/>
                </a:solidFill>
              </a:rPr>
              <a:t>based on the Program</a:t>
            </a:r>
            <a:r>
              <a:rPr lang="en-CA" sz="1800" i="1" dirty="0"/>
              <a:t>, or remove any proprietary notices or labels on the program without the prior consent, in writing, of Blizzard.</a:t>
            </a:r>
            <a:r>
              <a:rPr lang="en-CA" sz="1800" i="1" dirty="0" smtClean="0"/>
              <a:t>”</a:t>
            </a:r>
          </a:p>
          <a:p>
            <a:pPr marL="0" indent="0">
              <a:buNone/>
            </a:pPr>
            <a:r>
              <a:rPr lang="en-CA" b="1" dirty="0">
                <a:solidFill>
                  <a:schemeClr val="tx1"/>
                </a:solidFill>
              </a:rPr>
              <a:t>TOU:</a:t>
            </a:r>
            <a:r>
              <a:rPr lang="en-US" b="1" dirty="0">
                <a:solidFill>
                  <a:schemeClr val="tx1"/>
                </a:solidFill>
              </a:rPr>
              <a:t> </a:t>
            </a:r>
            <a:r>
              <a:rPr lang="en-CA" sz="1800" i="1" dirty="0"/>
              <a:t>“You are entitled to use </a:t>
            </a:r>
            <a:r>
              <a:rPr lang="en-CA" sz="1800" i="1" dirty="0" err="1"/>
              <a:t>Battle.net</a:t>
            </a:r>
            <a:r>
              <a:rPr lang="en-CA" sz="1800" i="1" dirty="0"/>
              <a:t> for your </a:t>
            </a:r>
            <a:r>
              <a:rPr lang="en-CA" sz="1800" i="1" dirty="0">
                <a:solidFill>
                  <a:srgbClr val="FF0000"/>
                </a:solidFill>
              </a:rPr>
              <a:t>own personal use</a:t>
            </a:r>
            <a:r>
              <a:rPr lang="en-CA" sz="1800" i="1" dirty="0"/>
              <a:t>, but you shall </a:t>
            </a:r>
            <a:r>
              <a:rPr lang="en-CA" sz="1800" i="1" dirty="0">
                <a:solidFill>
                  <a:srgbClr val="FF0000"/>
                </a:solidFill>
              </a:rPr>
              <a:t>not be entitled</a:t>
            </a:r>
            <a:r>
              <a:rPr lang="en-CA" sz="1800" i="1" dirty="0"/>
              <a:t> to … (ii) copy, photocopy, reproduce, </a:t>
            </a:r>
            <a:r>
              <a:rPr lang="en-CA" sz="1800" i="1" dirty="0">
                <a:solidFill>
                  <a:srgbClr val="FF0000"/>
                </a:solidFill>
              </a:rPr>
              <a:t>translate, reverse engineer, modify, disassemble, or de-compile, in whole or in part, any </a:t>
            </a:r>
            <a:r>
              <a:rPr lang="en-CA" sz="1800" i="1" dirty="0" err="1">
                <a:solidFill>
                  <a:srgbClr val="FF0000"/>
                </a:solidFill>
              </a:rPr>
              <a:t>Battle.net</a:t>
            </a:r>
            <a:r>
              <a:rPr lang="en-CA" sz="1800" i="1" dirty="0">
                <a:solidFill>
                  <a:srgbClr val="FF0000"/>
                </a:solidFill>
              </a:rPr>
              <a:t> software</a:t>
            </a:r>
            <a:r>
              <a:rPr lang="en-CA" sz="1800" i="1" dirty="0"/>
              <a:t>; (iii) create derivative works based on </a:t>
            </a:r>
            <a:r>
              <a:rPr lang="en-CA" sz="1800" i="1" dirty="0" err="1"/>
              <a:t>Battle.net</a:t>
            </a:r>
            <a:r>
              <a:rPr lang="en-CA" sz="1800" i="1" dirty="0"/>
              <a:t>; (iv) </a:t>
            </a:r>
            <a:r>
              <a:rPr lang="en-CA" sz="1800" i="1" dirty="0">
                <a:solidFill>
                  <a:srgbClr val="FF0000"/>
                </a:solidFill>
              </a:rPr>
              <a:t>host or provide matchmaking services</a:t>
            </a:r>
            <a:r>
              <a:rPr lang="en-CA" sz="1800" i="1" dirty="0"/>
              <a:t> for any Blizzard software programs or emulate or redirect the communication protocols used by Blizzard as part of </a:t>
            </a:r>
            <a:r>
              <a:rPr lang="en-CA" sz="1800" i="1" dirty="0" err="1"/>
              <a:t>Battle.net</a:t>
            </a:r>
            <a:r>
              <a:rPr lang="en-CA" sz="1800" i="1" dirty="0"/>
              <a:t>, through protocol emulation, </a:t>
            </a:r>
            <a:r>
              <a:rPr lang="en-CA" sz="1800" i="1" dirty="0" err="1"/>
              <a:t>tunneling</a:t>
            </a:r>
            <a:r>
              <a:rPr lang="en-CA" sz="1800" i="1" dirty="0"/>
              <a:t>, modifying, or adding components to the Program, use of a utility program, or any other technique now known or hereafter developed for any purpose, including, but not limited to, network play over the Internet, network play utilizing commercial or non-commercial gaming networks, or as part of content aggregation networks without the prior written consent of Blizzard or exploit </a:t>
            </a:r>
            <a:r>
              <a:rPr lang="en-CA" sz="1800" i="1" dirty="0" err="1"/>
              <a:t>Battle.net</a:t>
            </a:r>
            <a:r>
              <a:rPr lang="en-CA" sz="1800" i="1" dirty="0"/>
              <a:t> or any of its parts for any commercial purpose …”</a:t>
            </a:r>
            <a:endParaRPr lang="en-US" sz="1800" dirty="0"/>
          </a:p>
          <a:p>
            <a:endParaRPr lang="en-US" sz="2000" dirty="0"/>
          </a:p>
          <a:p>
            <a:endParaRPr lang="en-US" sz="2000" dirty="0" smtClean="0"/>
          </a:p>
          <a:p>
            <a:pPr marL="0" indent="0">
              <a:buNone/>
            </a:pPr>
            <a:endParaRPr lang="en-US" dirty="0" smtClean="0"/>
          </a:p>
        </p:txBody>
      </p:sp>
    </p:spTree>
    <p:extLst>
      <p:ext uri="{BB962C8B-B14F-4D97-AF65-F5344CB8AC3E}">
        <p14:creationId xmlns:p14="http://schemas.microsoft.com/office/powerpoint/2010/main" val="2153987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i="1" u="sng" dirty="0" smtClean="0"/>
              <a:t>Davidson</a:t>
            </a:r>
            <a:r>
              <a:rPr lang="en-US" dirty="0" smtClean="0"/>
              <a:t> </a:t>
            </a:r>
            <a:r>
              <a:rPr lang="en-US" dirty="0"/>
              <a:t>(</a:t>
            </a:r>
            <a:r>
              <a:rPr lang="en-US" dirty="0" err="1"/>
              <a:t>con’d</a:t>
            </a:r>
            <a:r>
              <a:rPr lang="en-US" dirty="0"/>
              <a:t>)</a:t>
            </a:r>
          </a:p>
        </p:txBody>
      </p:sp>
      <p:sp>
        <p:nvSpPr>
          <p:cNvPr id="3" name="Content Placeholder 2"/>
          <p:cNvSpPr>
            <a:spLocks noGrp="1"/>
          </p:cNvSpPr>
          <p:nvPr>
            <p:ph sz="quarter" idx="10"/>
          </p:nvPr>
        </p:nvSpPr>
        <p:spPr>
          <a:xfrm>
            <a:off x="457200" y="1408133"/>
            <a:ext cx="8229600" cy="4793699"/>
          </a:xfrm>
        </p:spPr>
        <p:txBody>
          <a:bodyPr>
            <a:normAutofit/>
          </a:bodyPr>
          <a:lstStyle/>
          <a:p>
            <a:r>
              <a:rPr lang="en-US" dirty="0"/>
              <a:t>“</a:t>
            </a:r>
            <a:r>
              <a:rPr lang="en-US" dirty="0" err="1"/>
              <a:t>BnetD</a:t>
            </a:r>
            <a:r>
              <a:rPr lang="en-US" dirty="0"/>
              <a:t>” versus Blizzard’s own “</a:t>
            </a:r>
            <a:r>
              <a:rPr lang="en-US" dirty="0" err="1"/>
              <a:t>Battle.net</a:t>
            </a:r>
            <a:r>
              <a:rPr lang="en-US" dirty="0" smtClean="0"/>
              <a:t>”</a:t>
            </a:r>
          </a:p>
          <a:p>
            <a:r>
              <a:rPr lang="en-US" dirty="0" smtClean="0"/>
              <a:t>Amici </a:t>
            </a:r>
            <a:r>
              <a:rPr lang="en-US" dirty="0"/>
              <a:t>Curiae Brief supporting defendants by teachers of IP Law in U.S. law </a:t>
            </a:r>
            <a:r>
              <a:rPr lang="en-US" dirty="0" err="1"/>
              <a:t>schools</a:t>
            </a:r>
            <a:r>
              <a:rPr lang="en-US" dirty="0" err="1">
                <a:hlinkClick r:id="rId2"/>
              </a:rPr>
              <a:t>https</a:t>
            </a:r>
            <a:r>
              <a:rPr lang="en-US" dirty="0">
                <a:hlinkClick r:id="rId2"/>
              </a:rPr>
              <a:t>://www.eff.org/sites/default/files/filenode/Blizzard_v_bnetd/20040221_law_professor_brief.pdf</a:t>
            </a:r>
            <a:endParaRPr lang="en-US" dirty="0"/>
          </a:p>
          <a:p>
            <a:r>
              <a:rPr lang="en-US" b="1" dirty="0">
                <a:solidFill>
                  <a:srgbClr val="0000FF"/>
                </a:solidFill>
              </a:rPr>
              <a:t>Argued</a:t>
            </a:r>
            <a:r>
              <a:rPr lang="en-US" dirty="0"/>
              <a:t> </a:t>
            </a:r>
            <a:r>
              <a:rPr lang="en-US" b="1" i="1" dirty="0" smtClean="0">
                <a:solidFill>
                  <a:srgbClr val="660066"/>
                </a:solidFill>
              </a:rPr>
              <a:t>unsuccessfully</a:t>
            </a:r>
            <a:r>
              <a:rPr lang="en-US" dirty="0" smtClean="0"/>
              <a:t> </a:t>
            </a:r>
            <a:r>
              <a:rPr lang="en-US" dirty="0"/>
              <a:t>that insofar as they prohibit permissible “reverse engineering” </a:t>
            </a:r>
            <a:r>
              <a:rPr lang="en-US" b="1" dirty="0">
                <a:solidFill>
                  <a:srgbClr val="0000FF"/>
                </a:solidFill>
              </a:rPr>
              <a:t>Blizzard’s EULA’s </a:t>
            </a:r>
            <a:r>
              <a:rPr lang="en-US" b="1" dirty="0" smtClean="0">
                <a:solidFill>
                  <a:srgbClr val="0000FF"/>
                </a:solidFill>
              </a:rPr>
              <a:t>should be </a:t>
            </a:r>
            <a:r>
              <a:rPr lang="en-US" b="1" dirty="0">
                <a:solidFill>
                  <a:srgbClr val="0000FF"/>
                </a:solidFill>
              </a:rPr>
              <a:t>preempted by copyright law</a:t>
            </a:r>
            <a:r>
              <a:rPr lang="en-US" dirty="0"/>
              <a:t>. Alternatively argued that enforcement of the EULA’s should be denied under the Doctrine of Copyright </a:t>
            </a:r>
            <a:r>
              <a:rPr lang="en-US" dirty="0" smtClean="0"/>
              <a:t>Misuse (related to concept of “Copyright </a:t>
            </a:r>
            <a:r>
              <a:rPr lang="en-US" dirty="0"/>
              <a:t>M</a:t>
            </a:r>
            <a:r>
              <a:rPr lang="en-US" dirty="0" smtClean="0"/>
              <a:t>onopoly”). </a:t>
            </a:r>
          </a:p>
          <a:p>
            <a:r>
              <a:rPr lang="en-US" dirty="0" smtClean="0"/>
              <a:t>Attempted </a:t>
            </a:r>
            <a:r>
              <a:rPr lang="en-US" i="1" dirty="0">
                <a:solidFill>
                  <a:srgbClr val="660066"/>
                </a:solidFill>
              </a:rPr>
              <a:t>unsuccessfully</a:t>
            </a:r>
            <a:r>
              <a:rPr lang="en-US" dirty="0" smtClean="0"/>
              <a:t> to preserve </a:t>
            </a:r>
            <a:r>
              <a:rPr lang="en-US" i="1" u="sng" dirty="0" smtClean="0">
                <a:solidFill>
                  <a:srgbClr val="000000"/>
                </a:solidFill>
              </a:rPr>
              <a:t>Sega Enterprises </a:t>
            </a:r>
            <a:r>
              <a:rPr lang="en-US" i="1" dirty="0" smtClean="0">
                <a:solidFill>
                  <a:srgbClr val="000000"/>
                </a:solidFill>
              </a:rPr>
              <a:t>v. </a:t>
            </a:r>
            <a:r>
              <a:rPr lang="en-US" i="1" u="sng" dirty="0" smtClean="0">
                <a:solidFill>
                  <a:srgbClr val="000000"/>
                </a:solidFill>
              </a:rPr>
              <a:t>Accolade, Inc</a:t>
            </a:r>
            <a:r>
              <a:rPr lang="en-US" i="1" dirty="0" smtClean="0"/>
              <a:t>. </a:t>
            </a:r>
            <a:r>
              <a:rPr lang="en-US" dirty="0" smtClean="0"/>
              <a:t>statement of the application of Fair Use to to reverse Engineering</a:t>
            </a:r>
            <a:endParaRPr lang="en-US" dirty="0"/>
          </a:p>
          <a:p>
            <a:endParaRPr lang="en-US" dirty="0"/>
          </a:p>
        </p:txBody>
      </p:sp>
    </p:spTree>
    <p:extLst>
      <p:ext uri="{BB962C8B-B14F-4D97-AF65-F5344CB8AC3E}">
        <p14:creationId xmlns:p14="http://schemas.microsoft.com/office/powerpoint/2010/main" val="2841301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2131"/>
            <a:ext cx="9144000" cy="776756"/>
          </a:xfrm>
        </p:spPr>
        <p:txBody>
          <a:bodyPr>
            <a:normAutofit fontScale="90000"/>
          </a:bodyPr>
          <a:lstStyle/>
          <a:p>
            <a:r>
              <a:rPr lang="en-US" dirty="0" smtClean="0"/>
              <a:t>Case 2: </a:t>
            </a:r>
            <a:r>
              <a:rPr lang="en-US" i="1" u="sng" dirty="0" smtClean="0"/>
              <a:t>Blizzard</a:t>
            </a:r>
            <a:r>
              <a:rPr lang="en-US" dirty="0" smtClean="0"/>
              <a:t> v. </a:t>
            </a:r>
            <a:r>
              <a:rPr lang="en-US" i="1" u="sng" dirty="0" smtClean="0"/>
              <a:t>In Game</a:t>
            </a:r>
            <a:r>
              <a:rPr lang="en-US" dirty="0" smtClean="0"/>
              <a:t> (</a:t>
            </a:r>
            <a:r>
              <a:rPr lang="en-US" b="1" dirty="0" smtClean="0">
                <a:solidFill>
                  <a:schemeClr val="accent6">
                    <a:lumMod val="75000"/>
                  </a:schemeClr>
                </a:solidFill>
              </a:rPr>
              <a:t>gold-farming</a:t>
            </a:r>
            <a:r>
              <a:rPr lang="en-US" dirty="0" smtClean="0"/>
              <a:t>)  </a:t>
            </a:r>
            <a:endParaRPr lang="en-US" i="1" u="sng" dirty="0"/>
          </a:p>
        </p:txBody>
      </p:sp>
      <p:sp>
        <p:nvSpPr>
          <p:cNvPr id="3" name="Content Placeholder 2"/>
          <p:cNvSpPr>
            <a:spLocks noGrp="1"/>
          </p:cNvSpPr>
          <p:nvPr>
            <p:ph sz="quarter" idx="10"/>
          </p:nvPr>
        </p:nvSpPr>
        <p:spPr>
          <a:xfrm>
            <a:off x="0" y="1002562"/>
            <a:ext cx="9144000" cy="5213321"/>
          </a:xfrm>
        </p:spPr>
        <p:txBody>
          <a:bodyPr>
            <a:normAutofit fontScale="92500" lnSpcReduction="20000"/>
          </a:bodyPr>
          <a:lstStyle/>
          <a:p>
            <a:pPr lvl="0"/>
            <a:r>
              <a:rPr lang="en-CA" sz="2800" b="1" i="1" dirty="0">
                <a:solidFill>
                  <a:srgbClr val="000000"/>
                </a:solidFill>
              </a:rPr>
              <a:t>Blizzard Entertainment, Inc. v. In Game Dollar, </a:t>
            </a:r>
            <a:r>
              <a:rPr lang="en-CA" sz="2800" b="1" i="1" dirty="0" smtClean="0">
                <a:solidFill>
                  <a:srgbClr val="000000"/>
                </a:solidFill>
              </a:rPr>
              <a:t>LLC,</a:t>
            </a:r>
          </a:p>
          <a:p>
            <a:pPr marL="0" lvl="0" indent="0">
              <a:buNone/>
            </a:pPr>
            <a:r>
              <a:rPr lang="en-CA" dirty="0" smtClean="0"/>
              <a:t>United </a:t>
            </a:r>
            <a:r>
              <a:rPr lang="en-CA" dirty="0"/>
              <a:t>States District Court for C.D. Cal., Case No. SACV07-0589-</a:t>
            </a:r>
            <a:r>
              <a:rPr lang="en-CA" dirty="0" smtClean="0"/>
              <a:t>JVS</a:t>
            </a:r>
          </a:p>
          <a:p>
            <a:pPr marL="0" lvl="0" indent="0">
              <a:buNone/>
            </a:pPr>
            <a:r>
              <a:rPr lang="en-CA" dirty="0" smtClean="0">
                <a:solidFill>
                  <a:schemeClr val="tx1"/>
                </a:solidFill>
              </a:rPr>
              <a:t>(2007)</a:t>
            </a:r>
          </a:p>
          <a:p>
            <a:pPr marL="0" lvl="0" indent="0">
              <a:buNone/>
            </a:pPr>
            <a:endParaRPr lang="en-US" dirty="0">
              <a:solidFill>
                <a:schemeClr val="tx1"/>
              </a:solidFill>
            </a:endParaRPr>
          </a:p>
          <a:p>
            <a:pPr marL="0" indent="0">
              <a:buNone/>
            </a:pPr>
            <a:r>
              <a:rPr lang="en-CA" b="1" dirty="0">
                <a:solidFill>
                  <a:srgbClr val="000000"/>
                </a:solidFill>
              </a:rPr>
              <a:t>TOU</a:t>
            </a:r>
            <a:r>
              <a:rPr lang="en-CA" dirty="0" smtClean="0"/>
              <a:t>:</a:t>
            </a:r>
            <a:r>
              <a:rPr lang="en-US" dirty="0"/>
              <a:t> </a:t>
            </a:r>
            <a:r>
              <a:rPr lang="en-CA" sz="2600" i="1" dirty="0" smtClean="0"/>
              <a:t>“</a:t>
            </a:r>
            <a:r>
              <a:rPr lang="en-CA" sz="2600" i="1" dirty="0"/>
              <a:t>You agree that </a:t>
            </a:r>
            <a:r>
              <a:rPr lang="en-CA" sz="2600" i="1" dirty="0">
                <a:solidFill>
                  <a:srgbClr val="FF0000"/>
                </a:solidFill>
              </a:rPr>
              <a:t>you shall not</a:t>
            </a:r>
            <a:r>
              <a:rPr lang="en-CA" sz="2600" i="1" dirty="0"/>
              <a:t>, </a:t>
            </a:r>
            <a:r>
              <a:rPr lang="en-CA" sz="2600" i="1" dirty="0">
                <a:solidFill>
                  <a:srgbClr val="800000"/>
                </a:solidFill>
              </a:rPr>
              <a:t>under any circumstances</a:t>
            </a:r>
            <a:r>
              <a:rPr lang="en-CA" sz="2600" i="1" dirty="0"/>
              <a:t>, ... </a:t>
            </a:r>
            <a:r>
              <a:rPr lang="en-CA" sz="2600" i="1" dirty="0" smtClean="0">
                <a:solidFill>
                  <a:srgbClr val="FF0000"/>
                </a:solidFill>
              </a:rPr>
              <a:t>Exploit the </a:t>
            </a:r>
            <a:r>
              <a:rPr lang="en-CA" sz="2600" i="1" dirty="0">
                <a:solidFill>
                  <a:srgbClr val="FF0000"/>
                </a:solidFill>
              </a:rPr>
              <a:t>Game or any of its parts</a:t>
            </a:r>
            <a:r>
              <a:rPr lang="en-CA" sz="2600" i="1" dirty="0"/>
              <a:t>, including without limitation the </a:t>
            </a:r>
            <a:r>
              <a:rPr lang="en-CA" sz="2600" i="1" dirty="0" smtClean="0"/>
              <a:t>Game Client</a:t>
            </a:r>
            <a:r>
              <a:rPr lang="en-CA" sz="2600" i="1" dirty="0"/>
              <a:t>, for any commercial purpose, including without limitation use at a cyber cafe, computer gaming center or any other location-based site without the express written consent of Blizzard;</a:t>
            </a:r>
            <a:r>
              <a:rPr lang="en-CA" sz="2600" i="1" dirty="0" smtClean="0"/>
              <a:t>”</a:t>
            </a:r>
          </a:p>
          <a:p>
            <a:pPr marL="0" indent="0">
              <a:buNone/>
            </a:pPr>
            <a:endParaRPr lang="en-US" dirty="0" smtClean="0"/>
          </a:p>
          <a:p>
            <a:pPr marL="0" indent="0">
              <a:buNone/>
            </a:pPr>
            <a:r>
              <a:rPr lang="en-CA" b="1" dirty="0" smtClean="0">
                <a:solidFill>
                  <a:srgbClr val="000000"/>
                </a:solidFill>
              </a:rPr>
              <a:t>EULA:</a:t>
            </a:r>
            <a:r>
              <a:rPr lang="en-US" b="1" dirty="0">
                <a:solidFill>
                  <a:srgbClr val="000000"/>
                </a:solidFill>
              </a:rPr>
              <a:t> </a:t>
            </a:r>
            <a:r>
              <a:rPr lang="en-CA" i="1" dirty="0" smtClean="0"/>
              <a:t>“</a:t>
            </a:r>
            <a:r>
              <a:rPr lang="en-CA" i="1" dirty="0"/>
              <a:t>You may </a:t>
            </a:r>
            <a:r>
              <a:rPr lang="en-CA" i="1" dirty="0">
                <a:solidFill>
                  <a:srgbClr val="FF0000"/>
                </a:solidFill>
              </a:rPr>
              <a:t>not share the Account or the Login </a:t>
            </a:r>
            <a:r>
              <a:rPr lang="en-CA" i="1" dirty="0" smtClean="0">
                <a:solidFill>
                  <a:srgbClr val="FF0000"/>
                </a:solidFill>
              </a:rPr>
              <a:t>Information </a:t>
            </a:r>
            <a:r>
              <a:rPr lang="en-CA" i="1" dirty="0" smtClean="0"/>
              <a:t>with </a:t>
            </a:r>
            <a:r>
              <a:rPr lang="en-CA" i="1" dirty="0"/>
              <a:t>anyone other than as expressly set forth herein.”</a:t>
            </a:r>
            <a:endParaRPr lang="en-US" dirty="0"/>
          </a:p>
          <a:p>
            <a:pPr marL="0" indent="0">
              <a:buNone/>
            </a:pPr>
            <a:r>
              <a:rPr lang="en-CA" i="1" dirty="0"/>
              <a:t>“When engaging in Chat in the Program, or otherwise utilizing the Program, </a:t>
            </a:r>
            <a:r>
              <a:rPr lang="en-CA" i="1" dirty="0">
                <a:solidFill>
                  <a:srgbClr val="FF0000"/>
                </a:solidFill>
              </a:rPr>
              <a:t>you may not</a:t>
            </a:r>
            <a:r>
              <a:rPr lang="en-CA" i="1" dirty="0" smtClean="0">
                <a:solidFill>
                  <a:srgbClr val="FF0000"/>
                </a:solidFill>
              </a:rPr>
              <a:t>:…Disrupt </a:t>
            </a:r>
            <a:r>
              <a:rPr lang="en-CA" i="1" dirty="0">
                <a:solidFill>
                  <a:srgbClr val="FF0000"/>
                </a:solidFill>
              </a:rPr>
              <a:t>the normal flow of dialogue in Chat </a:t>
            </a:r>
            <a:r>
              <a:rPr lang="en-CA" i="1" dirty="0">
                <a:solidFill>
                  <a:srgbClr val="800000"/>
                </a:solidFill>
              </a:rPr>
              <a:t>or </a:t>
            </a:r>
            <a:r>
              <a:rPr lang="en-CA" i="1" dirty="0"/>
              <a:t>otherwise </a:t>
            </a:r>
            <a:r>
              <a:rPr lang="en-CA" i="1" dirty="0">
                <a:solidFill>
                  <a:srgbClr val="800000"/>
                </a:solidFill>
              </a:rPr>
              <a:t>act in a manner that negatively affects other users </a:t>
            </a:r>
            <a:r>
              <a:rPr lang="en-CA" i="1" dirty="0"/>
              <a:t>including without limitation posting commercial solicitations and/</a:t>
            </a:r>
            <a:r>
              <a:rPr lang="en-CA" i="1" dirty="0" smtClean="0"/>
              <a:t>or advertisements </a:t>
            </a:r>
            <a:r>
              <a:rPr lang="en-CA" i="1" dirty="0"/>
              <a:t>for goods and services available outside of the World of </a:t>
            </a:r>
            <a:r>
              <a:rPr lang="en-CA" i="1" dirty="0" err="1"/>
              <a:t>Warcraft</a:t>
            </a:r>
            <a:r>
              <a:rPr lang="en-CA" i="1" dirty="0"/>
              <a:t> universe</a:t>
            </a:r>
            <a:r>
              <a:rPr lang="en-CA" i="1" dirty="0" smtClean="0"/>
              <a:t>;…</a:t>
            </a:r>
            <a:r>
              <a:rPr lang="en-CA" i="1" dirty="0" smtClean="0">
                <a:solidFill>
                  <a:srgbClr val="800000"/>
                </a:solidFill>
              </a:rPr>
              <a:t>Sending </a:t>
            </a:r>
            <a:r>
              <a:rPr lang="en-CA" i="1" dirty="0">
                <a:solidFill>
                  <a:srgbClr val="800000"/>
                </a:solidFill>
              </a:rPr>
              <a:t>[sic] repeated unsolicited or unwelcome messages to a single user or repeatedly posting similar messages in a Chat area</a:t>
            </a:r>
            <a:r>
              <a:rPr lang="en-CA" i="1" dirty="0"/>
              <a:t>, including but not limited to continuous advertisements to sell goods or services;”</a:t>
            </a:r>
            <a:endParaRPr lang="en-US" dirty="0"/>
          </a:p>
          <a:p>
            <a:endParaRPr lang="en-US" dirty="0"/>
          </a:p>
        </p:txBody>
      </p:sp>
    </p:spTree>
    <p:extLst>
      <p:ext uri="{BB962C8B-B14F-4D97-AF65-F5344CB8AC3E}">
        <p14:creationId xmlns:p14="http://schemas.microsoft.com/office/powerpoint/2010/main" val="1903816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i="1" dirty="0" smtClean="0"/>
              <a:t>        </a:t>
            </a:r>
            <a:r>
              <a:rPr lang="en-US" i="1" u="sng" dirty="0" smtClean="0"/>
              <a:t>Blizzard</a:t>
            </a:r>
            <a:r>
              <a:rPr lang="en-US" dirty="0" smtClean="0"/>
              <a:t> </a:t>
            </a:r>
            <a:r>
              <a:rPr lang="en-US" dirty="0"/>
              <a:t>v. </a:t>
            </a:r>
            <a:r>
              <a:rPr lang="en-US" i="1" u="sng" dirty="0"/>
              <a:t>In </a:t>
            </a:r>
            <a:r>
              <a:rPr lang="en-US" i="1" u="sng" dirty="0" smtClean="0"/>
              <a:t>Game</a:t>
            </a:r>
            <a:r>
              <a:rPr lang="en-US" dirty="0" smtClean="0"/>
              <a:t> (</a:t>
            </a:r>
            <a:r>
              <a:rPr lang="en-US" dirty="0" err="1" smtClean="0"/>
              <a:t>con’d</a:t>
            </a:r>
            <a:r>
              <a:rPr lang="en-US" i="1" u="sng" dirty="0" smtClean="0"/>
              <a:t>)</a:t>
            </a:r>
            <a:endParaRPr lang="en-US" dirty="0"/>
          </a:p>
        </p:txBody>
      </p:sp>
      <p:sp>
        <p:nvSpPr>
          <p:cNvPr id="3" name="Content Placeholder 2"/>
          <p:cNvSpPr>
            <a:spLocks noGrp="1"/>
          </p:cNvSpPr>
          <p:nvPr>
            <p:ph sz="quarter" idx="10"/>
          </p:nvPr>
        </p:nvSpPr>
        <p:spPr>
          <a:xfrm>
            <a:off x="457200" y="1167537"/>
            <a:ext cx="8229600" cy="4741839"/>
          </a:xfrm>
        </p:spPr>
        <p:txBody>
          <a:bodyPr>
            <a:normAutofit/>
          </a:bodyPr>
          <a:lstStyle/>
          <a:p>
            <a:r>
              <a:rPr lang="en-US" dirty="0"/>
              <a:t>In 2007 Blizzard sued In Game Dollar. IGD through a subsidiary offered power-leveling and </a:t>
            </a:r>
            <a:r>
              <a:rPr lang="en-US" b="1" dirty="0">
                <a:solidFill>
                  <a:srgbClr val="62551D"/>
                </a:solidFill>
              </a:rPr>
              <a:t>virtual gold-selling services</a:t>
            </a:r>
            <a:r>
              <a:rPr lang="en-US" dirty="0"/>
              <a:t>. IGD sent spam messages to players though </a:t>
            </a:r>
            <a:r>
              <a:rPr lang="en-US" dirty="0" err="1"/>
              <a:t>WoW’s</a:t>
            </a:r>
            <a:r>
              <a:rPr lang="en-US" dirty="0"/>
              <a:t> chat system to advertise its </a:t>
            </a:r>
            <a:r>
              <a:rPr lang="en-US" dirty="0" smtClean="0"/>
              <a:t>services.</a:t>
            </a:r>
          </a:p>
          <a:p>
            <a:pPr marL="0" indent="0">
              <a:buNone/>
            </a:pPr>
            <a:endParaRPr lang="en-US" dirty="0" smtClean="0"/>
          </a:p>
          <a:p>
            <a:r>
              <a:rPr lang="en-US" dirty="0" smtClean="0">
                <a:solidFill>
                  <a:srgbClr val="0000FF"/>
                </a:solidFill>
              </a:rPr>
              <a:t>Blizzard </a:t>
            </a:r>
            <a:r>
              <a:rPr lang="en-US" dirty="0">
                <a:solidFill>
                  <a:srgbClr val="0000FF"/>
                </a:solidFill>
              </a:rPr>
              <a:t>claimed </a:t>
            </a:r>
            <a:r>
              <a:rPr lang="en-US" dirty="0"/>
              <a:t>all this effected a </a:t>
            </a:r>
            <a:r>
              <a:rPr lang="en-US" b="1" i="1" dirty="0">
                <a:solidFill>
                  <a:srgbClr val="0000FF"/>
                </a:solidFill>
              </a:rPr>
              <a:t>diminishment of </a:t>
            </a:r>
            <a:r>
              <a:rPr lang="en-US" b="1" i="1" dirty="0" smtClean="0">
                <a:solidFill>
                  <a:srgbClr val="0000FF"/>
                </a:solidFill>
              </a:rPr>
              <a:t>gamer </a:t>
            </a:r>
            <a:r>
              <a:rPr lang="en-US" b="1" i="1" dirty="0">
                <a:solidFill>
                  <a:srgbClr val="0000FF"/>
                </a:solidFill>
              </a:rPr>
              <a:t>enjoyment and experience</a:t>
            </a:r>
            <a:r>
              <a:rPr lang="en-US" dirty="0"/>
              <a:t> </a:t>
            </a:r>
            <a:r>
              <a:rPr lang="en-US" dirty="0">
                <a:solidFill>
                  <a:srgbClr val="008000"/>
                </a:solidFill>
              </a:rPr>
              <a:t>resulting in lost subscribers and lost revenue</a:t>
            </a:r>
            <a:r>
              <a:rPr lang="en-US" dirty="0" smtClean="0"/>
              <a:t>. Causes </a:t>
            </a:r>
            <a:r>
              <a:rPr lang="en-US" dirty="0"/>
              <a:t>of action included: </a:t>
            </a:r>
            <a:r>
              <a:rPr lang="en-US" dirty="0">
                <a:solidFill>
                  <a:srgbClr val="FF0000"/>
                </a:solidFill>
              </a:rPr>
              <a:t>violation</a:t>
            </a:r>
            <a:r>
              <a:rPr lang="en-US" dirty="0"/>
              <a:t> of Blizzard’s </a:t>
            </a:r>
            <a:r>
              <a:rPr lang="en-US" dirty="0">
                <a:solidFill>
                  <a:srgbClr val="FF0000"/>
                </a:solidFill>
              </a:rPr>
              <a:t>EULA and </a:t>
            </a:r>
            <a:r>
              <a:rPr lang="en-US" dirty="0" err="1">
                <a:solidFill>
                  <a:srgbClr val="FF0000"/>
                </a:solidFill>
              </a:rPr>
              <a:t>ToU</a:t>
            </a:r>
            <a:r>
              <a:rPr lang="en-US" dirty="0"/>
              <a:t>; intentional </a:t>
            </a:r>
            <a:r>
              <a:rPr lang="en-US" dirty="0">
                <a:solidFill>
                  <a:srgbClr val="FF0000"/>
                </a:solidFill>
              </a:rPr>
              <a:t>interference with contract</a:t>
            </a:r>
            <a:r>
              <a:rPr lang="en-US" dirty="0"/>
              <a:t>; unfair competition &amp; </a:t>
            </a:r>
            <a:r>
              <a:rPr lang="en-US" dirty="0">
                <a:solidFill>
                  <a:srgbClr val="FF0000"/>
                </a:solidFill>
              </a:rPr>
              <a:t>unjust enrichment</a:t>
            </a:r>
            <a:r>
              <a:rPr lang="en-US" dirty="0" smtClean="0"/>
              <a:t>.</a:t>
            </a:r>
          </a:p>
          <a:p>
            <a:pPr marL="0" indent="0">
              <a:buNone/>
            </a:pPr>
            <a:endParaRPr lang="en-US" dirty="0" smtClean="0"/>
          </a:p>
          <a:p>
            <a:r>
              <a:rPr lang="en-US" dirty="0" smtClean="0">
                <a:solidFill>
                  <a:schemeClr val="tx1"/>
                </a:solidFill>
              </a:rPr>
              <a:t>IGD shut down</a:t>
            </a:r>
            <a:r>
              <a:rPr lang="en-US" dirty="0" smtClean="0"/>
              <a:t> its business &amp; the </a:t>
            </a:r>
            <a:r>
              <a:rPr lang="en-US" i="1" u="sng" dirty="0" smtClean="0"/>
              <a:t>case settled </a:t>
            </a:r>
            <a:r>
              <a:rPr lang="en-US" dirty="0" smtClean="0"/>
              <a:t>in Jan. 2008 by </a:t>
            </a:r>
            <a:r>
              <a:rPr lang="en-US" i="1" u="sng" dirty="0" smtClean="0"/>
              <a:t>consent order</a:t>
            </a:r>
            <a:r>
              <a:rPr lang="en-US" dirty="0" smtClean="0"/>
              <a:t>.</a:t>
            </a:r>
            <a:endParaRPr lang="en-US" dirty="0"/>
          </a:p>
          <a:p>
            <a:endParaRPr lang="en-US" dirty="0"/>
          </a:p>
        </p:txBody>
      </p:sp>
    </p:spTree>
    <p:extLst>
      <p:ext uri="{BB962C8B-B14F-4D97-AF65-F5344CB8AC3E}">
        <p14:creationId xmlns:p14="http://schemas.microsoft.com/office/powerpoint/2010/main" val="2405352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lstStyle/>
          <a:p>
            <a:r>
              <a:rPr lang="en-US" dirty="0" smtClean="0"/>
              <a:t>Case </a:t>
            </a:r>
            <a:r>
              <a:rPr lang="en-US" dirty="0"/>
              <a:t>3</a:t>
            </a:r>
            <a:r>
              <a:rPr lang="en-US" dirty="0" smtClean="0"/>
              <a:t>: </a:t>
            </a:r>
            <a:r>
              <a:rPr lang="en-US" i="1" u="sng" dirty="0" smtClean="0"/>
              <a:t>MDY</a:t>
            </a:r>
            <a:r>
              <a:rPr lang="en-US" dirty="0" smtClean="0"/>
              <a:t> v. </a:t>
            </a:r>
            <a:r>
              <a:rPr lang="en-US" i="1" u="sng" dirty="0" smtClean="0"/>
              <a:t>Blizzard</a:t>
            </a:r>
            <a:r>
              <a:rPr lang="en-US" dirty="0" smtClean="0"/>
              <a:t> </a:t>
            </a:r>
            <a:r>
              <a:rPr lang="en-US" sz="3200" dirty="0" smtClean="0"/>
              <a:t>(</a:t>
            </a:r>
            <a:r>
              <a:rPr lang="en-US" sz="3200" dirty="0" err="1" smtClean="0"/>
              <a:t>WoW</a:t>
            </a:r>
            <a:r>
              <a:rPr lang="en-US" sz="3200" dirty="0" smtClean="0"/>
              <a:t> Glider/bot)</a:t>
            </a:r>
            <a:endParaRPr lang="en-US" sz="3200" dirty="0"/>
          </a:p>
        </p:txBody>
      </p:sp>
      <p:sp>
        <p:nvSpPr>
          <p:cNvPr id="3" name="Content Placeholder 2"/>
          <p:cNvSpPr>
            <a:spLocks noGrp="1"/>
          </p:cNvSpPr>
          <p:nvPr>
            <p:ph sz="quarter" idx="10"/>
          </p:nvPr>
        </p:nvSpPr>
        <p:spPr>
          <a:xfrm>
            <a:off x="0" y="1172307"/>
            <a:ext cx="9144000" cy="5177693"/>
          </a:xfrm>
        </p:spPr>
        <p:txBody>
          <a:bodyPr>
            <a:normAutofit fontScale="92500" lnSpcReduction="10000"/>
          </a:bodyPr>
          <a:lstStyle/>
          <a:p>
            <a:pPr lvl="0"/>
            <a:r>
              <a:rPr lang="en-CA" b="1" i="1" dirty="0"/>
              <a:t>MDY Industries, LLC v. Blizzard Entertainment, Inc.</a:t>
            </a:r>
            <a:r>
              <a:rPr lang="en-CA" b="1" dirty="0"/>
              <a:t>, 2008 U.S. Dist. LEXIS </a:t>
            </a:r>
            <a:r>
              <a:rPr lang="en-CA" b="1" dirty="0" smtClean="0"/>
              <a:t>53988</a:t>
            </a:r>
            <a:endParaRPr lang="en-US" dirty="0"/>
          </a:p>
          <a:p>
            <a:pPr marL="0" indent="0">
              <a:buNone/>
            </a:pPr>
            <a:r>
              <a:rPr lang="en-CA" sz="2200" b="1" dirty="0"/>
              <a:t>EULA</a:t>
            </a:r>
            <a:r>
              <a:rPr lang="en-CA" sz="2200" b="1" dirty="0" smtClean="0"/>
              <a:t>:</a:t>
            </a:r>
            <a:r>
              <a:rPr lang="en-US" sz="2200" b="1" dirty="0"/>
              <a:t> </a:t>
            </a:r>
            <a:r>
              <a:rPr lang="en-CA" sz="2000" i="1" dirty="0" smtClean="0"/>
              <a:t>“</a:t>
            </a:r>
            <a:r>
              <a:rPr lang="en-CA" sz="2000" i="1" dirty="0"/>
              <a:t>Grant of </a:t>
            </a:r>
            <a:r>
              <a:rPr lang="en-CA" sz="2000" i="1" dirty="0">
                <a:solidFill>
                  <a:srgbClr val="FF0000"/>
                </a:solidFill>
              </a:rPr>
              <a:t>Limited Use License</a:t>
            </a:r>
            <a:r>
              <a:rPr lang="en-CA" sz="2000" i="1" dirty="0"/>
              <a:t>. If you agree to this License Agreement, computer software (hereafter referred to as the “Game Client”) will be installed on your hardware. If your hardware meets the minimum requirements, the installation of the Game Client will enable you to play the Game by accessing your account with the Service (your “Account”). </a:t>
            </a:r>
            <a:r>
              <a:rPr lang="en-CA" sz="2000" i="1" dirty="0">
                <a:solidFill>
                  <a:srgbClr val="FF0000"/>
                </a:solidFill>
              </a:rPr>
              <a:t>Subject to </a:t>
            </a:r>
            <a:r>
              <a:rPr lang="en-CA" sz="2000" i="1" dirty="0"/>
              <a:t>your agreement to and </a:t>
            </a:r>
            <a:r>
              <a:rPr lang="en-CA" sz="2000" i="1" dirty="0">
                <a:solidFill>
                  <a:srgbClr val="FF0000"/>
                </a:solidFill>
              </a:rPr>
              <a:t>continuing compliance </a:t>
            </a:r>
            <a:r>
              <a:rPr lang="en-CA" sz="2000" i="1" dirty="0"/>
              <a:t>with this License Agreement, </a:t>
            </a:r>
            <a:r>
              <a:rPr lang="en-CA" sz="2000" i="1" dirty="0">
                <a:solidFill>
                  <a:srgbClr val="FF0000"/>
                </a:solidFill>
              </a:rPr>
              <a:t>Blizzard</a:t>
            </a:r>
            <a:r>
              <a:rPr lang="en-CA" sz="2000" i="1" dirty="0"/>
              <a:t> hereby </a:t>
            </a:r>
            <a:r>
              <a:rPr lang="en-CA" sz="2000" i="1" dirty="0">
                <a:solidFill>
                  <a:srgbClr val="FF0000"/>
                </a:solidFill>
              </a:rPr>
              <a:t>grants</a:t>
            </a:r>
            <a:r>
              <a:rPr lang="en-CA" sz="2000" i="1" dirty="0"/>
              <a:t>, and you hereby accept, a </a:t>
            </a:r>
            <a:r>
              <a:rPr lang="en-CA" sz="2000" i="1" dirty="0">
                <a:solidFill>
                  <a:srgbClr val="FF0000"/>
                </a:solidFill>
              </a:rPr>
              <a:t>limited, nonexclusive license</a:t>
            </a:r>
            <a:r>
              <a:rPr lang="en-CA" sz="2000" i="1" dirty="0"/>
              <a:t> to (a) install the Game Client on one or more computers owned by you or under your legitimate control, and (b) use the Game Client in conjunction with the Service for your non-commercial entertainment purposes only. All use of the Game Client is subject to this License Agreement and to the [TOU], both of which you must accept before you can use your Account to play the Game.</a:t>
            </a:r>
            <a:r>
              <a:rPr lang="en-CA" sz="2000" i="1" dirty="0" smtClean="0"/>
              <a:t>”</a:t>
            </a:r>
          </a:p>
          <a:p>
            <a:pPr marL="0" indent="0">
              <a:buNone/>
            </a:pPr>
            <a:r>
              <a:rPr lang="en-CA" sz="2200" b="1" dirty="0"/>
              <a:t>TOU: </a:t>
            </a:r>
            <a:r>
              <a:rPr lang="en-CA" sz="2000" i="1" dirty="0"/>
              <a:t>“You agree that </a:t>
            </a:r>
            <a:r>
              <a:rPr lang="en-CA" sz="2000" i="1" dirty="0">
                <a:solidFill>
                  <a:srgbClr val="FF0000"/>
                </a:solidFill>
              </a:rPr>
              <a:t>you will not (</a:t>
            </a:r>
            <a:r>
              <a:rPr lang="en-CA" sz="2000" i="1" dirty="0" err="1">
                <a:solidFill>
                  <a:srgbClr val="FF0000"/>
                </a:solidFill>
              </a:rPr>
              <a:t>i</a:t>
            </a:r>
            <a:r>
              <a:rPr lang="en-CA" sz="2000" i="1" dirty="0">
                <a:solidFill>
                  <a:srgbClr val="FF0000"/>
                </a:solidFill>
              </a:rPr>
              <a:t>) modify</a:t>
            </a:r>
            <a:r>
              <a:rPr lang="en-CA" sz="2000" i="1" dirty="0"/>
              <a:t> or cause to be modified any files that are a part of the Program or the Service; (ii</a:t>
            </a:r>
            <a:r>
              <a:rPr lang="en-CA" sz="2000" i="1" dirty="0">
                <a:solidFill>
                  <a:srgbClr val="FF0000"/>
                </a:solidFill>
              </a:rPr>
              <a:t>) create or use cheats, bots, "mods", and/or hacks,</a:t>
            </a:r>
            <a:r>
              <a:rPr lang="en-CA" sz="2000" i="1" dirty="0"/>
              <a:t> or any other third-party software designed to modify the World of </a:t>
            </a:r>
            <a:r>
              <a:rPr lang="en-CA" sz="2000" i="1" dirty="0" err="1"/>
              <a:t>Warcraft</a:t>
            </a:r>
            <a:r>
              <a:rPr lang="en-CA" sz="2000" i="1" dirty="0"/>
              <a:t> experience; or (iii) </a:t>
            </a:r>
            <a:r>
              <a:rPr lang="en-CA" sz="2000" i="1" dirty="0">
                <a:solidFill>
                  <a:srgbClr val="FF0000"/>
                </a:solidFill>
              </a:rPr>
              <a:t>use any third-party software that intercepts, "mines", or otherwise collects information</a:t>
            </a:r>
            <a:r>
              <a:rPr lang="en-CA" sz="2000" i="1" dirty="0"/>
              <a:t> from or through the Program or the Service. Notwithstanding the foregoing, you may update the Program with authorized patches and updates distributed by Blizzard, and Blizzard may, at its sole and absolute discretion, allow the use of certain third party user interfaces.”</a:t>
            </a:r>
            <a:endParaRPr lang="en-US" sz="2000" dirty="0"/>
          </a:p>
          <a:p>
            <a:pPr marL="0" indent="0">
              <a:buNone/>
            </a:pPr>
            <a:endParaRPr lang="en-US" sz="2000" dirty="0"/>
          </a:p>
          <a:p>
            <a:pPr marL="0" indent="0">
              <a:buNone/>
            </a:pPr>
            <a:endParaRPr lang="en-US" dirty="0"/>
          </a:p>
        </p:txBody>
      </p:sp>
    </p:spTree>
    <p:extLst>
      <p:ext uri="{BB962C8B-B14F-4D97-AF65-F5344CB8AC3E}">
        <p14:creationId xmlns:p14="http://schemas.microsoft.com/office/powerpoint/2010/main" val="270778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840154"/>
          </a:xfrm>
        </p:spPr>
        <p:txBody>
          <a:bodyPr/>
          <a:lstStyle/>
          <a:p>
            <a:r>
              <a:rPr lang="en-US" dirty="0" smtClean="0"/>
              <a:t>                    </a:t>
            </a:r>
            <a:r>
              <a:rPr lang="en-US" i="1" u="sng" dirty="0" smtClean="0"/>
              <a:t>MDY</a:t>
            </a:r>
            <a:r>
              <a:rPr lang="en-US" dirty="0" smtClean="0"/>
              <a:t> (</a:t>
            </a:r>
            <a:r>
              <a:rPr lang="en-US" dirty="0" err="1" smtClean="0"/>
              <a:t>con’d</a:t>
            </a:r>
            <a:r>
              <a:rPr lang="en-US" dirty="0" smtClean="0"/>
              <a:t>)</a:t>
            </a:r>
            <a:endParaRPr lang="en-US" dirty="0"/>
          </a:p>
        </p:txBody>
      </p:sp>
      <p:sp>
        <p:nvSpPr>
          <p:cNvPr id="3" name="Content Placeholder 2"/>
          <p:cNvSpPr>
            <a:spLocks noGrp="1"/>
          </p:cNvSpPr>
          <p:nvPr>
            <p:ph sz="quarter" idx="10"/>
          </p:nvPr>
        </p:nvSpPr>
        <p:spPr>
          <a:xfrm>
            <a:off x="0" y="840156"/>
            <a:ext cx="9144000" cy="5509844"/>
          </a:xfrm>
        </p:spPr>
        <p:txBody>
          <a:bodyPr>
            <a:normAutofit fontScale="85000" lnSpcReduction="20000"/>
          </a:bodyPr>
          <a:lstStyle/>
          <a:p>
            <a:r>
              <a:rPr lang="en-US" sz="3400" b="1" dirty="0"/>
              <a:t>EFF </a:t>
            </a:r>
            <a:r>
              <a:rPr lang="en-US" sz="3400" b="1" dirty="0" err="1" smtClean="0"/>
              <a:t>take:</a:t>
            </a:r>
            <a:r>
              <a:rPr lang="en-US" u="sng" dirty="0" err="1" smtClean="0">
                <a:hlinkClick r:id="rId2"/>
              </a:rPr>
              <a:t>https</a:t>
            </a:r>
            <a:r>
              <a:rPr lang="en-US" u="sng" dirty="0">
                <a:hlinkClick r:id="rId2"/>
              </a:rPr>
              <a:t>://www.eff.org/deeplinks/2010/12/mixed-ninth-circuit-ruling-mdy-v-blizzard-wow</a:t>
            </a:r>
            <a:endParaRPr lang="en-US" dirty="0"/>
          </a:p>
          <a:p>
            <a:pPr marL="0" indent="0">
              <a:buNone/>
            </a:pPr>
            <a:r>
              <a:rPr lang="en-US" dirty="0" smtClean="0"/>
              <a:t>“</a:t>
            </a:r>
            <a:r>
              <a:rPr lang="en-US" dirty="0"/>
              <a:t>The Ninth Circuit today issued </a:t>
            </a:r>
            <a:r>
              <a:rPr lang="en-US" dirty="0" smtClean="0"/>
              <a:t>its decision</a:t>
            </a:r>
            <a:r>
              <a:rPr lang="en-US" dirty="0"/>
              <a:t> in the second of a trio of cases that raise the critical </a:t>
            </a:r>
            <a:r>
              <a:rPr lang="en-US" dirty="0">
                <a:solidFill>
                  <a:srgbClr val="FF0000"/>
                </a:solidFill>
              </a:rPr>
              <a:t>legal question of whether "magic words" in a end-user license </a:t>
            </a:r>
            <a:r>
              <a:rPr lang="en-US" dirty="0" smtClean="0">
                <a:solidFill>
                  <a:srgbClr val="FF0000"/>
                </a:solidFill>
              </a:rPr>
              <a:t>agreement</a:t>
            </a:r>
            <a:r>
              <a:rPr lang="en-US" dirty="0" smtClean="0"/>
              <a:t>… </a:t>
            </a:r>
            <a:r>
              <a:rPr lang="en-US" dirty="0"/>
              <a:t>slapped onto a consumer </a:t>
            </a:r>
            <a:r>
              <a:rPr lang="en-US" dirty="0">
                <a:solidFill>
                  <a:srgbClr val="FF0000"/>
                </a:solidFill>
              </a:rPr>
              <a:t>product can turn </a:t>
            </a:r>
            <a:r>
              <a:rPr lang="en-US" dirty="0" smtClean="0">
                <a:solidFill>
                  <a:srgbClr val="FF0000"/>
                </a:solidFill>
              </a:rPr>
              <a:t>buyers…into </a:t>
            </a:r>
            <a:r>
              <a:rPr lang="en-US" dirty="0">
                <a:solidFill>
                  <a:srgbClr val="FF0000"/>
                </a:solidFill>
              </a:rPr>
              <a:t>mere licensees</a:t>
            </a:r>
            <a:r>
              <a:rPr lang="en-US" dirty="0"/>
              <a:t>, rather than owners</a:t>
            </a:r>
            <a:r>
              <a:rPr lang="en-US" dirty="0" smtClean="0"/>
              <a:t>… </a:t>
            </a:r>
            <a:endParaRPr lang="en-US" dirty="0"/>
          </a:p>
          <a:p>
            <a:pPr marL="0" indent="0">
              <a:buNone/>
            </a:pPr>
            <a:r>
              <a:rPr lang="en-US" dirty="0">
                <a:solidFill>
                  <a:srgbClr val="008000"/>
                </a:solidFill>
              </a:rPr>
              <a:t>Ownership matters</a:t>
            </a:r>
            <a:r>
              <a:rPr lang="en-US" dirty="0"/>
              <a:t>, because otherwise Blizzard and other software vendors can wipe away important </a:t>
            </a:r>
            <a:r>
              <a:rPr lang="en-US" dirty="0">
                <a:solidFill>
                  <a:srgbClr val="008000"/>
                </a:solidFill>
              </a:rPr>
              <a:t>consumer rights </a:t>
            </a:r>
            <a:r>
              <a:rPr lang="en-US" dirty="0"/>
              <a:t>with legalese contained in license agreements. </a:t>
            </a:r>
          </a:p>
          <a:p>
            <a:pPr marL="0" indent="0">
              <a:buNone/>
            </a:pPr>
            <a:r>
              <a:rPr lang="en-US" dirty="0"/>
              <a:t>In September, the Ninth </a:t>
            </a:r>
            <a:r>
              <a:rPr lang="en-US" dirty="0" smtClean="0"/>
              <a:t>Circuit held</a:t>
            </a:r>
            <a:r>
              <a:rPr lang="en-US" dirty="0"/>
              <a:t> </a:t>
            </a:r>
            <a:r>
              <a:rPr lang="en-US" dirty="0" smtClean="0"/>
              <a:t>that </a:t>
            </a:r>
            <a:r>
              <a:rPr lang="en-US" dirty="0"/>
              <a:t>buyers of </a:t>
            </a:r>
            <a:r>
              <a:rPr lang="en-US" dirty="0" smtClean="0"/>
              <a:t>software…are </a:t>
            </a:r>
            <a:r>
              <a:rPr lang="en-US" dirty="0"/>
              <a:t>not owners as long as the vendor saddles the transfer with enough restrictions to transform what the buyer may think is sale into a mere license. Today, in yet another blow to user rights, the Ninth Circuit ruled that Blizzard’s license restrictions for </a:t>
            </a:r>
            <a:r>
              <a:rPr lang="en-US" dirty="0" err="1"/>
              <a:t>WoW</a:t>
            </a:r>
            <a:r>
              <a:rPr lang="en-US" dirty="0"/>
              <a:t> accomplish the same purpose.</a:t>
            </a:r>
          </a:p>
          <a:p>
            <a:pPr marL="0" indent="0">
              <a:buNone/>
            </a:pPr>
            <a:r>
              <a:rPr lang="en-US" dirty="0"/>
              <a:t>However, the court also held that using Glider in </a:t>
            </a:r>
            <a:r>
              <a:rPr lang="en-US" dirty="0" err="1"/>
              <a:t>WoW</a:t>
            </a:r>
            <a:r>
              <a:rPr lang="en-US" dirty="0"/>
              <a:t> play in violation of Blizzard’s terms </a:t>
            </a:r>
            <a:r>
              <a:rPr lang="en-US" dirty="0">
                <a:solidFill>
                  <a:srgbClr val="FF0000"/>
                </a:solidFill>
              </a:rPr>
              <a:t>did not amount to copyright </a:t>
            </a:r>
            <a:r>
              <a:rPr lang="en-US" dirty="0" smtClean="0">
                <a:solidFill>
                  <a:srgbClr val="FF0000"/>
                </a:solidFill>
              </a:rPr>
              <a:t>infringement</a:t>
            </a:r>
            <a:r>
              <a:rPr lang="en-US" dirty="0" smtClean="0"/>
              <a:t>…The </a:t>
            </a:r>
            <a:r>
              <a:rPr lang="en-US" dirty="0"/>
              <a:t>license term that forbade </a:t>
            </a:r>
            <a:r>
              <a:rPr lang="en-US" dirty="0" err="1"/>
              <a:t>WoW</a:t>
            </a:r>
            <a:r>
              <a:rPr lang="en-US" dirty="0"/>
              <a:t> players from using Glider was a covenant a promise not to do something </a:t>
            </a:r>
            <a:r>
              <a:rPr lang="en-US" dirty="0" smtClean="0"/>
              <a:t>rather </a:t>
            </a:r>
            <a:r>
              <a:rPr lang="en-US" dirty="0"/>
              <a:t>than a condition limiting the scope of the copyright license. And </a:t>
            </a:r>
            <a:r>
              <a:rPr lang="en-US" dirty="0">
                <a:solidFill>
                  <a:srgbClr val="FF0000"/>
                </a:solidFill>
              </a:rPr>
              <a:t>while violating "</a:t>
            </a:r>
            <a:r>
              <a:rPr lang="en-US" dirty="0" err="1">
                <a:solidFill>
                  <a:srgbClr val="FF0000"/>
                </a:solidFill>
              </a:rPr>
              <a:t>antibot</a:t>
            </a:r>
            <a:r>
              <a:rPr lang="en-US" dirty="0">
                <a:solidFill>
                  <a:srgbClr val="FF0000"/>
                </a:solidFill>
              </a:rPr>
              <a:t>" covenants might breach a contract, it does not violate any copyright. (By contrast, creating a derivative work might.</a:t>
            </a:r>
            <a:r>
              <a:rPr lang="en-US" dirty="0"/>
              <a:t>)</a:t>
            </a:r>
          </a:p>
          <a:p>
            <a:pPr marL="0" indent="0">
              <a:buNone/>
            </a:pPr>
            <a:r>
              <a:rPr lang="en-US" dirty="0"/>
              <a:t>This point may seem a bit arcane, but it's crucial because it helps avoid a situation in which violating contracts and EULAs could result in a copyright infringement lawsuit (with the heavy club of statutory damages, attorney's fees and low standards for injunctions) </a:t>
            </a:r>
            <a:r>
              <a:rPr lang="en-US" dirty="0">
                <a:solidFill>
                  <a:srgbClr val="FF0000"/>
                </a:solidFill>
              </a:rPr>
              <a:t>rather than just a simple breach of contract claim…”</a:t>
            </a:r>
          </a:p>
          <a:p>
            <a:pPr marL="0" indent="0">
              <a:buNone/>
            </a:pPr>
            <a:endParaRPr lang="en-US" dirty="0"/>
          </a:p>
        </p:txBody>
      </p:sp>
    </p:spTree>
    <p:extLst>
      <p:ext uri="{BB962C8B-B14F-4D97-AF65-F5344CB8AC3E}">
        <p14:creationId xmlns:p14="http://schemas.microsoft.com/office/powerpoint/2010/main" val="2220693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978"/>
            <a:ext cx="9144000" cy="866796"/>
          </a:xfrm>
        </p:spPr>
        <p:txBody>
          <a:bodyPr>
            <a:normAutofit/>
          </a:bodyPr>
          <a:lstStyle/>
          <a:p>
            <a:r>
              <a:rPr lang="en-US" sz="3200" dirty="0" smtClean="0"/>
              <a:t>   Case </a:t>
            </a:r>
            <a:r>
              <a:rPr lang="en-US" sz="3200" dirty="0"/>
              <a:t>4</a:t>
            </a:r>
            <a:r>
              <a:rPr lang="en-US" sz="3200" dirty="0" smtClean="0"/>
              <a:t>: </a:t>
            </a:r>
            <a:r>
              <a:rPr lang="en-US" sz="3200" i="1" u="sng" dirty="0" smtClean="0"/>
              <a:t>Blizzard</a:t>
            </a:r>
            <a:r>
              <a:rPr lang="en-US" sz="3200" dirty="0" smtClean="0"/>
              <a:t> v. </a:t>
            </a:r>
            <a:r>
              <a:rPr lang="en-US" sz="3200" i="1" u="sng" dirty="0" smtClean="0"/>
              <a:t>Marshall</a:t>
            </a:r>
            <a:r>
              <a:rPr lang="en-US" sz="3200" dirty="0"/>
              <a:t> (</a:t>
            </a:r>
            <a:r>
              <a:rPr lang="en-US" sz="3200" dirty="0" err="1"/>
              <a:t>Battle.net</a:t>
            </a:r>
            <a:r>
              <a:rPr lang="en-US" sz="3200" dirty="0"/>
              <a:t> clone)</a:t>
            </a:r>
            <a:endParaRPr lang="en-US" sz="3200" i="1" u="sng" dirty="0"/>
          </a:p>
        </p:txBody>
      </p:sp>
      <p:sp>
        <p:nvSpPr>
          <p:cNvPr id="3" name="Content Placeholder 2"/>
          <p:cNvSpPr>
            <a:spLocks noGrp="1"/>
          </p:cNvSpPr>
          <p:nvPr>
            <p:ph sz="quarter" idx="10"/>
          </p:nvPr>
        </p:nvSpPr>
        <p:spPr>
          <a:xfrm>
            <a:off x="0" y="880774"/>
            <a:ext cx="9144000" cy="5202710"/>
          </a:xfrm>
        </p:spPr>
        <p:txBody>
          <a:bodyPr>
            <a:normAutofit fontScale="77500" lnSpcReduction="20000"/>
          </a:bodyPr>
          <a:lstStyle/>
          <a:p>
            <a:pPr lvl="0"/>
            <a:r>
              <a:rPr lang="en-CA" b="1" i="1" dirty="0">
                <a:solidFill>
                  <a:srgbClr val="000000"/>
                </a:solidFill>
                <a:latin typeface="Arial"/>
                <a:cs typeface="Arial"/>
              </a:rPr>
              <a:t>Blizzard Entertainment, Inc. v. Marshall</a:t>
            </a:r>
            <a:r>
              <a:rPr lang="en-CA" sz="2100" b="1" dirty="0">
                <a:solidFill>
                  <a:srgbClr val="000000"/>
                </a:solidFill>
              </a:rPr>
              <a:t>,</a:t>
            </a:r>
            <a:r>
              <a:rPr lang="en-CA" sz="2100" b="1" i="1" dirty="0">
                <a:solidFill>
                  <a:srgbClr val="000000"/>
                </a:solidFill>
              </a:rPr>
              <a:t> </a:t>
            </a:r>
            <a:r>
              <a:rPr lang="en-CA" sz="2100" dirty="0"/>
              <a:t>District Court for the Central District of California, Case No. 10-cv-00450-DOC-</a:t>
            </a:r>
            <a:r>
              <a:rPr lang="en-CA" sz="2100" dirty="0" smtClean="0"/>
              <a:t>RNB</a:t>
            </a:r>
            <a:r>
              <a:rPr lang="en-CA" dirty="0" smtClean="0"/>
              <a:t> </a:t>
            </a:r>
            <a:r>
              <a:rPr lang="en-CA" b="1" dirty="0" smtClean="0">
                <a:solidFill>
                  <a:srgbClr val="000000"/>
                </a:solidFill>
              </a:rPr>
              <a:t>(2010)</a:t>
            </a:r>
          </a:p>
          <a:p>
            <a:pPr marL="0" indent="0">
              <a:buNone/>
            </a:pPr>
            <a:r>
              <a:rPr lang="en-CA" b="1" dirty="0" smtClean="0">
                <a:solidFill>
                  <a:srgbClr val="000000"/>
                </a:solidFill>
              </a:rPr>
              <a:t>Beta </a:t>
            </a:r>
            <a:r>
              <a:rPr lang="en-CA" b="1" dirty="0">
                <a:solidFill>
                  <a:srgbClr val="000000"/>
                </a:solidFill>
              </a:rPr>
              <a:t>Test Agreement</a:t>
            </a:r>
            <a:r>
              <a:rPr lang="en-CA" b="1" dirty="0" smtClean="0">
                <a:solidFill>
                  <a:srgbClr val="000000"/>
                </a:solidFill>
              </a:rPr>
              <a:t>:</a:t>
            </a:r>
            <a:r>
              <a:rPr lang="en-US" b="1" dirty="0">
                <a:solidFill>
                  <a:srgbClr val="000000"/>
                </a:solidFill>
              </a:rPr>
              <a:t> </a:t>
            </a:r>
            <a:r>
              <a:rPr lang="en-CA" sz="2600" i="1" dirty="0" smtClean="0">
                <a:latin typeface="Arial"/>
                <a:cs typeface="Arial"/>
              </a:rPr>
              <a:t>“</a:t>
            </a:r>
            <a:r>
              <a:rPr lang="en-CA" sz="2600" i="1" dirty="0">
                <a:latin typeface="Arial"/>
                <a:cs typeface="Arial"/>
              </a:rPr>
              <a:t>Subject to the license granted hereunder, </a:t>
            </a:r>
            <a:r>
              <a:rPr lang="en-CA" sz="2600" i="1" dirty="0">
                <a:solidFill>
                  <a:srgbClr val="FF0000"/>
                </a:solidFill>
                <a:latin typeface="Arial"/>
                <a:cs typeface="Arial"/>
              </a:rPr>
              <a:t>you may not</a:t>
            </a:r>
            <a:r>
              <a:rPr lang="en-CA" sz="2600" i="1" dirty="0">
                <a:latin typeface="Arial"/>
                <a:cs typeface="Arial"/>
              </a:rPr>
              <a:t>, in whole or in part, copy, photocopy, reproduce, translate, </a:t>
            </a:r>
            <a:r>
              <a:rPr lang="en-CA" sz="2600" i="1" dirty="0">
                <a:solidFill>
                  <a:srgbClr val="FF0000"/>
                </a:solidFill>
                <a:latin typeface="Arial"/>
                <a:cs typeface="Arial"/>
              </a:rPr>
              <a:t>reverse engineer, derive source code</a:t>
            </a:r>
            <a:r>
              <a:rPr lang="en-CA" sz="2600" i="1" dirty="0">
                <a:latin typeface="Arial"/>
                <a:cs typeface="Arial"/>
              </a:rPr>
              <a:t> from, </a:t>
            </a:r>
            <a:r>
              <a:rPr lang="en-CA" sz="2600" i="1" dirty="0">
                <a:solidFill>
                  <a:srgbClr val="FF0000"/>
                </a:solidFill>
                <a:latin typeface="Arial"/>
                <a:cs typeface="Arial"/>
              </a:rPr>
              <a:t>modify</a:t>
            </a:r>
            <a:r>
              <a:rPr lang="en-CA" sz="2600" i="1" dirty="0">
                <a:latin typeface="Arial"/>
                <a:cs typeface="Arial"/>
              </a:rPr>
              <a:t>, disassemble, decompile, </a:t>
            </a:r>
            <a:r>
              <a:rPr lang="en-CA" sz="2600" b="1" i="1" dirty="0">
                <a:solidFill>
                  <a:srgbClr val="FF0000"/>
                </a:solidFill>
                <a:latin typeface="Arial"/>
                <a:cs typeface="Arial"/>
              </a:rPr>
              <a:t>or create derivative works based on the </a:t>
            </a:r>
            <a:r>
              <a:rPr lang="en-CA" sz="2600" b="1" i="1" dirty="0" smtClean="0">
                <a:solidFill>
                  <a:srgbClr val="FF0000"/>
                </a:solidFill>
                <a:latin typeface="Arial"/>
                <a:cs typeface="Arial"/>
              </a:rPr>
              <a:t>Game</a:t>
            </a:r>
            <a:r>
              <a:rPr lang="en-CA" sz="2600" i="1" dirty="0" smtClean="0">
                <a:latin typeface="Arial"/>
                <a:cs typeface="Arial"/>
              </a:rPr>
              <a:t>... </a:t>
            </a:r>
            <a:r>
              <a:rPr lang="en-CA" sz="2600" i="1" dirty="0">
                <a:latin typeface="Arial"/>
                <a:cs typeface="Arial"/>
              </a:rPr>
              <a:t>Failure to comply with the restrictions and limitations contained in this Section 7 shall result in the immediate, automatic termination of the license granted hereunder and may subject you to potential civil and/or criminal </a:t>
            </a:r>
            <a:r>
              <a:rPr lang="en-CA" sz="2600" i="1" dirty="0" smtClean="0">
                <a:latin typeface="Arial"/>
                <a:cs typeface="Arial"/>
              </a:rPr>
              <a:t>liability.</a:t>
            </a:r>
            <a:r>
              <a:rPr lang="en-US" sz="2600" dirty="0">
                <a:latin typeface="Arial"/>
                <a:cs typeface="Arial"/>
              </a:rPr>
              <a:t> </a:t>
            </a:r>
            <a:endParaRPr lang="en-US" sz="2600" dirty="0" smtClean="0">
              <a:latin typeface="Arial"/>
              <a:cs typeface="Arial"/>
            </a:endParaRPr>
          </a:p>
          <a:p>
            <a:pPr marL="0" indent="0">
              <a:buNone/>
            </a:pPr>
            <a:r>
              <a:rPr lang="en-CA" sz="2600" i="1" dirty="0" smtClean="0">
                <a:latin typeface="Arial"/>
                <a:cs typeface="Arial"/>
              </a:rPr>
              <a:t>Without </a:t>
            </a:r>
            <a:r>
              <a:rPr lang="en-CA" sz="2600" i="1" dirty="0">
                <a:latin typeface="Arial"/>
                <a:cs typeface="Arial"/>
              </a:rPr>
              <a:t>limiting Blizzard's rights hereunder, you agree that </a:t>
            </a:r>
            <a:r>
              <a:rPr lang="en-CA" sz="2600" i="1" dirty="0">
                <a:solidFill>
                  <a:srgbClr val="FF0000"/>
                </a:solidFill>
                <a:latin typeface="Arial"/>
                <a:cs typeface="Arial"/>
              </a:rPr>
              <a:t>you shall not</a:t>
            </a:r>
            <a:r>
              <a:rPr lang="en-CA" sz="2600" i="1" dirty="0">
                <a:latin typeface="Arial"/>
                <a:cs typeface="Arial"/>
              </a:rPr>
              <a:t>, under any circumstances</a:t>
            </a:r>
            <a:r>
              <a:rPr lang="en-CA" sz="2600" i="1" dirty="0" smtClean="0">
                <a:latin typeface="Arial"/>
                <a:cs typeface="Arial"/>
              </a:rPr>
              <a:t>:.</a:t>
            </a:r>
            <a:r>
              <a:rPr lang="en-CA" sz="2600" i="1" dirty="0">
                <a:latin typeface="Arial"/>
                <a:cs typeface="Arial"/>
              </a:rPr>
              <a:t>..</a:t>
            </a:r>
            <a:endParaRPr lang="en-US" sz="2600" dirty="0">
              <a:latin typeface="Arial"/>
              <a:cs typeface="Arial"/>
            </a:endParaRPr>
          </a:p>
          <a:p>
            <a:pPr marL="0" indent="0">
              <a:buNone/>
            </a:pPr>
            <a:r>
              <a:rPr lang="en-CA" sz="2600" i="1" dirty="0">
                <a:latin typeface="Arial"/>
                <a:cs typeface="Arial"/>
              </a:rPr>
              <a:t>(iii) </a:t>
            </a:r>
            <a:r>
              <a:rPr lang="en-CA" sz="2600" i="1" dirty="0">
                <a:solidFill>
                  <a:srgbClr val="FF0000"/>
                </a:solidFill>
                <a:latin typeface="Arial"/>
                <a:cs typeface="Arial"/>
              </a:rPr>
              <a:t>host, provide or develop matchmaking services </a:t>
            </a:r>
            <a:r>
              <a:rPr lang="en-CA" sz="2600" i="1" dirty="0">
                <a:latin typeface="Arial"/>
                <a:cs typeface="Arial"/>
              </a:rPr>
              <a:t>for the Game or </a:t>
            </a:r>
            <a:r>
              <a:rPr lang="en-CA" sz="2600" i="1" dirty="0">
                <a:solidFill>
                  <a:srgbClr val="FF0000"/>
                </a:solidFill>
                <a:latin typeface="Arial"/>
                <a:cs typeface="Arial"/>
              </a:rPr>
              <a:t>intercept, emulate or redirect the communication protocols</a:t>
            </a:r>
            <a:r>
              <a:rPr lang="en-CA" sz="2600" i="1" dirty="0">
                <a:latin typeface="Arial"/>
                <a:cs typeface="Arial"/>
              </a:rPr>
              <a:t> used by Blizzard in any way, including without limitation through protocol emulation</a:t>
            </a:r>
            <a:r>
              <a:rPr lang="en-CA" sz="2600" i="1" dirty="0" smtClean="0">
                <a:latin typeface="Arial"/>
                <a:cs typeface="Arial"/>
              </a:rPr>
              <a:t>, </a:t>
            </a:r>
            <a:r>
              <a:rPr lang="en-CA" sz="2600" i="1" dirty="0" err="1" smtClean="0">
                <a:latin typeface="Arial"/>
                <a:cs typeface="Arial"/>
              </a:rPr>
              <a:t>tunneling</a:t>
            </a:r>
            <a:r>
              <a:rPr lang="en-CA" sz="2600" i="1" dirty="0">
                <a:latin typeface="Arial"/>
                <a:cs typeface="Arial"/>
              </a:rPr>
              <a:t>, packet sniffing, modifying or adding components to the Game, use of a utility program or any other techniques now known or hereafter developed, for any purpose, including without limitation unauthorized network play over the Internet, network play utilizing commercial or non-commercial gaming </a:t>
            </a:r>
            <a:r>
              <a:rPr lang="en-CA" sz="2600" i="1" dirty="0" err="1">
                <a:latin typeface="Arial"/>
                <a:cs typeface="Arial"/>
              </a:rPr>
              <a:t>netWorks</a:t>
            </a:r>
            <a:r>
              <a:rPr lang="en-CA" sz="2600" i="1" dirty="0">
                <a:latin typeface="Arial"/>
                <a:cs typeface="Arial"/>
              </a:rPr>
              <a:t>, or as part of content aggregation networks;</a:t>
            </a:r>
            <a:endParaRPr lang="en-US" sz="2600" dirty="0">
              <a:latin typeface="Arial"/>
              <a:cs typeface="Arial"/>
            </a:endParaRPr>
          </a:p>
          <a:p>
            <a:pPr marL="0" indent="0">
              <a:buNone/>
            </a:pPr>
            <a:r>
              <a:rPr lang="en-CA" sz="2600" i="1" dirty="0">
                <a:latin typeface="Arial"/>
                <a:cs typeface="Arial"/>
              </a:rPr>
              <a:t>(iv) Facilitate, create or maintain any unauthorized connection to the Game, including without limitation any connection to any unauthorized server that emulates, or attempts to emulate, the Game. All connections by or to the Game may only be made through methods and means approved by Blizzard. </a:t>
            </a:r>
            <a:r>
              <a:rPr lang="en-CA" sz="2600" b="1" i="1" dirty="0">
                <a:solidFill>
                  <a:srgbClr val="FF0000"/>
                </a:solidFill>
                <a:latin typeface="Arial"/>
                <a:cs typeface="Arial"/>
              </a:rPr>
              <a:t>Under no circumstances may you connect, or create tools that allow you or others to connect, to the Game other than those expressly provided by Blizzard for use by Beta Testers</a:t>
            </a:r>
            <a:r>
              <a:rPr lang="en-CA" sz="2600" b="1" i="1" dirty="0" smtClean="0">
                <a:solidFill>
                  <a:schemeClr val="tx1">
                    <a:lumMod val="65000"/>
                    <a:lumOff val="35000"/>
                  </a:schemeClr>
                </a:solidFill>
                <a:latin typeface="Arial"/>
                <a:cs typeface="Arial"/>
              </a:rPr>
              <a:t>;.</a:t>
            </a:r>
            <a:r>
              <a:rPr lang="en-CA" sz="2600" b="1" i="1" dirty="0">
                <a:solidFill>
                  <a:schemeClr val="tx1">
                    <a:lumMod val="65000"/>
                    <a:lumOff val="35000"/>
                  </a:schemeClr>
                </a:solidFill>
                <a:latin typeface="Arial"/>
                <a:cs typeface="Arial"/>
              </a:rPr>
              <a:t>..</a:t>
            </a:r>
            <a:endParaRPr lang="en-US" sz="2600" b="1" dirty="0">
              <a:solidFill>
                <a:schemeClr val="tx1">
                  <a:lumMod val="65000"/>
                  <a:lumOff val="35000"/>
                </a:schemeClr>
              </a:solidFill>
              <a:latin typeface="Arial"/>
              <a:cs typeface="Arial"/>
            </a:endParaRPr>
          </a:p>
          <a:p>
            <a:pPr lvl="0"/>
            <a:endParaRPr lang="en-CA" b="1" dirty="0" smtClean="0"/>
          </a:p>
          <a:p>
            <a:pPr lvl="0"/>
            <a:endParaRPr lang="en-CA" b="1" dirty="0" smtClean="0"/>
          </a:p>
          <a:p>
            <a:pPr lvl="0"/>
            <a:endParaRPr lang="en-CA" b="1" dirty="0"/>
          </a:p>
          <a:p>
            <a:pPr marL="0" lvl="0" indent="0">
              <a:buNone/>
            </a:pPr>
            <a:endParaRPr lang="en-US" dirty="0"/>
          </a:p>
          <a:p>
            <a:endParaRPr lang="en-US" dirty="0"/>
          </a:p>
        </p:txBody>
      </p:sp>
    </p:spTree>
    <p:extLst>
      <p:ext uri="{BB962C8B-B14F-4D97-AF65-F5344CB8AC3E}">
        <p14:creationId xmlns:p14="http://schemas.microsoft.com/office/powerpoint/2010/main" val="1837353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57385"/>
          </a:xfrm>
        </p:spPr>
        <p:txBody>
          <a:bodyPr/>
          <a:lstStyle/>
          <a:p>
            <a:r>
              <a:rPr lang="en-US" dirty="0" smtClean="0"/>
              <a:t>        </a:t>
            </a:r>
            <a:r>
              <a:rPr lang="en-US" i="1" u="sng" dirty="0" smtClean="0"/>
              <a:t>Blizzard</a:t>
            </a:r>
            <a:r>
              <a:rPr lang="en-US" dirty="0" smtClean="0"/>
              <a:t> </a:t>
            </a:r>
            <a:r>
              <a:rPr lang="en-US" dirty="0"/>
              <a:t>v. </a:t>
            </a:r>
            <a:r>
              <a:rPr lang="en-US" i="1" u="sng" dirty="0" smtClean="0"/>
              <a:t>Marshall</a:t>
            </a:r>
            <a:r>
              <a:rPr lang="en-US" dirty="0" smtClean="0"/>
              <a:t> (</a:t>
            </a:r>
            <a:r>
              <a:rPr lang="en-US" dirty="0" err="1" smtClean="0"/>
              <a:t>con’d</a:t>
            </a:r>
            <a:r>
              <a:rPr lang="en-US" dirty="0" smtClean="0"/>
              <a:t>)</a:t>
            </a:r>
            <a:endParaRPr lang="en-US" dirty="0"/>
          </a:p>
        </p:txBody>
      </p:sp>
      <p:sp>
        <p:nvSpPr>
          <p:cNvPr id="3" name="Content Placeholder 2"/>
          <p:cNvSpPr>
            <a:spLocks noGrp="1"/>
          </p:cNvSpPr>
          <p:nvPr>
            <p:ph sz="quarter" idx="10"/>
          </p:nvPr>
        </p:nvSpPr>
        <p:spPr>
          <a:xfrm>
            <a:off x="0" y="957385"/>
            <a:ext cx="9144000" cy="5709866"/>
          </a:xfrm>
        </p:spPr>
        <p:txBody>
          <a:bodyPr>
            <a:noAutofit/>
          </a:bodyPr>
          <a:lstStyle/>
          <a:p>
            <a:pPr marL="0" indent="0">
              <a:buNone/>
            </a:pPr>
            <a:r>
              <a:rPr lang="en-CA" b="1" i="1" dirty="0">
                <a:solidFill>
                  <a:srgbClr val="800000"/>
                </a:solidFill>
                <a:latin typeface="Arial"/>
                <a:cs typeface="Arial"/>
              </a:rPr>
              <a:t>Consent to Monitor. </a:t>
            </a:r>
            <a:r>
              <a:rPr lang="en-CA" sz="2000" i="1" dirty="0">
                <a:latin typeface="Arial"/>
                <a:cs typeface="Arial"/>
              </a:rPr>
              <a:t>WHEN RUNNING, </a:t>
            </a:r>
            <a:r>
              <a:rPr lang="en-CA" sz="2000" i="1" dirty="0">
                <a:solidFill>
                  <a:srgbClr val="FF0000"/>
                </a:solidFill>
                <a:latin typeface="Arial"/>
                <a:cs typeface="Arial"/>
              </a:rPr>
              <a:t>THE GAME MAY MONITOR YOUR COMPUTER'S RANDOM ACCESS MEMORY (RAM) FOR UNAUTHORIZED THIRD PARTY PROGRAMS</a:t>
            </a:r>
            <a:r>
              <a:rPr lang="en-CA" sz="2000" i="1" dirty="0">
                <a:latin typeface="Arial"/>
                <a:cs typeface="Arial"/>
              </a:rPr>
              <a:t> RUNNING CONCURRENTLY WITH THE GAME. AN "UNAUTHORIZED THIRD PARTY PROGRAM" AS USED HEREIN SHALL BE DEFINED AS ANY THIRD PARTY SOFTWARE, </a:t>
            </a:r>
            <a:r>
              <a:rPr lang="en-CA" sz="2000" i="1" dirty="0">
                <a:solidFill>
                  <a:srgbClr val="FF0000"/>
                </a:solidFill>
                <a:latin typeface="Arial"/>
                <a:cs typeface="Arial"/>
              </a:rPr>
              <a:t>INCLUDING WITHOUT LIMITATION ANY "ADDON," "MOD," "HACK," "TRAINER," OR "CHEAT," </a:t>
            </a:r>
            <a:r>
              <a:rPr lang="en-CA" sz="2000" i="1" dirty="0">
                <a:latin typeface="Arial"/>
                <a:cs typeface="Arial"/>
              </a:rPr>
              <a:t>THAT IN BLIZZARD'S SOLE DETERMINATION: (</a:t>
            </a:r>
            <a:r>
              <a:rPr lang="en-CA" sz="2000" i="1" dirty="0" err="1">
                <a:latin typeface="Arial"/>
                <a:cs typeface="Arial"/>
              </a:rPr>
              <a:t>i</a:t>
            </a:r>
            <a:r>
              <a:rPr lang="en-CA" sz="2000" i="1" dirty="0">
                <a:latin typeface="Arial"/>
                <a:cs typeface="Arial"/>
              </a:rPr>
              <a:t>) ENABLES OR FACILITATES CHEATING OF ANY TYPE; (ii) </a:t>
            </a:r>
            <a:r>
              <a:rPr lang="en-CA" sz="2000" i="1" dirty="0">
                <a:solidFill>
                  <a:srgbClr val="FF0000"/>
                </a:solidFill>
                <a:latin typeface="Arial"/>
                <a:cs typeface="Arial"/>
              </a:rPr>
              <a:t>ALLOWS USERS TO </a:t>
            </a:r>
            <a:r>
              <a:rPr lang="en-CA" sz="2000" i="1" dirty="0">
                <a:latin typeface="Arial"/>
                <a:cs typeface="Arial"/>
              </a:rPr>
              <a:t>MODIFY OR HACK THE GAME INTERFACE, ENVIRONMENT, AND/OR </a:t>
            </a:r>
            <a:r>
              <a:rPr lang="en-CA" sz="2000" i="1" dirty="0">
                <a:solidFill>
                  <a:srgbClr val="FF0000"/>
                </a:solidFill>
                <a:latin typeface="Arial"/>
                <a:cs typeface="Arial"/>
              </a:rPr>
              <a:t>EXPERIENCE IN ANY WAY NOT EXPRESSLY AUTHORIZED BY BLIZZARD</a:t>
            </a:r>
            <a:r>
              <a:rPr lang="en-CA" sz="2000" i="1" dirty="0">
                <a:latin typeface="Arial"/>
                <a:cs typeface="Arial"/>
              </a:rPr>
              <a:t>; OR (iii) INTERCEPTS, "MINES," OR OTHER WISE COLLECTS INFORMATION FROM OR THROUGH THE GAME. IN THE EVENT THAT THE GAME DETECTS AN UNAUTHORIZED THIRD PARTY PROGRAM, THE </a:t>
            </a:r>
            <a:r>
              <a:rPr lang="en-CA" sz="2000" b="1" i="1" dirty="0">
                <a:solidFill>
                  <a:srgbClr val="FF0000"/>
                </a:solidFill>
                <a:latin typeface="Arial"/>
                <a:cs typeface="Arial"/>
              </a:rPr>
              <a:t>GAME MAY (a) COMMUNICATE INFORMATION BACK TO BLIZZARD</a:t>
            </a:r>
            <a:r>
              <a:rPr lang="en-CA" sz="2000" i="1" dirty="0">
                <a:latin typeface="Arial"/>
                <a:cs typeface="Arial"/>
              </a:rPr>
              <a:t>, INCLUDING WITHOUT LIMITATION YOUR ACCOUNT NAME, DETAILS ABOUT THE UNAUTHORIZED THIRD PARTY PROGRAM DETECTED, AND THE TIME AND DATE THE UNAUTHORIZED THIRD PARTY PROGRAM WAS DETECTED</a:t>
            </a:r>
            <a:r>
              <a:rPr lang="en-CA" sz="2000" i="1" dirty="0" smtClean="0">
                <a:latin typeface="Arial"/>
                <a:cs typeface="Arial"/>
              </a:rPr>
              <a:t>;…”</a:t>
            </a:r>
            <a:endParaRPr lang="en-US" sz="2000" dirty="0">
              <a:latin typeface="Arial"/>
              <a:cs typeface="Arial"/>
            </a:endParaRPr>
          </a:p>
        </p:txBody>
      </p:sp>
    </p:spTree>
    <p:extLst>
      <p:ext uri="{BB962C8B-B14F-4D97-AF65-F5344CB8AC3E}">
        <p14:creationId xmlns:p14="http://schemas.microsoft.com/office/powerpoint/2010/main" val="2738638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78"/>
            <a:ext cx="8229600" cy="918003"/>
          </a:xfrm>
        </p:spPr>
        <p:txBody>
          <a:bodyPr/>
          <a:lstStyle/>
          <a:p>
            <a:r>
              <a:rPr lang="en-US" i="1" dirty="0" smtClean="0"/>
              <a:t>      </a:t>
            </a:r>
            <a:r>
              <a:rPr lang="en-US" i="1" u="sng" dirty="0" smtClean="0"/>
              <a:t>Blizzard</a:t>
            </a:r>
            <a:r>
              <a:rPr lang="en-US" dirty="0" smtClean="0"/>
              <a:t> </a:t>
            </a:r>
            <a:r>
              <a:rPr lang="en-US" dirty="0"/>
              <a:t>v. </a:t>
            </a:r>
            <a:r>
              <a:rPr lang="en-US" i="1" u="sng" dirty="0"/>
              <a:t>Marshall</a:t>
            </a:r>
            <a:r>
              <a:rPr lang="en-US" dirty="0"/>
              <a:t> (</a:t>
            </a:r>
            <a:r>
              <a:rPr lang="en-US" dirty="0" err="1" smtClean="0"/>
              <a:t>con’d</a:t>
            </a:r>
            <a:r>
              <a:rPr lang="en-US" dirty="0" smtClean="0"/>
              <a:t> 2)</a:t>
            </a:r>
            <a:endParaRPr lang="en-US" dirty="0"/>
          </a:p>
        </p:txBody>
      </p:sp>
      <p:sp>
        <p:nvSpPr>
          <p:cNvPr id="3" name="Content Placeholder 2"/>
          <p:cNvSpPr>
            <a:spLocks noGrp="1"/>
          </p:cNvSpPr>
          <p:nvPr>
            <p:ph sz="quarter" idx="10"/>
          </p:nvPr>
        </p:nvSpPr>
        <p:spPr>
          <a:xfrm>
            <a:off x="0" y="1169181"/>
            <a:ext cx="9144000" cy="5438264"/>
          </a:xfrm>
        </p:spPr>
        <p:txBody>
          <a:bodyPr>
            <a:normAutofit fontScale="92500" lnSpcReduction="20000"/>
          </a:bodyPr>
          <a:lstStyle/>
          <a:p>
            <a:pPr marL="0" indent="0">
              <a:buNone/>
            </a:pPr>
            <a:r>
              <a:rPr lang="en-CA" b="1" dirty="0" smtClean="0">
                <a:solidFill>
                  <a:schemeClr val="tx1"/>
                </a:solidFill>
              </a:rPr>
              <a:t>TOU:</a:t>
            </a:r>
            <a:r>
              <a:rPr lang="en-US" b="1" dirty="0">
                <a:solidFill>
                  <a:schemeClr val="tx1"/>
                </a:solidFill>
              </a:rPr>
              <a:t> </a:t>
            </a:r>
            <a:r>
              <a:rPr lang="en-US" i="1" dirty="0" smtClean="0">
                <a:solidFill>
                  <a:schemeClr val="tx1">
                    <a:lumMod val="65000"/>
                    <a:lumOff val="35000"/>
                  </a:schemeClr>
                </a:solidFill>
              </a:rPr>
              <a:t>Users</a:t>
            </a:r>
            <a:r>
              <a:rPr lang="en-US" i="1" dirty="0" smtClean="0">
                <a:solidFill>
                  <a:schemeClr val="tx1"/>
                </a:solidFill>
              </a:rPr>
              <a:t> </a:t>
            </a:r>
            <a:r>
              <a:rPr lang="en-CA" i="1" dirty="0" smtClean="0">
                <a:solidFill>
                  <a:srgbClr val="FF0000"/>
                </a:solidFill>
              </a:rPr>
              <a:t>may </a:t>
            </a:r>
            <a:r>
              <a:rPr lang="en-CA" i="1" dirty="0">
                <a:solidFill>
                  <a:srgbClr val="FF0000"/>
                </a:solidFill>
              </a:rPr>
              <a:t>not </a:t>
            </a:r>
            <a:r>
              <a:rPr lang="en-CA" i="1" dirty="0"/>
              <a:t>"</a:t>
            </a:r>
            <a:r>
              <a:rPr lang="en-CA" i="1" dirty="0">
                <a:solidFill>
                  <a:srgbClr val="FF0000"/>
                </a:solidFill>
              </a:rPr>
              <a:t>use</a:t>
            </a:r>
            <a:r>
              <a:rPr lang="en-CA" i="1" dirty="0"/>
              <a:t> ... unauthorized third-</a:t>
            </a:r>
            <a:r>
              <a:rPr lang="en-CA" i="1" dirty="0" smtClean="0"/>
              <a:t>party </a:t>
            </a:r>
            <a:r>
              <a:rPr lang="en-CA" i="1" dirty="0" smtClean="0">
                <a:solidFill>
                  <a:srgbClr val="FF0000"/>
                </a:solidFill>
              </a:rPr>
              <a:t>software </a:t>
            </a:r>
            <a:r>
              <a:rPr lang="en-CA" i="1" dirty="0">
                <a:solidFill>
                  <a:srgbClr val="FF0000"/>
                </a:solidFill>
              </a:rPr>
              <a:t>designed to modify the service, any Game or any Game experience</a:t>
            </a:r>
            <a:r>
              <a:rPr lang="en-CA" i="1" dirty="0"/>
              <a:t>," "host, provide, or </a:t>
            </a:r>
            <a:r>
              <a:rPr lang="en-CA" i="1" dirty="0">
                <a:solidFill>
                  <a:srgbClr val="FF0000"/>
                </a:solidFill>
              </a:rPr>
              <a:t>develop matchmaking services </a:t>
            </a:r>
            <a:r>
              <a:rPr lang="en-CA" i="1" dirty="0"/>
              <a:t>for any Game or the service, or intercept, emulate or </a:t>
            </a:r>
            <a:r>
              <a:rPr lang="en-CA" i="1" dirty="0">
                <a:solidFill>
                  <a:srgbClr val="FF0000"/>
                </a:solidFill>
              </a:rPr>
              <a:t>redirect</a:t>
            </a:r>
            <a:r>
              <a:rPr lang="en-CA" i="1" dirty="0"/>
              <a:t> the </a:t>
            </a:r>
            <a:r>
              <a:rPr lang="en-CA" i="1" dirty="0">
                <a:solidFill>
                  <a:srgbClr val="FF0000"/>
                </a:solidFill>
              </a:rPr>
              <a:t>communication protocols</a:t>
            </a:r>
            <a:r>
              <a:rPr lang="en-CA" i="1" dirty="0"/>
              <a:t> used by Blizzard in any way, for any purpose, including without limitation unauthorized play over the internet ... </a:t>
            </a:r>
            <a:r>
              <a:rPr lang="en-CA" i="1" dirty="0" smtClean="0"/>
              <a:t>”</a:t>
            </a:r>
          </a:p>
          <a:p>
            <a:pPr marL="0" indent="0">
              <a:buNone/>
            </a:pPr>
            <a:r>
              <a:rPr lang="en-CA" dirty="0" smtClean="0"/>
              <a:t>------------------------------------------------------------------------------------------------</a:t>
            </a:r>
            <a:endParaRPr lang="en-US" dirty="0" smtClean="0">
              <a:solidFill>
                <a:srgbClr val="000000"/>
              </a:solidFill>
            </a:endParaRPr>
          </a:p>
          <a:p>
            <a:pPr marL="0" indent="0">
              <a:buNone/>
            </a:pPr>
            <a:r>
              <a:rPr lang="en-US" dirty="0" smtClean="0">
                <a:solidFill>
                  <a:srgbClr val="000000"/>
                </a:solidFill>
              </a:rPr>
              <a:t>Blizzard </a:t>
            </a:r>
            <a:r>
              <a:rPr lang="en-US" dirty="0">
                <a:solidFill>
                  <a:srgbClr val="000000"/>
                </a:solidFill>
              </a:rPr>
              <a:t>alleged </a:t>
            </a:r>
            <a:r>
              <a:rPr lang="en-US" dirty="0" smtClean="0">
                <a:solidFill>
                  <a:srgbClr val="000000"/>
                </a:solidFill>
              </a:rPr>
              <a:t>Justin Marshall </a:t>
            </a:r>
            <a:r>
              <a:rPr lang="en-US" dirty="0">
                <a:solidFill>
                  <a:srgbClr val="000000"/>
                </a:solidFill>
              </a:rPr>
              <a:t>led “</a:t>
            </a:r>
            <a:r>
              <a:rPr lang="en-US" dirty="0" err="1">
                <a:solidFill>
                  <a:srgbClr val="000000"/>
                </a:solidFill>
              </a:rPr>
              <a:t>StarCrack</a:t>
            </a:r>
            <a:r>
              <a:rPr lang="en-US" dirty="0">
                <a:solidFill>
                  <a:srgbClr val="000000"/>
                </a:solidFill>
              </a:rPr>
              <a:t>” a hacker group developing servers emulating Blizzard’s </a:t>
            </a:r>
            <a:r>
              <a:rPr lang="en-US" dirty="0" err="1">
                <a:solidFill>
                  <a:srgbClr val="000000"/>
                </a:solidFill>
              </a:rPr>
              <a:t>Battle.net</a:t>
            </a:r>
            <a:r>
              <a:rPr lang="en-US" dirty="0">
                <a:solidFill>
                  <a:srgbClr val="000000"/>
                </a:solidFill>
              </a:rPr>
              <a:t> (</a:t>
            </a:r>
            <a:r>
              <a:rPr lang="en-US" i="1" dirty="0">
                <a:solidFill>
                  <a:srgbClr val="008000"/>
                </a:solidFill>
              </a:rPr>
              <a:t>where have you heard this before?</a:t>
            </a:r>
            <a:r>
              <a:rPr lang="en-US" dirty="0">
                <a:solidFill>
                  <a:srgbClr val="000000"/>
                </a:solidFill>
              </a:rPr>
              <a:t>), allowing gamers with pirate copies of the StarCraft 2 (which was still in a closed beta) to play multiplayer online</a:t>
            </a:r>
            <a:r>
              <a:rPr lang="en-US" dirty="0" smtClean="0">
                <a:solidFill>
                  <a:srgbClr val="000000"/>
                </a:solidFill>
              </a:rPr>
              <a:t>.</a:t>
            </a:r>
          </a:p>
          <a:p>
            <a:pPr marL="0" indent="0">
              <a:buNone/>
            </a:pPr>
            <a:endParaRPr lang="en-US" dirty="0" smtClean="0">
              <a:solidFill>
                <a:srgbClr val="000000"/>
              </a:solidFill>
            </a:endParaRPr>
          </a:p>
          <a:p>
            <a:pPr marL="0" indent="0">
              <a:buNone/>
            </a:pPr>
            <a:r>
              <a:rPr lang="en-US" dirty="0" smtClean="0">
                <a:solidFill>
                  <a:srgbClr val="000000"/>
                </a:solidFill>
              </a:rPr>
              <a:t>In </a:t>
            </a:r>
            <a:r>
              <a:rPr lang="en-US" dirty="0">
                <a:solidFill>
                  <a:srgbClr val="000000"/>
                </a:solidFill>
              </a:rPr>
              <a:t>April 2010, Blizzard sued Justin Marshall and unnamed defendants for breach of contract, copyright infringement, circumvention of copyright protection systems in violation of the DMCA and tortious interference with contract.</a:t>
            </a:r>
            <a:br>
              <a:rPr lang="en-US" dirty="0">
                <a:solidFill>
                  <a:srgbClr val="000000"/>
                </a:solidFill>
              </a:rPr>
            </a:br>
            <a:r>
              <a:rPr lang="en-US" dirty="0">
                <a:solidFill>
                  <a:srgbClr val="000000"/>
                </a:solidFill>
              </a:rPr>
              <a:t/>
            </a:r>
            <a:br>
              <a:rPr lang="en-US" dirty="0">
                <a:solidFill>
                  <a:srgbClr val="000000"/>
                </a:solidFill>
              </a:rPr>
            </a:br>
            <a:r>
              <a:rPr lang="en-US" dirty="0">
                <a:solidFill>
                  <a:schemeClr val="tx1"/>
                </a:solidFill>
              </a:rPr>
              <a:t>“The suit was dropped a week later, with Blizzard stating that the “matter had been resolved in a way that has allowed us to dismiss the lawsuit.”” </a:t>
            </a:r>
            <a:endParaRPr lang="en-US" dirty="0" smtClean="0">
              <a:solidFill>
                <a:schemeClr val="tx1"/>
              </a:solidFill>
            </a:endParaRPr>
          </a:p>
          <a:p>
            <a:pPr marL="0" indent="0">
              <a:buNone/>
            </a:pPr>
            <a:r>
              <a:rPr lang="en-US" u="sng" dirty="0" smtClean="0">
                <a:hlinkClick r:id="rId2"/>
              </a:rPr>
              <a:t>http</a:t>
            </a:r>
            <a:r>
              <a:rPr lang="en-US" u="sng" dirty="0">
                <a:hlinkClick r:id="rId2"/>
              </a:rPr>
              <a:t>://mygaming.co.za/news/news/5840-blizzard-not-afraid-to-go-after-</a:t>
            </a:r>
            <a:r>
              <a:rPr lang="en-US" u="sng" dirty="0" smtClean="0">
                <a:hlinkClick r:id="rId2"/>
              </a:rPr>
              <a:t>hackers.html</a:t>
            </a:r>
            <a:endParaRPr lang="en-US" u="sng" dirty="0" smtClean="0"/>
          </a:p>
          <a:p>
            <a:pPr marL="0" indent="0">
              <a:buNone/>
            </a:pPr>
            <a:endParaRPr lang="en-US" u="sng" dirty="0"/>
          </a:p>
          <a:p>
            <a:pPr marL="0" indent="0">
              <a:buNone/>
            </a:pPr>
            <a:r>
              <a:rPr lang="en-US" dirty="0"/>
              <a:t> </a:t>
            </a:r>
            <a:endParaRPr lang="en-US" dirty="0">
              <a:solidFill>
                <a:srgbClr val="000000"/>
              </a:solidFill>
            </a:endParaRPr>
          </a:p>
          <a:p>
            <a:pPr marL="0" indent="0">
              <a:buNone/>
            </a:pPr>
            <a:endParaRPr lang="en-US" dirty="0"/>
          </a:p>
        </p:txBody>
      </p:sp>
    </p:spTree>
    <p:extLst>
      <p:ext uri="{BB962C8B-B14F-4D97-AF65-F5344CB8AC3E}">
        <p14:creationId xmlns:p14="http://schemas.microsoft.com/office/powerpoint/2010/main" val="2714853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lstStyle/>
          <a:p>
            <a:r>
              <a:rPr lang="en-US" dirty="0" smtClean="0"/>
              <a:t> Case 5: </a:t>
            </a:r>
            <a:r>
              <a:rPr lang="en-US" i="1" u="sng" dirty="0" err="1" smtClean="0"/>
              <a:t>Vernor</a:t>
            </a:r>
            <a:r>
              <a:rPr lang="en-US" dirty="0" smtClean="0"/>
              <a:t> v. </a:t>
            </a:r>
            <a:r>
              <a:rPr lang="en-US" i="1" u="sng" dirty="0" smtClean="0"/>
              <a:t>Autodesk</a:t>
            </a:r>
            <a:r>
              <a:rPr lang="en-US" dirty="0" smtClean="0"/>
              <a:t> (re-sale)</a:t>
            </a:r>
            <a:endParaRPr lang="en-US" i="1" u="sng" dirty="0"/>
          </a:p>
        </p:txBody>
      </p:sp>
      <p:sp>
        <p:nvSpPr>
          <p:cNvPr id="3" name="Content Placeholder 2"/>
          <p:cNvSpPr>
            <a:spLocks noGrp="1"/>
          </p:cNvSpPr>
          <p:nvPr>
            <p:ph sz="quarter" idx="10"/>
          </p:nvPr>
        </p:nvSpPr>
        <p:spPr>
          <a:xfrm>
            <a:off x="0" y="1016001"/>
            <a:ext cx="9144000" cy="5216768"/>
          </a:xfrm>
        </p:spPr>
        <p:txBody>
          <a:bodyPr>
            <a:normAutofit lnSpcReduction="10000"/>
          </a:bodyPr>
          <a:lstStyle/>
          <a:p>
            <a:pPr lvl="0"/>
            <a:r>
              <a:rPr lang="en-CA" sz="2800" b="1" i="1" dirty="0" err="1"/>
              <a:t>Vernor</a:t>
            </a:r>
            <a:r>
              <a:rPr lang="en-CA" sz="2800" b="1" i="1" dirty="0"/>
              <a:t> v. Autodesk, Inc.</a:t>
            </a:r>
            <a:r>
              <a:rPr lang="en-CA" sz="2800" b="1" dirty="0"/>
              <a:t>, 2010 U.S. App. LEXIS 18957</a:t>
            </a:r>
            <a:endParaRPr lang="en-US" sz="2800" dirty="0"/>
          </a:p>
          <a:p>
            <a:pPr marL="0" indent="0">
              <a:buNone/>
            </a:pPr>
            <a:r>
              <a:rPr lang="en-CA" sz="2800" b="1" dirty="0"/>
              <a:t>EULA:</a:t>
            </a:r>
            <a:r>
              <a:rPr lang="en-CA" b="1" dirty="0"/>
              <a:t> </a:t>
            </a:r>
            <a:r>
              <a:rPr lang="en-CA" i="1" dirty="0" smtClean="0"/>
              <a:t>“</a:t>
            </a:r>
            <a:r>
              <a:rPr lang="en-CA" i="1" dirty="0"/>
              <a:t>YOU MAY NOT: (1) modify, translate, reverse-engineer, decompile, or disassemble the Software . . . (3) remove any proprietary notices, labels, or marks from the Software or Documentation; (4) use . . . the Software outside of the Western Hemisphere; (5) utilize any computer software or hardware designed to defeat any hardware copy-protection device, should the software you have licensed be equipped with such protection; or (6) </a:t>
            </a:r>
            <a:r>
              <a:rPr lang="en-CA" i="1" dirty="0">
                <a:solidFill>
                  <a:srgbClr val="FF0000"/>
                </a:solidFill>
              </a:rPr>
              <a:t>use the Software for commercial or other revenue-generating purposes </a:t>
            </a:r>
            <a:r>
              <a:rPr lang="en-CA" i="1" dirty="0"/>
              <a:t>if the Software has been licensed or labeled for educational use only.</a:t>
            </a:r>
            <a:endParaRPr lang="en-US" dirty="0"/>
          </a:p>
          <a:p>
            <a:pPr marL="0" indent="0">
              <a:buNone/>
            </a:pPr>
            <a:r>
              <a:rPr lang="en-CA" i="1" dirty="0"/>
              <a:t>[</a:t>
            </a:r>
            <a:r>
              <a:rPr lang="en-CA" i="1" dirty="0">
                <a:solidFill>
                  <a:srgbClr val="FF0000"/>
                </a:solidFill>
              </a:rPr>
              <a:t>Y]</a:t>
            </a:r>
            <a:r>
              <a:rPr lang="en-CA" i="1" dirty="0" err="1">
                <a:solidFill>
                  <a:srgbClr val="FF0000"/>
                </a:solidFill>
              </a:rPr>
              <a:t>ou</a:t>
            </a:r>
            <a:r>
              <a:rPr lang="en-CA" i="1" dirty="0">
                <a:solidFill>
                  <a:srgbClr val="FF0000"/>
                </a:solidFill>
              </a:rPr>
              <a:t> must destroy the software previously licensed to you, including any copies resident on your hard disk drive . . . within sixty (60) days of the purchase of the license to use the upgrade or update </a:t>
            </a:r>
            <a:r>
              <a:rPr lang="en-CA" i="1" dirty="0"/>
              <a:t>. . . . Autodesk reserves the right to require you to show satisfactory proof that previous copies of the software have been destroyed.”</a:t>
            </a:r>
            <a:endParaRPr lang="en-US" dirty="0"/>
          </a:p>
          <a:p>
            <a:endParaRPr lang="en-US" dirty="0"/>
          </a:p>
        </p:txBody>
      </p:sp>
    </p:spTree>
    <p:extLst>
      <p:ext uri="{BB962C8B-B14F-4D97-AF65-F5344CB8AC3E}">
        <p14:creationId xmlns:p14="http://schemas.microsoft.com/office/powerpoint/2010/main" val="3954874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6593"/>
            <a:ext cx="9144000" cy="1016000"/>
          </a:xfrm>
        </p:spPr>
        <p:txBody>
          <a:bodyPr>
            <a:normAutofit fontScale="90000"/>
          </a:bodyPr>
          <a:lstStyle/>
          <a:p>
            <a:r>
              <a:rPr lang="en-US" dirty="0" smtClean="0"/>
              <a:t> Follow </a:t>
            </a:r>
            <a:r>
              <a:rPr lang="en-US" dirty="0"/>
              <a:t>U</a:t>
            </a:r>
            <a:r>
              <a:rPr lang="en-US" dirty="0" smtClean="0"/>
              <a:t>ps Talk 4: </a:t>
            </a:r>
            <a:r>
              <a:rPr lang="en-US" dirty="0" smtClean="0">
                <a:solidFill>
                  <a:srgbClr val="0000FF"/>
                </a:solidFill>
              </a:rPr>
              <a:t>Creating</a:t>
            </a:r>
            <a:r>
              <a:rPr lang="en-US" dirty="0" smtClean="0"/>
              <a:t> as </a:t>
            </a:r>
            <a:r>
              <a:rPr lang="en-US" b="1" i="1" dirty="0" smtClean="0">
                <a:solidFill>
                  <a:srgbClr val="008000"/>
                </a:solidFill>
              </a:rPr>
              <a:t>Connecting</a:t>
            </a:r>
            <a:endParaRPr lang="en-US" b="1" i="1" dirty="0">
              <a:solidFill>
                <a:srgbClr val="008000"/>
              </a:solidFill>
            </a:endParaRPr>
          </a:p>
        </p:txBody>
      </p:sp>
      <p:sp>
        <p:nvSpPr>
          <p:cNvPr id="3" name="Content Placeholder 2"/>
          <p:cNvSpPr>
            <a:spLocks noGrp="1"/>
          </p:cNvSpPr>
          <p:nvPr>
            <p:ph sz="quarter" idx="10"/>
          </p:nvPr>
        </p:nvSpPr>
        <p:spPr/>
        <p:txBody>
          <a:bodyPr/>
          <a:lstStyle/>
          <a:p>
            <a:r>
              <a:rPr lang="en-US" dirty="0">
                <a:solidFill>
                  <a:schemeClr val="tx1">
                    <a:lumMod val="75000"/>
                    <a:lumOff val="25000"/>
                  </a:schemeClr>
                </a:solidFill>
              </a:rPr>
              <a:t>For the </a:t>
            </a:r>
            <a:r>
              <a:rPr lang="en-US" dirty="0" smtClean="0">
                <a:solidFill>
                  <a:schemeClr val="tx1">
                    <a:lumMod val="75000"/>
                    <a:lumOff val="25000"/>
                  </a:schemeClr>
                </a:solidFill>
              </a:rPr>
              <a:t>exhibition “Inventing Abstraction 1910-1925” </a:t>
            </a:r>
            <a:r>
              <a:rPr lang="en-US" dirty="0" err="1" smtClean="0">
                <a:solidFill>
                  <a:schemeClr val="tx1">
                    <a:lumMod val="75000"/>
                    <a:lumOff val="25000"/>
                  </a:schemeClr>
                </a:solidFill>
              </a:rPr>
              <a:t>MoMA</a:t>
            </a:r>
            <a:r>
              <a:rPr lang="en-US" dirty="0" smtClean="0">
                <a:solidFill>
                  <a:schemeClr val="tx1">
                    <a:lumMod val="75000"/>
                    <a:lumOff val="25000"/>
                  </a:schemeClr>
                </a:solidFill>
              </a:rPr>
              <a:t> mapped how different abstract artists influenced each other </a:t>
            </a:r>
            <a:r>
              <a:rPr lang="en-US" dirty="0" smtClean="0">
                <a:solidFill>
                  <a:schemeClr val="tx1">
                    <a:lumMod val="75000"/>
                    <a:lumOff val="25000"/>
                  </a:schemeClr>
                </a:solidFill>
                <a:hlinkClick r:id="rId2"/>
              </a:rPr>
              <a:t>http</a:t>
            </a:r>
            <a:r>
              <a:rPr lang="en-US" dirty="0">
                <a:solidFill>
                  <a:schemeClr val="tx1">
                    <a:lumMod val="75000"/>
                    <a:lumOff val="25000"/>
                  </a:schemeClr>
                </a:solidFill>
                <a:hlinkClick r:id="rId2"/>
              </a:rPr>
              <a:t>://exp.lore.com/post/41877532653/for-the-exhibition-inventing-</a:t>
            </a:r>
            <a:r>
              <a:rPr lang="en-US" dirty="0" smtClean="0">
                <a:solidFill>
                  <a:schemeClr val="tx1">
                    <a:lumMod val="75000"/>
                    <a:lumOff val="25000"/>
                  </a:schemeClr>
                </a:solidFill>
                <a:hlinkClick r:id="rId2"/>
              </a:rPr>
              <a:t>abstraction</a:t>
            </a:r>
            <a:endParaRPr lang="en-US" dirty="0" smtClean="0">
              <a:solidFill>
                <a:schemeClr val="tx1">
                  <a:lumMod val="75000"/>
                  <a:lumOff val="25000"/>
                </a:schemeClr>
              </a:solidFill>
            </a:endParaRPr>
          </a:p>
          <a:p>
            <a:endParaRPr lang="en-US" dirty="0">
              <a:solidFill>
                <a:schemeClr val="tx1">
                  <a:lumMod val="75000"/>
                  <a:lumOff val="25000"/>
                </a:schemeClr>
              </a:solidFill>
            </a:endParaRPr>
          </a:p>
        </p:txBody>
      </p:sp>
      <p:pic>
        <p:nvPicPr>
          <p:cNvPr id="4" name="Content Placeholder 3"/>
          <p:cNvPicPr>
            <a:picLocks noChangeAspect="1"/>
          </p:cNvPicPr>
          <p:nvPr/>
        </p:nvPicPr>
        <p:blipFill>
          <a:blip r:embed="rId3"/>
          <a:srcRect t="6565" b="6565"/>
          <a:stretch>
            <a:fillRect/>
          </a:stretch>
        </p:blipFill>
        <p:spPr>
          <a:xfrm>
            <a:off x="1893974" y="2986705"/>
            <a:ext cx="5567311" cy="2921120"/>
          </a:xfrm>
          <a:prstGeom prst="rect">
            <a:avLst/>
          </a:prstGeom>
        </p:spPr>
      </p:pic>
    </p:spTree>
    <p:extLst>
      <p:ext uri="{BB962C8B-B14F-4D97-AF65-F5344CB8AC3E}">
        <p14:creationId xmlns:p14="http://schemas.microsoft.com/office/powerpoint/2010/main" val="845190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dirty="0" smtClean="0"/>
              <a:t>                   </a:t>
            </a:r>
            <a:r>
              <a:rPr lang="en-US" i="1" u="sng" dirty="0" err="1" smtClean="0"/>
              <a:t>Vernor</a:t>
            </a:r>
            <a:r>
              <a:rPr lang="en-US" dirty="0" smtClean="0"/>
              <a:t> (</a:t>
            </a:r>
            <a:r>
              <a:rPr lang="en-US" dirty="0" err="1" smtClean="0"/>
              <a:t>con’d</a:t>
            </a:r>
            <a:r>
              <a:rPr lang="en-US" dirty="0" smtClean="0"/>
              <a:t>)</a:t>
            </a:r>
            <a:endParaRPr lang="en-US" dirty="0"/>
          </a:p>
        </p:txBody>
      </p:sp>
      <p:sp>
        <p:nvSpPr>
          <p:cNvPr id="3" name="Content Placeholder 2"/>
          <p:cNvSpPr>
            <a:spLocks noGrp="1"/>
          </p:cNvSpPr>
          <p:nvPr>
            <p:ph sz="quarter" idx="10"/>
          </p:nvPr>
        </p:nvSpPr>
        <p:spPr>
          <a:xfrm>
            <a:off x="66432" y="1016001"/>
            <a:ext cx="9144000" cy="5275384"/>
          </a:xfrm>
        </p:spPr>
        <p:txBody>
          <a:bodyPr>
            <a:normAutofit fontScale="92500" lnSpcReduction="10000"/>
          </a:bodyPr>
          <a:lstStyle/>
          <a:p>
            <a:pPr marL="0" indent="0">
              <a:buNone/>
            </a:pPr>
            <a:r>
              <a:rPr lang="en-US" b="1" dirty="0" smtClean="0">
                <a:solidFill>
                  <a:schemeClr val="tx1"/>
                </a:solidFill>
              </a:rPr>
              <a:t>Decision: </a:t>
            </a:r>
            <a:r>
              <a:rPr lang="en-US" i="1" dirty="0" smtClean="0"/>
              <a:t>“</a:t>
            </a:r>
            <a:r>
              <a:rPr lang="en-US" i="1" dirty="0"/>
              <a:t>Timothy </a:t>
            </a:r>
            <a:r>
              <a:rPr lang="en-US" i="1" dirty="0" err="1">
                <a:solidFill>
                  <a:srgbClr val="008000"/>
                </a:solidFill>
              </a:rPr>
              <a:t>Vernor</a:t>
            </a:r>
            <a:r>
              <a:rPr lang="en-US" i="1" dirty="0">
                <a:solidFill>
                  <a:srgbClr val="008000"/>
                </a:solidFill>
              </a:rPr>
              <a:t> purchased several used copies of Autodesk</a:t>
            </a:r>
            <a:r>
              <a:rPr lang="en-US" i="1" dirty="0"/>
              <a:t>, Inc.'s </a:t>
            </a:r>
            <a:r>
              <a:rPr lang="en-US" i="1" dirty="0">
                <a:solidFill>
                  <a:srgbClr val="008000"/>
                </a:solidFill>
              </a:rPr>
              <a:t>AutoCAD</a:t>
            </a:r>
            <a:r>
              <a:rPr lang="en-US" i="1" dirty="0"/>
              <a:t> Release 14 software ("Release 14") from one of Autodesk's direct customers, and </a:t>
            </a:r>
            <a:r>
              <a:rPr lang="en-US" i="1" dirty="0">
                <a:solidFill>
                  <a:srgbClr val="008000"/>
                </a:solidFill>
              </a:rPr>
              <a:t>he resold</a:t>
            </a:r>
            <a:r>
              <a:rPr lang="en-US" i="1" dirty="0"/>
              <a:t> the Release 14 copies </a:t>
            </a:r>
            <a:r>
              <a:rPr lang="en-US" i="1" dirty="0">
                <a:solidFill>
                  <a:srgbClr val="008000"/>
                </a:solidFill>
              </a:rPr>
              <a:t>on eBay</a:t>
            </a:r>
            <a:r>
              <a:rPr lang="en-US" i="1" dirty="0"/>
              <a:t>. </a:t>
            </a:r>
            <a:r>
              <a:rPr lang="en-US" i="1" dirty="0" err="1"/>
              <a:t>Vernor</a:t>
            </a:r>
            <a:r>
              <a:rPr lang="en-US" i="1" dirty="0"/>
              <a:t> brought this declaratory judgment action against Autodesk to establish that these </a:t>
            </a:r>
            <a:r>
              <a:rPr lang="en-US" i="1" dirty="0" err="1"/>
              <a:t>resales</a:t>
            </a:r>
            <a:r>
              <a:rPr lang="en-US" i="1" dirty="0"/>
              <a:t> did not </a:t>
            </a:r>
            <a:r>
              <a:rPr lang="en-US" i="1" dirty="0">
                <a:solidFill>
                  <a:srgbClr val="FF0000"/>
                </a:solidFill>
              </a:rPr>
              <a:t>infringe Autodesk's </a:t>
            </a:r>
            <a:r>
              <a:rPr lang="en-US" i="1" dirty="0" smtClean="0">
                <a:solidFill>
                  <a:srgbClr val="FF0000"/>
                </a:solidFill>
              </a:rPr>
              <a:t>copyright</a:t>
            </a:r>
            <a:r>
              <a:rPr lang="en-US" i="1" dirty="0" smtClean="0"/>
              <a:t>…</a:t>
            </a:r>
          </a:p>
          <a:p>
            <a:pPr marL="0" indent="0">
              <a:buNone/>
            </a:pPr>
            <a:r>
              <a:rPr lang="en-US" i="1" dirty="0" smtClean="0"/>
              <a:t>We </a:t>
            </a:r>
            <a:r>
              <a:rPr lang="en-US" i="1" dirty="0"/>
              <a:t>hold today that a </a:t>
            </a:r>
            <a:r>
              <a:rPr lang="en-US" i="1" dirty="0">
                <a:solidFill>
                  <a:srgbClr val="FF0000"/>
                </a:solidFill>
              </a:rPr>
              <a:t>software user is a licensee rather than an owner </a:t>
            </a:r>
            <a:r>
              <a:rPr lang="en-US" i="1" dirty="0"/>
              <a:t>of a copy </a:t>
            </a:r>
            <a:r>
              <a:rPr lang="en-US" i="1" dirty="0">
                <a:solidFill>
                  <a:srgbClr val="FF0000"/>
                </a:solidFill>
              </a:rPr>
              <a:t>where</a:t>
            </a:r>
            <a:r>
              <a:rPr lang="en-US" i="1" dirty="0"/>
              <a:t> the copyright owner (1) </a:t>
            </a:r>
            <a:r>
              <a:rPr lang="en-US" i="1" dirty="0">
                <a:solidFill>
                  <a:srgbClr val="000000"/>
                </a:solidFill>
              </a:rPr>
              <a:t>specifies that the user is granted a license</a:t>
            </a:r>
            <a:r>
              <a:rPr lang="en-US" i="1" dirty="0"/>
              <a:t>; (2) </a:t>
            </a:r>
            <a:r>
              <a:rPr lang="en-US" i="1" dirty="0">
                <a:solidFill>
                  <a:schemeClr val="tx1"/>
                </a:solidFill>
              </a:rPr>
              <a:t>significantly restricts the user's ability to transfer the software</a:t>
            </a:r>
            <a:r>
              <a:rPr lang="en-US" i="1" dirty="0"/>
              <a:t>; </a:t>
            </a:r>
            <a:r>
              <a:rPr lang="en-US" b="1" i="1" dirty="0">
                <a:solidFill>
                  <a:srgbClr val="FF0000"/>
                </a:solidFill>
              </a:rPr>
              <a:t>and</a:t>
            </a:r>
            <a:r>
              <a:rPr lang="en-US" i="1" dirty="0"/>
              <a:t> (3) </a:t>
            </a:r>
            <a:r>
              <a:rPr lang="en-US" b="1" i="1" u="sng" dirty="0">
                <a:solidFill>
                  <a:srgbClr val="FF0000"/>
                </a:solidFill>
              </a:rPr>
              <a:t>imposes notable use restrictions</a:t>
            </a:r>
            <a:r>
              <a:rPr lang="en-US" i="1" dirty="0"/>
              <a:t>. Applying our holding to Autodesk's SLA, we conclude that CTA was a licensee rather than an owner of copies of Release 14 and thus was not entitled to invoke the first sale doctrine or the essential step defense</a:t>
            </a:r>
            <a:r>
              <a:rPr lang="en-US" i="1" dirty="0" smtClean="0"/>
              <a:t>…</a:t>
            </a:r>
            <a:endParaRPr lang="en-US" i="1" dirty="0"/>
          </a:p>
          <a:p>
            <a:pPr marL="0" indent="0">
              <a:buNone/>
            </a:pPr>
            <a:r>
              <a:rPr lang="en-US" i="1" dirty="0" smtClean="0"/>
              <a:t>These </a:t>
            </a:r>
            <a:r>
              <a:rPr lang="en-US" i="1" dirty="0"/>
              <a:t>are serious contentions on both sides, but they do not alter our conclusion that our precedent from Wise through the MAI trio requires the result we reach</a:t>
            </a:r>
            <a:r>
              <a:rPr lang="en-US" i="1" dirty="0">
                <a:solidFill>
                  <a:srgbClr val="0000FF"/>
                </a:solidFill>
              </a:rPr>
              <a:t>. Congress is free, of course, to modify the first sale doctrine and the essential step defense if it deems these or other policy considerations to require a different approach.</a:t>
            </a:r>
          </a:p>
          <a:p>
            <a:pPr marL="0" indent="0">
              <a:buNone/>
            </a:pPr>
            <a:r>
              <a:rPr lang="en-US" i="1" dirty="0" smtClean="0"/>
              <a:t>…</a:t>
            </a:r>
            <a:r>
              <a:rPr lang="en-US" i="1" dirty="0"/>
              <a:t>We remand for further proceedings consistent with this opinion, including consideration of </a:t>
            </a:r>
            <a:r>
              <a:rPr lang="en-US" i="1" dirty="0" err="1"/>
              <a:t>Vernor's</a:t>
            </a:r>
            <a:r>
              <a:rPr lang="en-US" i="1" dirty="0"/>
              <a:t> copyright misuse defense.”</a:t>
            </a:r>
          </a:p>
          <a:p>
            <a:pPr marL="0" indent="0">
              <a:buNone/>
            </a:pPr>
            <a:r>
              <a:rPr lang="en-US" i="1" dirty="0"/>
              <a:t> </a:t>
            </a:r>
          </a:p>
          <a:p>
            <a:endParaRPr lang="en-US" dirty="0"/>
          </a:p>
        </p:txBody>
      </p:sp>
    </p:spTree>
    <p:extLst>
      <p:ext uri="{BB962C8B-B14F-4D97-AF65-F5344CB8AC3E}">
        <p14:creationId xmlns:p14="http://schemas.microsoft.com/office/powerpoint/2010/main" val="1776345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dirty="0" smtClean="0"/>
              <a:t>          Case </a:t>
            </a:r>
            <a:r>
              <a:rPr lang="en-US" dirty="0"/>
              <a:t>6</a:t>
            </a:r>
            <a:r>
              <a:rPr lang="en-US" dirty="0" smtClean="0"/>
              <a:t>: </a:t>
            </a:r>
            <a:r>
              <a:rPr lang="en-US" i="1" u="sng" dirty="0" err="1" smtClean="0"/>
              <a:t>iRacing</a:t>
            </a:r>
            <a:r>
              <a:rPr lang="en-US" dirty="0" smtClean="0"/>
              <a:t> (Mods) </a:t>
            </a:r>
            <a:endParaRPr lang="en-US" dirty="0"/>
          </a:p>
        </p:txBody>
      </p:sp>
      <p:sp>
        <p:nvSpPr>
          <p:cNvPr id="3" name="Content Placeholder 2"/>
          <p:cNvSpPr>
            <a:spLocks noGrp="1"/>
          </p:cNvSpPr>
          <p:nvPr>
            <p:ph sz="quarter" idx="10"/>
          </p:nvPr>
        </p:nvSpPr>
        <p:spPr>
          <a:xfrm>
            <a:off x="457200" y="1016000"/>
            <a:ext cx="8229600" cy="4710134"/>
          </a:xfrm>
        </p:spPr>
        <p:txBody>
          <a:bodyPr/>
          <a:lstStyle/>
          <a:p>
            <a:pPr lvl="0"/>
            <a:r>
              <a:rPr lang="en-CA" b="1" i="1" dirty="0" err="1"/>
              <a:t>iRacing</a:t>
            </a:r>
            <a:r>
              <a:rPr lang="en-CA" b="1" i="1" dirty="0"/>
              <a:t> Motorsports Simulations, LLC v. Tim Robinson</a:t>
            </a:r>
            <a:r>
              <a:rPr lang="en-CA" b="1" dirty="0"/>
              <a:t>, </a:t>
            </a:r>
            <a:r>
              <a:rPr lang="en-CA" sz="2000" b="1" dirty="0"/>
              <a:t>District Court for the District of Massachusetts, Civil Action No. 05cv11639-</a:t>
            </a:r>
            <a:r>
              <a:rPr lang="en-CA" sz="2000" b="1" dirty="0" smtClean="0"/>
              <a:t>NG (</a:t>
            </a:r>
            <a:r>
              <a:rPr lang="en-US" sz="2000" dirty="0"/>
              <a:t>May, </a:t>
            </a:r>
            <a:r>
              <a:rPr lang="en-US" sz="2000" dirty="0" smtClean="0"/>
              <a:t>2009)</a:t>
            </a:r>
            <a:endParaRPr lang="en-US" sz="2000" dirty="0"/>
          </a:p>
          <a:p>
            <a:r>
              <a:rPr lang="en-CA" b="1" dirty="0">
                <a:solidFill>
                  <a:schemeClr val="tx1"/>
                </a:solidFill>
              </a:rPr>
              <a:t>EULA</a:t>
            </a:r>
            <a:r>
              <a:rPr lang="en-CA" b="1" dirty="0" smtClean="0">
                <a:solidFill>
                  <a:schemeClr val="tx1"/>
                </a:solidFill>
              </a:rPr>
              <a:t>:</a:t>
            </a:r>
            <a:r>
              <a:rPr lang="en-US" b="1" dirty="0">
                <a:solidFill>
                  <a:schemeClr val="tx1"/>
                </a:solidFill>
              </a:rPr>
              <a:t> </a:t>
            </a:r>
            <a:r>
              <a:rPr lang="en-CA" sz="2000" i="1" dirty="0" smtClean="0"/>
              <a:t>“</a:t>
            </a:r>
            <a:r>
              <a:rPr lang="en-CA" sz="2000" i="1" dirty="0"/>
              <a:t>You may not, in whole or in part, copy, photocopy, reproduce, translate, reverse engineer, </a:t>
            </a:r>
            <a:r>
              <a:rPr lang="en-CA" sz="2000" i="1" dirty="0">
                <a:solidFill>
                  <a:srgbClr val="FF0000"/>
                </a:solidFill>
              </a:rPr>
              <a:t>derive source code</a:t>
            </a:r>
            <a:r>
              <a:rPr lang="en-CA" sz="2000" i="1" dirty="0"/>
              <a:t>, modify, disassemble, decompile, </a:t>
            </a:r>
            <a:r>
              <a:rPr lang="en-CA" sz="2000" i="1" dirty="0">
                <a:solidFill>
                  <a:srgbClr val="FF0000"/>
                </a:solidFill>
              </a:rPr>
              <a:t>create derivative works</a:t>
            </a:r>
            <a:r>
              <a:rPr lang="en-CA" sz="2000" i="1" dirty="0"/>
              <a:t> based on [NASCAR 2003], or remove any </a:t>
            </a:r>
            <a:r>
              <a:rPr lang="en-CA" sz="2000" i="1" dirty="0" smtClean="0"/>
              <a:t>proprietary </a:t>
            </a:r>
            <a:r>
              <a:rPr lang="en-CA" sz="2000" i="1" dirty="0"/>
              <a:t>notices or labels on [NASCAR 2003] without the </a:t>
            </a:r>
            <a:r>
              <a:rPr lang="en-CA" sz="2000" i="1" dirty="0">
                <a:solidFill>
                  <a:srgbClr val="FF0000"/>
                </a:solidFill>
              </a:rPr>
              <a:t>prior consent</a:t>
            </a:r>
            <a:r>
              <a:rPr lang="en-CA" sz="2000" i="1" dirty="0"/>
              <a:t>, in writing, of [</a:t>
            </a:r>
            <a:r>
              <a:rPr lang="en-CA" sz="2000" i="1" dirty="0" err="1"/>
              <a:t>iRacing</a:t>
            </a:r>
            <a:r>
              <a:rPr lang="en-CA" sz="2000" i="1" dirty="0"/>
              <a:t>].</a:t>
            </a:r>
            <a:r>
              <a:rPr lang="en-CA" sz="2000" i="1" dirty="0" smtClean="0"/>
              <a:t>”</a:t>
            </a:r>
            <a:endParaRPr lang="en-US" sz="2000" dirty="0" smtClean="0"/>
          </a:p>
          <a:p>
            <a:r>
              <a:rPr lang="en-US" dirty="0" smtClean="0"/>
              <a:t>Mod community encouraged in past </a:t>
            </a:r>
            <a:r>
              <a:rPr lang="en-US" i="1" dirty="0" smtClean="0">
                <a:solidFill>
                  <a:srgbClr val="000000"/>
                </a:solidFill>
              </a:rPr>
              <a:t>but line drawn?</a:t>
            </a:r>
            <a:r>
              <a:rPr lang="en-US" dirty="0" smtClean="0"/>
              <a:t>…</a:t>
            </a:r>
            <a:endParaRPr lang="en-US" dirty="0"/>
          </a:p>
        </p:txBody>
      </p:sp>
      <p:pic>
        <p:nvPicPr>
          <p:cNvPr id="5" name="Content Placeholder 3" descr="IRacing_Custom_Paint_Scheme.jpg"/>
          <p:cNvPicPr>
            <a:picLocks noChangeAspect="1"/>
          </p:cNvPicPr>
          <p:nvPr/>
        </p:nvPicPr>
        <p:blipFill>
          <a:blip r:embed="rId2">
            <a:extLst>
              <a:ext uri="{28A0092B-C50C-407E-A947-70E740481C1C}">
                <a14:useLocalDpi xmlns:a14="http://schemas.microsoft.com/office/drawing/2010/main" val="0"/>
              </a:ext>
            </a:extLst>
          </a:blip>
          <a:srcRect l="828" r="828"/>
          <a:stretch>
            <a:fillRect/>
          </a:stretch>
        </p:blipFill>
        <p:spPr>
          <a:xfrm>
            <a:off x="2353663" y="3779133"/>
            <a:ext cx="4166260" cy="2186001"/>
          </a:xfrm>
          <a:prstGeom prst="rect">
            <a:avLst/>
          </a:prstGeom>
        </p:spPr>
      </p:pic>
    </p:spTree>
    <p:extLst>
      <p:ext uri="{BB962C8B-B14F-4D97-AF65-F5344CB8AC3E}">
        <p14:creationId xmlns:p14="http://schemas.microsoft.com/office/powerpoint/2010/main" val="3537690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              </a:t>
            </a:r>
            <a:r>
              <a:rPr lang="en-US" i="1" u="sng" dirty="0" err="1" smtClean="0"/>
              <a:t>iRacing</a:t>
            </a:r>
            <a:r>
              <a:rPr lang="en-US" i="1" u="sng" dirty="0" smtClean="0"/>
              <a:t> </a:t>
            </a:r>
            <a:r>
              <a:rPr lang="en-US" dirty="0" smtClean="0"/>
              <a:t>(</a:t>
            </a:r>
            <a:r>
              <a:rPr lang="en-US" dirty="0" err="1" smtClean="0"/>
              <a:t>con’d</a:t>
            </a:r>
            <a:r>
              <a:rPr lang="en-US" dirty="0" smtClean="0"/>
              <a:t>)</a:t>
            </a:r>
            <a:endParaRPr lang="en-US" dirty="0"/>
          </a:p>
        </p:txBody>
      </p:sp>
      <p:pic>
        <p:nvPicPr>
          <p:cNvPr id="4" name="Content Placeholder 3"/>
          <p:cNvPicPr>
            <a:picLocks noGrp="1" noChangeAspect="1"/>
          </p:cNvPicPr>
          <p:nvPr>
            <p:ph sz="quarter" idx="10"/>
          </p:nvPr>
        </p:nvPicPr>
        <p:blipFill rotWithShape="1">
          <a:blip r:embed="rId2"/>
          <a:srcRect l="-647" r="-647"/>
          <a:stretch/>
        </p:blipFill>
        <p:spPr>
          <a:xfrm>
            <a:off x="0" y="1738801"/>
            <a:ext cx="9144000" cy="3752850"/>
          </a:xfrm>
          <a:prstGeom prst="rect">
            <a:avLst/>
          </a:prstGeom>
        </p:spPr>
      </p:pic>
    </p:spTree>
    <p:extLst>
      <p:ext uri="{BB962C8B-B14F-4D97-AF65-F5344CB8AC3E}">
        <p14:creationId xmlns:p14="http://schemas.microsoft.com/office/powerpoint/2010/main" val="1434453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rmAutofit fontScale="90000"/>
          </a:bodyPr>
          <a:lstStyle/>
          <a:p>
            <a:r>
              <a:rPr lang="en-US" dirty="0" smtClean="0"/>
              <a:t> Case 7: </a:t>
            </a:r>
            <a:r>
              <a:rPr lang="en-US" i="1" u="sng" dirty="0" smtClean="0"/>
              <a:t>Smallwood</a:t>
            </a:r>
            <a:r>
              <a:rPr lang="en-US" dirty="0" smtClean="0"/>
              <a:t> v. </a:t>
            </a:r>
            <a:r>
              <a:rPr lang="en-US" i="1" u="sng" dirty="0" smtClean="0"/>
              <a:t>NCSOFT</a:t>
            </a:r>
            <a:r>
              <a:rPr lang="en-US" dirty="0" smtClean="0"/>
              <a:t> (addiction) </a:t>
            </a:r>
            <a:endParaRPr lang="en-US" i="1" u="sng" dirty="0"/>
          </a:p>
        </p:txBody>
      </p:sp>
      <p:sp>
        <p:nvSpPr>
          <p:cNvPr id="3" name="Content Placeholder 2"/>
          <p:cNvSpPr>
            <a:spLocks noGrp="1"/>
          </p:cNvSpPr>
          <p:nvPr>
            <p:ph sz="quarter" idx="10"/>
          </p:nvPr>
        </p:nvSpPr>
        <p:spPr>
          <a:xfrm>
            <a:off x="0" y="1015999"/>
            <a:ext cx="9144000" cy="5197231"/>
          </a:xfrm>
        </p:spPr>
        <p:txBody>
          <a:bodyPr>
            <a:normAutofit/>
          </a:bodyPr>
          <a:lstStyle/>
          <a:p>
            <a:pPr marL="0" lvl="0" indent="0">
              <a:buNone/>
            </a:pPr>
            <a:r>
              <a:rPr lang="en-CA" b="1" i="1" dirty="0">
                <a:solidFill>
                  <a:srgbClr val="000000"/>
                </a:solidFill>
              </a:rPr>
              <a:t>Smallwood v. NCSOFT</a:t>
            </a:r>
            <a:r>
              <a:rPr lang="en-CA" b="1" dirty="0"/>
              <a:t>, </a:t>
            </a:r>
            <a:r>
              <a:rPr lang="en-CA" sz="2000" b="1" dirty="0"/>
              <a:t>730 F. Supp. 2d 1213 (Dist. Court. D. Hi. 2010</a:t>
            </a:r>
            <a:r>
              <a:rPr lang="en-CA" sz="2000" b="1" dirty="0" smtClean="0"/>
              <a:t>)</a:t>
            </a:r>
          </a:p>
          <a:p>
            <a:pPr marL="0" lvl="0" indent="0">
              <a:buNone/>
            </a:pPr>
            <a:endParaRPr lang="en-CA" sz="2000" b="1" dirty="0" smtClean="0"/>
          </a:p>
          <a:p>
            <a:pPr marL="0" indent="0">
              <a:buNone/>
            </a:pPr>
            <a:r>
              <a:rPr lang="en-CA" b="1" dirty="0">
                <a:solidFill>
                  <a:srgbClr val="000000"/>
                </a:solidFill>
              </a:rPr>
              <a:t>EULA</a:t>
            </a:r>
            <a:r>
              <a:rPr lang="en-CA" b="1" dirty="0" smtClean="0">
                <a:solidFill>
                  <a:srgbClr val="000000"/>
                </a:solidFill>
              </a:rPr>
              <a:t>: </a:t>
            </a:r>
            <a:r>
              <a:rPr lang="en-CA" sz="1800" i="1" dirty="0" smtClean="0">
                <a:latin typeface="Arial"/>
                <a:cs typeface="Arial"/>
              </a:rPr>
              <a:t>“THE </a:t>
            </a:r>
            <a:r>
              <a:rPr lang="en-CA" sz="1800" i="1" dirty="0">
                <a:solidFill>
                  <a:srgbClr val="FF0000"/>
                </a:solidFill>
                <a:latin typeface="Arial"/>
                <a:cs typeface="Arial"/>
              </a:rPr>
              <a:t>MAXIMUM AMOUNT </a:t>
            </a:r>
            <a:r>
              <a:rPr lang="en-CA" sz="1800" i="1" dirty="0">
                <a:latin typeface="Arial"/>
                <a:cs typeface="Arial"/>
              </a:rPr>
              <a:t>OF NC INTERACTIVE'S (OR ANY OF ITS SHAREHOLDERS, PARTNERS, AFFILIATES, DIRECTORS, OFFICERS, SUBSIDIARIES, EMPLOYEES, AGENTS, SUPPLIERS, LICENSEES OR DISTRIBUTORS) </a:t>
            </a:r>
            <a:r>
              <a:rPr lang="en-CA" sz="1800" i="1" dirty="0">
                <a:solidFill>
                  <a:srgbClr val="FF0000"/>
                </a:solidFill>
                <a:latin typeface="Arial"/>
                <a:cs typeface="Arial"/>
              </a:rPr>
              <a:t>LIABILITY TO YOU </a:t>
            </a:r>
            <a:r>
              <a:rPr lang="en-CA" sz="1800" i="1" dirty="0">
                <a:latin typeface="Arial"/>
                <a:cs typeface="Arial"/>
              </a:rPr>
              <a:t>UNDER THIS AGREEMENT SHALL NOT EXCEED AN AMOUNT EQUAL TO THE </a:t>
            </a:r>
            <a:r>
              <a:rPr lang="en-CA" sz="1800" i="1" dirty="0">
                <a:solidFill>
                  <a:srgbClr val="FF0000"/>
                </a:solidFill>
                <a:latin typeface="Arial"/>
                <a:cs typeface="Arial"/>
              </a:rPr>
              <a:t>LOWER OF </a:t>
            </a:r>
            <a:r>
              <a:rPr lang="en-CA" sz="1800" i="1" dirty="0">
                <a:latin typeface="Arial"/>
                <a:cs typeface="Arial"/>
              </a:rPr>
              <a:t>THE (</a:t>
            </a:r>
            <a:r>
              <a:rPr lang="en-CA" sz="1800" i="1" dirty="0" err="1">
                <a:latin typeface="Arial"/>
                <a:cs typeface="Arial"/>
              </a:rPr>
              <a:t>i</a:t>
            </a:r>
            <a:r>
              <a:rPr lang="en-CA" sz="1800" i="1" dirty="0">
                <a:latin typeface="Arial"/>
                <a:cs typeface="Arial"/>
              </a:rPr>
              <a:t>) </a:t>
            </a:r>
            <a:r>
              <a:rPr lang="en-CA" sz="1800" i="1" dirty="0">
                <a:solidFill>
                  <a:srgbClr val="FF0000"/>
                </a:solidFill>
                <a:latin typeface="Arial"/>
                <a:cs typeface="Arial"/>
              </a:rPr>
              <a:t>ACCOUNT FEES </a:t>
            </a:r>
            <a:r>
              <a:rPr lang="en-CA" sz="1800" i="1" dirty="0">
                <a:solidFill>
                  <a:srgbClr val="008000"/>
                </a:solidFill>
                <a:latin typeface="Arial"/>
                <a:cs typeface="Arial"/>
              </a:rPr>
              <a:t>OR</a:t>
            </a:r>
            <a:r>
              <a:rPr lang="en-CA" sz="1800" i="1" dirty="0">
                <a:latin typeface="Arial"/>
                <a:cs typeface="Arial"/>
              </a:rPr>
              <a:t> (ii</a:t>
            </a:r>
            <a:r>
              <a:rPr lang="en-CA" sz="1800" i="1" dirty="0">
                <a:solidFill>
                  <a:srgbClr val="FF0000"/>
                </a:solidFill>
                <a:latin typeface="Arial"/>
                <a:cs typeface="Arial"/>
              </a:rPr>
              <a:t>) PURCHASE PRICE </a:t>
            </a:r>
            <a:r>
              <a:rPr lang="en-CA" sz="1800" i="1" dirty="0">
                <a:latin typeface="Arial"/>
                <a:cs typeface="Arial"/>
              </a:rPr>
              <a:t>OF THE ADDITIONAL FEATURES EACH OF THE FOREGOING (</a:t>
            </a:r>
            <a:r>
              <a:rPr lang="en-CA" sz="1800" i="1" dirty="0" err="1">
                <a:latin typeface="Arial"/>
                <a:cs typeface="Arial"/>
              </a:rPr>
              <a:t>i</a:t>
            </a:r>
            <a:r>
              <a:rPr lang="en-CA" sz="1800" i="1" dirty="0">
                <a:latin typeface="Arial"/>
                <a:cs typeface="Arial"/>
              </a:rPr>
              <a:t>) OR (ii) </a:t>
            </a:r>
            <a:r>
              <a:rPr lang="en-CA" sz="1800" i="1" dirty="0">
                <a:solidFill>
                  <a:srgbClr val="FF0000"/>
                </a:solidFill>
                <a:latin typeface="Arial"/>
                <a:cs typeface="Arial"/>
              </a:rPr>
              <a:t>AS PAID </a:t>
            </a:r>
            <a:r>
              <a:rPr lang="en-CA" sz="1800" i="1" dirty="0">
                <a:latin typeface="Arial"/>
                <a:cs typeface="Arial"/>
              </a:rPr>
              <a:t>BY YOU TO NC INTERACTIVE </a:t>
            </a:r>
            <a:r>
              <a:rPr lang="en-CA" sz="1800" i="1" dirty="0">
                <a:solidFill>
                  <a:srgbClr val="FF0000"/>
                </a:solidFill>
                <a:latin typeface="Arial"/>
                <a:cs typeface="Arial"/>
              </a:rPr>
              <a:t>IN THE PRECEDING SIX (6) MONTHS.</a:t>
            </a:r>
            <a:endParaRPr lang="en-US" sz="1800" dirty="0">
              <a:solidFill>
                <a:srgbClr val="FF0000"/>
              </a:solidFill>
              <a:latin typeface="Arial"/>
              <a:cs typeface="Arial"/>
            </a:endParaRPr>
          </a:p>
          <a:p>
            <a:pPr marL="0" indent="0">
              <a:buNone/>
            </a:pPr>
            <a:r>
              <a:rPr lang="en-CA" sz="1800" i="1" dirty="0">
                <a:solidFill>
                  <a:srgbClr val="FF0000"/>
                </a:solidFill>
                <a:latin typeface="Arial"/>
                <a:cs typeface="Arial"/>
              </a:rPr>
              <a:t>IN NO EVENT </a:t>
            </a:r>
            <a:r>
              <a:rPr lang="en-CA" sz="1800" i="1" dirty="0">
                <a:latin typeface="Arial"/>
                <a:cs typeface="Arial"/>
              </a:rPr>
              <a:t>SHALL NC INTERACTIVE, NOR ANY OF ITS CONTENT PROVIDERS, SHAREHOLDERS, PARTNERS, AFFILIATES, DIRECTORS, OFFICERS, EMPLOYEES, AGENTS OR SUPPLIERS, BE LIABLE TO YOU OR TO ANY THIRD PARTY FOR </a:t>
            </a:r>
            <a:r>
              <a:rPr lang="en-CA" sz="1800" i="1" dirty="0">
                <a:solidFill>
                  <a:srgbClr val="FF0000"/>
                </a:solidFill>
                <a:latin typeface="Arial"/>
                <a:cs typeface="Arial"/>
              </a:rPr>
              <a:t>ANY SPECIAL, INCIDENTAL, CONSEQUENTIAL, PUNITIVE OR EXEMPLARY DAMAGES,</a:t>
            </a:r>
            <a:r>
              <a:rPr lang="en-CA" sz="1800" i="1" dirty="0">
                <a:latin typeface="Arial"/>
                <a:cs typeface="Arial"/>
              </a:rPr>
              <a:t> (INCLUDING, WITHOUT LIMITATION, LOSS OF BUSINESS PROFITS, BUSINESS INTERRUPTION, LOSS OF BUSINESS INFORMATION OR ANY OTHER PECUNIARY LOSS), </a:t>
            </a:r>
            <a:r>
              <a:rPr lang="en-CA" sz="1800" i="1" dirty="0">
                <a:solidFill>
                  <a:srgbClr val="0000FF"/>
                </a:solidFill>
                <a:latin typeface="Arial"/>
                <a:cs typeface="Arial"/>
              </a:rPr>
              <a:t>REGARDLESS OF THE THEORY OF LIABILITY (INCLUDING CONTRACT, NEGLIGENCE, OR STRICT LIABILITY)</a:t>
            </a:r>
            <a:r>
              <a:rPr lang="en-CA" sz="1800" i="1" dirty="0">
                <a:latin typeface="Arial"/>
                <a:cs typeface="Arial"/>
              </a:rPr>
              <a:t> ARISING OUT OF OR IN CONNECTION WITH THE SERVICE, THE SOFTWARE, YOUR ACCOUNT OR THIS AGREEMENT WHICH MAY BE INCURRED BY YOU, WHETHER OR NOT NC INTERACTIVE (OR ANY SUCH OTHER RELEASED PARTY) MAY HAVE BEEN ADVISED THAT ANY SUCH DAMAGES MIGHT OR COULD OCCUR.”</a:t>
            </a:r>
            <a:endParaRPr lang="en-US" sz="1800" dirty="0">
              <a:latin typeface="Arial"/>
              <a:cs typeface="Arial"/>
            </a:endParaRPr>
          </a:p>
          <a:p>
            <a:pPr lvl="0"/>
            <a:endParaRPr lang="en-US" dirty="0"/>
          </a:p>
          <a:p>
            <a:endParaRPr lang="en-US" sz="2000" dirty="0"/>
          </a:p>
        </p:txBody>
      </p:sp>
    </p:spTree>
    <p:extLst>
      <p:ext uri="{BB962C8B-B14F-4D97-AF65-F5344CB8AC3E}">
        <p14:creationId xmlns:p14="http://schemas.microsoft.com/office/powerpoint/2010/main" val="2290757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4412"/>
            <a:ext cx="8229600" cy="900355"/>
          </a:xfrm>
        </p:spPr>
        <p:txBody>
          <a:bodyPr/>
          <a:lstStyle/>
          <a:p>
            <a:r>
              <a:rPr lang="en-US" i="1" dirty="0"/>
              <a:t> </a:t>
            </a:r>
            <a:r>
              <a:rPr lang="en-US" i="1" dirty="0" smtClean="0"/>
              <a:t>               </a:t>
            </a:r>
            <a:r>
              <a:rPr lang="en-US" i="1" u="sng" dirty="0" smtClean="0"/>
              <a:t>Smallwood</a:t>
            </a:r>
            <a:r>
              <a:rPr lang="en-US" dirty="0" smtClean="0"/>
              <a:t> </a:t>
            </a:r>
            <a:r>
              <a:rPr lang="en-US" dirty="0"/>
              <a:t>(</a:t>
            </a:r>
            <a:r>
              <a:rPr lang="en-US" dirty="0" err="1"/>
              <a:t>con’d</a:t>
            </a:r>
            <a:r>
              <a:rPr lang="en-US" dirty="0"/>
              <a:t>)</a:t>
            </a:r>
          </a:p>
        </p:txBody>
      </p:sp>
      <p:sp>
        <p:nvSpPr>
          <p:cNvPr id="3" name="Content Placeholder 2"/>
          <p:cNvSpPr>
            <a:spLocks noGrp="1"/>
          </p:cNvSpPr>
          <p:nvPr>
            <p:ph sz="quarter" idx="10"/>
          </p:nvPr>
        </p:nvSpPr>
        <p:spPr>
          <a:xfrm>
            <a:off x="0" y="879922"/>
            <a:ext cx="9144000" cy="5346942"/>
          </a:xfrm>
        </p:spPr>
        <p:txBody>
          <a:bodyPr>
            <a:normAutofit fontScale="92500" lnSpcReduction="10000"/>
          </a:bodyPr>
          <a:lstStyle/>
          <a:p>
            <a:pPr marL="0" indent="0">
              <a:buNone/>
            </a:pPr>
            <a:r>
              <a:rPr lang="en-US" sz="4000" b="1" dirty="0" smtClean="0">
                <a:solidFill>
                  <a:srgbClr val="262626"/>
                </a:solidFill>
                <a:latin typeface="Arial"/>
                <a:cs typeface="Arial"/>
              </a:rPr>
              <a:t>Decision</a:t>
            </a:r>
            <a:r>
              <a:rPr lang="en-US" sz="4000" dirty="0" smtClean="0">
                <a:latin typeface="Arial"/>
                <a:cs typeface="Arial"/>
              </a:rPr>
              <a:t>:</a:t>
            </a:r>
          </a:p>
          <a:p>
            <a:pPr marL="0" indent="0">
              <a:buNone/>
            </a:pPr>
            <a:r>
              <a:rPr lang="en-US" sz="1900" dirty="0" smtClean="0">
                <a:latin typeface="Arial"/>
                <a:cs typeface="Arial"/>
                <a:hlinkClick r:id="rId3"/>
              </a:rPr>
              <a:t>http</a:t>
            </a:r>
            <a:r>
              <a:rPr lang="en-US" sz="1900" dirty="0">
                <a:latin typeface="Arial"/>
                <a:cs typeface="Arial"/>
                <a:hlinkClick r:id="rId3"/>
              </a:rPr>
              <a:t>://scholar.google.ca/scholar_case?case=17471300131704032790&amp;q=smallwood+v.+ncsoft+corp&amp;hl=en&amp;as_sdt=2,5&amp;as_vis=</a:t>
            </a:r>
            <a:r>
              <a:rPr lang="en-US" sz="1900" dirty="0" smtClean="0">
                <a:latin typeface="Arial"/>
                <a:cs typeface="Arial"/>
                <a:hlinkClick r:id="rId3"/>
              </a:rPr>
              <a:t>1</a:t>
            </a:r>
            <a:endParaRPr lang="en-US" sz="1900" dirty="0" smtClean="0">
              <a:latin typeface="Arial"/>
              <a:cs typeface="Arial"/>
            </a:endParaRPr>
          </a:p>
          <a:p>
            <a:endParaRPr lang="en-US" sz="2000" dirty="0"/>
          </a:p>
          <a:p>
            <a:pPr marL="0" indent="0">
              <a:buNone/>
            </a:pPr>
            <a:r>
              <a:rPr lang="en-US" sz="2200" i="1" dirty="0" smtClean="0">
                <a:latin typeface="Arial"/>
                <a:cs typeface="Arial"/>
              </a:rPr>
              <a:t>“</a:t>
            </a:r>
            <a:r>
              <a:rPr lang="en-US" sz="2200" i="1" dirty="0">
                <a:latin typeface="Arial"/>
                <a:cs typeface="Arial"/>
              </a:rPr>
              <a:t>Plaintiff became </a:t>
            </a:r>
            <a:r>
              <a:rPr lang="en-US" sz="2200" i="1" dirty="0">
                <a:solidFill>
                  <a:srgbClr val="FF0000"/>
                </a:solidFill>
                <a:latin typeface="Arial"/>
                <a:cs typeface="Arial"/>
              </a:rPr>
              <a:t>psychologically dependent and addicted </a:t>
            </a:r>
            <a:r>
              <a:rPr lang="en-US" sz="2200" i="1" dirty="0">
                <a:solidFill>
                  <a:srgbClr val="0000FF"/>
                </a:solidFill>
                <a:latin typeface="Arial"/>
                <a:cs typeface="Arial"/>
              </a:rPr>
              <a:t>to playing </a:t>
            </a:r>
            <a:r>
              <a:rPr lang="en-US" sz="2200" i="1" dirty="0">
                <a:solidFill>
                  <a:srgbClr val="FF0000"/>
                </a:solidFill>
                <a:latin typeface="Arial"/>
                <a:cs typeface="Arial"/>
              </a:rPr>
              <a:t>Lineage</a:t>
            </a:r>
            <a:r>
              <a:rPr lang="en-US" sz="2200" i="1" dirty="0">
                <a:latin typeface="Arial"/>
                <a:cs typeface="Arial"/>
              </a:rPr>
              <a:t> </a:t>
            </a:r>
            <a:r>
              <a:rPr lang="en-US" sz="2200" i="1" dirty="0">
                <a:solidFill>
                  <a:srgbClr val="FF0000"/>
                </a:solidFill>
                <a:latin typeface="Arial"/>
                <a:cs typeface="Arial"/>
              </a:rPr>
              <a:t>II</a:t>
            </a:r>
            <a:r>
              <a:rPr lang="en-US" sz="2200" i="1" dirty="0">
                <a:latin typeface="Arial"/>
                <a:cs typeface="Arial"/>
              </a:rPr>
              <a:t>. During the years that Plaintiff played Lineage II, the phenomena of psychological dependence and addiction to playing computer games was recognized by and known to Defendants</a:t>
            </a:r>
            <a:r>
              <a:rPr lang="en-US" sz="2200" i="1" dirty="0">
                <a:solidFill>
                  <a:schemeClr val="tx1">
                    <a:lumMod val="75000"/>
                    <a:lumOff val="25000"/>
                  </a:schemeClr>
                </a:solidFill>
                <a:latin typeface="Arial"/>
                <a:cs typeface="Arial"/>
              </a:rPr>
              <a:t>. </a:t>
            </a:r>
            <a:r>
              <a:rPr lang="en-US" sz="2200" i="1" dirty="0">
                <a:solidFill>
                  <a:srgbClr val="FF0000"/>
                </a:solidFill>
                <a:latin typeface="Arial"/>
                <a:cs typeface="Arial"/>
              </a:rPr>
              <a:t>Defendants never gave Plaintiff any notice or warning of the danger </a:t>
            </a:r>
            <a:r>
              <a:rPr lang="en-US" sz="2200" i="1" dirty="0">
                <a:latin typeface="Arial"/>
                <a:cs typeface="Arial"/>
              </a:rPr>
              <a:t>of psychological dependence or addiction from continued play… </a:t>
            </a:r>
          </a:p>
          <a:p>
            <a:pPr marL="0" indent="0">
              <a:buNone/>
            </a:pPr>
            <a:r>
              <a:rPr lang="en-US" sz="2200" i="1" dirty="0">
                <a:solidFill>
                  <a:srgbClr val="660066"/>
                </a:solidFill>
                <a:latin typeface="Arial"/>
                <a:cs typeface="Arial"/>
              </a:rPr>
              <a:t>The Court finds the agreement here valid. </a:t>
            </a:r>
            <a:r>
              <a:rPr lang="en-US" sz="2200" i="1" dirty="0">
                <a:latin typeface="Arial"/>
                <a:cs typeface="Arial"/>
              </a:rPr>
              <a:t>Plaintiff had notice of the User Agreement, was required to affirmatively agree to it by clicking "I agree," and </a:t>
            </a:r>
            <a:r>
              <a:rPr lang="en-US" sz="2200" i="1" dirty="0">
                <a:solidFill>
                  <a:srgbClr val="660066"/>
                </a:solidFill>
                <a:latin typeface="Arial"/>
                <a:cs typeface="Arial"/>
              </a:rPr>
              <a:t>had an opportunity to cease playing </a:t>
            </a:r>
            <a:r>
              <a:rPr lang="en-US" sz="2200" i="1" dirty="0">
                <a:latin typeface="Arial"/>
                <a:cs typeface="Arial"/>
              </a:rPr>
              <a:t>Lineage II if he disagreed with it…</a:t>
            </a:r>
          </a:p>
          <a:p>
            <a:pPr marL="0" indent="0">
              <a:buNone/>
            </a:pPr>
            <a:r>
              <a:rPr lang="en-US" sz="2200" i="1" dirty="0" smtClean="0">
                <a:latin typeface="Arial"/>
                <a:cs typeface="Arial"/>
              </a:rPr>
              <a:t>Thus,…it </a:t>
            </a:r>
            <a:r>
              <a:rPr lang="en-US" sz="2200" i="1" dirty="0">
                <a:latin typeface="Arial"/>
                <a:cs typeface="Arial"/>
              </a:rPr>
              <a:t>appears that one </a:t>
            </a:r>
            <a:r>
              <a:rPr lang="en-US" sz="2200" i="1" dirty="0">
                <a:solidFill>
                  <a:srgbClr val="FF0000"/>
                </a:solidFill>
                <a:latin typeface="Arial"/>
                <a:cs typeface="Arial"/>
              </a:rPr>
              <a:t>cannot</a:t>
            </a:r>
            <a:r>
              <a:rPr lang="en-US" sz="2200" i="1" dirty="0">
                <a:latin typeface="Arial"/>
                <a:cs typeface="Arial"/>
              </a:rPr>
              <a:t> preemptively </a:t>
            </a:r>
            <a:r>
              <a:rPr lang="en-US" sz="2200" i="1" dirty="0">
                <a:solidFill>
                  <a:srgbClr val="FF0000"/>
                </a:solidFill>
                <a:latin typeface="Arial"/>
                <a:cs typeface="Arial"/>
              </a:rPr>
              <a:t>waive</a:t>
            </a:r>
            <a:r>
              <a:rPr lang="en-US" sz="2200" i="1" dirty="0">
                <a:latin typeface="Arial"/>
                <a:cs typeface="Arial"/>
              </a:rPr>
              <a:t> a </a:t>
            </a:r>
            <a:r>
              <a:rPr lang="en-US" sz="2200" i="1" dirty="0">
                <a:solidFill>
                  <a:srgbClr val="FF0000"/>
                </a:solidFill>
                <a:latin typeface="Arial"/>
                <a:cs typeface="Arial"/>
              </a:rPr>
              <a:t>gross negligence </a:t>
            </a:r>
            <a:r>
              <a:rPr lang="en-US" sz="2200" i="1" dirty="0" smtClean="0">
                <a:latin typeface="Arial"/>
                <a:cs typeface="Arial"/>
              </a:rPr>
              <a:t>claim…Accordingly</a:t>
            </a:r>
            <a:r>
              <a:rPr lang="en-US" sz="2200" i="1" dirty="0">
                <a:latin typeface="Arial"/>
                <a:cs typeface="Arial"/>
              </a:rPr>
              <a:t>, the Court finds that the </a:t>
            </a:r>
            <a:r>
              <a:rPr lang="en-US" sz="2200" i="1" dirty="0">
                <a:solidFill>
                  <a:srgbClr val="0000FF"/>
                </a:solidFill>
                <a:latin typeface="Arial"/>
                <a:cs typeface="Arial"/>
              </a:rPr>
              <a:t>waiver and limitation of liability in the User Agreement is not valid</a:t>
            </a:r>
            <a:r>
              <a:rPr lang="en-US" sz="2200" i="1" dirty="0">
                <a:latin typeface="Arial"/>
                <a:cs typeface="Arial"/>
              </a:rPr>
              <a:t> as to the gross negligence claim…</a:t>
            </a:r>
          </a:p>
          <a:p>
            <a:pPr marL="0" indent="0">
              <a:buNone/>
            </a:pPr>
            <a:r>
              <a:rPr lang="en-US" sz="2200" i="1" dirty="0">
                <a:latin typeface="Arial"/>
                <a:cs typeface="Arial"/>
              </a:rPr>
              <a:t>Under Texas law, a party also may </a:t>
            </a:r>
            <a:r>
              <a:rPr lang="en-US" sz="2200" i="1" dirty="0">
                <a:solidFill>
                  <a:srgbClr val="FF0000"/>
                </a:solidFill>
                <a:latin typeface="Arial"/>
                <a:cs typeface="Arial"/>
              </a:rPr>
              <a:t>not waive its right to bring a fraud claim</a:t>
            </a:r>
            <a:r>
              <a:rPr lang="en-US" sz="2200" i="1" dirty="0">
                <a:latin typeface="Arial"/>
                <a:cs typeface="Arial"/>
              </a:rPr>
              <a:t>…</a:t>
            </a:r>
          </a:p>
          <a:p>
            <a:pPr marL="0" indent="0">
              <a:buNone/>
            </a:pPr>
            <a:r>
              <a:rPr lang="en-US" sz="2200" i="1" dirty="0">
                <a:latin typeface="Arial"/>
                <a:cs typeface="Arial"/>
              </a:rPr>
              <a:t>However, because Plaintiff's claim for </a:t>
            </a:r>
            <a:r>
              <a:rPr lang="en-US" sz="2200" i="1" dirty="0">
                <a:solidFill>
                  <a:srgbClr val="FF0000"/>
                </a:solidFill>
                <a:latin typeface="Arial"/>
                <a:cs typeface="Arial"/>
              </a:rPr>
              <a:t>defamation</a:t>
            </a:r>
            <a:r>
              <a:rPr lang="en-US" sz="2200" i="1" dirty="0">
                <a:latin typeface="Arial"/>
                <a:cs typeface="Arial"/>
              </a:rPr>
              <a:t> is </a:t>
            </a:r>
            <a:r>
              <a:rPr lang="en-US" sz="2200" i="1" dirty="0">
                <a:solidFill>
                  <a:srgbClr val="FF0000"/>
                </a:solidFill>
                <a:latin typeface="Arial"/>
                <a:cs typeface="Arial"/>
              </a:rPr>
              <a:t>based upon negligence</a:t>
            </a:r>
            <a:r>
              <a:rPr lang="en-US" sz="2200" i="1" dirty="0">
                <a:latin typeface="Arial"/>
                <a:cs typeface="Arial"/>
              </a:rPr>
              <a:t>, Plaintiff's damages for such a claim are </a:t>
            </a:r>
            <a:r>
              <a:rPr lang="en-US" sz="2200" i="1" dirty="0">
                <a:solidFill>
                  <a:srgbClr val="660066"/>
                </a:solidFill>
                <a:latin typeface="Arial"/>
                <a:cs typeface="Arial"/>
              </a:rPr>
              <a:t>limited under the User Agreement</a:t>
            </a:r>
            <a:r>
              <a:rPr lang="en-US" sz="2200" i="1" dirty="0">
                <a:latin typeface="Arial"/>
                <a:cs typeface="Arial"/>
              </a:rPr>
              <a:t>...</a:t>
            </a:r>
          </a:p>
          <a:p>
            <a:pPr marL="0" indent="0">
              <a:buNone/>
            </a:pPr>
            <a:r>
              <a:rPr lang="en-US" sz="2200" i="1" dirty="0">
                <a:latin typeface="Arial"/>
                <a:cs typeface="Arial"/>
              </a:rPr>
              <a:t>If, however, Plaintiff can establish </a:t>
            </a:r>
            <a:r>
              <a:rPr lang="en-US" sz="2200" i="1" dirty="0">
                <a:solidFill>
                  <a:srgbClr val="FF0000"/>
                </a:solidFill>
                <a:latin typeface="Arial"/>
                <a:cs typeface="Arial"/>
              </a:rPr>
              <a:t>gross </a:t>
            </a:r>
            <a:r>
              <a:rPr lang="en-US" sz="2200" i="1" dirty="0" smtClean="0">
                <a:solidFill>
                  <a:srgbClr val="FF0000"/>
                </a:solidFill>
                <a:latin typeface="Arial"/>
                <a:cs typeface="Arial"/>
              </a:rPr>
              <a:t>negligence</a:t>
            </a:r>
            <a:r>
              <a:rPr lang="en-US" sz="2200" i="1" dirty="0" smtClean="0">
                <a:latin typeface="Arial"/>
                <a:cs typeface="Arial"/>
              </a:rPr>
              <a:t>…then </a:t>
            </a:r>
            <a:r>
              <a:rPr lang="en-US" sz="2200" i="1" dirty="0">
                <a:latin typeface="Arial"/>
                <a:cs typeface="Arial"/>
              </a:rPr>
              <a:t>Plaintiff's </a:t>
            </a:r>
            <a:r>
              <a:rPr lang="en-US" sz="2200" i="1" dirty="0">
                <a:solidFill>
                  <a:srgbClr val="0000FF"/>
                </a:solidFill>
                <a:latin typeface="Arial"/>
                <a:cs typeface="Arial"/>
              </a:rPr>
              <a:t>damages will not be limited</a:t>
            </a:r>
            <a:r>
              <a:rPr lang="en-US" sz="2200" i="1" dirty="0" smtClean="0">
                <a:latin typeface="Arial"/>
                <a:cs typeface="Arial"/>
              </a:rPr>
              <a:t>…”</a:t>
            </a:r>
            <a:endParaRPr lang="en-US" sz="2200" i="1" dirty="0">
              <a:latin typeface="Arial"/>
              <a:cs typeface="Arial"/>
            </a:endParaRPr>
          </a:p>
          <a:p>
            <a:endParaRPr lang="en-US" dirty="0"/>
          </a:p>
        </p:txBody>
      </p:sp>
    </p:spTree>
    <p:extLst>
      <p:ext uri="{BB962C8B-B14F-4D97-AF65-F5344CB8AC3E}">
        <p14:creationId xmlns:p14="http://schemas.microsoft.com/office/powerpoint/2010/main" val="584236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055"/>
            <a:ext cx="8229600" cy="1016000"/>
          </a:xfrm>
        </p:spPr>
        <p:txBody>
          <a:bodyPr/>
          <a:lstStyle/>
          <a:p>
            <a:r>
              <a:rPr lang="en-US" dirty="0" smtClean="0"/>
              <a:t>Case </a:t>
            </a:r>
            <a:r>
              <a:rPr lang="en-US" dirty="0"/>
              <a:t>8</a:t>
            </a:r>
            <a:r>
              <a:rPr lang="en-US" dirty="0" smtClean="0"/>
              <a:t>: </a:t>
            </a:r>
            <a:r>
              <a:rPr lang="en-US" i="1" u="sng" dirty="0" smtClean="0"/>
              <a:t>Hernandez</a:t>
            </a:r>
            <a:r>
              <a:rPr lang="en-US" dirty="0"/>
              <a:t> (</a:t>
            </a:r>
            <a:r>
              <a:rPr lang="en-US" b="1" dirty="0">
                <a:solidFill>
                  <a:schemeClr val="accent6">
                    <a:lumMod val="75000"/>
                  </a:schemeClr>
                </a:solidFill>
              </a:rPr>
              <a:t>gold-farming</a:t>
            </a:r>
            <a:r>
              <a:rPr lang="en-US" dirty="0"/>
              <a:t>) </a:t>
            </a:r>
            <a:endParaRPr lang="en-US" i="1" u="sng" dirty="0"/>
          </a:p>
        </p:txBody>
      </p:sp>
      <p:sp>
        <p:nvSpPr>
          <p:cNvPr id="3" name="Content Placeholder 2"/>
          <p:cNvSpPr>
            <a:spLocks noGrp="1"/>
          </p:cNvSpPr>
          <p:nvPr>
            <p:ph sz="quarter" idx="10"/>
          </p:nvPr>
        </p:nvSpPr>
        <p:spPr>
          <a:xfrm>
            <a:off x="0" y="1178771"/>
            <a:ext cx="9144000" cy="5314373"/>
          </a:xfrm>
        </p:spPr>
        <p:txBody>
          <a:bodyPr>
            <a:normAutofit lnSpcReduction="10000"/>
          </a:bodyPr>
          <a:lstStyle/>
          <a:p>
            <a:r>
              <a:rPr lang="en-CA" b="1" i="1" dirty="0">
                <a:solidFill>
                  <a:srgbClr val="000000"/>
                </a:solidFill>
              </a:rPr>
              <a:t>Hernandez v. Internet Gaming Entertainment, Ltd</a:t>
            </a:r>
            <a:r>
              <a:rPr lang="en-CA" b="1" i="1" dirty="0"/>
              <a:t>.</a:t>
            </a:r>
            <a:r>
              <a:rPr lang="en-CA" b="1" dirty="0"/>
              <a:t>, </a:t>
            </a:r>
            <a:r>
              <a:rPr lang="en-CA" sz="1800" dirty="0"/>
              <a:t>United States District Court Southern District of Florida, Case No. 07-21430-Civ-COHN/</a:t>
            </a:r>
            <a:r>
              <a:rPr lang="en-CA" sz="1800" dirty="0" smtClean="0"/>
              <a:t>SNOW</a:t>
            </a:r>
            <a:r>
              <a:rPr lang="en-US" sz="1800" dirty="0" smtClean="0"/>
              <a:t> </a:t>
            </a:r>
            <a:r>
              <a:rPr lang="en-US" b="1" dirty="0" smtClean="0"/>
              <a:t>(</a:t>
            </a:r>
            <a:r>
              <a:rPr lang="en-US" dirty="0"/>
              <a:t>Filed May 31, 2007, Settled August 26, </a:t>
            </a:r>
            <a:r>
              <a:rPr lang="en-US" dirty="0" smtClean="0"/>
              <a:t>2008)</a:t>
            </a:r>
            <a:endParaRPr lang="en-US" dirty="0"/>
          </a:p>
          <a:p>
            <a:pPr marL="0" indent="0">
              <a:buNone/>
            </a:pPr>
            <a:r>
              <a:rPr lang="en-CA" b="1" dirty="0" smtClean="0">
                <a:solidFill>
                  <a:schemeClr val="tx1"/>
                </a:solidFill>
              </a:rPr>
              <a:t>TOU:</a:t>
            </a:r>
            <a:r>
              <a:rPr lang="en-US" b="1" dirty="0">
                <a:solidFill>
                  <a:schemeClr val="tx1"/>
                </a:solidFill>
              </a:rPr>
              <a:t> </a:t>
            </a:r>
            <a:r>
              <a:rPr lang="en-CA" i="1" dirty="0" smtClean="0"/>
              <a:t>“</a:t>
            </a:r>
            <a:r>
              <a:rPr lang="en-CA" i="1" dirty="0"/>
              <a:t>[Y]</a:t>
            </a:r>
            <a:r>
              <a:rPr lang="en-CA" i="1" dirty="0" err="1"/>
              <a:t>ou</a:t>
            </a:r>
            <a:r>
              <a:rPr lang="en-CA" i="1" dirty="0"/>
              <a:t> </a:t>
            </a:r>
            <a:r>
              <a:rPr lang="en-CA" i="1" dirty="0">
                <a:solidFill>
                  <a:srgbClr val="FF0000"/>
                </a:solidFill>
              </a:rPr>
              <a:t>may not sell items for "real" money</a:t>
            </a:r>
            <a:r>
              <a:rPr lang="en-CA" i="1" dirty="0"/>
              <a:t> or otherwise exchange items for value </a:t>
            </a:r>
            <a:r>
              <a:rPr lang="en-CA" i="1" dirty="0">
                <a:solidFill>
                  <a:srgbClr val="0000FF"/>
                </a:solidFill>
              </a:rPr>
              <a:t>outside of the [virtual world</a:t>
            </a:r>
            <a:r>
              <a:rPr lang="en-CA" i="1" dirty="0"/>
              <a:t>].</a:t>
            </a:r>
            <a:r>
              <a:rPr lang="en-CA" i="1" dirty="0" smtClean="0"/>
              <a:t>”</a:t>
            </a:r>
          </a:p>
          <a:p>
            <a:pPr marL="0" indent="0">
              <a:buNone/>
            </a:pPr>
            <a:endParaRPr lang="en-CA" i="1" dirty="0"/>
          </a:p>
          <a:p>
            <a:pPr marL="0" indent="0">
              <a:buNone/>
            </a:pPr>
            <a:r>
              <a:rPr lang="en-US" b="1" i="1" u="sng" dirty="0" smtClean="0">
                <a:solidFill>
                  <a:srgbClr val="0000FF"/>
                </a:solidFill>
              </a:rPr>
              <a:t>Complaint by gamer </a:t>
            </a:r>
            <a:r>
              <a:rPr lang="en-US" dirty="0"/>
              <a:t>states </a:t>
            </a:r>
            <a:r>
              <a:rPr lang="en-US" dirty="0">
                <a:solidFill>
                  <a:srgbClr val="FF0000"/>
                </a:solidFill>
              </a:rPr>
              <a:t>"IGE’s calculated decision to reap substantial profits by knowingly interfering with and substantially impairing the intended use and enjoyment" </a:t>
            </a:r>
            <a:r>
              <a:rPr lang="en-US" dirty="0"/>
              <a:t>of </a:t>
            </a:r>
            <a:r>
              <a:rPr lang="en-US" dirty="0" err="1"/>
              <a:t>WoW</a:t>
            </a:r>
            <a:r>
              <a:rPr lang="en-US" dirty="0"/>
              <a:t> through gold-farming, camping spawns and spamming chat violated </a:t>
            </a:r>
            <a:r>
              <a:rPr lang="en-US" dirty="0" err="1" smtClean="0"/>
              <a:t>WoW’s</a:t>
            </a:r>
            <a:r>
              <a:rPr lang="en-US" dirty="0" smtClean="0"/>
              <a:t> EULA &amp; </a:t>
            </a:r>
            <a:r>
              <a:rPr lang="en-US" dirty="0" err="1" smtClean="0"/>
              <a:t>ToU</a:t>
            </a:r>
            <a:r>
              <a:rPr lang="en-US" dirty="0" smtClean="0"/>
              <a:t> </a:t>
            </a:r>
            <a:r>
              <a:rPr lang="en-US" dirty="0" smtClean="0">
                <a:solidFill>
                  <a:srgbClr val="008000"/>
                </a:solidFill>
              </a:rPr>
              <a:t>leading to </a:t>
            </a:r>
            <a:r>
              <a:rPr lang="en-US" dirty="0">
                <a:solidFill>
                  <a:srgbClr val="008000"/>
                </a:solidFill>
              </a:rPr>
              <a:t>lost time, competitive disadvantage, and diminished experience for honest game subscribers</a:t>
            </a:r>
            <a:r>
              <a:rPr lang="en-US" dirty="0"/>
              <a:t>. The complaint further alleges that the </a:t>
            </a:r>
            <a:r>
              <a:rPr lang="en-US" b="1" dirty="0" smtClean="0">
                <a:solidFill>
                  <a:srgbClr val="FF0000"/>
                </a:solidFill>
              </a:rPr>
              <a:t>plaintiff gamers </a:t>
            </a:r>
            <a:r>
              <a:rPr lang="en-US" dirty="0"/>
              <a:t>were intended </a:t>
            </a:r>
            <a:r>
              <a:rPr lang="en-US" dirty="0">
                <a:solidFill>
                  <a:srgbClr val="0000FF"/>
                </a:solidFill>
              </a:rPr>
              <a:t>third party beneficiaries of the </a:t>
            </a:r>
            <a:r>
              <a:rPr lang="en-US" dirty="0" err="1">
                <a:solidFill>
                  <a:srgbClr val="0000FF"/>
                </a:solidFill>
              </a:rPr>
              <a:t>ToU</a:t>
            </a:r>
            <a:r>
              <a:rPr lang="en-US" dirty="0">
                <a:solidFill>
                  <a:srgbClr val="0000FF"/>
                </a:solidFill>
              </a:rPr>
              <a:t> and EULA </a:t>
            </a:r>
            <a:r>
              <a:rPr lang="en-US" dirty="0"/>
              <a:t>between IGE U.S. and Blizzard and suffered harm as a result of IGE U.S.’s breach of these </a:t>
            </a:r>
            <a:r>
              <a:rPr lang="en-US" dirty="0" smtClean="0"/>
              <a:t>agreements </a:t>
            </a:r>
            <a:r>
              <a:rPr lang="en-US" sz="1900" i="1" dirty="0" smtClean="0">
                <a:solidFill>
                  <a:schemeClr val="tx1"/>
                </a:solidFill>
              </a:rPr>
              <a:t>(contrast to Micro Star v. </a:t>
            </a:r>
            <a:r>
              <a:rPr lang="en-US" sz="1900" i="1" dirty="0" err="1" smtClean="0">
                <a:solidFill>
                  <a:schemeClr val="tx1"/>
                </a:solidFill>
              </a:rPr>
              <a:t>FormGen</a:t>
            </a:r>
            <a:r>
              <a:rPr lang="en-US" sz="1900" i="1" dirty="0" smtClean="0">
                <a:solidFill>
                  <a:schemeClr val="tx1"/>
                </a:solidFill>
              </a:rPr>
              <a:t> – Duke </a:t>
            </a:r>
            <a:r>
              <a:rPr lang="en-US" sz="1900" i="1" dirty="0" err="1" smtClean="0">
                <a:solidFill>
                  <a:schemeClr val="tx1"/>
                </a:solidFill>
              </a:rPr>
              <a:t>Nukem</a:t>
            </a:r>
            <a:r>
              <a:rPr lang="en-US" sz="1900" i="1" dirty="0" smtClean="0">
                <a:solidFill>
                  <a:schemeClr val="tx1"/>
                </a:solidFill>
              </a:rPr>
              <a:t> 3D mod disc where Micro Star was held not to be a 3</a:t>
            </a:r>
            <a:r>
              <a:rPr lang="en-US" sz="1900" i="1" baseline="30000" dirty="0" smtClean="0">
                <a:solidFill>
                  <a:schemeClr val="tx1"/>
                </a:solidFill>
              </a:rPr>
              <a:t>rd</a:t>
            </a:r>
            <a:r>
              <a:rPr lang="en-US" sz="1900" i="1" dirty="0" smtClean="0">
                <a:solidFill>
                  <a:schemeClr val="tx1"/>
                </a:solidFill>
              </a:rPr>
              <a:t> party beneficiary of an implicit license agreement between  </a:t>
            </a:r>
            <a:r>
              <a:rPr lang="en-US" sz="1900" i="1" dirty="0" err="1" smtClean="0">
                <a:solidFill>
                  <a:schemeClr val="tx1"/>
                </a:solidFill>
              </a:rPr>
              <a:t>FormGen</a:t>
            </a:r>
            <a:r>
              <a:rPr lang="en-US" sz="1900" i="1" dirty="0" smtClean="0">
                <a:solidFill>
                  <a:schemeClr val="tx1"/>
                </a:solidFill>
              </a:rPr>
              <a:t> &amp; the gamer authorizing the creation of new levels).</a:t>
            </a:r>
            <a:endParaRPr lang="en-US" sz="1900" i="1" dirty="0">
              <a:solidFill>
                <a:schemeClr val="tx1"/>
              </a:solidFill>
            </a:endParaRPr>
          </a:p>
          <a:p>
            <a:pPr marL="0" indent="0">
              <a:buNone/>
            </a:pPr>
            <a:endParaRPr lang="en-US" dirty="0"/>
          </a:p>
          <a:p>
            <a:endParaRPr lang="en-US" dirty="0"/>
          </a:p>
        </p:txBody>
      </p:sp>
    </p:spTree>
    <p:extLst>
      <p:ext uri="{BB962C8B-B14F-4D97-AF65-F5344CB8AC3E}">
        <p14:creationId xmlns:p14="http://schemas.microsoft.com/office/powerpoint/2010/main" val="1933394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055"/>
            <a:ext cx="9144000" cy="776511"/>
          </a:xfrm>
        </p:spPr>
        <p:txBody>
          <a:bodyPr>
            <a:normAutofit/>
          </a:bodyPr>
          <a:lstStyle/>
          <a:p>
            <a:r>
              <a:rPr lang="en-US" sz="3200" dirty="0" smtClean="0"/>
              <a:t>  Case 9: </a:t>
            </a:r>
            <a:r>
              <a:rPr lang="en-US" sz="3200" i="1" u="sng" dirty="0" err="1" smtClean="0"/>
              <a:t>Zynga</a:t>
            </a:r>
            <a:r>
              <a:rPr lang="en-US" sz="3200" dirty="0" smtClean="0"/>
              <a:t> v. </a:t>
            </a:r>
            <a:r>
              <a:rPr lang="en-US" sz="3200" i="1" u="sng" dirty="0" err="1" smtClean="0"/>
              <a:t>Labrasca</a:t>
            </a:r>
            <a:r>
              <a:rPr lang="en-US" sz="3200" dirty="0" smtClean="0"/>
              <a:t> (</a:t>
            </a:r>
            <a:r>
              <a:rPr lang="en-US" sz="3200" b="1" dirty="0" smtClean="0">
                <a:solidFill>
                  <a:schemeClr val="accent3">
                    <a:lumMod val="50000"/>
                  </a:schemeClr>
                </a:solidFill>
              </a:rPr>
              <a:t>virtual currency</a:t>
            </a:r>
            <a:r>
              <a:rPr lang="en-US" sz="3200" dirty="0" smtClean="0"/>
              <a:t>)</a:t>
            </a:r>
            <a:endParaRPr lang="en-US" sz="3200" i="1" u="sng" dirty="0"/>
          </a:p>
        </p:txBody>
      </p:sp>
      <p:sp>
        <p:nvSpPr>
          <p:cNvPr id="3" name="Content Placeholder 2"/>
          <p:cNvSpPr>
            <a:spLocks noGrp="1"/>
          </p:cNvSpPr>
          <p:nvPr>
            <p:ph sz="quarter" idx="10"/>
          </p:nvPr>
        </p:nvSpPr>
        <p:spPr>
          <a:xfrm>
            <a:off x="0" y="931981"/>
            <a:ext cx="9144000" cy="6165415"/>
          </a:xfrm>
        </p:spPr>
        <p:txBody>
          <a:bodyPr/>
          <a:lstStyle/>
          <a:p>
            <a:pPr marL="0" lvl="0" indent="0">
              <a:buNone/>
            </a:pPr>
            <a:endParaRPr lang="en-CA" b="1" i="1" dirty="0" smtClean="0">
              <a:solidFill>
                <a:srgbClr val="000000"/>
              </a:solidFill>
            </a:endParaRPr>
          </a:p>
          <a:p>
            <a:pPr marL="0" lvl="0" indent="0">
              <a:buNone/>
            </a:pPr>
            <a:r>
              <a:rPr lang="en-CA" b="1" i="1" dirty="0" err="1" smtClean="0">
                <a:solidFill>
                  <a:srgbClr val="000000"/>
                </a:solidFill>
              </a:rPr>
              <a:t>Zynga</a:t>
            </a:r>
            <a:r>
              <a:rPr lang="en-CA" b="1" i="1" dirty="0" smtClean="0">
                <a:solidFill>
                  <a:srgbClr val="000000"/>
                </a:solidFill>
              </a:rPr>
              <a:t> </a:t>
            </a:r>
            <a:r>
              <a:rPr lang="en-CA" b="1" i="1" dirty="0">
                <a:solidFill>
                  <a:srgbClr val="000000"/>
                </a:solidFill>
              </a:rPr>
              <a:t>Game Network, Inc. v. </a:t>
            </a:r>
            <a:r>
              <a:rPr lang="en-CA" b="1" i="1" dirty="0" err="1">
                <a:solidFill>
                  <a:srgbClr val="000000"/>
                </a:solidFill>
              </a:rPr>
              <a:t>Labrasca</a:t>
            </a:r>
            <a:r>
              <a:rPr lang="en-CA" b="1" dirty="0"/>
              <a:t>, </a:t>
            </a:r>
            <a:r>
              <a:rPr lang="en-CA" sz="2000" dirty="0"/>
              <a:t>District Court for N.D. Cal., Case No. 5:09-cv-02958-</a:t>
            </a:r>
            <a:r>
              <a:rPr lang="en-CA" sz="2000" dirty="0" smtClean="0"/>
              <a:t>PVT</a:t>
            </a:r>
            <a:r>
              <a:rPr lang="en-US" sz="2000" dirty="0" smtClean="0"/>
              <a:t> </a:t>
            </a:r>
            <a:r>
              <a:rPr lang="en-US" b="1" dirty="0" smtClean="0"/>
              <a:t>(2009)</a:t>
            </a:r>
            <a:endParaRPr lang="en-US" dirty="0"/>
          </a:p>
          <a:p>
            <a:pPr marL="0" indent="0">
              <a:buNone/>
            </a:pPr>
            <a:r>
              <a:rPr lang="en-CA" dirty="0"/>
              <a:t>“The </a:t>
            </a:r>
            <a:r>
              <a:rPr lang="en-CA" dirty="0">
                <a:solidFill>
                  <a:srgbClr val="000000"/>
                </a:solidFill>
              </a:rPr>
              <a:t>Terms of Service </a:t>
            </a:r>
            <a:r>
              <a:rPr lang="en-CA" dirty="0"/>
              <a:t>that govern users' play of the </a:t>
            </a:r>
            <a:r>
              <a:rPr lang="en-CA" dirty="0" smtClean="0"/>
              <a:t>Game </a:t>
            </a:r>
            <a:r>
              <a:rPr lang="en-CA" dirty="0"/>
              <a:t>provide that the </a:t>
            </a:r>
            <a:r>
              <a:rPr lang="en-CA" dirty="0">
                <a:solidFill>
                  <a:srgbClr val="FF0000"/>
                </a:solidFill>
              </a:rPr>
              <a:t>"chips" </a:t>
            </a:r>
            <a:r>
              <a:rPr lang="en-CA" dirty="0"/>
              <a:t>used in the Game </a:t>
            </a:r>
            <a:r>
              <a:rPr lang="en-CA" dirty="0">
                <a:solidFill>
                  <a:srgbClr val="FF0000"/>
                </a:solidFill>
              </a:rPr>
              <a:t>"are not redeemable for any sum of' real world' money or monetary value." </a:t>
            </a:r>
            <a:r>
              <a:rPr lang="en-CA" dirty="0"/>
              <a:t>The Terms of Service also prohibit sale of "chips" "for 'real world' money" and prohibit the use of the Game for unacceptable purposes, including activity in "conflict with the spirit or intent of' the Game.</a:t>
            </a:r>
            <a:r>
              <a:rPr lang="en-CA" dirty="0" smtClean="0"/>
              <a:t>”</a:t>
            </a:r>
          </a:p>
          <a:p>
            <a:pPr marL="0" indent="0">
              <a:buNone/>
            </a:pPr>
            <a:r>
              <a:rPr lang="en-CA" dirty="0" smtClean="0"/>
              <a:t>----------------------------------------------------------------------------------------</a:t>
            </a:r>
          </a:p>
          <a:p>
            <a:pPr marL="0" indent="0">
              <a:buNone/>
            </a:pPr>
            <a:r>
              <a:rPr lang="en-US" dirty="0" err="1">
                <a:solidFill>
                  <a:srgbClr val="0000FF"/>
                </a:solidFill>
              </a:rPr>
              <a:t>Zynga</a:t>
            </a:r>
            <a:r>
              <a:rPr lang="en-US" dirty="0">
                <a:solidFill>
                  <a:srgbClr val="0000FF"/>
                </a:solidFill>
              </a:rPr>
              <a:t> </a:t>
            </a:r>
            <a:r>
              <a:rPr lang="en-US" dirty="0"/>
              <a:t>commenced </a:t>
            </a:r>
            <a:r>
              <a:rPr lang="en-US" dirty="0">
                <a:solidFill>
                  <a:srgbClr val="0000FF"/>
                </a:solidFill>
              </a:rPr>
              <a:t>action</a:t>
            </a:r>
            <a:r>
              <a:rPr lang="en-US" dirty="0"/>
              <a:t> against </a:t>
            </a:r>
            <a:r>
              <a:rPr lang="en-US" dirty="0" err="1"/>
              <a:t>Labrasca</a:t>
            </a:r>
            <a:r>
              <a:rPr lang="en-US" dirty="0"/>
              <a:t> for infringing the trademark ZYNGA and </a:t>
            </a:r>
            <a:r>
              <a:rPr lang="en-US" dirty="0">
                <a:solidFill>
                  <a:srgbClr val="0000FF"/>
                </a:solidFill>
              </a:rPr>
              <a:t>violating its Texas Hold ‘</a:t>
            </a:r>
            <a:r>
              <a:rPr lang="en-US" dirty="0" err="1">
                <a:solidFill>
                  <a:srgbClr val="0000FF"/>
                </a:solidFill>
              </a:rPr>
              <a:t>Em</a:t>
            </a:r>
            <a:r>
              <a:rPr lang="en-US" dirty="0">
                <a:solidFill>
                  <a:srgbClr val="0000FF"/>
                </a:solidFill>
              </a:rPr>
              <a:t> Poker </a:t>
            </a:r>
            <a:r>
              <a:rPr lang="en-US" dirty="0" err="1">
                <a:solidFill>
                  <a:srgbClr val="0000FF"/>
                </a:solidFill>
              </a:rPr>
              <a:t>ToS</a:t>
            </a:r>
            <a:r>
              <a:rPr lang="en-US" dirty="0"/>
              <a:t>. </a:t>
            </a:r>
            <a:r>
              <a:rPr lang="en-US" dirty="0" err="1"/>
              <a:t>Zynga</a:t>
            </a:r>
            <a:r>
              <a:rPr lang="en-US" dirty="0"/>
              <a:t> alleges that </a:t>
            </a:r>
            <a:r>
              <a:rPr lang="en-US" dirty="0" err="1">
                <a:solidFill>
                  <a:srgbClr val="FF0000"/>
                </a:solidFill>
              </a:rPr>
              <a:t>Labrasca</a:t>
            </a:r>
            <a:r>
              <a:rPr lang="en-US" dirty="0"/>
              <a:t> runs a number of websites using the ZYNGA trademark which </a:t>
            </a:r>
            <a:r>
              <a:rPr lang="en-US" dirty="0">
                <a:solidFill>
                  <a:srgbClr val="FF0000"/>
                </a:solidFill>
              </a:rPr>
              <a:t>sell virtual poker chips usable online </a:t>
            </a:r>
            <a:r>
              <a:rPr lang="en-US" dirty="0"/>
              <a:t>in the game. By </a:t>
            </a:r>
            <a:r>
              <a:rPr lang="en-US" dirty="0">
                <a:solidFill>
                  <a:srgbClr val="008000"/>
                </a:solidFill>
              </a:rPr>
              <a:t>consent judgment </a:t>
            </a:r>
            <a:r>
              <a:rPr lang="en-US" dirty="0"/>
              <a:t>in 2009 </a:t>
            </a:r>
            <a:r>
              <a:rPr lang="en-US" dirty="0" err="1"/>
              <a:t>Zynga</a:t>
            </a:r>
            <a:r>
              <a:rPr lang="en-US" dirty="0"/>
              <a:t> received $45,000 as well as fees and costs. </a:t>
            </a:r>
          </a:p>
          <a:p>
            <a:pPr marL="0" indent="0">
              <a:buNone/>
            </a:pPr>
            <a:endParaRPr lang="en-CA" dirty="0" smtClean="0"/>
          </a:p>
          <a:p>
            <a:pPr marL="0" indent="0">
              <a:buNone/>
            </a:pPr>
            <a:endParaRPr lang="en-US" dirty="0"/>
          </a:p>
          <a:p>
            <a:endParaRPr lang="en-US" dirty="0"/>
          </a:p>
        </p:txBody>
      </p:sp>
    </p:spTree>
    <p:extLst>
      <p:ext uri="{BB962C8B-B14F-4D97-AF65-F5344CB8AC3E}">
        <p14:creationId xmlns:p14="http://schemas.microsoft.com/office/powerpoint/2010/main" val="158942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rmAutofit fontScale="90000"/>
          </a:bodyPr>
          <a:lstStyle/>
          <a:p>
            <a:r>
              <a:rPr lang="en-US" dirty="0" smtClean="0"/>
              <a:t>  Case </a:t>
            </a:r>
            <a:r>
              <a:rPr lang="en-US" dirty="0"/>
              <a:t>10: </a:t>
            </a:r>
            <a:r>
              <a:rPr lang="en-US" i="1" u="sng" dirty="0"/>
              <a:t>Evony</a:t>
            </a:r>
            <a:r>
              <a:rPr lang="en-US" dirty="0"/>
              <a:t> v. </a:t>
            </a:r>
            <a:r>
              <a:rPr lang="en-US" i="1" u="sng" dirty="0" smtClean="0"/>
              <a:t>Holland</a:t>
            </a:r>
            <a:r>
              <a:rPr lang="en-US" dirty="0" smtClean="0"/>
              <a:t> (on-line clone)</a:t>
            </a:r>
            <a:endParaRPr lang="en-US" dirty="0"/>
          </a:p>
        </p:txBody>
      </p:sp>
      <p:sp>
        <p:nvSpPr>
          <p:cNvPr id="3" name="Content Placeholder 2"/>
          <p:cNvSpPr>
            <a:spLocks noGrp="1"/>
          </p:cNvSpPr>
          <p:nvPr>
            <p:ph sz="quarter" idx="10"/>
          </p:nvPr>
        </p:nvSpPr>
        <p:spPr>
          <a:xfrm>
            <a:off x="0" y="1164880"/>
            <a:ext cx="9144000" cy="5003261"/>
          </a:xfrm>
        </p:spPr>
        <p:txBody>
          <a:bodyPr>
            <a:normAutofit fontScale="70000" lnSpcReduction="20000"/>
          </a:bodyPr>
          <a:lstStyle/>
          <a:p>
            <a:pPr lvl="0"/>
            <a:r>
              <a:rPr lang="en-CA" sz="2800" b="1" i="1" dirty="0">
                <a:solidFill>
                  <a:srgbClr val="000000"/>
                </a:solidFill>
              </a:rPr>
              <a:t>Evony, LLC et. al. v. Holland</a:t>
            </a:r>
            <a:r>
              <a:rPr lang="en-CA" sz="2800" b="1" dirty="0">
                <a:solidFill>
                  <a:srgbClr val="000000"/>
                </a:solidFill>
              </a:rPr>
              <a:t>, </a:t>
            </a:r>
            <a:r>
              <a:rPr lang="en-CA" dirty="0"/>
              <a:t>United States District Court W.D.</a:t>
            </a:r>
          </a:p>
          <a:p>
            <a:pPr marL="0" lvl="0" indent="0">
              <a:buNone/>
            </a:pPr>
            <a:r>
              <a:rPr lang="en-CA" dirty="0"/>
              <a:t> Penn., Case No. 2:11-cv-00064 </a:t>
            </a:r>
            <a:r>
              <a:rPr lang="en-CA" b="1" dirty="0">
                <a:solidFill>
                  <a:srgbClr val="000000"/>
                </a:solidFill>
              </a:rPr>
              <a:t>(2011)</a:t>
            </a:r>
          </a:p>
          <a:p>
            <a:pPr marL="0" indent="0">
              <a:buNone/>
            </a:pPr>
            <a:endParaRPr lang="en-CA" b="1" i="1" dirty="0" smtClean="0"/>
          </a:p>
          <a:p>
            <a:pPr marL="0" indent="0">
              <a:buNone/>
            </a:pPr>
            <a:r>
              <a:rPr lang="en-CA" b="1" dirty="0" smtClean="0">
                <a:solidFill>
                  <a:schemeClr val="tx1"/>
                </a:solidFill>
              </a:rPr>
              <a:t>Complaint</a:t>
            </a:r>
            <a:r>
              <a:rPr lang="en-CA" b="1" dirty="0">
                <a:solidFill>
                  <a:schemeClr val="tx1"/>
                </a:solidFill>
              </a:rPr>
              <a:t>: </a:t>
            </a:r>
            <a:endParaRPr lang="en-CA" b="1" dirty="0" smtClean="0">
              <a:solidFill>
                <a:schemeClr val="tx1"/>
              </a:solidFill>
            </a:endParaRPr>
          </a:p>
          <a:p>
            <a:pPr marL="0" indent="0">
              <a:buNone/>
            </a:pPr>
            <a:endParaRPr lang="en-US" dirty="0"/>
          </a:p>
          <a:p>
            <a:pPr marL="0" indent="0">
              <a:buNone/>
            </a:pPr>
            <a:r>
              <a:rPr lang="en-CA" i="1" dirty="0" smtClean="0"/>
              <a:t>“</a:t>
            </a:r>
            <a:r>
              <a:rPr lang="en-CA" i="1" dirty="0" smtClean="0">
                <a:solidFill>
                  <a:srgbClr val="000000"/>
                </a:solidFill>
              </a:rPr>
              <a:t>33</a:t>
            </a:r>
            <a:r>
              <a:rPr lang="en-CA" i="1" dirty="0">
                <a:solidFill>
                  <a:srgbClr val="000000"/>
                </a:solidFill>
              </a:rPr>
              <a:t>. </a:t>
            </a:r>
            <a:r>
              <a:rPr lang="en-CA" i="1" dirty="0"/>
              <a:t>The very first term of the Terms of Use </a:t>
            </a:r>
            <a:r>
              <a:rPr lang="en-CA" i="1" dirty="0">
                <a:solidFill>
                  <a:srgbClr val="FF0000"/>
                </a:solidFill>
              </a:rPr>
              <a:t>prohibits</a:t>
            </a:r>
            <a:r>
              <a:rPr lang="en-CA" i="1" dirty="0"/>
              <a:t> accessing the Evony Game servers with </a:t>
            </a:r>
            <a:r>
              <a:rPr lang="en-CA" i="1" dirty="0">
                <a:solidFill>
                  <a:srgbClr val="FF0000"/>
                </a:solidFill>
              </a:rPr>
              <a:t>any modified Evony Game Client </a:t>
            </a:r>
            <a:r>
              <a:rPr lang="en-CA" i="1" dirty="0"/>
              <a:t>or with any other software</a:t>
            </a:r>
            <a:r>
              <a:rPr lang="en-CA" i="1" dirty="0" smtClean="0"/>
              <a:t>.</a:t>
            </a:r>
          </a:p>
          <a:p>
            <a:pPr marL="0" indent="0">
              <a:buNone/>
            </a:pPr>
            <a:endParaRPr lang="en-US" dirty="0"/>
          </a:p>
          <a:p>
            <a:pPr marL="0" indent="0">
              <a:buNone/>
            </a:pPr>
            <a:r>
              <a:rPr lang="en-CA" i="1" dirty="0">
                <a:solidFill>
                  <a:srgbClr val="000000"/>
                </a:solidFill>
              </a:rPr>
              <a:t>34. </a:t>
            </a:r>
            <a:r>
              <a:rPr lang="en-CA" i="1" dirty="0"/>
              <a:t>The Terms of Use expressly </a:t>
            </a:r>
            <a:r>
              <a:rPr lang="en-CA" i="1" dirty="0">
                <a:solidFill>
                  <a:srgbClr val="FF0000"/>
                </a:solidFill>
              </a:rPr>
              <a:t>prohibits</a:t>
            </a:r>
            <a:r>
              <a:rPr lang="en-CA" i="1" dirty="0"/>
              <a:t> the “</a:t>
            </a:r>
            <a:r>
              <a:rPr lang="en-CA" i="1" dirty="0">
                <a:solidFill>
                  <a:srgbClr val="FF0000"/>
                </a:solidFill>
              </a:rPr>
              <a:t>use of cheats, automation software</a:t>
            </a:r>
            <a:r>
              <a:rPr lang="en-US" dirty="0">
                <a:solidFill>
                  <a:srgbClr val="FF0000"/>
                </a:solidFill>
              </a:rPr>
              <a:t> </a:t>
            </a:r>
            <a:r>
              <a:rPr lang="en-CA" i="1" dirty="0">
                <a:solidFill>
                  <a:srgbClr val="FF0000"/>
                </a:solidFill>
              </a:rPr>
              <a:t>(bots), hacks, mods or any other unauthorized third-party software, databases</a:t>
            </a:r>
            <a:r>
              <a:rPr lang="en-US" dirty="0">
                <a:solidFill>
                  <a:srgbClr val="FF0000"/>
                </a:solidFill>
              </a:rPr>
              <a:t> </a:t>
            </a:r>
            <a:r>
              <a:rPr lang="en-CA" i="1" dirty="0">
                <a:solidFill>
                  <a:srgbClr val="FF0000"/>
                </a:solidFill>
              </a:rPr>
              <a:t>or scripts designed to modify the Evony experience</a:t>
            </a:r>
            <a:r>
              <a:rPr lang="en-CA" i="1" dirty="0"/>
              <a:t>;…exploit[</a:t>
            </a:r>
            <a:r>
              <a:rPr lang="en-CA" i="1" dirty="0" err="1"/>
              <a:t>ation</a:t>
            </a:r>
            <a:r>
              <a:rPr lang="en-CA" i="1" dirty="0"/>
              <a:t> of] the game or any of its parts, including without limitation the Service, for any</a:t>
            </a:r>
            <a:r>
              <a:rPr lang="en-US" dirty="0"/>
              <a:t> </a:t>
            </a:r>
            <a:r>
              <a:rPr lang="en-CA" i="1" dirty="0"/>
              <a:t>commercial purpose...; use [of] any unauthorized third-party software that</a:t>
            </a:r>
            <a:r>
              <a:rPr lang="en-US" dirty="0"/>
              <a:t> </a:t>
            </a:r>
            <a:r>
              <a:rPr lang="en-CA" i="1" dirty="0"/>
              <a:t>intercepts, ‘mines’, or otherwise collects information from or through the game</a:t>
            </a:r>
            <a:r>
              <a:rPr lang="en-US" dirty="0"/>
              <a:t> </a:t>
            </a:r>
            <a:r>
              <a:rPr lang="en-CA" i="1" dirty="0"/>
              <a:t>or the Service, including without limitation </a:t>
            </a:r>
            <a:r>
              <a:rPr lang="en-CA" i="1" dirty="0">
                <a:solidFill>
                  <a:srgbClr val="FF0000"/>
                </a:solidFill>
              </a:rPr>
              <a:t>any software </a:t>
            </a:r>
            <a:r>
              <a:rPr lang="en-CA" i="1" dirty="0"/>
              <a:t>that reads areas used by the</a:t>
            </a:r>
            <a:r>
              <a:rPr lang="en-US" dirty="0"/>
              <a:t> </a:t>
            </a:r>
            <a:r>
              <a:rPr lang="en-CA" i="1" dirty="0"/>
              <a:t>Game to store information about a character or the game environment;…</a:t>
            </a:r>
            <a:r>
              <a:rPr lang="en-CA" i="1" dirty="0">
                <a:solidFill>
                  <a:srgbClr val="FF0000"/>
                </a:solidFill>
              </a:rPr>
              <a:t>facilitate,</a:t>
            </a:r>
            <a:r>
              <a:rPr lang="en-US" dirty="0">
                <a:solidFill>
                  <a:srgbClr val="FF0000"/>
                </a:solidFill>
              </a:rPr>
              <a:t> </a:t>
            </a:r>
            <a:r>
              <a:rPr lang="en-CA" i="1" dirty="0">
                <a:solidFill>
                  <a:srgbClr val="FF0000"/>
                </a:solidFill>
              </a:rPr>
              <a:t>create or maintain any unauthorized connection to the Game </a:t>
            </a:r>
            <a:r>
              <a:rPr lang="en-CA" i="1" dirty="0"/>
              <a:t>or the Service.”</a:t>
            </a:r>
            <a:endParaRPr lang="en-US" dirty="0"/>
          </a:p>
          <a:p>
            <a:pPr marL="0" indent="0">
              <a:buNone/>
            </a:pPr>
            <a:endParaRPr lang="en-CA" i="1" dirty="0" smtClean="0"/>
          </a:p>
          <a:p>
            <a:pPr marL="0" indent="0">
              <a:buNone/>
            </a:pPr>
            <a:r>
              <a:rPr lang="en-CA" i="1" dirty="0" smtClean="0">
                <a:solidFill>
                  <a:srgbClr val="000000"/>
                </a:solidFill>
              </a:rPr>
              <a:t>35</a:t>
            </a:r>
            <a:r>
              <a:rPr lang="en-CA" i="1" dirty="0">
                <a:solidFill>
                  <a:srgbClr val="000000"/>
                </a:solidFill>
              </a:rPr>
              <a:t>. </a:t>
            </a:r>
            <a:r>
              <a:rPr lang="en-CA" i="1" dirty="0"/>
              <a:t>The Terms of Use expressly states that users </a:t>
            </a:r>
            <a:r>
              <a:rPr lang="en-CA" i="1" dirty="0">
                <a:solidFill>
                  <a:srgbClr val="FF0000"/>
                </a:solidFill>
              </a:rPr>
              <a:t>shall not “reverse engineer,</a:t>
            </a:r>
            <a:r>
              <a:rPr lang="en-US" dirty="0">
                <a:solidFill>
                  <a:srgbClr val="FF0000"/>
                </a:solidFill>
              </a:rPr>
              <a:t> </a:t>
            </a:r>
            <a:r>
              <a:rPr lang="en-CA" i="1" dirty="0"/>
              <a:t>decompile, or disassemble Evony, </a:t>
            </a:r>
            <a:r>
              <a:rPr lang="en-CA" i="1" dirty="0">
                <a:solidFill>
                  <a:srgbClr val="0000FF"/>
                </a:solidFill>
              </a:rPr>
              <a:t>except and only to the extent that such activity is</a:t>
            </a:r>
            <a:r>
              <a:rPr lang="en-US" dirty="0">
                <a:solidFill>
                  <a:srgbClr val="0000FF"/>
                </a:solidFill>
              </a:rPr>
              <a:t> </a:t>
            </a:r>
            <a:r>
              <a:rPr lang="en-CA" i="1" dirty="0">
                <a:solidFill>
                  <a:srgbClr val="0000FF"/>
                </a:solidFill>
              </a:rPr>
              <a:t>expressly permitted by applicable law notwithstanding this limitation</a:t>
            </a:r>
            <a:r>
              <a:rPr lang="en-CA" i="1" dirty="0"/>
              <a:t>.</a:t>
            </a:r>
            <a:r>
              <a:rPr lang="en-CA" i="1" dirty="0" smtClean="0"/>
              <a:t>”</a:t>
            </a:r>
          </a:p>
          <a:p>
            <a:pPr marL="0" indent="0">
              <a:buNone/>
            </a:pPr>
            <a:endParaRPr lang="en-US" dirty="0"/>
          </a:p>
          <a:p>
            <a:pPr marL="0" indent="0">
              <a:buNone/>
            </a:pPr>
            <a:r>
              <a:rPr lang="en-CA" i="1" dirty="0">
                <a:solidFill>
                  <a:srgbClr val="000000"/>
                </a:solidFill>
              </a:rPr>
              <a:t>36. </a:t>
            </a:r>
            <a:r>
              <a:rPr lang="en-CA" i="1" dirty="0"/>
              <a:t>The Terms of Use further </a:t>
            </a:r>
            <a:r>
              <a:rPr lang="en-CA" i="1" dirty="0">
                <a:solidFill>
                  <a:srgbClr val="FF0000"/>
                </a:solidFill>
              </a:rPr>
              <a:t>prohibits actions that “[d]isrupt the normal flow of dialogue in Chat</a:t>
            </a:r>
            <a:r>
              <a:rPr lang="en-CA" i="1" dirty="0"/>
              <a:t> or otherwise act in a manner that negatively affects other users including without limitation posting commercial solicitations and/or advertisements for goods and services available outside of the Evony game.”</a:t>
            </a:r>
            <a:endParaRPr lang="en-US" dirty="0"/>
          </a:p>
          <a:p>
            <a:endParaRPr lang="en-US" dirty="0"/>
          </a:p>
        </p:txBody>
      </p:sp>
    </p:spTree>
    <p:extLst>
      <p:ext uri="{BB962C8B-B14F-4D97-AF65-F5344CB8AC3E}">
        <p14:creationId xmlns:p14="http://schemas.microsoft.com/office/powerpoint/2010/main" val="3934396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          </a:t>
            </a:r>
            <a:r>
              <a:rPr lang="en-US" i="1" u="sng" dirty="0" smtClean="0"/>
              <a:t>Evony</a:t>
            </a:r>
            <a:r>
              <a:rPr lang="en-US" dirty="0" smtClean="0"/>
              <a:t> </a:t>
            </a:r>
            <a:r>
              <a:rPr lang="en-US" dirty="0"/>
              <a:t>v. </a:t>
            </a:r>
            <a:r>
              <a:rPr lang="en-US" i="1" u="sng" dirty="0" smtClean="0"/>
              <a:t>Holland</a:t>
            </a:r>
            <a:r>
              <a:rPr lang="en-US" dirty="0" smtClean="0"/>
              <a:t> (</a:t>
            </a:r>
            <a:r>
              <a:rPr lang="en-US" dirty="0" err="1" smtClean="0"/>
              <a:t>con’d</a:t>
            </a:r>
            <a:r>
              <a:rPr lang="en-US" dirty="0" smtClean="0"/>
              <a:t>)</a:t>
            </a:r>
            <a:endParaRPr lang="en-US" dirty="0"/>
          </a:p>
        </p:txBody>
      </p:sp>
      <p:sp>
        <p:nvSpPr>
          <p:cNvPr id="3" name="Content Placeholder 2"/>
          <p:cNvSpPr>
            <a:spLocks noGrp="1"/>
          </p:cNvSpPr>
          <p:nvPr>
            <p:ph sz="quarter" idx="10"/>
          </p:nvPr>
        </p:nvSpPr>
        <p:spPr>
          <a:xfrm>
            <a:off x="457200" y="1408133"/>
            <a:ext cx="8229600" cy="4645533"/>
          </a:xfrm>
        </p:spPr>
        <p:txBody>
          <a:bodyPr>
            <a:normAutofit/>
          </a:bodyPr>
          <a:lstStyle/>
          <a:p>
            <a:r>
              <a:rPr lang="en-US" dirty="0"/>
              <a:t>Evony operated a </a:t>
            </a:r>
            <a:r>
              <a:rPr lang="en-US" dirty="0">
                <a:solidFill>
                  <a:srgbClr val="0000FF"/>
                </a:solidFill>
              </a:rPr>
              <a:t>MMO strategy game</a:t>
            </a:r>
            <a:r>
              <a:rPr lang="en-US" dirty="0"/>
              <a:t>. The business model of the game was based on players purchasing </a:t>
            </a:r>
            <a:r>
              <a:rPr lang="en-US" dirty="0">
                <a:solidFill>
                  <a:srgbClr val="0000FF"/>
                </a:solidFill>
              </a:rPr>
              <a:t>virtual items</a:t>
            </a:r>
            <a:r>
              <a:rPr lang="en-US" dirty="0"/>
              <a:t>, </a:t>
            </a:r>
            <a:r>
              <a:rPr lang="en-US" dirty="0" smtClean="0">
                <a:solidFill>
                  <a:srgbClr val="FF0000"/>
                </a:solidFill>
              </a:rPr>
              <a:t>not subscriptions</a:t>
            </a:r>
            <a:r>
              <a:rPr lang="en-US" dirty="0" smtClean="0"/>
              <a:t>. The </a:t>
            </a:r>
            <a:r>
              <a:rPr lang="en-US" dirty="0"/>
              <a:t>action claims the defendant operated a server, copied and published a version of the game called "Evony Second Opinion."  </a:t>
            </a:r>
            <a:r>
              <a:rPr lang="en-US" dirty="0" err="1"/>
              <a:t>Evony’s</a:t>
            </a:r>
            <a:r>
              <a:rPr lang="en-US" dirty="0"/>
              <a:t> action against Holland claimed </a:t>
            </a:r>
            <a:r>
              <a:rPr lang="en-US" dirty="0">
                <a:solidFill>
                  <a:srgbClr val="800000"/>
                </a:solidFill>
              </a:rPr>
              <a:t>breach of contract, trademark infringement, copyright infringement </a:t>
            </a:r>
            <a:r>
              <a:rPr lang="en-US" dirty="0"/>
              <a:t>etc. </a:t>
            </a:r>
            <a:r>
              <a:rPr lang="en-US" b="1" i="1" dirty="0">
                <a:solidFill>
                  <a:srgbClr val="FF0000"/>
                </a:solidFill>
              </a:rPr>
              <a:t>Default judgment </a:t>
            </a:r>
            <a:r>
              <a:rPr lang="en-US" dirty="0"/>
              <a:t>for $300,000 was awarded in Jan. 2011.</a:t>
            </a:r>
          </a:p>
          <a:p>
            <a:r>
              <a:rPr lang="en-US" dirty="0" smtClean="0"/>
              <a:t>Judgment </a:t>
            </a:r>
            <a:r>
              <a:rPr lang="en-US" dirty="0"/>
              <a:t>@: </a:t>
            </a:r>
            <a:r>
              <a:rPr lang="en-US" sz="1800" dirty="0">
                <a:hlinkClick r:id="rId2"/>
              </a:rPr>
              <a:t>http://scholar.google.ca/scholar_case?case=7727257468813299449&amp;hl=en&amp;as_sdt=2&amp;as_vis=1&amp;oi=scholarr&amp;sa=X&amp;ei=9J8RUbjpJ-GmigL--YHICA&amp;ved=</a:t>
            </a:r>
            <a:r>
              <a:rPr lang="en-US" sz="1800" dirty="0" smtClean="0">
                <a:hlinkClick r:id="rId2"/>
              </a:rPr>
              <a:t>0CDAQgAMoADAA</a:t>
            </a:r>
            <a:endParaRPr lang="en-US" sz="1800" dirty="0" smtClean="0"/>
          </a:p>
          <a:p>
            <a:r>
              <a:rPr lang="en-US" dirty="0" smtClean="0"/>
              <a:t>Pleading </a:t>
            </a:r>
            <a:r>
              <a:rPr lang="en-US" dirty="0"/>
              <a:t>@</a:t>
            </a:r>
            <a:r>
              <a:rPr lang="en-US" dirty="0" smtClean="0"/>
              <a:t>: </a:t>
            </a:r>
            <a:r>
              <a:rPr lang="en-US" sz="1800" dirty="0" smtClean="0">
                <a:hlinkClick r:id="rId3"/>
              </a:rPr>
              <a:t>http</a:t>
            </a:r>
            <a:r>
              <a:rPr lang="en-US" sz="1800" dirty="0">
                <a:hlinkClick r:id="rId3"/>
              </a:rPr>
              <a:t>://www.scribd.com/doc/47426727/Evony-v-Holland-11-Cv-00064-TFM-W-D-Pa-Jan-18-</a:t>
            </a:r>
            <a:r>
              <a:rPr lang="en-US" sz="1800" dirty="0" smtClean="0">
                <a:hlinkClick r:id="rId3"/>
              </a:rPr>
              <a:t>2011</a:t>
            </a:r>
            <a:endParaRPr lang="en-US" sz="1800"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356502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362"/>
            <a:ext cx="8229600" cy="845715"/>
          </a:xfrm>
        </p:spPr>
        <p:txBody>
          <a:bodyPr/>
          <a:lstStyle/>
          <a:p>
            <a:r>
              <a:rPr lang="en-US" dirty="0" smtClean="0"/>
              <a:t>       </a:t>
            </a:r>
            <a:r>
              <a:rPr lang="en-US" b="1" dirty="0" smtClean="0">
                <a:solidFill>
                  <a:srgbClr val="000000"/>
                </a:solidFill>
              </a:rPr>
              <a:t>The </a:t>
            </a:r>
            <a:r>
              <a:rPr lang="en-US" b="1" dirty="0">
                <a:solidFill>
                  <a:srgbClr val="000000"/>
                </a:solidFill>
              </a:rPr>
              <a:t>Post IP World: </a:t>
            </a:r>
            <a:r>
              <a:rPr lang="en-US" b="1" dirty="0" err="1">
                <a:solidFill>
                  <a:srgbClr val="000000"/>
                </a:solidFill>
              </a:rPr>
              <a:t>Redux</a:t>
            </a:r>
            <a:endParaRPr lang="en-US" b="1" dirty="0">
              <a:solidFill>
                <a:srgbClr val="000000"/>
              </a:solidFill>
            </a:endParaRPr>
          </a:p>
        </p:txBody>
      </p:sp>
      <p:sp>
        <p:nvSpPr>
          <p:cNvPr id="4" name="Content Placeholder 3"/>
          <p:cNvSpPr>
            <a:spLocks noGrp="1"/>
          </p:cNvSpPr>
          <p:nvPr>
            <p:ph sz="half" idx="1"/>
          </p:nvPr>
        </p:nvSpPr>
        <p:spPr>
          <a:xfrm>
            <a:off x="0" y="1055078"/>
            <a:ext cx="5016500" cy="5470768"/>
          </a:xfrm>
        </p:spPr>
        <p:txBody>
          <a:bodyPr>
            <a:normAutofit/>
          </a:bodyPr>
          <a:lstStyle/>
          <a:p>
            <a:pPr marL="0" indent="0">
              <a:buNone/>
            </a:pPr>
            <a:r>
              <a:rPr lang="en-US" sz="3200" b="1" u="sng" dirty="0" smtClean="0">
                <a:solidFill>
                  <a:srgbClr val="4F6228"/>
                </a:solidFill>
              </a:rPr>
              <a:t>Two </a:t>
            </a:r>
            <a:r>
              <a:rPr lang="en-US" sz="3200" b="1" u="sng" dirty="0">
                <a:solidFill>
                  <a:srgbClr val="4F6228"/>
                </a:solidFill>
              </a:rPr>
              <a:t>vastly different </a:t>
            </a:r>
            <a:r>
              <a:rPr lang="en-US" sz="3200" b="1" u="sng" dirty="0" smtClean="0">
                <a:solidFill>
                  <a:srgbClr val="4F6228"/>
                </a:solidFill>
              </a:rPr>
              <a:t>versions:</a:t>
            </a:r>
          </a:p>
          <a:p>
            <a:pPr marL="0" indent="0">
              <a:buNone/>
            </a:pPr>
            <a:r>
              <a:rPr lang="en-US" sz="2800" b="1" dirty="0" smtClean="0"/>
              <a:t> </a:t>
            </a:r>
          </a:p>
          <a:p>
            <a:pPr marL="0" indent="0">
              <a:buNone/>
            </a:pPr>
            <a:r>
              <a:rPr lang="en-US" sz="2800" dirty="0" smtClean="0">
                <a:solidFill>
                  <a:srgbClr val="000000"/>
                </a:solidFill>
              </a:rPr>
              <a:t>Post IP World A = </a:t>
            </a:r>
            <a:r>
              <a:rPr lang="en-US" sz="2800" b="1" dirty="0">
                <a:solidFill>
                  <a:srgbClr val="FF0000"/>
                </a:solidFill>
              </a:rPr>
              <a:t>S</a:t>
            </a:r>
            <a:r>
              <a:rPr lang="en-US" sz="2800" b="1" dirty="0" smtClean="0">
                <a:solidFill>
                  <a:srgbClr val="FF0000"/>
                </a:solidFill>
              </a:rPr>
              <a:t>uperseding </a:t>
            </a:r>
            <a:r>
              <a:rPr lang="en-US" sz="2800" b="1" dirty="0">
                <a:solidFill>
                  <a:srgbClr val="FF0000"/>
                </a:solidFill>
              </a:rPr>
              <a:t>C</a:t>
            </a:r>
            <a:r>
              <a:rPr lang="en-US" sz="2800" b="1" dirty="0" smtClean="0">
                <a:solidFill>
                  <a:srgbClr val="FF0000"/>
                </a:solidFill>
              </a:rPr>
              <a:t>ontracts </a:t>
            </a:r>
            <a:r>
              <a:rPr lang="en-US" sz="2800" dirty="0" smtClean="0">
                <a:solidFill>
                  <a:srgbClr val="FF0000"/>
                </a:solidFill>
              </a:rPr>
              <a:t>rendering IP all but irrelevant </a:t>
            </a:r>
            <a:r>
              <a:rPr lang="en-US" sz="2800" dirty="0" smtClean="0">
                <a:solidFill>
                  <a:srgbClr val="800000"/>
                </a:solidFill>
              </a:rPr>
              <a:t>{</a:t>
            </a:r>
            <a:r>
              <a:rPr lang="en-US" sz="2800" i="1" dirty="0" smtClean="0">
                <a:solidFill>
                  <a:srgbClr val="800000"/>
                </a:solidFill>
              </a:rPr>
              <a:t>where we are?</a:t>
            </a:r>
            <a:r>
              <a:rPr lang="en-US" sz="2800" dirty="0" smtClean="0">
                <a:solidFill>
                  <a:srgbClr val="800000"/>
                </a:solidFill>
              </a:rPr>
              <a:t>}</a:t>
            </a:r>
          </a:p>
          <a:p>
            <a:pPr marL="0" indent="0">
              <a:buNone/>
            </a:pPr>
            <a:r>
              <a:rPr lang="en-US" sz="2800" dirty="0" smtClean="0">
                <a:solidFill>
                  <a:srgbClr val="FF0000"/>
                </a:solidFill>
              </a:rPr>
              <a:t> </a:t>
            </a:r>
          </a:p>
          <a:p>
            <a:pPr marL="0" indent="0">
              <a:buNone/>
            </a:pPr>
            <a:r>
              <a:rPr lang="en-US" sz="2800" dirty="0" smtClean="0">
                <a:solidFill>
                  <a:schemeClr val="tx1"/>
                </a:solidFill>
              </a:rPr>
              <a:t>Post IP World B </a:t>
            </a:r>
            <a:r>
              <a:rPr lang="en-US" sz="2800" dirty="0">
                <a:solidFill>
                  <a:schemeClr val="tx1"/>
                </a:solidFill>
              </a:rPr>
              <a:t>= </a:t>
            </a:r>
            <a:r>
              <a:rPr lang="en-US" sz="2800" b="1" dirty="0">
                <a:solidFill>
                  <a:srgbClr val="0000FF"/>
                </a:solidFill>
              </a:rPr>
              <a:t>U</a:t>
            </a:r>
            <a:r>
              <a:rPr lang="en-US" sz="2800" b="1" dirty="0" smtClean="0">
                <a:solidFill>
                  <a:srgbClr val="0000FF"/>
                </a:solidFill>
              </a:rPr>
              <a:t>ser Rights + </a:t>
            </a:r>
            <a:r>
              <a:rPr lang="en-US" sz="2800" dirty="0" smtClean="0">
                <a:solidFill>
                  <a:srgbClr val="0000FF"/>
                </a:solidFill>
              </a:rPr>
              <a:t>standard formatted, treaty based and/or consumer protected minimalist contracts </a:t>
            </a:r>
            <a:r>
              <a:rPr lang="en-US" sz="2800" dirty="0" smtClean="0">
                <a:solidFill>
                  <a:srgbClr val="000090"/>
                </a:solidFill>
              </a:rPr>
              <a:t>{</a:t>
            </a:r>
            <a:r>
              <a:rPr lang="en-US" sz="2800" i="1" dirty="0" smtClean="0">
                <a:solidFill>
                  <a:srgbClr val="000090"/>
                </a:solidFill>
              </a:rPr>
              <a:t>where we are not</a:t>
            </a:r>
            <a:r>
              <a:rPr lang="en-US" sz="2800" dirty="0" smtClean="0">
                <a:solidFill>
                  <a:srgbClr val="000090"/>
                </a:solidFill>
              </a:rPr>
              <a:t>}</a:t>
            </a:r>
            <a:endParaRPr lang="en-US" sz="2800" dirty="0">
              <a:solidFill>
                <a:srgbClr val="000090"/>
              </a:solidFill>
            </a:endParaRPr>
          </a:p>
        </p:txBody>
      </p:sp>
      <p:pic>
        <p:nvPicPr>
          <p:cNvPr id="6" name="Content Placeholder 3" descr="wiki.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2438" b="-22438"/>
          <a:stretch/>
        </p:blipFill>
        <p:spPr>
          <a:xfrm>
            <a:off x="5016500" y="1411701"/>
            <a:ext cx="4038600" cy="4318000"/>
          </a:xfrm>
        </p:spPr>
      </p:pic>
    </p:spTree>
    <p:extLst>
      <p:ext uri="{BB962C8B-B14F-4D97-AF65-F5344CB8AC3E}">
        <p14:creationId xmlns:p14="http://schemas.microsoft.com/office/powerpoint/2010/main" val="2154988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99583"/>
          </a:xfrm>
        </p:spPr>
        <p:txBody>
          <a:bodyPr>
            <a:normAutofit fontScale="90000"/>
          </a:bodyPr>
          <a:lstStyle/>
          <a:p>
            <a:r>
              <a:rPr lang="en-US" dirty="0" smtClean="0"/>
              <a:t> One more proof: </a:t>
            </a:r>
            <a:r>
              <a:rPr lang="en-US" b="1" i="1" dirty="0" smtClean="0">
                <a:solidFill>
                  <a:srgbClr val="0000FF"/>
                </a:solidFill>
              </a:rPr>
              <a:t>Learning is a Remix</a:t>
            </a:r>
            <a:endParaRPr lang="en-US" b="1" i="1" dirty="0">
              <a:solidFill>
                <a:srgbClr val="0000FF"/>
              </a:solidFill>
            </a:endParaRPr>
          </a:p>
        </p:txBody>
      </p:sp>
      <p:sp>
        <p:nvSpPr>
          <p:cNvPr id="3" name="Content Placeholder 2"/>
          <p:cNvSpPr>
            <a:spLocks noGrp="1"/>
          </p:cNvSpPr>
          <p:nvPr>
            <p:ph sz="quarter" idx="10"/>
          </p:nvPr>
        </p:nvSpPr>
        <p:spPr>
          <a:xfrm>
            <a:off x="0" y="899583"/>
            <a:ext cx="9144000" cy="5175250"/>
          </a:xfrm>
        </p:spPr>
        <p:txBody>
          <a:bodyPr>
            <a:normAutofit lnSpcReduction="10000"/>
          </a:bodyPr>
          <a:lstStyle/>
          <a:p>
            <a:pPr marL="0" indent="0">
              <a:buNone/>
            </a:pPr>
            <a:r>
              <a:rPr lang="en-US" dirty="0"/>
              <a:t>“The Usefulness of Useless Knowledge” </a:t>
            </a:r>
            <a:r>
              <a:rPr lang="en-US" dirty="0" smtClean="0"/>
              <a:t>By Abraham Flexner, </a:t>
            </a:r>
            <a:r>
              <a:rPr lang="en-US" dirty="0"/>
              <a:t>A</a:t>
            </a:r>
            <a:r>
              <a:rPr lang="en-US" dirty="0" smtClean="0"/>
              <a:t>merican educator (1939, Harpers)</a:t>
            </a:r>
          </a:p>
          <a:p>
            <a:pPr marL="0" indent="0">
              <a:buNone/>
            </a:pPr>
            <a:r>
              <a:rPr lang="en-US" dirty="0" smtClean="0">
                <a:hlinkClick r:id="rId2"/>
              </a:rPr>
              <a:t>http</a:t>
            </a:r>
            <a:r>
              <a:rPr lang="en-US" dirty="0">
                <a:hlinkClick r:id="rId2"/>
              </a:rPr>
              <a:t>://library.ias.edu/files/</a:t>
            </a:r>
            <a:r>
              <a:rPr lang="en-US" dirty="0" smtClean="0">
                <a:hlinkClick r:id="rId2"/>
              </a:rPr>
              <a:t>UsefulnessHarpers.pdf</a:t>
            </a:r>
            <a:endParaRPr lang="en-US" dirty="0" smtClean="0"/>
          </a:p>
          <a:p>
            <a:pPr marL="0" indent="0">
              <a:buNone/>
            </a:pPr>
            <a:r>
              <a:rPr lang="en-US" sz="2200" dirty="0" smtClean="0"/>
              <a:t>“…</a:t>
            </a:r>
            <a:r>
              <a:rPr lang="en-US" sz="2200" i="1" dirty="0" smtClean="0">
                <a:solidFill>
                  <a:schemeClr val="tx1"/>
                </a:solidFill>
              </a:rPr>
              <a:t>Marconi </a:t>
            </a:r>
            <a:r>
              <a:rPr lang="en-US" sz="2200" i="1" dirty="0">
                <a:solidFill>
                  <a:schemeClr val="tx1"/>
                </a:solidFill>
              </a:rPr>
              <a:t>was inevitable. </a:t>
            </a:r>
            <a:r>
              <a:rPr lang="en-US" sz="2200" dirty="0"/>
              <a:t>The </a:t>
            </a:r>
            <a:r>
              <a:rPr lang="en-US" sz="2200" i="1" dirty="0">
                <a:solidFill>
                  <a:srgbClr val="000000"/>
                </a:solidFill>
              </a:rPr>
              <a:t>real credit </a:t>
            </a:r>
            <a:r>
              <a:rPr lang="en-US" sz="2200" dirty="0"/>
              <a:t>for everything that has been done in the field of wireless belongs, as far as such fundamental credit can be definitely assigned to anyone, to </a:t>
            </a:r>
            <a:r>
              <a:rPr lang="en-US" sz="2200" dirty="0" smtClean="0"/>
              <a:t>Professor </a:t>
            </a:r>
            <a:r>
              <a:rPr lang="en-US" sz="2200" i="1" dirty="0" smtClean="0">
                <a:solidFill>
                  <a:srgbClr val="000000"/>
                </a:solidFill>
              </a:rPr>
              <a:t>Clerk Maxwel</a:t>
            </a:r>
            <a:r>
              <a:rPr lang="en-US" sz="2200" dirty="0" smtClean="0"/>
              <a:t>l </a:t>
            </a:r>
            <a:r>
              <a:rPr lang="en-US" sz="2200" dirty="0"/>
              <a:t>who in 1865 carried out certain abstruse and remote calculations in the field of magnetism and electricity…. Other discoveries supplemented Maxwell’s theoretical work during the next fifteen years. Finally in 1887 and 1888 the scientific problem still remaining — the </a:t>
            </a:r>
            <a:r>
              <a:rPr lang="en-US" sz="2200" i="1" dirty="0">
                <a:solidFill>
                  <a:srgbClr val="000000"/>
                </a:solidFill>
              </a:rPr>
              <a:t>detection and demonstration of the electromagnetic waves </a:t>
            </a:r>
            <a:r>
              <a:rPr lang="en-US" sz="2200" dirty="0"/>
              <a:t>which are the carriers of wireless signals </a:t>
            </a:r>
            <a:r>
              <a:rPr lang="en-US" sz="2200" i="1" dirty="0">
                <a:solidFill>
                  <a:srgbClr val="000000"/>
                </a:solidFill>
              </a:rPr>
              <a:t>— was solved by Heinrich </a:t>
            </a:r>
            <a:r>
              <a:rPr lang="en-US" sz="2200" i="1" dirty="0" smtClean="0">
                <a:solidFill>
                  <a:srgbClr val="000000"/>
                </a:solidFill>
              </a:rPr>
              <a:t>Hertz</a:t>
            </a:r>
            <a:r>
              <a:rPr lang="en-US" sz="2200" dirty="0" smtClean="0"/>
              <a:t>... The </a:t>
            </a:r>
            <a:r>
              <a:rPr lang="en-US" sz="2200" dirty="0"/>
              <a:t>inventor in the legal sense was of course Marconi, but </a:t>
            </a:r>
            <a:r>
              <a:rPr lang="en-US" sz="2200" dirty="0">
                <a:solidFill>
                  <a:schemeClr val="tx1"/>
                </a:solidFill>
              </a:rPr>
              <a:t>what did Marconi invent? Merely the last technical detail, mainly the now obsolete receiving device </a:t>
            </a:r>
            <a:r>
              <a:rPr lang="en-US" sz="2200" dirty="0"/>
              <a:t>called coherer, almost universally discarded</a:t>
            </a:r>
            <a:r>
              <a:rPr lang="en-US" sz="2200" dirty="0" smtClean="0"/>
              <a:t>.”</a:t>
            </a:r>
          </a:p>
          <a:p>
            <a:pPr marL="0" indent="0">
              <a:buNone/>
            </a:pPr>
            <a:r>
              <a:rPr lang="en-US" sz="2200" dirty="0"/>
              <a:t>Thus it becomes obvious that one must be wary in attributing scientific discovery wholly to anyone person. </a:t>
            </a:r>
            <a:r>
              <a:rPr lang="en-US" sz="2200" dirty="0">
                <a:solidFill>
                  <a:srgbClr val="000000"/>
                </a:solidFill>
              </a:rPr>
              <a:t>Almost every discovery has a long and precarious history. Someone finds a bit here, another a bit there.</a:t>
            </a:r>
            <a:r>
              <a:rPr lang="en-US" sz="2200" dirty="0"/>
              <a:t> A third step succeeds later and thus onward till a genius pieces the bits together and makes the decisive </a:t>
            </a:r>
            <a:r>
              <a:rPr lang="en-US" sz="2200" dirty="0" smtClean="0"/>
              <a:t>contribution.”</a:t>
            </a:r>
            <a:endParaRPr lang="en-US" sz="2200" dirty="0"/>
          </a:p>
          <a:p>
            <a:endParaRPr lang="en-US" sz="2200" dirty="0"/>
          </a:p>
          <a:p>
            <a:pPr marL="0" indent="0">
              <a:buNone/>
            </a:pPr>
            <a:endParaRPr lang="en-US" dirty="0">
              <a:solidFill>
                <a:srgbClr val="404040"/>
              </a:solidFill>
            </a:endParaRPr>
          </a:p>
        </p:txBody>
      </p:sp>
    </p:spTree>
    <p:extLst>
      <p:ext uri="{BB962C8B-B14F-4D97-AF65-F5344CB8AC3E}">
        <p14:creationId xmlns:p14="http://schemas.microsoft.com/office/powerpoint/2010/main" val="2713779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055"/>
            <a:ext cx="8229600" cy="1016000"/>
          </a:xfrm>
        </p:spPr>
        <p:txBody>
          <a:bodyPr/>
          <a:lstStyle/>
          <a:p>
            <a:r>
              <a:rPr lang="en-US" dirty="0" smtClean="0"/>
              <a:t>           </a:t>
            </a:r>
            <a:r>
              <a:rPr lang="en-US" b="1" dirty="0" smtClean="0">
                <a:solidFill>
                  <a:srgbClr val="000000"/>
                </a:solidFill>
              </a:rPr>
              <a:t>OBSERVATIONS 1</a:t>
            </a:r>
            <a:endParaRPr lang="en-US" b="1" dirty="0">
              <a:solidFill>
                <a:srgbClr val="000000"/>
              </a:solidFill>
            </a:endParaRPr>
          </a:p>
        </p:txBody>
      </p:sp>
      <p:sp>
        <p:nvSpPr>
          <p:cNvPr id="3" name="Content Placeholder 2"/>
          <p:cNvSpPr>
            <a:spLocks noGrp="1"/>
          </p:cNvSpPr>
          <p:nvPr>
            <p:ph sz="quarter" idx="10"/>
          </p:nvPr>
        </p:nvSpPr>
        <p:spPr>
          <a:xfrm>
            <a:off x="457200" y="1250463"/>
            <a:ext cx="8229600" cy="4962768"/>
          </a:xfrm>
        </p:spPr>
        <p:txBody>
          <a:bodyPr/>
          <a:lstStyle/>
          <a:p>
            <a:r>
              <a:rPr lang="en-US" sz="2800" b="1" dirty="0" smtClean="0">
                <a:solidFill>
                  <a:srgbClr val="0000FF"/>
                </a:solidFill>
              </a:rPr>
              <a:t>Copyright</a:t>
            </a:r>
            <a:r>
              <a:rPr lang="en-US" dirty="0" smtClean="0"/>
              <a:t> – legislative public interest framework: serious consequences with serious defenses (</a:t>
            </a:r>
            <a:r>
              <a:rPr lang="en-US" i="1" dirty="0" smtClean="0"/>
              <a:t>fair use/dealing</a:t>
            </a:r>
            <a:r>
              <a:rPr lang="en-US" dirty="0" smtClean="0"/>
              <a:t>)</a:t>
            </a:r>
          </a:p>
          <a:p>
            <a:r>
              <a:rPr lang="en-US" sz="2800" b="1" dirty="0" smtClean="0">
                <a:solidFill>
                  <a:srgbClr val="FF0000"/>
                </a:solidFill>
              </a:rPr>
              <a:t>Contract</a:t>
            </a:r>
            <a:r>
              <a:rPr lang="en-US" dirty="0" smtClean="0"/>
              <a:t> – seemingly of a lesser order of seriousness with weak defenses </a:t>
            </a:r>
            <a:r>
              <a:rPr lang="en-US" sz="2800" b="1" u="sng" dirty="0" smtClean="0">
                <a:solidFill>
                  <a:srgbClr val="000000"/>
                </a:solidFill>
              </a:rPr>
              <a:t>HOWEVER CONSIDER:</a:t>
            </a:r>
          </a:p>
          <a:p>
            <a:pPr marL="0" indent="0">
              <a:buNone/>
            </a:pPr>
            <a:r>
              <a:rPr lang="en-US" dirty="0" smtClean="0">
                <a:solidFill>
                  <a:schemeClr val="tx1"/>
                </a:solidFill>
              </a:rPr>
              <a:t>    + advantage of the pen</a:t>
            </a:r>
          </a:p>
          <a:p>
            <a:pPr marL="0" indent="0">
              <a:buNone/>
            </a:pPr>
            <a:r>
              <a:rPr lang="en-US" dirty="0" smtClean="0">
                <a:solidFill>
                  <a:srgbClr val="000000"/>
                </a:solidFill>
              </a:rPr>
              <a:t>    + intimidation of consumer</a:t>
            </a:r>
          </a:p>
          <a:p>
            <a:pPr marL="0" indent="0">
              <a:buNone/>
            </a:pPr>
            <a:r>
              <a:rPr lang="en-US" dirty="0" smtClean="0">
                <a:solidFill>
                  <a:srgbClr val="000000"/>
                </a:solidFill>
              </a:rPr>
              <a:t>    + click-wrap – “fiction” of reading/agreeing</a:t>
            </a:r>
          </a:p>
          <a:p>
            <a:pPr marL="0" indent="0">
              <a:buNone/>
            </a:pPr>
            <a:r>
              <a:rPr lang="en-US" dirty="0" smtClean="0">
                <a:solidFill>
                  <a:srgbClr val="000000"/>
                </a:solidFill>
              </a:rPr>
              <a:t>    + lack of standardized/approved/reasonable terms </a:t>
            </a:r>
          </a:p>
          <a:p>
            <a:pPr marL="0" indent="0">
              <a:buNone/>
            </a:pPr>
            <a:r>
              <a:rPr lang="en-US" dirty="0">
                <a:solidFill>
                  <a:srgbClr val="000000"/>
                </a:solidFill>
              </a:rPr>
              <a:t> </a:t>
            </a:r>
            <a:r>
              <a:rPr lang="en-US" dirty="0" smtClean="0">
                <a:solidFill>
                  <a:srgbClr val="000000"/>
                </a:solidFill>
              </a:rPr>
              <a:t>   + morality of “Contracting out” of: </a:t>
            </a:r>
          </a:p>
          <a:p>
            <a:pPr marL="0" indent="0">
              <a:buNone/>
            </a:pPr>
            <a:r>
              <a:rPr lang="en-US" sz="2000" dirty="0" smtClean="0">
                <a:solidFill>
                  <a:srgbClr val="000000"/>
                </a:solidFill>
              </a:rPr>
              <a:t>         a.) free </a:t>
            </a:r>
            <a:r>
              <a:rPr lang="en-US" sz="2000" dirty="0">
                <a:solidFill>
                  <a:srgbClr val="000000"/>
                </a:solidFill>
              </a:rPr>
              <a:t>s</a:t>
            </a:r>
            <a:r>
              <a:rPr lang="en-US" sz="2000" dirty="0" smtClean="0">
                <a:solidFill>
                  <a:srgbClr val="000000"/>
                </a:solidFill>
              </a:rPr>
              <a:t>peech/expression rights</a:t>
            </a:r>
          </a:p>
          <a:p>
            <a:pPr marL="0" indent="0">
              <a:buNone/>
            </a:pPr>
            <a:r>
              <a:rPr lang="en-US" sz="2000" dirty="0" smtClean="0">
                <a:solidFill>
                  <a:srgbClr val="000000"/>
                </a:solidFill>
              </a:rPr>
              <a:t>         b.) prevailing statutory copyright laws/rights</a:t>
            </a:r>
          </a:p>
          <a:p>
            <a:pPr marL="0" indent="0">
              <a:buNone/>
            </a:pPr>
            <a:r>
              <a:rPr lang="en-US" sz="2000" dirty="0" smtClean="0">
                <a:solidFill>
                  <a:srgbClr val="000000"/>
                </a:solidFill>
              </a:rPr>
              <a:t>         c.) {&amp; we have not even mentioned </a:t>
            </a:r>
            <a:r>
              <a:rPr lang="en-US" sz="2000" b="1" i="1" dirty="0" smtClean="0">
                <a:solidFill>
                  <a:srgbClr val="FF0000"/>
                </a:solidFill>
              </a:rPr>
              <a:t>privacy</a:t>
            </a:r>
            <a:r>
              <a:rPr lang="en-US" sz="2000" dirty="0" smtClean="0">
                <a:solidFill>
                  <a:srgbClr val="000000"/>
                </a:solidFill>
              </a:rPr>
              <a:t> yet}</a:t>
            </a:r>
            <a:endParaRPr lang="en-US" sz="2000" dirty="0">
              <a:solidFill>
                <a:srgbClr val="000000"/>
              </a:solidFill>
            </a:endParaRPr>
          </a:p>
        </p:txBody>
      </p:sp>
    </p:spTree>
    <p:extLst>
      <p:ext uri="{BB962C8B-B14F-4D97-AF65-F5344CB8AC3E}">
        <p14:creationId xmlns:p14="http://schemas.microsoft.com/office/powerpoint/2010/main" val="4053736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516"/>
            <a:ext cx="8229600" cy="1016000"/>
          </a:xfrm>
        </p:spPr>
        <p:txBody>
          <a:bodyPr/>
          <a:lstStyle/>
          <a:p>
            <a:r>
              <a:rPr lang="en-US" b="1" dirty="0" smtClean="0">
                <a:solidFill>
                  <a:srgbClr val="000000"/>
                </a:solidFill>
              </a:rPr>
              <a:t>          OBSERVATIONS 2</a:t>
            </a:r>
            <a:endParaRPr lang="en-US" dirty="0"/>
          </a:p>
        </p:txBody>
      </p:sp>
      <p:sp>
        <p:nvSpPr>
          <p:cNvPr id="3" name="Content Placeholder 2"/>
          <p:cNvSpPr>
            <a:spLocks noGrp="1"/>
          </p:cNvSpPr>
          <p:nvPr>
            <p:ph sz="quarter" idx="10"/>
          </p:nvPr>
        </p:nvSpPr>
        <p:spPr>
          <a:xfrm>
            <a:off x="0" y="915022"/>
            <a:ext cx="9144000" cy="5942977"/>
          </a:xfrm>
        </p:spPr>
        <p:txBody>
          <a:bodyPr>
            <a:normAutofit/>
          </a:bodyPr>
          <a:lstStyle/>
          <a:p>
            <a:endParaRPr lang="en-US" dirty="0"/>
          </a:p>
          <a:p>
            <a:r>
              <a:rPr lang="en-US" dirty="0">
                <a:solidFill>
                  <a:schemeClr val="tx1"/>
                </a:solidFill>
              </a:rPr>
              <a:t>Can </a:t>
            </a:r>
            <a:r>
              <a:rPr lang="en-US" b="1" dirty="0">
                <a:solidFill>
                  <a:schemeClr val="tx1"/>
                </a:solidFill>
              </a:rPr>
              <a:t>interpret/understand/rationalize </a:t>
            </a:r>
            <a:r>
              <a:rPr lang="en-US" dirty="0">
                <a:solidFill>
                  <a:schemeClr val="tx1"/>
                </a:solidFill>
              </a:rPr>
              <a:t>almost all </a:t>
            </a:r>
            <a:r>
              <a:rPr lang="en-US" dirty="0" smtClean="0">
                <a:solidFill>
                  <a:schemeClr val="tx1"/>
                </a:solidFill>
              </a:rPr>
              <a:t>the cases </a:t>
            </a:r>
            <a:r>
              <a:rPr lang="en-US" dirty="0">
                <a:solidFill>
                  <a:schemeClr val="tx1"/>
                </a:solidFill>
              </a:rPr>
              <a:t>as pro </a:t>
            </a:r>
            <a:r>
              <a:rPr lang="en-US" b="1" dirty="0">
                <a:solidFill>
                  <a:srgbClr val="0000FF"/>
                </a:solidFill>
              </a:rPr>
              <a:t>User Rights/Gamer Rights</a:t>
            </a:r>
            <a:r>
              <a:rPr lang="en-US" dirty="0">
                <a:solidFill>
                  <a:srgbClr val="000000"/>
                </a:solidFill>
              </a:rPr>
              <a:t>; not actually pro-</a:t>
            </a:r>
            <a:r>
              <a:rPr lang="en-US" dirty="0" smtClean="0">
                <a:solidFill>
                  <a:srgbClr val="000000"/>
                </a:solidFill>
              </a:rPr>
              <a:t>developer</a:t>
            </a:r>
          </a:p>
          <a:p>
            <a:pPr marL="0" indent="0">
              <a:buNone/>
            </a:pPr>
            <a:r>
              <a:rPr lang="en-US" dirty="0" smtClean="0">
                <a:solidFill>
                  <a:srgbClr val="000000"/>
                </a:solidFill>
              </a:rPr>
              <a:t>1. </a:t>
            </a:r>
            <a:r>
              <a:rPr lang="en-US" i="1" u="sng" dirty="0" smtClean="0">
                <a:solidFill>
                  <a:srgbClr val="000000"/>
                </a:solidFill>
              </a:rPr>
              <a:t>MDY</a:t>
            </a:r>
            <a:r>
              <a:rPr lang="en-US" dirty="0" smtClean="0">
                <a:solidFill>
                  <a:srgbClr val="000000"/>
                </a:solidFill>
              </a:rPr>
              <a:t> v. </a:t>
            </a:r>
            <a:r>
              <a:rPr lang="en-US" i="1" u="sng" dirty="0" smtClean="0">
                <a:solidFill>
                  <a:srgbClr val="000000"/>
                </a:solidFill>
              </a:rPr>
              <a:t>Blizzard</a:t>
            </a:r>
            <a:r>
              <a:rPr lang="en-US" dirty="0" smtClean="0">
                <a:solidFill>
                  <a:srgbClr val="000000"/>
                </a:solidFill>
              </a:rPr>
              <a:t> – players using Glider/bots not copyright </a:t>
            </a:r>
            <a:r>
              <a:rPr lang="en-US" dirty="0" err="1" smtClean="0">
                <a:solidFill>
                  <a:srgbClr val="000000"/>
                </a:solidFill>
              </a:rPr>
              <a:t>infingement</a:t>
            </a:r>
            <a:r>
              <a:rPr lang="en-US" dirty="0" smtClean="0">
                <a:solidFill>
                  <a:srgbClr val="000000"/>
                </a:solidFill>
              </a:rPr>
              <a:t>.</a:t>
            </a:r>
          </a:p>
          <a:p>
            <a:pPr marL="0" indent="0">
              <a:buNone/>
            </a:pPr>
            <a:r>
              <a:rPr lang="en-US" dirty="0" smtClean="0">
                <a:solidFill>
                  <a:srgbClr val="000000"/>
                </a:solidFill>
              </a:rPr>
              <a:t>2. </a:t>
            </a:r>
            <a:r>
              <a:rPr lang="en-US" i="1" u="sng" dirty="0" smtClean="0">
                <a:solidFill>
                  <a:srgbClr val="000000"/>
                </a:solidFill>
              </a:rPr>
              <a:t>Smallwood</a:t>
            </a:r>
            <a:r>
              <a:rPr lang="en-US" dirty="0" smtClean="0">
                <a:solidFill>
                  <a:srgbClr val="000000"/>
                </a:solidFill>
              </a:rPr>
              <a:t> v. </a:t>
            </a:r>
            <a:r>
              <a:rPr lang="en-US" i="1" u="sng" dirty="0" err="1" smtClean="0">
                <a:solidFill>
                  <a:srgbClr val="000000"/>
                </a:solidFill>
              </a:rPr>
              <a:t>NCSoft</a:t>
            </a:r>
            <a:r>
              <a:rPr lang="en-US" dirty="0" smtClean="0">
                <a:solidFill>
                  <a:srgbClr val="000000"/>
                </a:solidFill>
              </a:rPr>
              <a:t> – Court preserved some causes of action to addicted gamer despite contract.</a:t>
            </a:r>
          </a:p>
          <a:p>
            <a:pPr marL="0" indent="0">
              <a:buNone/>
            </a:pPr>
            <a:endParaRPr lang="en-US" dirty="0"/>
          </a:p>
          <a:p>
            <a:r>
              <a:rPr lang="en-US" b="1" dirty="0" smtClean="0">
                <a:solidFill>
                  <a:schemeClr val="tx1"/>
                </a:solidFill>
              </a:rPr>
              <a:t>Contracts we have seen are</a:t>
            </a:r>
            <a:r>
              <a:rPr lang="en-US" b="1" u="sng" dirty="0" smtClean="0">
                <a:solidFill>
                  <a:srgbClr val="0000FF"/>
                </a:solidFill>
              </a:rPr>
              <a:t> all </a:t>
            </a:r>
            <a:r>
              <a:rPr lang="en-US" b="1" dirty="0" smtClean="0">
                <a:solidFill>
                  <a:schemeClr val="tx1"/>
                </a:solidFill>
              </a:rPr>
              <a:t>differen</a:t>
            </a:r>
            <a:r>
              <a:rPr lang="en-US" b="1" dirty="0" smtClean="0">
                <a:solidFill>
                  <a:srgbClr val="000000"/>
                </a:solidFill>
              </a:rPr>
              <a:t>t from each other: </a:t>
            </a:r>
          </a:p>
          <a:p>
            <a:pPr marL="457200" indent="-457200">
              <a:buAutoNum type="arabicPeriod"/>
            </a:pPr>
            <a:r>
              <a:rPr lang="en-US" i="1" dirty="0" smtClean="0">
                <a:solidFill>
                  <a:srgbClr val="000000"/>
                </a:solidFill>
              </a:rPr>
              <a:t>Has there ever been a time where one type of contract is “agreed to” by billions of people? </a:t>
            </a:r>
            <a:endParaRPr lang="en-US" i="1" dirty="0">
              <a:solidFill>
                <a:srgbClr val="000000"/>
              </a:solidFill>
            </a:endParaRPr>
          </a:p>
          <a:p>
            <a:pPr marL="0" indent="0">
              <a:buNone/>
            </a:pPr>
            <a:r>
              <a:rPr lang="en-US" dirty="0">
                <a:solidFill>
                  <a:srgbClr val="000000"/>
                </a:solidFill>
              </a:rPr>
              <a:t>2</a:t>
            </a:r>
            <a:r>
              <a:rPr lang="en-US" i="1" dirty="0" smtClean="0">
                <a:solidFill>
                  <a:srgbClr val="000000"/>
                </a:solidFill>
              </a:rPr>
              <a:t>. Where is standardization (industry associations; international treaties; consumer protection legislation)? </a:t>
            </a:r>
          </a:p>
          <a:p>
            <a:pPr marL="0" indent="0">
              <a:buNone/>
            </a:pPr>
            <a:r>
              <a:rPr lang="en-US" i="1" dirty="0">
                <a:solidFill>
                  <a:srgbClr val="000000"/>
                </a:solidFill>
              </a:rPr>
              <a:t>3</a:t>
            </a:r>
            <a:r>
              <a:rPr lang="en-US" i="1" dirty="0" smtClean="0">
                <a:solidFill>
                  <a:srgbClr val="000000"/>
                </a:solidFill>
              </a:rPr>
              <a:t>. Irony is lawyers complicity for fear of plagiarizing (&amp; copyright).</a:t>
            </a:r>
          </a:p>
          <a:p>
            <a:pPr marL="0" indent="0">
              <a:buNone/>
            </a:pPr>
            <a:r>
              <a:rPr lang="en-US" i="1" dirty="0" smtClean="0">
                <a:solidFill>
                  <a:srgbClr val="000000"/>
                </a:solidFill>
              </a:rPr>
              <a:t> </a:t>
            </a:r>
          </a:p>
          <a:p>
            <a:endParaRPr lang="en-US" dirty="0" smtClean="0"/>
          </a:p>
          <a:p>
            <a:endParaRPr lang="en-US" dirty="0"/>
          </a:p>
          <a:p>
            <a:endParaRPr lang="en-US" dirty="0"/>
          </a:p>
          <a:p>
            <a:endParaRPr lang="en-US" dirty="0"/>
          </a:p>
        </p:txBody>
      </p:sp>
    </p:spTree>
    <p:extLst>
      <p:ext uri="{BB962C8B-B14F-4D97-AF65-F5344CB8AC3E}">
        <p14:creationId xmlns:p14="http://schemas.microsoft.com/office/powerpoint/2010/main" val="490260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23701"/>
          </a:xfrm>
        </p:spPr>
        <p:txBody>
          <a:bodyPr/>
          <a:lstStyle/>
          <a:p>
            <a:r>
              <a:rPr lang="en-US" dirty="0" smtClean="0"/>
              <a:t>                </a:t>
            </a:r>
            <a:r>
              <a:rPr lang="en-US" b="1" i="1" u="sng" dirty="0" smtClean="0">
                <a:solidFill>
                  <a:schemeClr val="tx1"/>
                </a:solidFill>
              </a:rPr>
              <a:t>Takeaways??</a:t>
            </a:r>
            <a:endParaRPr lang="en-US" b="1" i="1" u="sng" dirty="0">
              <a:solidFill>
                <a:schemeClr val="tx1"/>
              </a:solidFill>
            </a:endParaRPr>
          </a:p>
        </p:txBody>
      </p:sp>
      <p:sp>
        <p:nvSpPr>
          <p:cNvPr id="3" name="Content Placeholder 2"/>
          <p:cNvSpPr>
            <a:spLocks noGrp="1"/>
          </p:cNvSpPr>
          <p:nvPr>
            <p:ph sz="quarter" idx="10"/>
          </p:nvPr>
        </p:nvSpPr>
        <p:spPr>
          <a:xfrm>
            <a:off x="0" y="923701"/>
            <a:ext cx="9144001" cy="5158727"/>
          </a:xfrm>
        </p:spPr>
        <p:txBody>
          <a:bodyPr>
            <a:normAutofit fontScale="77500" lnSpcReduction="20000"/>
          </a:bodyPr>
          <a:lstStyle/>
          <a:p>
            <a:pPr marL="0" indent="0">
              <a:buNone/>
            </a:pPr>
            <a:r>
              <a:rPr lang="en-US" sz="3200" b="1" dirty="0" smtClean="0">
                <a:solidFill>
                  <a:srgbClr val="0000FF"/>
                </a:solidFill>
              </a:rPr>
              <a:t>       Imagine a world without license agreements:</a:t>
            </a:r>
          </a:p>
          <a:p>
            <a:pPr marL="0" indent="0">
              <a:buNone/>
            </a:pPr>
            <a:r>
              <a:rPr lang="en-US" sz="3200" b="1" dirty="0" smtClean="0">
                <a:solidFill>
                  <a:srgbClr val="0000FF"/>
                </a:solidFill>
              </a:rPr>
              <a:t>                            What would happen?</a:t>
            </a:r>
          </a:p>
          <a:p>
            <a:pPr marL="0" indent="0">
              <a:buNone/>
            </a:pPr>
            <a:r>
              <a:rPr lang="en-US" dirty="0" smtClean="0">
                <a:solidFill>
                  <a:schemeClr val="tx1"/>
                </a:solidFill>
              </a:rPr>
              <a:t>* All cases cited have multiple causes of action</a:t>
            </a:r>
          </a:p>
          <a:p>
            <a:pPr marL="0" indent="0">
              <a:buNone/>
            </a:pPr>
            <a:r>
              <a:rPr lang="en-US" dirty="0" smtClean="0">
                <a:solidFill>
                  <a:schemeClr val="tx1"/>
                </a:solidFill>
              </a:rPr>
              <a:t>* EA’s original position – no EULA on PC games</a:t>
            </a:r>
          </a:p>
          <a:p>
            <a:endParaRPr lang="en-US" dirty="0">
              <a:solidFill>
                <a:schemeClr val="tx1"/>
              </a:solidFill>
            </a:endParaRPr>
          </a:p>
          <a:p>
            <a:pPr marL="0" indent="0">
              <a:buNone/>
            </a:pPr>
            <a:r>
              <a:rPr lang="en-US" sz="3200" b="1" dirty="0" smtClean="0">
                <a:solidFill>
                  <a:srgbClr val="000000"/>
                </a:solidFill>
              </a:rPr>
              <a:t>    </a:t>
            </a:r>
            <a:r>
              <a:rPr lang="en-US" sz="3600" b="1" i="1" cap="all" dirty="0" smtClean="0">
                <a:ln w="9000" cmpd="sng">
                  <a:solidFill>
                    <a:schemeClr val="accent4">
                      <a:shade val="50000"/>
                      <a:satMod val="120000"/>
                    </a:schemeClr>
                  </a:solidFill>
                  <a:prstDash val="solid"/>
                </a:ln>
                <a:solidFill>
                  <a:srgbClr val="008000"/>
                </a:solidFill>
                <a:effectLst>
                  <a:reflection blurRad="12700" stA="28000" endPos="45000" dist="1000" dir="5400000" sy="-100000" algn="bl" rotWithShape="0"/>
                </a:effectLst>
              </a:rPr>
              <a:t>WiLd ThOuGhT: </a:t>
            </a:r>
            <a:r>
              <a:rPr lang="en-US" sz="3200" b="1" dirty="0" smtClean="0">
                <a:solidFill>
                  <a:srgbClr val="000000"/>
                </a:solidFill>
              </a:rPr>
              <a:t>CONSUMER CONTRACTS/LICENCE AGREEMENTS </a:t>
            </a:r>
            <a:r>
              <a:rPr lang="en-US" sz="3200" b="1" dirty="0" smtClean="0">
                <a:solidFill>
                  <a:srgbClr val="0000FF"/>
                </a:solidFill>
              </a:rPr>
              <a:t>– </a:t>
            </a:r>
            <a:r>
              <a:rPr lang="en-US" sz="3200" b="1" dirty="0">
                <a:solidFill>
                  <a:srgbClr val="000090"/>
                </a:solidFill>
              </a:rPr>
              <a:t>A</a:t>
            </a:r>
            <a:r>
              <a:rPr lang="en-US" sz="3200" b="1" dirty="0" smtClean="0">
                <a:solidFill>
                  <a:srgbClr val="000090"/>
                </a:solidFill>
              </a:rPr>
              <a:t>re they redundant &amp;/or unnecessary?</a:t>
            </a:r>
          </a:p>
          <a:p>
            <a:pPr marL="0" indent="0">
              <a:buNone/>
            </a:pPr>
            <a:endParaRPr lang="en-US" sz="3200" b="1" dirty="0" smtClean="0">
              <a:solidFill>
                <a:srgbClr val="0000FF"/>
              </a:solidFill>
            </a:endParaRPr>
          </a:p>
          <a:p>
            <a:pPr marL="0" indent="0">
              <a:buNone/>
            </a:pPr>
            <a:r>
              <a:rPr lang="en-US" sz="3200" dirty="0" smtClean="0">
                <a:solidFill>
                  <a:srgbClr val="000000"/>
                </a:solidFill>
              </a:rPr>
              <a:t>Are </a:t>
            </a:r>
            <a:r>
              <a:rPr lang="en-US" sz="3200" dirty="0">
                <a:solidFill>
                  <a:srgbClr val="000000"/>
                </a:solidFill>
              </a:rPr>
              <a:t>they </a:t>
            </a:r>
            <a:r>
              <a:rPr lang="en-US" sz="3200" b="1" i="1" dirty="0" smtClean="0">
                <a:solidFill>
                  <a:srgbClr val="000000"/>
                </a:solidFill>
              </a:rPr>
              <a:t>“</a:t>
            </a:r>
            <a:r>
              <a:rPr lang="en-US" sz="3200" b="1" i="1" dirty="0" smtClean="0"/>
              <a:t>…</a:t>
            </a:r>
            <a:r>
              <a:rPr lang="en-US" sz="3200" b="1" i="1" dirty="0" smtClean="0">
                <a:solidFill>
                  <a:srgbClr val="000000"/>
                </a:solidFill>
                <a:latin typeface="Apple Chancery"/>
                <a:cs typeface="Apple Chancery"/>
              </a:rPr>
              <a:t>a </a:t>
            </a:r>
            <a:r>
              <a:rPr lang="en-US" sz="3200" b="1" i="1" dirty="0">
                <a:solidFill>
                  <a:srgbClr val="000000"/>
                </a:solidFill>
                <a:latin typeface="Apple Chancery"/>
                <a:cs typeface="Apple Chancery"/>
              </a:rPr>
              <a:t>tale told by an idiot, full of sound and fury, </a:t>
            </a:r>
            <a:r>
              <a:rPr lang="en-US" sz="3200" b="1" i="1" dirty="0" smtClean="0">
                <a:solidFill>
                  <a:srgbClr val="000000"/>
                </a:solidFill>
                <a:latin typeface="Apple Chancery"/>
                <a:cs typeface="Apple Chancery"/>
              </a:rPr>
              <a:t>   signifying </a:t>
            </a:r>
            <a:r>
              <a:rPr lang="en-US" sz="3200" b="1" i="1" dirty="0">
                <a:solidFill>
                  <a:srgbClr val="000000"/>
                </a:solidFill>
                <a:latin typeface="Apple Chancery"/>
                <a:cs typeface="Apple Chancery"/>
              </a:rPr>
              <a:t>nothing</a:t>
            </a:r>
            <a:r>
              <a:rPr lang="en-US" sz="3200" b="1" i="1" dirty="0">
                <a:solidFill>
                  <a:srgbClr val="000000"/>
                </a:solidFill>
              </a:rPr>
              <a:t>.” </a:t>
            </a:r>
            <a:r>
              <a:rPr lang="en-US" sz="2600" dirty="0" smtClean="0"/>
              <a:t>(</a:t>
            </a:r>
            <a:r>
              <a:rPr lang="en-US" sz="2600" dirty="0"/>
              <a:t>Macbeth Act V, </a:t>
            </a:r>
            <a:r>
              <a:rPr lang="en-US" sz="2600" dirty="0" err="1"/>
              <a:t>SceneV</a:t>
            </a:r>
            <a:r>
              <a:rPr lang="en-US" sz="2600" dirty="0" smtClean="0"/>
              <a:t>)</a:t>
            </a:r>
          </a:p>
          <a:p>
            <a:pPr marL="0" indent="0">
              <a:buNone/>
            </a:pPr>
            <a:endParaRPr lang="en-US" sz="2600" dirty="0" smtClean="0"/>
          </a:p>
          <a:p>
            <a:pPr marL="0" indent="0">
              <a:buNone/>
            </a:pPr>
            <a:endParaRPr lang="en-US" dirty="0" smtClean="0">
              <a:solidFill>
                <a:srgbClr val="000000"/>
              </a:solidFill>
            </a:endParaRPr>
          </a:p>
          <a:p>
            <a:pPr marL="0" indent="0">
              <a:buNone/>
            </a:pPr>
            <a:r>
              <a:rPr lang="en-US" sz="3100" b="1" i="1" dirty="0" smtClean="0">
                <a:solidFill>
                  <a:srgbClr val="0000FF"/>
                </a:solidFill>
              </a:rPr>
              <a:t>     What about STANDARDS or STANDARDIZATION?</a:t>
            </a:r>
          </a:p>
          <a:p>
            <a:pPr marL="0" indent="0">
              <a:buNone/>
            </a:pPr>
            <a:r>
              <a:rPr lang="en-US" dirty="0" smtClean="0">
                <a:solidFill>
                  <a:srgbClr val="000000"/>
                </a:solidFill>
              </a:rPr>
              <a:t>(EFF </a:t>
            </a:r>
            <a:r>
              <a:rPr lang="en-US" dirty="0">
                <a:solidFill>
                  <a:srgbClr val="000000"/>
                </a:solidFill>
              </a:rPr>
              <a:t>or Creative Commons “approved</a:t>
            </a:r>
            <a:r>
              <a:rPr lang="en-US" dirty="0" smtClean="0">
                <a:solidFill>
                  <a:srgbClr val="000000"/>
                </a:solidFill>
              </a:rPr>
              <a:t>” standard form EULA’s, </a:t>
            </a:r>
            <a:r>
              <a:rPr lang="en-US" dirty="0" err="1" smtClean="0">
                <a:solidFill>
                  <a:srgbClr val="000000"/>
                </a:solidFill>
              </a:rPr>
              <a:t>ToS</a:t>
            </a:r>
            <a:r>
              <a:rPr lang="en-US" dirty="0" smtClean="0">
                <a:solidFill>
                  <a:srgbClr val="000000"/>
                </a:solidFill>
              </a:rPr>
              <a:t>’, (non)   Privacy Agreements?)</a:t>
            </a:r>
            <a:endParaRPr lang="en-US" dirty="0">
              <a:solidFill>
                <a:srgbClr val="000000"/>
              </a:solidFill>
            </a:endParaRPr>
          </a:p>
          <a:p>
            <a:pPr marL="0" indent="0">
              <a:buNone/>
            </a:pPr>
            <a:endParaRPr lang="en-US" sz="3200" b="1" dirty="0" smtClean="0">
              <a:solidFill>
                <a:srgbClr val="0000FF"/>
              </a:solidFill>
            </a:endParaRPr>
          </a:p>
          <a:p>
            <a:pPr marL="0" indent="0">
              <a:buNone/>
            </a:pPr>
            <a:r>
              <a:rPr lang="en-US" sz="3200" b="1" dirty="0" smtClean="0">
                <a:solidFill>
                  <a:srgbClr val="000000"/>
                </a:solidFill>
              </a:rPr>
              <a:t>Otherwise</a:t>
            </a:r>
            <a:r>
              <a:rPr lang="en-US" sz="3200" b="1" dirty="0" smtClean="0">
                <a:solidFill>
                  <a:srgbClr val="660066"/>
                </a:solidFill>
              </a:rPr>
              <a:t>….Role of legislation/consumer protection/regulation/government? </a:t>
            </a:r>
            <a:r>
              <a:rPr lang="en-US" sz="3200" b="1" dirty="0">
                <a:solidFill>
                  <a:srgbClr val="660066"/>
                </a:solidFill>
              </a:rPr>
              <a:t> </a:t>
            </a:r>
            <a:r>
              <a:rPr lang="en-US" sz="3200" b="1" dirty="0" smtClean="0">
                <a:solidFill>
                  <a:schemeClr val="tx1"/>
                </a:solidFill>
              </a:rPr>
              <a:t>(</a:t>
            </a:r>
            <a:r>
              <a:rPr lang="en-US" sz="2600" b="1" dirty="0" smtClean="0">
                <a:solidFill>
                  <a:schemeClr val="tx1"/>
                </a:solidFill>
              </a:rPr>
              <a:t>TBD Part C of course - “Controlling”)</a:t>
            </a:r>
            <a:endParaRPr lang="en-US" sz="2600" b="1" dirty="0">
              <a:solidFill>
                <a:schemeClr val="tx1"/>
              </a:solidFill>
            </a:endParaRPr>
          </a:p>
        </p:txBody>
      </p:sp>
    </p:spTree>
    <p:extLst>
      <p:ext uri="{BB962C8B-B14F-4D97-AF65-F5344CB8AC3E}">
        <p14:creationId xmlns:p14="http://schemas.microsoft.com/office/powerpoint/2010/main" val="2136911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b="1" dirty="0" smtClean="0">
                <a:solidFill>
                  <a:srgbClr val="000000"/>
                </a:solidFill>
                <a:latin typeface="Apple Chancery"/>
                <a:cs typeface="Apple Chancery"/>
              </a:rPr>
              <a:t>NEXT WEEK….</a:t>
            </a:r>
            <a:endParaRPr lang="en-US" b="1" dirty="0">
              <a:solidFill>
                <a:srgbClr val="000000"/>
              </a:solidFill>
              <a:latin typeface="Apple Chancery"/>
              <a:cs typeface="Apple Chancery"/>
            </a:endParaRPr>
          </a:p>
        </p:txBody>
      </p:sp>
      <p:sp>
        <p:nvSpPr>
          <p:cNvPr id="3" name="Content Placeholder 2"/>
          <p:cNvSpPr>
            <a:spLocks noGrp="1"/>
          </p:cNvSpPr>
          <p:nvPr>
            <p:ph sz="quarter" idx="10"/>
          </p:nvPr>
        </p:nvSpPr>
        <p:spPr/>
        <p:txBody>
          <a:bodyPr/>
          <a:lstStyle/>
          <a:p>
            <a:r>
              <a:rPr lang="en-US" b="1" dirty="0" smtClean="0">
                <a:solidFill>
                  <a:srgbClr val="0000FF"/>
                </a:solidFill>
              </a:rPr>
              <a:t>THE WHEELBARROWS: </a:t>
            </a:r>
            <a:r>
              <a:rPr lang="en-US" i="1" dirty="0" smtClean="0"/>
              <a:t>A REPORT FROM THE FRONTLINES OF OUR “CONNECTING” LIVING ROOMS - ON THE LEGAL IMPLICATIONS OF CONVERGEANCE…</a:t>
            </a:r>
          </a:p>
          <a:p>
            <a:endParaRPr lang="en-US" dirty="0"/>
          </a:p>
          <a:p>
            <a:pPr marL="0" indent="0">
              <a:buNone/>
            </a:pPr>
            <a:r>
              <a:rPr lang="en-US" dirty="0" smtClean="0"/>
              <a:t> </a:t>
            </a:r>
            <a:endParaRPr lang="en-US" dirty="0"/>
          </a:p>
        </p:txBody>
      </p:sp>
      <p:pic>
        <p:nvPicPr>
          <p:cNvPr id="5" name="Content Placeholder 3" descr="streaming.JPG"/>
          <p:cNvPicPr>
            <a:picLocks noChangeAspect="1"/>
          </p:cNvPicPr>
          <p:nvPr/>
        </p:nvPicPr>
        <p:blipFill rotWithShape="1">
          <a:blip r:embed="rId2" cstate="print">
            <a:extLst>
              <a:ext uri="{28A0092B-C50C-407E-A947-70E740481C1C}">
                <a14:useLocalDpi xmlns:a14="http://schemas.microsoft.com/office/drawing/2010/main" val="0"/>
              </a:ext>
            </a:extLst>
          </a:blip>
          <a:srcRect l="9123" t="17615" r="12501"/>
          <a:stretch/>
        </p:blipFill>
        <p:spPr>
          <a:xfrm>
            <a:off x="2520461" y="2813538"/>
            <a:ext cx="3907692" cy="3066694"/>
          </a:xfrm>
          <a:prstGeom prst="rect">
            <a:avLst/>
          </a:prstGeom>
        </p:spPr>
      </p:pic>
    </p:spTree>
    <p:extLst>
      <p:ext uri="{BB962C8B-B14F-4D97-AF65-F5344CB8AC3E}">
        <p14:creationId xmlns:p14="http://schemas.microsoft.com/office/powerpoint/2010/main" val="4115951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Academic Partners</a:t>
            </a:r>
            <a:endParaRPr lang="en-US" dirty="0"/>
          </a:p>
        </p:txBody>
      </p:sp>
      <p:pic>
        <p:nvPicPr>
          <p:cNvPr id="10" name="Picture 9"/>
          <p:cNvPicPr>
            <a:picLocks noChangeAspect="1"/>
          </p:cNvPicPr>
          <p:nvPr/>
        </p:nvPicPr>
        <p:blipFill>
          <a:blip r:embed="rId2"/>
          <a:stretch>
            <a:fillRect/>
          </a:stretch>
        </p:blipFill>
        <p:spPr>
          <a:xfrm>
            <a:off x="1280391" y="2771403"/>
            <a:ext cx="6570518" cy="980674"/>
          </a:xfrm>
          <a:prstGeom prst="rect">
            <a:avLst/>
          </a:prstGeom>
        </p:spPr>
      </p:pic>
    </p:spTree>
    <p:extLst>
      <p:ext uri="{BB962C8B-B14F-4D97-AF65-F5344CB8AC3E}">
        <p14:creationId xmlns:p14="http://schemas.microsoft.com/office/powerpoint/2010/main" val="139523007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26583"/>
          </a:xfrm>
        </p:spPr>
        <p:txBody>
          <a:bodyPr/>
          <a:lstStyle/>
          <a:p>
            <a:r>
              <a:rPr lang="en-US" dirty="0" smtClean="0"/>
              <a:t> Nordic freedoms: two more things</a:t>
            </a:r>
            <a:endParaRPr lang="en-US" dirty="0"/>
          </a:p>
        </p:txBody>
      </p:sp>
      <p:sp>
        <p:nvSpPr>
          <p:cNvPr id="3" name="Content Placeholder 2"/>
          <p:cNvSpPr>
            <a:spLocks noGrp="1"/>
          </p:cNvSpPr>
          <p:nvPr>
            <p:ph sz="quarter" idx="10"/>
          </p:nvPr>
        </p:nvSpPr>
        <p:spPr>
          <a:xfrm>
            <a:off x="457200" y="1026583"/>
            <a:ext cx="8229600" cy="4699551"/>
          </a:xfrm>
        </p:spPr>
        <p:txBody>
          <a:bodyPr/>
          <a:lstStyle/>
          <a:p>
            <a:r>
              <a:rPr lang="en-US" dirty="0" smtClean="0"/>
              <a:t>World Press Freedom Index: </a:t>
            </a:r>
            <a:r>
              <a:rPr lang="en-US" sz="2000" dirty="0"/>
              <a:t>“The </a:t>
            </a:r>
            <a:r>
              <a:rPr lang="en-US" sz="2000" i="1" dirty="0">
                <a:solidFill>
                  <a:srgbClr val="000000"/>
                </a:solidFill>
              </a:rPr>
              <a:t>Nordic countries have again </a:t>
            </a:r>
            <a:r>
              <a:rPr lang="en-US" sz="2000" dirty="0"/>
              <a:t>demonstrated their ability to maintain an </a:t>
            </a:r>
            <a:r>
              <a:rPr lang="en-US" sz="2000" i="1" dirty="0">
                <a:solidFill>
                  <a:srgbClr val="000000"/>
                </a:solidFill>
              </a:rPr>
              <a:t>optimal environment </a:t>
            </a:r>
            <a:r>
              <a:rPr lang="en-US" sz="2000" dirty="0"/>
              <a:t>for news providers. Finland (1st, 0), Netherlands (2nd, +1) and Norway (3rd, -2) have held on to the first three places. Canada (20th, -10) only just avoided dropping out of the top 20.</a:t>
            </a:r>
            <a:r>
              <a:rPr lang="en-US" sz="2000" dirty="0" smtClean="0"/>
              <a:t>”</a:t>
            </a:r>
            <a:r>
              <a:rPr lang="en-US" sz="2000" dirty="0" smtClean="0">
                <a:hlinkClick r:id="rId2"/>
              </a:rPr>
              <a:t>http</a:t>
            </a:r>
            <a:r>
              <a:rPr lang="en-US" sz="2000" dirty="0">
                <a:hlinkClick r:id="rId2"/>
              </a:rPr>
              <a:t>://en.rsf.org/press-freedom-index-2013,1054.</a:t>
            </a:r>
            <a:r>
              <a:rPr lang="en-US" sz="2000" dirty="0" smtClean="0">
                <a:hlinkClick r:id="rId2"/>
              </a:rPr>
              <a:t>html</a:t>
            </a:r>
            <a:r>
              <a:rPr lang="en-US" sz="2000" dirty="0"/>
              <a:t> </a:t>
            </a:r>
            <a:endParaRPr lang="en-US" sz="2000" dirty="0" smtClean="0"/>
          </a:p>
          <a:p>
            <a:r>
              <a:rPr lang="en-US" dirty="0" smtClean="0"/>
              <a:t>Swedish </a:t>
            </a:r>
            <a:r>
              <a:rPr lang="en-US" dirty="0"/>
              <a:t>tech start-ups outdoing European rivals (c/o </a:t>
            </a:r>
            <a:r>
              <a:rPr lang="en-US" dirty="0" err="1"/>
              <a:t>Roch</a:t>
            </a:r>
            <a:r>
              <a:rPr lang="en-US" dirty="0"/>
              <a:t> Ripley)</a:t>
            </a:r>
            <a:r>
              <a:rPr lang="en-US" sz="2000" dirty="0">
                <a:hlinkClick r:id="rId3"/>
              </a:rPr>
              <a:t>http://www.theglobeandmail.com/report-on-business/international-business/european-business/swedish-tech-start-ups-outdoing-european-rivals/article8183599/</a:t>
            </a:r>
            <a:endParaRPr lang="en-US" sz="2000" dirty="0"/>
          </a:p>
          <a:p>
            <a:endParaRPr lang="en-US" dirty="0"/>
          </a:p>
          <a:p>
            <a:endParaRPr lang="en-US" dirty="0" smtClean="0"/>
          </a:p>
          <a:p>
            <a:endParaRPr lang="en-US" dirty="0"/>
          </a:p>
          <a:p>
            <a:pPr marL="0" indent="0">
              <a:buNone/>
            </a:pPr>
            <a:endParaRPr lang="en-US" dirty="0"/>
          </a:p>
        </p:txBody>
      </p:sp>
      <p:pic>
        <p:nvPicPr>
          <p:cNvPr id="6" name="Content Placeholder 3" descr="file000555409201.jpg"/>
          <p:cNvPicPr>
            <a:picLocks noChangeAspect="1"/>
          </p:cNvPicPr>
          <p:nvPr/>
        </p:nvPicPr>
        <p:blipFill>
          <a:blip r:embed="rId4">
            <a:extLst>
              <a:ext uri="{28A0092B-C50C-407E-A947-70E740481C1C}">
                <a14:useLocalDpi xmlns:a14="http://schemas.microsoft.com/office/drawing/2010/main" val="0"/>
              </a:ext>
            </a:extLst>
          </a:blip>
          <a:srcRect t="10543" b="10543"/>
          <a:stretch>
            <a:fillRect/>
          </a:stretch>
        </p:blipFill>
        <p:spPr>
          <a:xfrm>
            <a:off x="1400426" y="4189901"/>
            <a:ext cx="6654799" cy="1629834"/>
          </a:xfrm>
          <a:prstGeom prst="rect">
            <a:avLst/>
          </a:prstGeom>
        </p:spPr>
      </p:pic>
    </p:spTree>
    <p:extLst>
      <p:ext uri="{BB962C8B-B14F-4D97-AF65-F5344CB8AC3E}">
        <p14:creationId xmlns:p14="http://schemas.microsoft.com/office/powerpoint/2010/main" val="1377436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28407"/>
          </a:xfrm>
        </p:spPr>
        <p:txBody>
          <a:bodyPr>
            <a:normAutofit/>
          </a:bodyPr>
          <a:lstStyle/>
          <a:p>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Today…</a:t>
            </a:r>
            <a:r>
              <a:rPr lang="en-US"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en-US"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en-US"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Connecting </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as</a:t>
            </a:r>
            <a:r>
              <a:rPr lang="en-US"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by</a:t>
            </a:r>
            <a:r>
              <a:rPr lang="en-US"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Contracting</a:t>
            </a: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3" name="Content Placeholder 2"/>
          <p:cNvSpPr>
            <a:spLocks noGrp="1"/>
          </p:cNvSpPr>
          <p:nvPr>
            <p:ph sz="quarter" idx="10"/>
          </p:nvPr>
        </p:nvSpPr>
        <p:spPr>
          <a:xfrm>
            <a:off x="95250" y="983189"/>
            <a:ext cx="9048750" cy="4997878"/>
          </a:xfrm>
        </p:spPr>
        <p:txBody>
          <a:bodyPr>
            <a:normAutofit fontScale="92500" lnSpcReduction="10000"/>
          </a:bodyPr>
          <a:lstStyle/>
          <a:p>
            <a:pPr marL="0" indent="0">
              <a:buNone/>
            </a:pPr>
            <a:r>
              <a:rPr lang="en-US" sz="4400" b="1" dirty="0"/>
              <a:t> </a:t>
            </a:r>
            <a:r>
              <a:rPr lang="en-US" sz="4400" b="1" dirty="0" smtClean="0"/>
              <a:t>              </a:t>
            </a:r>
            <a:r>
              <a:rPr lang="en-US" sz="4400" b="1" dirty="0"/>
              <a:t> </a:t>
            </a:r>
            <a:r>
              <a:rPr lang="en-US" sz="4400" b="1" dirty="0" smtClean="0"/>
              <a:t>  </a:t>
            </a:r>
          </a:p>
          <a:p>
            <a:pPr marL="0" indent="0">
              <a:buNone/>
            </a:pPr>
            <a:r>
              <a:rPr lang="en-US" sz="4400" b="1" dirty="0">
                <a:solidFill>
                  <a:srgbClr val="0000FF"/>
                </a:solidFill>
              </a:rPr>
              <a:t> </a:t>
            </a:r>
            <a:r>
              <a:rPr lang="en-US" sz="4400" b="1" dirty="0" smtClean="0">
                <a:solidFill>
                  <a:srgbClr val="0000FF"/>
                </a:solidFill>
              </a:rPr>
              <a:t>                 </a:t>
            </a:r>
          </a:p>
          <a:p>
            <a:pPr marL="0" indent="0">
              <a:buNone/>
            </a:pPr>
            <a:r>
              <a:rPr lang="en-US" sz="4400" b="1" dirty="0">
                <a:solidFill>
                  <a:srgbClr val="0000FF"/>
                </a:solidFill>
              </a:rPr>
              <a:t> </a:t>
            </a:r>
            <a:r>
              <a:rPr lang="en-US" sz="4400" b="1" dirty="0" smtClean="0">
                <a:solidFill>
                  <a:srgbClr val="0000FF"/>
                </a:solidFill>
              </a:rPr>
              <a:t>                 Ten Cases</a:t>
            </a:r>
          </a:p>
          <a:p>
            <a:pPr marL="0" indent="0">
              <a:buNone/>
            </a:pPr>
            <a:r>
              <a:rPr lang="en-US" sz="4400" b="1" dirty="0" smtClean="0"/>
              <a:t>                  </a:t>
            </a:r>
            <a:r>
              <a:rPr lang="en-US" sz="5400" b="1" dirty="0" smtClean="0">
                <a:solidFill>
                  <a:srgbClr val="FF0000"/>
                </a:solidFill>
              </a:rPr>
              <a:t>Ten Clauses</a:t>
            </a:r>
          </a:p>
          <a:p>
            <a:pPr marL="0" indent="0">
              <a:buNone/>
            </a:pPr>
            <a:r>
              <a:rPr lang="en-US" sz="4400" b="1" dirty="0" smtClean="0"/>
              <a:t> </a:t>
            </a:r>
            <a:r>
              <a:rPr lang="en-US" sz="4400" b="1" dirty="0"/>
              <a:t> </a:t>
            </a:r>
            <a:r>
              <a:rPr lang="en-US" sz="4400" b="1" dirty="0" smtClean="0"/>
              <a:t>                </a:t>
            </a:r>
            <a:r>
              <a:rPr lang="en-US" sz="6600" b="1" dirty="0" smtClean="0">
                <a:solidFill>
                  <a:srgbClr val="008000"/>
                </a:solidFill>
              </a:rPr>
              <a:t>Ten Contexts</a:t>
            </a:r>
          </a:p>
          <a:p>
            <a:pPr marL="0" indent="0">
              <a:buNone/>
            </a:pPr>
            <a:endParaRPr lang="en-US" sz="6600" b="1" dirty="0" smtClean="0">
              <a:solidFill>
                <a:srgbClr val="008000"/>
              </a:solidFill>
            </a:endParaRPr>
          </a:p>
          <a:p>
            <a:pPr marL="0" indent="0">
              <a:buNone/>
            </a:pPr>
            <a:r>
              <a:rPr lang="en-US" b="1" dirty="0" smtClean="0">
                <a:solidFill>
                  <a:schemeClr val="tx1"/>
                </a:solidFill>
              </a:rPr>
              <a:t>                                  </a:t>
            </a:r>
            <a:r>
              <a:rPr lang="en-US" sz="2600" b="1" dirty="0" smtClean="0">
                <a:solidFill>
                  <a:schemeClr val="tx1"/>
                </a:solidFill>
              </a:rPr>
              <a:t>&amp; some lessons learned…</a:t>
            </a:r>
          </a:p>
          <a:p>
            <a:pPr marL="0" indent="0">
              <a:buNone/>
            </a:pPr>
            <a:endParaRPr lang="en-US" b="1" dirty="0" smtClean="0">
              <a:solidFill>
                <a:schemeClr val="tx1"/>
              </a:solidFill>
            </a:endParaRPr>
          </a:p>
          <a:p>
            <a:pPr marL="0" indent="0">
              <a:buNone/>
            </a:pPr>
            <a:r>
              <a:rPr lang="en-US" sz="2200" b="1" dirty="0" smtClean="0"/>
              <a:t>                   </a:t>
            </a:r>
            <a:r>
              <a:rPr lang="en-US" sz="1900" b="1" dirty="0" smtClean="0"/>
              <a:t>(next week Connecting as/by Technology – legal implications)</a:t>
            </a:r>
            <a:endParaRPr lang="en-US" sz="1900" b="1" dirty="0"/>
          </a:p>
        </p:txBody>
      </p:sp>
    </p:spTree>
    <p:extLst>
      <p:ext uri="{BB962C8B-B14F-4D97-AF65-F5344CB8AC3E}">
        <p14:creationId xmlns:p14="http://schemas.microsoft.com/office/powerpoint/2010/main" val="925556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Things to </a:t>
            </a:r>
            <a:r>
              <a:rPr lang="en-US" dirty="0"/>
              <a:t>L</a:t>
            </a:r>
            <a:r>
              <a:rPr lang="en-US" dirty="0" smtClean="0"/>
              <a:t>ook For</a:t>
            </a:r>
            <a:endParaRPr lang="en-US" dirty="0"/>
          </a:p>
        </p:txBody>
      </p:sp>
      <p:sp>
        <p:nvSpPr>
          <p:cNvPr id="3" name="Content Placeholder 2"/>
          <p:cNvSpPr>
            <a:spLocks noGrp="1"/>
          </p:cNvSpPr>
          <p:nvPr>
            <p:ph sz="quarter" idx="10"/>
          </p:nvPr>
        </p:nvSpPr>
        <p:spPr>
          <a:xfrm>
            <a:off x="457200" y="1408134"/>
            <a:ext cx="8229600" cy="4716914"/>
          </a:xfrm>
        </p:spPr>
        <p:txBody>
          <a:bodyPr>
            <a:normAutofit lnSpcReduction="10000"/>
          </a:bodyPr>
          <a:lstStyle/>
          <a:p>
            <a:r>
              <a:rPr lang="en-US" sz="2800" b="1" dirty="0" smtClean="0"/>
              <a:t>Collisions of </a:t>
            </a:r>
            <a:r>
              <a:rPr lang="en-US" sz="2800" b="1" dirty="0" smtClean="0">
                <a:solidFill>
                  <a:srgbClr val="FF0000"/>
                </a:solidFill>
              </a:rPr>
              <a:t>CONTRACT</a:t>
            </a:r>
            <a:r>
              <a:rPr lang="en-US" sz="2800" b="1" dirty="0" smtClean="0"/>
              <a:t> &amp;</a:t>
            </a:r>
            <a:r>
              <a:rPr lang="en-US" dirty="0" smtClean="0"/>
              <a:t>: </a:t>
            </a:r>
          </a:p>
          <a:p>
            <a:pPr marL="0" indent="0">
              <a:buNone/>
            </a:pPr>
            <a:r>
              <a:rPr lang="en-US" dirty="0" smtClean="0"/>
              <a:t>                                                            </a:t>
            </a:r>
            <a:r>
              <a:rPr lang="en-US" dirty="0" smtClean="0">
                <a:solidFill>
                  <a:srgbClr val="0000FF"/>
                </a:solidFill>
              </a:rPr>
              <a:t>Copyright freedoms</a:t>
            </a:r>
          </a:p>
          <a:p>
            <a:pPr marL="0" indent="0">
              <a:buNone/>
            </a:pPr>
            <a:r>
              <a:rPr lang="en-US" dirty="0" smtClean="0">
                <a:solidFill>
                  <a:srgbClr val="0000FF"/>
                </a:solidFill>
              </a:rPr>
              <a:t>                                                            Expressive freedoms</a:t>
            </a:r>
          </a:p>
          <a:p>
            <a:pPr marL="0" indent="0">
              <a:buNone/>
            </a:pPr>
            <a:r>
              <a:rPr lang="en-US" dirty="0" smtClean="0">
                <a:solidFill>
                  <a:srgbClr val="0000FF"/>
                </a:solidFill>
              </a:rPr>
              <a:t>                                                            Creative freedoms</a:t>
            </a:r>
          </a:p>
          <a:p>
            <a:pPr marL="0" indent="0">
              <a:buNone/>
            </a:pPr>
            <a:r>
              <a:rPr lang="en-US" dirty="0" smtClean="0">
                <a:solidFill>
                  <a:srgbClr val="0000FF"/>
                </a:solidFill>
              </a:rPr>
              <a:t>                                                            Connective freedoms</a:t>
            </a:r>
          </a:p>
          <a:p>
            <a:pPr marL="0" indent="0">
              <a:buNone/>
            </a:pPr>
            <a:endParaRPr lang="en-US" dirty="0" smtClean="0">
              <a:solidFill>
                <a:srgbClr val="0000FF"/>
              </a:solidFill>
            </a:endParaRPr>
          </a:p>
          <a:p>
            <a:r>
              <a:rPr lang="en-US" dirty="0" smtClean="0"/>
              <a:t>Preference to </a:t>
            </a:r>
            <a:r>
              <a:rPr lang="en-US" dirty="0" smtClean="0">
                <a:solidFill>
                  <a:srgbClr val="0000FF"/>
                </a:solidFill>
              </a:rPr>
              <a:t>gamer in game </a:t>
            </a:r>
            <a:r>
              <a:rPr lang="en-US" dirty="0" smtClean="0"/>
              <a:t>or </a:t>
            </a:r>
            <a:r>
              <a:rPr lang="en-US" dirty="0" smtClean="0">
                <a:solidFill>
                  <a:srgbClr val="FF0000"/>
                </a:solidFill>
              </a:rPr>
              <a:t>developer outside </a:t>
            </a:r>
            <a:r>
              <a:rPr lang="en-US" dirty="0" smtClean="0"/>
              <a:t>of game</a:t>
            </a:r>
          </a:p>
          <a:p>
            <a:pPr marL="0" indent="0">
              <a:buNone/>
            </a:pPr>
            <a:endParaRPr lang="en-US" dirty="0" smtClean="0"/>
          </a:p>
          <a:p>
            <a:r>
              <a:rPr lang="en-US" dirty="0" smtClean="0"/>
              <a:t>Implications of contracts as individual bargains &amp;/or mass agreement</a:t>
            </a:r>
          </a:p>
          <a:p>
            <a:pPr marL="0" indent="0">
              <a:buNone/>
            </a:pPr>
            <a:endParaRPr lang="en-US" dirty="0" smtClean="0"/>
          </a:p>
          <a:p>
            <a:r>
              <a:rPr lang="en-US" dirty="0" smtClean="0"/>
              <a:t>Contractual complexity as a consequence of infinite slice-able &amp;dice-able nature of IP.</a:t>
            </a:r>
          </a:p>
          <a:p>
            <a:endParaRPr lang="en-US" dirty="0"/>
          </a:p>
        </p:txBody>
      </p:sp>
    </p:spTree>
    <p:extLst>
      <p:ext uri="{BB962C8B-B14F-4D97-AF65-F5344CB8AC3E}">
        <p14:creationId xmlns:p14="http://schemas.microsoft.com/office/powerpoint/2010/main" val="1673486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smtClean="0">
                <a:solidFill>
                  <a:srgbClr val="0000FF"/>
                </a:solidFill>
              </a:rPr>
              <a:t>Repeat After Me…….</a:t>
            </a:r>
            <a:endParaRPr lang="en-US" dirty="0">
              <a:solidFill>
                <a:srgbClr val="0000FF"/>
              </a:solidFill>
            </a:endParaRPr>
          </a:p>
        </p:txBody>
      </p:sp>
      <p:sp>
        <p:nvSpPr>
          <p:cNvPr id="3" name="Content Placeholder 2"/>
          <p:cNvSpPr>
            <a:spLocks noGrp="1"/>
          </p:cNvSpPr>
          <p:nvPr>
            <p:ph sz="quarter" idx="10"/>
          </p:nvPr>
        </p:nvSpPr>
        <p:spPr>
          <a:xfrm>
            <a:off x="457200" y="2051904"/>
            <a:ext cx="8229600" cy="3674230"/>
          </a:xfrm>
        </p:spPr>
        <p:txBody>
          <a:bodyPr>
            <a:normAutofit/>
          </a:bodyPr>
          <a:lstStyle/>
          <a:p>
            <a:pPr marL="0" indent="0">
              <a:buNone/>
            </a:pPr>
            <a:r>
              <a:rPr lang="en-US" sz="3200" b="1" dirty="0" smtClean="0">
                <a:solidFill>
                  <a:srgbClr val="FF0000"/>
                </a:solidFill>
              </a:rPr>
              <a:t>“I am agreeing. I am not reading what I am agreeing to. I am doing this thousands of times. Each document I am agreeing to &amp; not reading is different, </a:t>
            </a:r>
            <a:r>
              <a:rPr lang="en-US" sz="3200" b="1" u="sng" dirty="0" smtClean="0">
                <a:solidFill>
                  <a:srgbClr val="FF0000"/>
                </a:solidFill>
              </a:rPr>
              <a:t>often quite different</a:t>
            </a:r>
            <a:r>
              <a:rPr lang="en-US" sz="3200" b="1" dirty="0" smtClean="0">
                <a:solidFill>
                  <a:srgbClr val="FF0000"/>
                </a:solidFill>
              </a:rPr>
              <a:t>, from every other document I am agreeing to and not reading.”</a:t>
            </a:r>
            <a:endParaRPr lang="en-US" sz="3200" b="1" dirty="0">
              <a:solidFill>
                <a:srgbClr val="FF0000"/>
              </a:solidFill>
            </a:endParaRPr>
          </a:p>
        </p:txBody>
      </p:sp>
    </p:spTree>
    <p:extLst>
      <p:ext uri="{BB962C8B-B14F-4D97-AF65-F5344CB8AC3E}">
        <p14:creationId xmlns:p14="http://schemas.microsoft.com/office/powerpoint/2010/main" val="2401861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WE HAVE ARRIVED AT….</a:t>
            </a:r>
            <a:endParaRPr lang="en-US" dirty="0"/>
          </a:p>
        </p:txBody>
      </p:sp>
      <p:pic>
        <p:nvPicPr>
          <p:cNvPr id="4" name="Content Placeholder 3" descr="file2471271385911.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2584" t="15021" r="19776" b="15021"/>
          <a:stretch/>
        </p:blipFill>
        <p:spPr>
          <a:xfrm>
            <a:off x="2315764" y="1408113"/>
            <a:ext cx="4743581" cy="4318000"/>
          </a:xfrm>
        </p:spPr>
      </p:pic>
    </p:spTree>
    <p:extLst>
      <p:ext uri="{BB962C8B-B14F-4D97-AF65-F5344CB8AC3E}">
        <p14:creationId xmlns:p14="http://schemas.microsoft.com/office/powerpoint/2010/main" val="72018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16706" y="981432"/>
            <a:ext cx="8229600" cy="2387003"/>
          </a:xfrm>
        </p:spPr>
        <p:txBody>
          <a:bodyPr>
            <a:normAutofit/>
          </a:bodyPr>
          <a:lstStyle/>
          <a:p>
            <a:r>
              <a:rPr lang="en-US" sz="6000" b="1" dirty="0" smtClean="0">
                <a:solidFill>
                  <a:srgbClr val="FF0000"/>
                </a:solidFill>
                <a:latin typeface="Abadi MT Condensed Extra Bold"/>
                <a:cs typeface="Abadi MT Condensed Extra Bold"/>
              </a:rPr>
              <a:t>     WARNING &amp; NOTICE</a:t>
            </a:r>
            <a:endParaRPr lang="en-US" sz="6000" b="1" dirty="0">
              <a:solidFill>
                <a:srgbClr val="FF0000"/>
              </a:solidFill>
              <a:latin typeface="Abadi MT Condensed Extra Bold"/>
              <a:cs typeface="Abadi MT Condensed Extra Bold"/>
            </a:endParaRPr>
          </a:p>
        </p:txBody>
      </p:sp>
      <p:sp>
        <p:nvSpPr>
          <p:cNvPr id="5" name="Subtitle 4"/>
          <p:cNvSpPr>
            <a:spLocks noGrp="1"/>
          </p:cNvSpPr>
          <p:nvPr>
            <p:ph type="subTitle" idx="1"/>
          </p:nvPr>
        </p:nvSpPr>
        <p:spPr>
          <a:xfrm>
            <a:off x="416706" y="3373189"/>
            <a:ext cx="8229600" cy="2515406"/>
          </a:xfrm>
        </p:spPr>
        <p:txBody>
          <a:bodyPr/>
          <a:lstStyle/>
          <a:p>
            <a:r>
              <a:rPr lang="en-US" dirty="0" smtClean="0"/>
              <a:t>The materials that follow are filled with often dense, repetitive and difficult to follow legal language. You will find yourself scrambling to understand what the quoted text says and why those particular words and  concepts are being conveyed……..It will be difficult to understand…..</a:t>
            </a:r>
          </a:p>
          <a:p>
            <a:r>
              <a:rPr lang="en-US" dirty="0"/>
              <a:t> </a:t>
            </a:r>
            <a:r>
              <a:rPr lang="en-US" dirty="0" smtClean="0"/>
              <a:t>                </a:t>
            </a:r>
          </a:p>
          <a:p>
            <a:r>
              <a:rPr lang="en-US" sz="2800" b="1" dirty="0">
                <a:solidFill>
                  <a:srgbClr val="800000"/>
                </a:solidFill>
              </a:rPr>
              <a:t> </a:t>
            </a:r>
            <a:r>
              <a:rPr lang="en-US" sz="2800" b="1" dirty="0" smtClean="0">
                <a:solidFill>
                  <a:srgbClr val="800000"/>
                </a:solidFill>
              </a:rPr>
              <a:t>                   </a:t>
            </a:r>
            <a:r>
              <a:rPr lang="en-US" b="1" dirty="0" smtClean="0">
                <a:solidFill>
                  <a:srgbClr val="800000"/>
                </a:solidFill>
              </a:rPr>
              <a:t>AND THAT IS THE POINT </a:t>
            </a:r>
          </a:p>
          <a:p>
            <a:endParaRPr lang="en-US" dirty="0"/>
          </a:p>
          <a:p>
            <a:endParaRPr lang="en-US" dirty="0"/>
          </a:p>
        </p:txBody>
      </p:sp>
    </p:spTree>
    <p:extLst>
      <p:ext uri="{BB962C8B-B14F-4D97-AF65-F5344CB8AC3E}">
        <p14:creationId xmlns:p14="http://schemas.microsoft.com/office/powerpoint/2010/main" val="150083232"/>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1001</TotalTime>
  <Words>4865</Words>
  <Application>Microsoft Macintosh PowerPoint</Application>
  <PresentationFormat>On-screen Show (4:3)</PresentationFormat>
  <Paragraphs>225</Paragraphs>
  <Slides>34</Slides>
  <Notes>2</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CDM_PPT_Template </vt:lpstr>
      <vt:lpstr> Ten Cases - Ten Clauses - Ten Contexts</vt:lpstr>
      <vt:lpstr> Follow Ups Talk 4: Creating as Connecting</vt:lpstr>
      <vt:lpstr> One more proof: Learning is a Remix</vt:lpstr>
      <vt:lpstr> Nordic freedoms: two more things</vt:lpstr>
      <vt:lpstr>              Today…   Connecting as/by Contracting</vt:lpstr>
      <vt:lpstr>              Things to Look For</vt:lpstr>
      <vt:lpstr>            Repeat After Me…….</vt:lpstr>
      <vt:lpstr>        WE HAVE ARRIVED AT….</vt:lpstr>
      <vt:lpstr>     WARNING &amp; NOTICE</vt:lpstr>
      <vt:lpstr>  Case 1: Blizzard v. Internet Gateway (Battle.net clone)</vt:lpstr>
      <vt:lpstr>           Davidson (con’d)</vt:lpstr>
      <vt:lpstr>Case 2: Blizzard v. In Game (gold-farming)  </vt:lpstr>
      <vt:lpstr>        Blizzard v. In Game (con’d)</vt:lpstr>
      <vt:lpstr>Case 3: MDY v. Blizzard (WoW Glider/bot)</vt:lpstr>
      <vt:lpstr>                    MDY (con’d)</vt:lpstr>
      <vt:lpstr>   Case 4: Blizzard v. Marshall (Battle.net clone)</vt:lpstr>
      <vt:lpstr>        Blizzard v. Marshall (con’d)</vt:lpstr>
      <vt:lpstr>      Blizzard v. Marshall (con’d 2)</vt:lpstr>
      <vt:lpstr> Case 5: Vernor v. Autodesk (re-sale)</vt:lpstr>
      <vt:lpstr>                   Vernor (con’d)</vt:lpstr>
      <vt:lpstr>          Case 6: iRacing (Mods) </vt:lpstr>
      <vt:lpstr>              iRacing (con’d)</vt:lpstr>
      <vt:lpstr> Case 7: Smallwood v. NCSOFT (addiction) </vt:lpstr>
      <vt:lpstr>                Smallwood (con’d)</vt:lpstr>
      <vt:lpstr>Case 8: Hernandez (gold-farming) </vt:lpstr>
      <vt:lpstr>  Case 9: Zynga v. Labrasca (virtual currency)</vt:lpstr>
      <vt:lpstr>  Case 10: Evony v. Holland (on-line clone)</vt:lpstr>
      <vt:lpstr>          Evony v. Holland (con’d)</vt:lpstr>
      <vt:lpstr>       The Post IP World: Redux</vt:lpstr>
      <vt:lpstr>           OBSERVATIONS 1</vt:lpstr>
      <vt:lpstr>          OBSERVATIONS 2</vt:lpstr>
      <vt:lpstr>                Takeaways??</vt:lpstr>
      <vt:lpstr>               NEXT WEEK….</vt:lpstr>
      <vt:lpstr>Our Academic Partners</vt:lpstr>
    </vt:vector>
  </TitlesOfParts>
  <Company>Festinger Bahniwal Law &amp; Strategy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Ten Clauses - Ten Cases – Ten Contexts</dc:title>
  <dc:creator>Jon Festinger</dc:creator>
  <cp:lastModifiedBy>Jon Festinger</cp:lastModifiedBy>
  <cp:revision>124</cp:revision>
  <cp:lastPrinted>2013-02-06T03:10:25Z</cp:lastPrinted>
  <dcterms:created xsi:type="dcterms:W3CDTF">2013-02-03T02:18:49Z</dcterms:created>
  <dcterms:modified xsi:type="dcterms:W3CDTF">2013-02-07T07:15:18Z</dcterms:modified>
</cp:coreProperties>
</file>