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1" r:id="rId2"/>
    <p:sldId id="272" r:id="rId3"/>
    <p:sldId id="273" r:id="rId4"/>
    <p:sldId id="275" r:id="rId5"/>
    <p:sldId id="258" r:id="rId6"/>
    <p:sldId id="276" r:id="rId7"/>
    <p:sldId id="260" r:id="rId8"/>
    <p:sldId id="277" r:id="rId9"/>
    <p:sldId id="261" r:id="rId10"/>
    <p:sldId id="309" r:id="rId11"/>
    <p:sldId id="267" r:id="rId12"/>
    <p:sldId id="268" r:id="rId13"/>
    <p:sldId id="278" r:id="rId14"/>
    <p:sldId id="280" r:id="rId15"/>
    <p:sldId id="282" r:id="rId16"/>
    <p:sldId id="283"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7" r:id="rId33"/>
    <p:sldId id="305" r:id="rId34"/>
    <p:sldId id="306" r:id="rId35"/>
    <p:sldId id="308" r:id="rId36"/>
    <p:sldId id="270"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1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922AC6-C9D3-4C4C-86F8-4415EA335D92}" type="datetimeFigureOut">
              <a:rPr lang="en-US" smtClean="0"/>
              <a:t>2013-03-31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00983D-6023-C541-B8A0-413C7CB83016}" type="slidenum">
              <a:rPr lang="en-US" smtClean="0"/>
              <a:t>‹#›</a:t>
            </a:fld>
            <a:endParaRPr lang="en-US"/>
          </a:p>
        </p:txBody>
      </p:sp>
    </p:spTree>
    <p:extLst>
      <p:ext uri="{BB962C8B-B14F-4D97-AF65-F5344CB8AC3E}">
        <p14:creationId xmlns:p14="http://schemas.microsoft.com/office/powerpoint/2010/main" val="2719348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00983D-6023-C541-B8A0-413C7CB83016}" type="slidenum">
              <a:rPr lang="en-US" smtClean="0"/>
              <a:t>17</a:t>
            </a:fld>
            <a:endParaRPr lang="en-US"/>
          </a:p>
        </p:txBody>
      </p:sp>
    </p:spTree>
    <p:extLst>
      <p:ext uri="{BB962C8B-B14F-4D97-AF65-F5344CB8AC3E}">
        <p14:creationId xmlns:p14="http://schemas.microsoft.com/office/powerpoint/2010/main" val="2402663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706" y="2352435"/>
            <a:ext cx="8229600" cy="1016000"/>
          </a:xfrm>
        </p:spPr>
        <p:txBody>
          <a:bodyPr lIns="76200" tIns="76200" rIns="76200" bIns="76200"/>
          <a:lstStyle/>
          <a:p>
            <a:r>
              <a:rPr lang="en-CA" dirty="0" smtClean="0"/>
              <a:t>Click To Edit Master Title Style</a:t>
            </a:r>
            <a:endParaRPr lang="en-US" dirty="0"/>
          </a:p>
        </p:txBody>
      </p:sp>
      <p:sp>
        <p:nvSpPr>
          <p:cNvPr id="3" name="Subtitle 2"/>
          <p:cNvSpPr>
            <a:spLocks noGrp="1"/>
          </p:cNvSpPr>
          <p:nvPr>
            <p:ph type="subTitle" idx="1"/>
          </p:nvPr>
        </p:nvSpPr>
        <p:spPr>
          <a:xfrm>
            <a:off x="416706" y="3373189"/>
            <a:ext cx="8229600" cy="1197050"/>
          </a:xfrm>
        </p:spPr>
        <p:txBody>
          <a:bodyPr lIns="76200" tIns="76200" rIns="76200" bIns="0">
            <a:normAutofit/>
          </a:bodyPr>
          <a:lstStyle>
            <a:lvl1pPr marL="0" indent="0" algn="l">
              <a:buNone/>
              <a:defRPr sz="2400">
                <a:solidFill>
                  <a:srgbClr val="5E60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Tree>
    <p:extLst>
      <p:ext uri="{BB962C8B-B14F-4D97-AF65-F5344CB8AC3E}">
        <p14:creationId xmlns:p14="http://schemas.microsoft.com/office/powerpoint/2010/main" val="989231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10" name="Content Placeholder 9"/>
          <p:cNvSpPr>
            <a:spLocks noGrp="1"/>
          </p:cNvSpPr>
          <p:nvPr>
            <p:ph sz="quarter" idx="10"/>
          </p:nvPr>
        </p:nvSpPr>
        <p:spPr>
          <a:xfrm>
            <a:off x="457200" y="1408134"/>
            <a:ext cx="8229600" cy="4318000"/>
          </a:xfrm>
        </p:spPr>
        <p:txBody>
          <a:bodyPr>
            <a:normAutofit/>
          </a:bodyPr>
          <a:lstStyle>
            <a:lvl1pPr>
              <a:defRPr sz="2400"/>
            </a:lvl1pPr>
            <a:lvl2pPr>
              <a:defRPr sz="2400"/>
            </a:lvl2pPr>
            <a:lvl3pPr>
              <a:defRPr sz="2400"/>
            </a:lvl3pPr>
            <a:lvl4pPr>
              <a:defRPr sz="2400"/>
            </a:lvl4pPr>
            <a:lvl5pPr>
              <a:defRPr sz="2400"/>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2628714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
        <p:nvSpPr>
          <p:cNvPr id="3" name="Content Placeholder 2"/>
          <p:cNvSpPr>
            <a:spLocks noGrp="1"/>
          </p:cNvSpPr>
          <p:nvPr>
            <p:ph sz="half" idx="1"/>
          </p:nvPr>
        </p:nvSpPr>
        <p:spPr>
          <a:xfrm>
            <a:off x="457200" y="1411701"/>
            <a:ext cx="4038600" cy="4318000"/>
          </a:xfrm>
        </p:spPr>
        <p:txBody>
          <a:bodyPr>
            <a:normAutofit/>
          </a:bodyPr>
          <a:lstStyle>
            <a:lvl1pPr marL="457200" indent="-457200">
              <a:buFont typeface="Arial"/>
              <a:buChar char="•"/>
              <a:defRPr sz="2400"/>
            </a:lvl1pPr>
            <a:lvl2pPr marL="914400" indent="-457200">
              <a:buFont typeface="Arial"/>
              <a:buChar char="•"/>
              <a:defRPr sz="2400"/>
            </a:lvl2pPr>
            <a:lvl3pPr marL="1371600" indent="-457200">
              <a:buFont typeface="Arial"/>
              <a:buChar char="•"/>
              <a:defRPr sz="2400"/>
            </a:lvl3pPr>
            <a:lvl4pPr marL="1828800" indent="-457200">
              <a:buFont typeface="Arial"/>
              <a:buChar char="•"/>
              <a:defRPr sz="2400"/>
            </a:lvl4pPr>
            <a:lvl5pPr marL="2286000" indent="-457200">
              <a:buFont typeface="Arial"/>
              <a:buChar cha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Content Placeholder 3"/>
          <p:cNvSpPr>
            <a:spLocks noGrp="1"/>
          </p:cNvSpPr>
          <p:nvPr>
            <p:ph sz="half" idx="2"/>
          </p:nvPr>
        </p:nvSpPr>
        <p:spPr>
          <a:xfrm>
            <a:off x="4648200" y="1411701"/>
            <a:ext cx="4038600" cy="4318000"/>
          </a:xfrm>
        </p:spPr>
        <p:txBody>
          <a:bodyPr>
            <a:normAutofit/>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extLst>
      <p:ext uri="{BB962C8B-B14F-4D97-AF65-F5344CB8AC3E}">
        <p14:creationId xmlns:p14="http://schemas.microsoft.com/office/powerpoint/2010/main" val="80513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26593"/>
            <a:ext cx="8229600" cy="1016000"/>
          </a:xfrm>
        </p:spPr>
        <p:txBody>
          <a:bodyPr>
            <a:normAutofit/>
          </a:bodyPr>
          <a:lstStyle>
            <a:lvl1pPr>
              <a:defRPr sz="4000"/>
            </a:lvl1pPr>
          </a:lstStyle>
          <a:p>
            <a:r>
              <a:rPr lang="en-CA" dirty="0" smtClean="0"/>
              <a:t>Click To Edit Master Title Style</a:t>
            </a:r>
            <a:endParaRPr lang="en-US" dirty="0"/>
          </a:p>
        </p:txBody>
      </p:sp>
    </p:spTree>
    <p:extLst>
      <p:ext uri="{BB962C8B-B14F-4D97-AF65-F5344CB8AC3E}">
        <p14:creationId xmlns:p14="http://schemas.microsoft.com/office/powerpoint/2010/main" val="3995471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436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emf"/><Relationship Id="rId8"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76200" tIns="76200" rIns="76200" bIns="76200" rtlCol="0" anchor="ctr">
            <a:norm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431543"/>
            <a:ext cx="8229600" cy="4318000"/>
          </a:xfrm>
          <a:prstGeom prst="rect">
            <a:avLst/>
          </a:prstGeom>
        </p:spPr>
        <p:txBody>
          <a:bodyPr vert="horz" lIns="76200" tIns="76200" rIns="76200" bIns="7620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7" name="Rectangle 16"/>
          <p:cNvSpPr/>
          <p:nvPr/>
        </p:nvSpPr>
        <p:spPr>
          <a:xfrm>
            <a:off x="-58034" y="5973244"/>
            <a:ext cx="4346075" cy="962351"/>
          </a:xfrm>
          <a:custGeom>
            <a:avLst/>
            <a:gdLst>
              <a:gd name="connsiteX0" fmla="*/ 0 w 4047989"/>
              <a:gd name="connsiteY0" fmla="*/ 0 h 843298"/>
              <a:gd name="connsiteX1" fmla="*/ 4047989 w 4047989"/>
              <a:gd name="connsiteY1" fmla="*/ 0 h 843298"/>
              <a:gd name="connsiteX2" fmla="*/ 4047989 w 4047989"/>
              <a:gd name="connsiteY2" fmla="*/ 843298 h 843298"/>
              <a:gd name="connsiteX3" fmla="*/ 0 w 4047989"/>
              <a:gd name="connsiteY3" fmla="*/ 843298 h 843298"/>
              <a:gd name="connsiteX4" fmla="*/ 0 w 4047989"/>
              <a:gd name="connsiteY4" fmla="*/ 0 h 843298"/>
              <a:gd name="connsiteX0" fmla="*/ 0 w 4980620"/>
              <a:gd name="connsiteY0" fmla="*/ 892904 h 892904"/>
              <a:gd name="connsiteX1" fmla="*/ 4980620 w 4980620"/>
              <a:gd name="connsiteY1" fmla="*/ 0 h 892904"/>
              <a:gd name="connsiteX2" fmla="*/ 4980620 w 4980620"/>
              <a:gd name="connsiteY2" fmla="*/ 843298 h 892904"/>
              <a:gd name="connsiteX3" fmla="*/ 932631 w 4980620"/>
              <a:gd name="connsiteY3" fmla="*/ 843298 h 892904"/>
              <a:gd name="connsiteX4" fmla="*/ 0 w 4980620"/>
              <a:gd name="connsiteY4" fmla="*/ 892904 h 892904"/>
              <a:gd name="connsiteX0" fmla="*/ 89294 w 5069914"/>
              <a:gd name="connsiteY0" fmla="*/ 892904 h 2648949"/>
              <a:gd name="connsiteX1" fmla="*/ 5069914 w 5069914"/>
              <a:gd name="connsiteY1" fmla="*/ 0 h 2648949"/>
              <a:gd name="connsiteX2" fmla="*/ 5069914 w 5069914"/>
              <a:gd name="connsiteY2" fmla="*/ 843298 h 2648949"/>
              <a:gd name="connsiteX3" fmla="*/ 0 w 5069914"/>
              <a:gd name="connsiteY3" fmla="*/ 2648949 h 2648949"/>
              <a:gd name="connsiteX4" fmla="*/ 89294 w 5069914"/>
              <a:gd name="connsiteY4" fmla="*/ 892904 h 2648949"/>
              <a:gd name="connsiteX0" fmla="*/ 0 w 5079836"/>
              <a:gd name="connsiteY0" fmla="*/ 982194 h 2648949"/>
              <a:gd name="connsiteX1" fmla="*/ 5079836 w 5079836"/>
              <a:gd name="connsiteY1" fmla="*/ 0 h 2648949"/>
              <a:gd name="connsiteX2" fmla="*/ 5079836 w 5079836"/>
              <a:gd name="connsiteY2" fmla="*/ 843298 h 2648949"/>
              <a:gd name="connsiteX3" fmla="*/ 9922 w 5079836"/>
              <a:gd name="connsiteY3" fmla="*/ 2648949 h 2648949"/>
              <a:gd name="connsiteX4" fmla="*/ 0 w 5079836"/>
              <a:gd name="connsiteY4" fmla="*/ 982194 h 2648949"/>
              <a:gd name="connsiteX0" fmla="*/ 0 w 5079836"/>
              <a:gd name="connsiteY0" fmla="*/ 138896 h 1805651"/>
              <a:gd name="connsiteX1" fmla="*/ 4891325 w 5079836"/>
              <a:gd name="connsiteY1" fmla="*/ 843299 h 1805651"/>
              <a:gd name="connsiteX2" fmla="*/ 5079836 w 5079836"/>
              <a:gd name="connsiteY2" fmla="*/ 0 h 1805651"/>
              <a:gd name="connsiteX3" fmla="*/ 9922 w 5079836"/>
              <a:gd name="connsiteY3" fmla="*/ 1805651 h 1805651"/>
              <a:gd name="connsiteX4" fmla="*/ 0 w 5079836"/>
              <a:gd name="connsiteY4" fmla="*/ 138896 h 1805651"/>
              <a:gd name="connsiteX0" fmla="*/ 0 w 4970699"/>
              <a:gd name="connsiteY0" fmla="*/ 0 h 1666755"/>
              <a:gd name="connsiteX1" fmla="*/ 4891325 w 4970699"/>
              <a:gd name="connsiteY1" fmla="*/ 704403 h 1666755"/>
              <a:gd name="connsiteX2" fmla="*/ 4970699 w 4970699"/>
              <a:gd name="connsiteY2" fmla="*/ 1170696 h 1666755"/>
              <a:gd name="connsiteX3" fmla="*/ 9922 w 4970699"/>
              <a:gd name="connsiteY3" fmla="*/ 1666755 h 1666755"/>
              <a:gd name="connsiteX4" fmla="*/ 0 w 4970699"/>
              <a:gd name="connsiteY4" fmla="*/ 0 h 1666755"/>
              <a:gd name="connsiteX0" fmla="*/ 0 w 4970699"/>
              <a:gd name="connsiteY0" fmla="*/ 0 h 1666755"/>
              <a:gd name="connsiteX1" fmla="*/ 4871481 w 4970699"/>
              <a:gd name="connsiteY1" fmla="*/ 476216 h 1666755"/>
              <a:gd name="connsiteX2" fmla="*/ 4970699 w 4970699"/>
              <a:gd name="connsiteY2" fmla="*/ 1170696 h 1666755"/>
              <a:gd name="connsiteX3" fmla="*/ 9922 w 4970699"/>
              <a:gd name="connsiteY3" fmla="*/ 1666755 h 1666755"/>
              <a:gd name="connsiteX4" fmla="*/ 0 w 4970699"/>
              <a:gd name="connsiteY4" fmla="*/ 0 h 1666755"/>
              <a:gd name="connsiteX0" fmla="*/ 0 w 4990542"/>
              <a:gd name="connsiteY0" fmla="*/ 396846 h 1190539"/>
              <a:gd name="connsiteX1" fmla="*/ 4891324 w 4990542"/>
              <a:gd name="connsiteY1" fmla="*/ 0 h 1190539"/>
              <a:gd name="connsiteX2" fmla="*/ 4990542 w 4990542"/>
              <a:gd name="connsiteY2" fmla="*/ 694480 h 1190539"/>
              <a:gd name="connsiteX3" fmla="*/ 29765 w 4990542"/>
              <a:gd name="connsiteY3" fmla="*/ 1190539 h 1190539"/>
              <a:gd name="connsiteX4" fmla="*/ 0 w 4990542"/>
              <a:gd name="connsiteY4" fmla="*/ 396846 h 1190539"/>
              <a:gd name="connsiteX0" fmla="*/ 0 w 5238582"/>
              <a:gd name="connsiteY0" fmla="*/ 396846 h 1190539"/>
              <a:gd name="connsiteX1" fmla="*/ 4891324 w 5238582"/>
              <a:gd name="connsiteY1" fmla="*/ 0 h 1190539"/>
              <a:gd name="connsiteX2" fmla="*/ 5238582 w 5238582"/>
              <a:gd name="connsiteY2" fmla="*/ 863140 h 1190539"/>
              <a:gd name="connsiteX3" fmla="*/ 29765 w 5238582"/>
              <a:gd name="connsiteY3" fmla="*/ 1190539 h 1190539"/>
              <a:gd name="connsiteX4" fmla="*/ 0 w 5238582"/>
              <a:gd name="connsiteY4" fmla="*/ 396846 h 1190539"/>
              <a:gd name="connsiteX0" fmla="*/ 0 w 5238582"/>
              <a:gd name="connsiteY0" fmla="*/ 248029 h 1041722"/>
              <a:gd name="connsiteX1" fmla="*/ 5139364 w 5238582"/>
              <a:gd name="connsiteY1" fmla="*/ 0 h 1041722"/>
              <a:gd name="connsiteX2" fmla="*/ 5238582 w 5238582"/>
              <a:gd name="connsiteY2" fmla="*/ 714323 h 1041722"/>
              <a:gd name="connsiteX3" fmla="*/ 29765 w 5238582"/>
              <a:gd name="connsiteY3" fmla="*/ 1041722 h 1041722"/>
              <a:gd name="connsiteX4" fmla="*/ 0 w 5238582"/>
              <a:gd name="connsiteY4" fmla="*/ 248029 h 1041722"/>
              <a:gd name="connsiteX0" fmla="*/ 0 w 5228660"/>
              <a:gd name="connsiteY0" fmla="*/ 248029 h 1041722"/>
              <a:gd name="connsiteX1" fmla="*/ 5129442 w 5228660"/>
              <a:gd name="connsiteY1" fmla="*/ 0 h 1041722"/>
              <a:gd name="connsiteX2" fmla="*/ 5228660 w 5228660"/>
              <a:gd name="connsiteY2" fmla="*/ 714323 h 1041722"/>
              <a:gd name="connsiteX3" fmla="*/ 19843 w 5228660"/>
              <a:gd name="connsiteY3" fmla="*/ 1041722 h 1041722"/>
              <a:gd name="connsiteX4" fmla="*/ 0 w 5228660"/>
              <a:gd name="connsiteY4" fmla="*/ 248029 h 1041722"/>
              <a:gd name="connsiteX0" fmla="*/ 954 w 5229614"/>
              <a:gd name="connsiteY0" fmla="*/ 248029 h 1160776"/>
              <a:gd name="connsiteX1" fmla="*/ 5130396 w 5229614"/>
              <a:gd name="connsiteY1" fmla="*/ 0 h 1160776"/>
              <a:gd name="connsiteX2" fmla="*/ 5229614 w 5229614"/>
              <a:gd name="connsiteY2" fmla="*/ 714323 h 1160776"/>
              <a:gd name="connsiteX3" fmla="*/ 954 w 5229614"/>
              <a:gd name="connsiteY3" fmla="*/ 1160776 h 1160776"/>
              <a:gd name="connsiteX4" fmla="*/ 954 w 5229614"/>
              <a:gd name="connsiteY4" fmla="*/ 248029 h 1160776"/>
              <a:gd name="connsiteX0" fmla="*/ 954 w 5239536"/>
              <a:gd name="connsiteY0" fmla="*/ 248029 h 1160776"/>
              <a:gd name="connsiteX1" fmla="*/ 5130396 w 5239536"/>
              <a:gd name="connsiteY1" fmla="*/ 0 h 1160776"/>
              <a:gd name="connsiteX2" fmla="*/ 5239536 w 5239536"/>
              <a:gd name="connsiteY2" fmla="*/ 1041721 h 1160776"/>
              <a:gd name="connsiteX3" fmla="*/ 954 w 5239536"/>
              <a:gd name="connsiteY3" fmla="*/ 1160776 h 1160776"/>
              <a:gd name="connsiteX4" fmla="*/ 954 w 5239536"/>
              <a:gd name="connsiteY4" fmla="*/ 248029 h 1160776"/>
              <a:gd name="connsiteX0" fmla="*/ 954 w 5368517"/>
              <a:gd name="connsiteY0" fmla="*/ 248029 h 1190538"/>
              <a:gd name="connsiteX1" fmla="*/ 5130396 w 5368517"/>
              <a:gd name="connsiteY1" fmla="*/ 0 h 1190538"/>
              <a:gd name="connsiteX2" fmla="*/ 5368517 w 5368517"/>
              <a:gd name="connsiteY2" fmla="*/ 1190538 h 1190538"/>
              <a:gd name="connsiteX3" fmla="*/ 954 w 5368517"/>
              <a:gd name="connsiteY3" fmla="*/ 1160776 h 1190538"/>
              <a:gd name="connsiteX4" fmla="*/ 954 w 5368517"/>
              <a:gd name="connsiteY4" fmla="*/ 248029 h 1190538"/>
              <a:gd name="connsiteX0" fmla="*/ 954 w 5368517"/>
              <a:gd name="connsiteY0" fmla="*/ 257950 h 1200459"/>
              <a:gd name="connsiteX1" fmla="*/ 5170083 w 5368517"/>
              <a:gd name="connsiteY1" fmla="*/ 0 h 1200459"/>
              <a:gd name="connsiteX2" fmla="*/ 5368517 w 5368517"/>
              <a:gd name="connsiteY2" fmla="*/ 1200459 h 1200459"/>
              <a:gd name="connsiteX3" fmla="*/ 954 w 5368517"/>
              <a:gd name="connsiteY3" fmla="*/ 1170697 h 1200459"/>
              <a:gd name="connsiteX4" fmla="*/ 954 w 5368517"/>
              <a:gd name="connsiteY4" fmla="*/ 257950 h 1200459"/>
              <a:gd name="connsiteX0" fmla="*/ 0 w 5387407"/>
              <a:gd name="connsiteY0" fmla="*/ 198423 h 1200459"/>
              <a:gd name="connsiteX1" fmla="*/ 5188973 w 5387407"/>
              <a:gd name="connsiteY1" fmla="*/ 0 h 1200459"/>
              <a:gd name="connsiteX2" fmla="*/ 5387407 w 5387407"/>
              <a:gd name="connsiteY2" fmla="*/ 1200459 h 1200459"/>
              <a:gd name="connsiteX3" fmla="*/ 19844 w 5387407"/>
              <a:gd name="connsiteY3" fmla="*/ 1170697 h 1200459"/>
              <a:gd name="connsiteX4" fmla="*/ 0 w 5387407"/>
              <a:gd name="connsiteY4" fmla="*/ 198423 h 1200459"/>
              <a:gd name="connsiteX0" fmla="*/ 1002091 w 5367572"/>
              <a:gd name="connsiteY0" fmla="*/ 148818 h 1200459"/>
              <a:gd name="connsiteX1" fmla="*/ 5169138 w 5367572"/>
              <a:gd name="connsiteY1" fmla="*/ 0 h 1200459"/>
              <a:gd name="connsiteX2" fmla="*/ 5367572 w 5367572"/>
              <a:gd name="connsiteY2" fmla="*/ 1200459 h 1200459"/>
              <a:gd name="connsiteX3" fmla="*/ 9 w 5367572"/>
              <a:gd name="connsiteY3" fmla="*/ 1170697 h 1200459"/>
              <a:gd name="connsiteX4" fmla="*/ 1002091 w 5367572"/>
              <a:gd name="connsiteY4" fmla="*/ 148818 h 1200459"/>
              <a:gd name="connsiteX0" fmla="*/ 954 w 4366435"/>
              <a:gd name="connsiteY0" fmla="*/ 148818 h 1200459"/>
              <a:gd name="connsiteX1" fmla="*/ 4168001 w 4366435"/>
              <a:gd name="connsiteY1" fmla="*/ 0 h 1200459"/>
              <a:gd name="connsiteX2" fmla="*/ 4366435 w 4366435"/>
              <a:gd name="connsiteY2" fmla="*/ 1200459 h 1200459"/>
              <a:gd name="connsiteX3" fmla="*/ 955 w 4366435"/>
              <a:gd name="connsiteY3" fmla="*/ 853220 h 1200459"/>
              <a:gd name="connsiteX4" fmla="*/ 954 w 4366435"/>
              <a:gd name="connsiteY4" fmla="*/ 148818 h 1200459"/>
              <a:gd name="connsiteX0" fmla="*/ 954 w 4336670"/>
              <a:gd name="connsiteY0" fmla="*/ 148818 h 962351"/>
              <a:gd name="connsiteX1" fmla="*/ 4168001 w 4336670"/>
              <a:gd name="connsiteY1" fmla="*/ 0 h 962351"/>
              <a:gd name="connsiteX2" fmla="*/ 4336670 w 4336670"/>
              <a:gd name="connsiteY2" fmla="*/ 962351 h 962351"/>
              <a:gd name="connsiteX3" fmla="*/ 955 w 4336670"/>
              <a:gd name="connsiteY3" fmla="*/ 853220 h 962351"/>
              <a:gd name="connsiteX4" fmla="*/ 954 w 4336670"/>
              <a:gd name="connsiteY4" fmla="*/ 148818 h 962351"/>
              <a:gd name="connsiteX0" fmla="*/ 10359 w 4346075"/>
              <a:gd name="connsiteY0" fmla="*/ 148818 h 962351"/>
              <a:gd name="connsiteX1" fmla="*/ 4177406 w 4346075"/>
              <a:gd name="connsiteY1" fmla="*/ 0 h 962351"/>
              <a:gd name="connsiteX2" fmla="*/ 4346075 w 4346075"/>
              <a:gd name="connsiteY2" fmla="*/ 962351 h 962351"/>
              <a:gd name="connsiteX3" fmla="*/ 439 w 4346075"/>
              <a:gd name="connsiteY3" fmla="*/ 942511 h 962351"/>
              <a:gd name="connsiteX4" fmla="*/ 10359 w 4346075"/>
              <a:gd name="connsiteY4" fmla="*/ 148818 h 962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6075" h="962351">
                <a:moveTo>
                  <a:pt x="10359" y="148818"/>
                </a:moveTo>
                <a:lnTo>
                  <a:pt x="4177406" y="0"/>
                </a:lnTo>
                <a:lnTo>
                  <a:pt x="4346075" y="962351"/>
                </a:lnTo>
                <a:lnTo>
                  <a:pt x="439" y="942511"/>
                </a:lnTo>
                <a:cubicBezTo>
                  <a:pt x="-2868" y="386926"/>
                  <a:pt x="13666" y="704403"/>
                  <a:pt x="10359" y="148818"/>
                </a:cubicBezTo>
                <a:close/>
              </a:path>
            </a:pathLst>
          </a:custGeom>
          <a:solidFill>
            <a:srgbClr val="359CE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7"/>
          <a:stretch>
            <a:fillRect/>
          </a:stretch>
        </p:blipFill>
        <p:spPr>
          <a:xfrm>
            <a:off x="431220" y="6347963"/>
            <a:ext cx="3321425" cy="268516"/>
          </a:xfrm>
          <a:prstGeom prst="rect">
            <a:avLst/>
          </a:prstGeom>
        </p:spPr>
      </p:pic>
      <p:pic>
        <p:nvPicPr>
          <p:cNvPr id="7" name="Picture 6"/>
          <p:cNvPicPr>
            <a:picLocks noChangeAspect="1"/>
          </p:cNvPicPr>
          <p:nvPr/>
        </p:nvPicPr>
        <p:blipFill>
          <a:blip r:embed="rId8"/>
          <a:stretch>
            <a:fillRect/>
          </a:stretch>
        </p:blipFill>
        <p:spPr>
          <a:xfrm>
            <a:off x="5740400" y="6297942"/>
            <a:ext cx="2946400" cy="381000"/>
          </a:xfrm>
          <a:prstGeom prst="rect">
            <a:avLst/>
          </a:prstGeom>
        </p:spPr>
      </p:pic>
    </p:spTree>
    <p:extLst>
      <p:ext uri="{BB962C8B-B14F-4D97-AF65-F5344CB8AC3E}">
        <p14:creationId xmlns:p14="http://schemas.microsoft.com/office/powerpoint/2010/main" val="3852908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457200" rtl="0" eaLnBrk="1" latinLnBrk="0" hangingPunct="1">
        <a:spcBef>
          <a:spcPct val="0"/>
        </a:spcBef>
        <a:buNone/>
        <a:defRPr sz="4400" kern="1200" cap="none">
          <a:solidFill>
            <a:srgbClr val="5E6062"/>
          </a:solidFill>
          <a:latin typeface="Klavika"/>
          <a:ea typeface="+mj-ea"/>
          <a:cs typeface="+mj-cs"/>
        </a:defRPr>
      </a:lvl1pPr>
    </p:titleStyle>
    <p:bodyStyle>
      <a:lvl1pPr marL="342900" indent="-3429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1pPr>
      <a:lvl2pPr marL="742950" indent="-28575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2pPr>
      <a:lvl3pPr marL="11430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3pPr>
      <a:lvl4pPr marL="16002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4pPr>
      <a:lvl5pPr marL="2057400" indent="-228600" algn="l" defTabSz="457200" rtl="0" eaLnBrk="1" latinLnBrk="0" hangingPunct="1">
        <a:lnSpc>
          <a:spcPct val="80000"/>
        </a:lnSpc>
        <a:spcBef>
          <a:spcPct val="20000"/>
        </a:spcBef>
        <a:buFont typeface="Arial"/>
        <a:buChar char="•"/>
        <a:defRPr sz="2000" kern="1200">
          <a:solidFill>
            <a:srgbClr val="5E6062"/>
          </a:solidFill>
          <a:latin typeface="Klavik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jon_festinger@thecdm.ca" TargetMode="Externa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oyez.org/cases/2010-2019/2010/2010_08_1448" TargetMode="External"/><Relationship Id="rId4" Type="http://schemas.openxmlformats.org/officeDocument/2006/relationships/image" Target="../media/image13.png"/><Relationship Id="rId5"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hyperlink" Target="http://archive.org/details/EighthCircuitCourtofAppe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hyperlink" Target="http://lawreview.uchicago.edu/sites/lawreview.uchicago.edu/files/uploads/79_3/01%20Bambauer%20ART.pdf" TargetMode="External"/><Relationship Id="rId4" Type="http://schemas.openxmlformats.org/officeDocument/2006/relationships/hyperlink" Target="http://papers.ssrn.com/sol3/papers.cfm?abstract_id=2224058" TargetMode="External"/><Relationship Id="rId5" Type="http://schemas.openxmlformats.org/officeDocument/2006/relationships/hyperlink" Target="http://papers.ssrn.com/sol3/papers.cfm?abstract_id=2172440" TargetMode="External"/><Relationship Id="rId6" Type="http://schemas.openxmlformats.org/officeDocument/2006/relationships/hyperlink" Target="https://papers.ssrn.com/sol3/papers.cfm?abstract_id=2201066" TargetMode="External"/><Relationship Id="rId7" Type="http://schemas.openxmlformats.org/officeDocument/2006/relationships/hyperlink" Target="http://papers.ssrn.com/sol3/papers.cfm?abstract_id=2212256" TargetMode="External"/><Relationship Id="rId1" Type="http://schemas.openxmlformats.org/officeDocument/2006/relationships/slideLayout" Target="../slideLayouts/slideLayout2.xml"/><Relationship Id="rId2" Type="http://schemas.openxmlformats.org/officeDocument/2006/relationships/hyperlink" Target="http://lawreview.uchicago.edu/sites/lawreview.uchicago.edu/files/uploads/Dialogue/Grimmelmann%20Online.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www.amazon.com/dp/0743264746/?tag=roarin09-20" TargetMode="External"/><Relationship Id="rId4" Type="http://schemas.openxmlformats.org/officeDocument/2006/relationships/image" Target="../media/image23.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blog.ninapaley.com/2010/02/09/all-creative-work-is-derivative/" TargetMode="External"/><Relationship Id="rId4" Type="http://schemas.openxmlformats.org/officeDocument/2006/relationships/hyperlink" Target="http://www.wired.com/wired/archive/4.02/jobs_pr.html" TargetMode="External"/><Relationship Id="rId5"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hyperlink" Target="http://www.youtube.com/watch?feature=player_embedded&amp;v=0af00UcTO-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3.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www.georgemasonlawreview.org/doc/Boyden_18-2_201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2.xml"/><Relationship Id="rId2" Type="http://schemas.openxmlformats.org/officeDocument/2006/relationships/hyperlink" Target="http://www.academia.edu/860340/The_Innovation_Dilemma_Intellectual_Property_and_the_Historical_Legacy_of_Cumulative_Creativity"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eg"/><Relationship Id="rId3" Type="http://schemas.openxmlformats.org/officeDocument/2006/relationships/image" Target="../media/image4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 Id="rId3" Type="http://schemas.openxmlformats.org/officeDocument/2006/relationships/image" Target="../media/image4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cyber.law.harvard.edu/people/tfisher/2005%20Blizzard%20Abridged.pdf" TargetMode="External"/><Relationship Id="rId5" Type="http://schemas.openxmlformats.org/officeDocument/2006/relationships/hyperlink" Target="http://www.wneclaw.com/firstamendment/brown.pdf" TargetMode="External"/><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eff.org/sites/default/files/filenode/Blizzard_v_bnetd/20040221_law_professor_brief.pdf" TargetMode="Externa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9144000" cy="1342593"/>
          </a:xfrm>
        </p:spPr>
        <p:txBody>
          <a:bodyPr>
            <a:normAutofit/>
          </a:bodyPr>
          <a:lstStyle/>
          <a:p>
            <a:r>
              <a:rPr lang="en-US" sz="3600" b="1" dirty="0"/>
              <a:t>          </a:t>
            </a:r>
            <a:r>
              <a:rPr lang="en-US" sz="3600" b="1" dirty="0" smtClean="0"/>
              <a:t> The Terminator &amp; the </a:t>
            </a:r>
            <a:r>
              <a:rPr lang="en-US" sz="3600" b="1" dirty="0" err="1" smtClean="0"/>
              <a:t>Orc</a:t>
            </a:r>
            <a:endParaRPr lang="en-US" sz="3400" b="1" dirty="0"/>
          </a:p>
        </p:txBody>
      </p:sp>
      <p:sp>
        <p:nvSpPr>
          <p:cNvPr id="5" name="Content Placeholder 4"/>
          <p:cNvSpPr>
            <a:spLocks noGrp="1"/>
          </p:cNvSpPr>
          <p:nvPr>
            <p:ph sz="quarter" idx="10"/>
          </p:nvPr>
        </p:nvSpPr>
        <p:spPr>
          <a:xfrm>
            <a:off x="457200" y="1408135"/>
            <a:ext cx="8229600" cy="4512020"/>
          </a:xfrm>
        </p:spPr>
        <p:txBody>
          <a:bodyPr>
            <a:normAutofit/>
          </a:bodyPr>
          <a:lstStyle/>
          <a:p>
            <a:pPr marL="0" indent="0">
              <a:buNone/>
            </a:pPr>
            <a:r>
              <a:rPr lang="en-US" b="1" dirty="0"/>
              <a:t>Part </a:t>
            </a:r>
            <a:r>
              <a:rPr lang="en-US" b="1" dirty="0" smtClean="0"/>
              <a:t>D </a:t>
            </a:r>
            <a:r>
              <a:rPr lang="en-US" b="1" dirty="0"/>
              <a:t>“</a:t>
            </a:r>
            <a:r>
              <a:rPr lang="en-US" b="1" dirty="0" smtClean="0"/>
              <a:t>Conciliation” </a:t>
            </a:r>
            <a:r>
              <a:rPr lang="en-US" b="1" dirty="0"/>
              <a:t>| Talk </a:t>
            </a:r>
            <a:r>
              <a:rPr lang="en-US" b="1" dirty="0" smtClean="0"/>
              <a:t>11</a:t>
            </a:r>
            <a:endParaRPr lang="en-US" b="1" dirty="0"/>
          </a:p>
          <a:p>
            <a:pPr marL="0" indent="0">
              <a:buNone/>
            </a:pPr>
            <a:r>
              <a:rPr lang="en-US" b="1" dirty="0"/>
              <a:t>Video Game Law 2013 </a:t>
            </a:r>
          </a:p>
          <a:p>
            <a:pPr marL="0" indent="0">
              <a:buNone/>
            </a:pPr>
            <a:r>
              <a:rPr lang="en-US" b="1" dirty="0"/>
              <a:t>UBC Law @ Allard </a:t>
            </a:r>
            <a:r>
              <a:rPr lang="en-US" b="1" dirty="0" smtClean="0"/>
              <a:t>Hall</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sz="1600" dirty="0"/>
              <a:t>Jon Festinger Q.C.</a:t>
            </a:r>
          </a:p>
          <a:p>
            <a:pPr marL="0" indent="0">
              <a:buNone/>
            </a:pPr>
            <a:r>
              <a:rPr lang="en-US" sz="1600" dirty="0"/>
              <a:t>Centre for Digital Media</a:t>
            </a:r>
          </a:p>
          <a:p>
            <a:pPr marL="0" indent="0">
              <a:buNone/>
            </a:pPr>
            <a:r>
              <a:rPr lang="en-US" sz="1600" dirty="0"/>
              <a:t>Festinger Law &amp; Strategy LLP</a:t>
            </a:r>
          </a:p>
          <a:p>
            <a:pPr marL="0" indent="0">
              <a:buNone/>
            </a:pPr>
            <a:r>
              <a:rPr lang="en-US" sz="1600" dirty="0"/>
              <a:t>@</a:t>
            </a:r>
            <a:r>
              <a:rPr lang="en-US" sz="1600" dirty="0" err="1" smtClean="0"/>
              <a:t>gamebizlaw</a:t>
            </a:r>
            <a:endParaRPr lang="en-US" sz="1600" dirty="0" smtClean="0"/>
          </a:p>
          <a:p>
            <a:pPr marL="0" indent="0">
              <a:buNone/>
            </a:pPr>
            <a:r>
              <a:rPr lang="en-US" sz="1600" dirty="0"/>
              <a:t>http://</a:t>
            </a:r>
            <a:r>
              <a:rPr lang="en-US" sz="1600" dirty="0" err="1"/>
              <a:t>blogs.ubc.ca</a:t>
            </a:r>
            <a:r>
              <a:rPr lang="en-US" sz="1600" dirty="0"/>
              <a:t>/</a:t>
            </a:r>
            <a:r>
              <a:rPr lang="en-US" sz="1600" dirty="0" err="1"/>
              <a:t>videogamelaw</a:t>
            </a:r>
            <a:r>
              <a:rPr lang="en-US" sz="1600" dirty="0" smtClean="0"/>
              <a:t>/</a:t>
            </a:r>
            <a:endParaRPr lang="en-US" sz="1600" dirty="0"/>
          </a:p>
          <a:p>
            <a:pPr marL="0" indent="0">
              <a:buNone/>
            </a:pPr>
            <a:r>
              <a:rPr lang="en-US" sz="1600" dirty="0">
                <a:hlinkClick r:id="rId2"/>
              </a:rPr>
              <a:t>jon_festinger@thecdm.ca</a:t>
            </a:r>
            <a:endParaRPr lang="en-US" sz="1600" dirty="0"/>
          </a:p>
          <a:p>
            <a:pPr marL="0" indent="0">
              <a:buNone/>
            </a:pPr>
            <a:endParaRPr lang="en-US" sz="1200" dirty="0"/>
          </a:p>
        </p:txBody>
      </p:sp>
      <p:pic>
        <p:nvPicPr>
          <p:cNvPr id="6" name="Picture 5"/>
          <p:cNvPicPr>
            <a:picLocks noChangeAspect="1"/>
          </p:cNvPicPr>
          <p:nvPr/>
        </p:nvPicPr>
        <p:blipFill>
          <a:blip r:embed="rId3"/>
          <a:stretch>
            <a:fillRect/>
          </a:stretch>
        </p:blipFill>
        <p:spPr>
          <a:xfrm>
            <a:off x="6934040" y="2495524"/>
            <a:ext cx="1752761" cy="2857500"/>
          </a:xfrm>
          <a:prstGeom prst="rect">
            <a:avLst/>
          </a:prstGeom>
        </p:spPr>
      </p:pic>
    </p:spTree>
    <p:extLst>
      <p:ext uri="{BB962C8B-B14F-4D97-AF65-F5344CB8AC3E}">
        <p14:creationId xmlns:p14="http://schemas.microsoft.com/office/powerpoint/2010/main" val="224916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047"/>
            <a:ext cx="8229600" cy="1016000"/>
          </a:xfrm>
        </p:spPr>
        <p:txBody>
          <a:bodyPr/>
          <a:lstStyle/>
          <a:p>
            <a:r>
              <a:rPr lang="en-US" dirty="0" smtClean="0"/>
              <a:t>                 Truth </a:t>
            </a:r>
            <a:r>
              <a:rPr lang="en-US" dirty="0"/>
              <a:t>in </a:t>
            </a:r>
            <a:r>
              <a:rPr lang="en-US" b="1" i="1" dirty="0">
                <a:solidFill>
                  <a:srgbClr val="0000FF"/>
                </a:solidFill>
              </a:rPr>
              <a:t>‘tone’</a:t>
            </a:r>
            <a:r>
              <a:rPr lang="en-US" dirty="0"/>
              <a:t>…</a:t>
            </a:r>
          </a:p>
        </p:txBody>
      </p:sp>
      <p:sp>
        <p:nvSpPr>
          <p:cNvPr id="5" name="Rectangle 4"/>
          <p:cNvSpPr/>
          <p:nvPr/>
        </p:nvSpPr>
        <p:spPr>
          <a:xfrm>
            <a:off x="1748653" y="1444104"/>
            <a:ext cx="7395347" cy="1938992"/>
          </a:xfrm>
          <a:prstGeom prst="rect">
            <a:avLst/>
          </a:prstGeom>
        </p:spPr>
        <p:txBody>
          <a:bodyPr wrap="square">
            <a:spAutoFit/>
          </a:bodyPr>
          <a:lstStyle/>
          <a:p>
            <a:r>
              <a:rPr lang="en-US" sz="2000" dirty="0"/>
              <a:t>Audio of the June 20, 2005 oral </a:t>
            </a:r>
            <a:r>
              <a:rPr lang="en-US" sz="2000" dirty="0" smtClean="0"/>
              <a:t>argument in 8</a:t>
            </a:r>
            <a:r>
              <a:rPr lang="en-US" sz="2000" baseline="30000" dirty="0" smtClean="0"/>
              <a:t>th</a:t>
            </a:r>
            <a:r>
              <a:rPr lang="en-US" sz="2000" dirty="0" smtClean="0"/>
              <a:t> Circuit Court of Appeal </a:t>
            </a:r>
            <a:r>
              <a:rPr lang="en-US" sz="2000" dirty="0"/>
              <a:t>in </a:t>
            </a:r>
            <a:r>
              <a:rPr lang="en-US" sz="2000" dirty="0" smtClean="0"/>
              <a:t>Blizzard v. BnetD (</a:t>
            </a:r>
            <a:r>
              <a:rPr lang="en-US" sz="2000" i="1" u="sng" dirty="0" smtClean="0"/>
              <a:t>Davidson</a:t>
            </a:r>
            <a:r>
              <a:rPr lang="en-US" sz="2000" dirty="0" smtClean="0"/>
              <a:t>) @ 32:40 – 33:05: </a:t>
            </a:r>
            <a:r>
              <a:rPr lang="en-US" sz="2000" i="1" dirty="0" smtClean="0">
                <a:solidFill>
                  <a:srgbClr val="0000FF"/>
                </a:solidFill>
              </a:rPr>
              <a:t>“This case does not involve new creation. There may be a case that does. This isn’t it…”</a:t>
            </a:r>
          </a:p>
          <a:p>
            <a:r>
              <a:rPr lang="en-US" sz="2000" dirty="0">
                <a:hlinkClick r:id="rId2"/>
              </a:rPr>
              <a:t>http://archive.org/details/EighthCircuitCourtofAppeals</a:t>
            </a:r>
            <a:endParaRPr lang="en-US" sz="2000" dirty="0"/>
          </a:p>
          <a:p>
            <a:endParaRPr lang="en-US" sz="2000" i="1" dirty="0">
              <a:solidFill>
                <a:srgbClr val="0000FF"/>
              </a:solidFill>
            </a:endParaRPr>
          </a:p>
        </p:txBody>
      </p:sp>
      <p:sp>
        <p:nvSpPr>
          <p:cNvPr id="7" name="Rectangle 6"/>
          <p:cNvSpPr/>
          <p:nvPr/>
        </p:nvSpPr>
        <p:spPr>
          <a:xfrm>
            <a:off x="1748653" y="3160969"/>
            <a:ext cx="6938147" cy="2554545"/>
          </a:xfrm>
          <a:prstGeom prst="rect">
            <a:avLst/>
          </a:prstGeom>
        </p:spPr>
        <p:txBody>
          <a:bodyPr wrap="square">
            <a:spAutoFit/>
          </a:bodyPr>
          <a:lstStyle/>
          <a:p>
            <a:r>
              <a:rPr lang="en-CA" sz="2000" dirty="0" smtClean="0"/>
              <a:t>Audio of the November 2, 2010 oral argument in the U.S. Supreme Court in </a:t>
            </a:r>
            <a:r>
              <a:rPr lang="en-CA" sz="2000" i="1" u="sng" dirty="0" smtClean="0"/>
              <a:t>Brown </a:t>
            </a:r>
            <a:r>
              <a:rPr lang="en-CA" sz="2000" i="1" u="sng" dirty="0"/>
              <a:t>v. Entertainment Merchants </a:t>
            </a:r>
            <a:r>
              <a:rPr lang="en-CA" sz="2000" i="1" u="sng" dirty="0" smtClean="0"/>
              <a:t>Association</a:t>
            </a:r>
            <a:r>
              <a:rPr lang="en-CA" sz="2000" dirty="0" smtClean="0"/>
              <a:t> @ 1:13 - 7:20 </a:t>
            </a:r>
            <a:r>
              <a:rPr lang="en-CA" sz="2000" b="1" dirty="0" smtClean="0">
                <a:solidFill>
                  <a:srgbClr val="FF0000"/>
                </a:solidFill>
              </a:rPr>
              <a:t>+</a:t>
            </a:r>
            <a:r>
              <a:rPr lang="en-CA" sz="2000" dirty="0" smtClean="0"/>
              <a:t> 11:25 - 14:04: </a:t>
            </a:r>
            <a:r>
              <a:rPr lang="en-CA" sz="2000" i="1" dirty="0" smtClean="0">
                <a:solidFill>
                  <a:srgbClr val="0000FF"/>
                </a:solidFill>
              </a:rPr>
              <a:t>“What’s a deviant violent video game?...Some of the Grimm’s Fairy Tales are quite grim…” </a:t>
            </a:r>
            <a:r>
              <a:rPr lang="en-CA" sz="2000" b="1" dirty="0" smtClean="0">
                <a:solidFill>
                  <a:srgbClr val="FF0000"/>
                </a:solidFill>
              </a:rPr>
              <a:t>+ </a:t>
            </a:r>
            <a:r>
              <a:rPr lang="en-CA" sz="2000" i="1" dirty="0" smtClean="0">
                <a:solidFill>
                  <a:srgbClr val="0000FF"/>
                </a:solidFill>
              </a:rPr>
              <a:t>“I’m not concerned with the jury judging, I’m concerned with the producer of the game…”</a:t>
            </a:r>
          </a:p>
          <a:p>
            <a:r>
              <a:rPr lang="en-US" sz="2000" dirty="0">
                <a:hlinkClick r:id="rId3"/>
              </a:rPr>
              <a:t>http://www.oyez.org/cases/2010-2019/2010/2010_08_1448</a:t>
            </a:r>
            <a:endParaRPr lang="en-US" sz="2000" dirty="0"/>
          </a:p>
          <a:p>
            <a:endParaRPr lang="en-US" sz="2000" b="1" i="1" u="sng" dirty="0">
              <a:solidFill>
                <a:srgbClr val="FF0000"/>
              </a:solidFill>
            </a:endParaRPr>
          </a:p>
        </p:txBody>
      </p:sp>
      <p:pic>
        <p:nvPicPr>
          <p:cNvPr id="8" name="Content Placeholder 3" descr="569px-Ork.png"/>
          <p:cNvPicPr>
            <a:picLocks noChangeAspect="1"/>
          </p:cNvPicPr>
          <p:nvPr/>
        </p:nvPicPr>
        <p:blipFill rotWithShape="1">
          <a:blip r:embed="rId4" cstate="print">
            <a:extLst>
              <a:ext uri="{28A0092B-C50C-407E-A947-70E740481C1C}">
                <a14:useLocalDpi xmlns:a14="http://schemas.microsoft.com/office/drawing/2010/main"/>
              </a:ext>
            </a:extLst>
          </a:blip>
          <a:srcRect l="-389" r="-389"/>
          <a:stretch/>
        </p:blipFill>
        <p:spPr>
          <a:xfrm>
            <a:off x="189574" y="1559297"/>
            <a:ext cx="1000401" cy="1045007"/>
          </a:xfrm>
          <a:prstGeom prst="rect">
            <a:avLst/>
          </a:prstGeom>
        </p:spPr>
      </p:pic>
      <p:pic>
        <p:nvPicPr>
          <p:cNvPr id="9" name="Content Placeholder 3" descr="800px-Governor_Arnold_Schwarzenegger.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1920" y="3625443"/>
            <a:ext cx="1002718" cy="812799"/>
          </a:xfrm>
          <a:prstGeom prst="rect">
            <a:avLst/>
          </a:prstGeom>
        </p:spPr>
      </p:pic>
    </p:spTree>
    <p:extLst>
      <p:ext uri="{BB962C8B-B14F-4D97-AF65-F5344CB8AC3E}">
        <p14:creationId xmlns:p14="http://schemas.microsoft.com/office/powerpoint/2010/main" val="6449346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a:t>
            </a:r>
            <a:r>
              <a:rPr lang="en-US" b="1" dirty="0" smtClean="0">
                <a:solidFill>
                  <a:srgbClr val="000000"/>
                </a:solidFill>
              </a:rPr>
              <a:t>Common Denominator 1</a:t>
            </a:r>
            <a:endParaRPr lang="en-US" b="1" dirty="0">
              <a:solidFill>
                <a:srgbClr val="000000"/>
              </a:solidFill>
            </a:endParaRPr>
          </a:p>
        </p:txBody>
      </p:sp>
      <p:sp>
        <p:nvSpPr>
          <p:cNvPr id="3" name="Content Placeholder 2"/>
          <p:cNvSpPr>
            <a:spLocks noGrp="1"/>
          </p:cNvSpPr>
          <p:nvPr>
            <p:ph sz="quarter" idx="10"/>
          </p:nvPr>
        </p:nvSpPr>
        <p:spPr>
          <a:xfrm>
            <a:off x="191982" y="1016001"/>
            <a:ext cx="9144000" cy="5151664"/>
          </a:xfrm>
        </p:spPr>
        <p:txBody>
          <a:bodyPr>
            <a:normAutofit/>
          </a:bodyPr>
          <a:lstStyle/>
          <a:p>
            <a:r>
              <a:rPr lang="en-US" dirty="0" smtClean="0"/>
              <a:t>The word: </a:t>
            </a:r>
            <a:r>
              <a:rPr lang="en-US" b="1" dirty="0" smtClean="0">
                <a:solidFill>
                  <a:srgbClr val="0000FF"/>
                </a:solidFill>
              </a:rPr>
              <a:t>CREATIVITY</a:t>
            </a:r>
          </a:p>
          <a:p>
            <a:r>
              <a:rPr lang="en-US" b="1" dirty="0" smtClean="0">
                <a:solidFill>
                  <a:srgbClr val="0000FF"/>
                </a:solidFill>
              </a:rPr>
              <a:t>Problem is not in asserting creativity (</a:t>
            </a:r>
            <a:r>
              <a:rPr lang="en-US" dirty="0" smtClean="0">
                <a:solidFill>
                  <a:srgbClr val="000000"/>
                </a:solidFill>
              </a:rPr>
              <a:t>of Blizzard/game makers</a:t>
            </a:r>
            <a:r>
              <a:rPr lang="en-US" b="1" dirty="0" smtClean="0">
                <a:solidFill>
                  <a:srgbClr val="0000FF"/>
                </a:solidFill>
              </a:rPr>
              <a:t>); </a:t>
            </a:r>
            <a:r>
              <a:rPr lang="en-US" b="1" dirty="0" smtClean="0">
                <a:solidFill>
                  <a:srgbClr val="FF0000"/>
                </a:solidFill>
              </a:rPr>
              <a:t>it is</a:t>
            </a:r>
            <a:r>
              <a:rPr lang="en-US" b="1" dirty="0" smtClean="0">
                <a:solidFill>
                  <a:srgbClr val="000000"/>
                </a:solidFill>
              </a:rPr>
              <a:t> </a:t>
            </a:r>
            <a:r>
              <a:rPr lang="en-US" b="1" u="sng" dirty="0" smtClean="0">
                <a:solidFill>
                  <a:srgbClr val="FF6600"/>
                </a:solidFill>
              </a:rPr>
              <a:t>in both cases</a:t>
            </a:r>
            <a:r>
              <a:rPr lang="en-US" b="1" dirty="0" smtClean="0">
                <a:solidFill>
                  <a:srgbClr val="FF6600"/>
                </a:solidFill>
              </a:rPr>
              <a:t> </a:t>
            </a:r>
            <a:r>
              <a:rPr lang="en-US" b="1" dirty="0" smtClean="0">
                <a:solidFill>
                  <a:srgbClr val="FF0000"/>
                </a:solidFill>
              </a:rPr>
              <a:t>the denial of the creativity of others </a:t>
            </a:r>
            <a:r>
              <a:rPr lang="en-US" b="1" dirty="0" smtClean="0">
                <a:solidFill>
                  <a:srgbClr val="000000"/>
                </a:solidFill>
              </a:rPr>
              <a:t>(</a:t>
            </a:r>
            <a:r>
              <a:rPr lang="en-US" b="1" dirty="0" err="1" smtClean="0">
                <a:solidFill>
                  <a:srgbClr val="000000"/>
                </a:solidFill>
              </a:rPr>
              <a:t>modders</a:t>
            </a:r>
            <a:r>
              <a:rPr lang="en-US" b="1" dirty="0" smtClean="0">
                <a:solidFill>
                  <a:srgbClr val="000000"/>
                </a:solidFill>
              </a:rPr>
              <a:t>, children, the child in all of us) </a:t>
            </a:r>
            <a:endParaRPr lang="en-US" dirty="0" smtClean="0">
              <a:solidFill>
                <a:srgbClr val="000000"/>
              </a:solidFill>
            </a:endParaRPr>
          </a:p>
          <a:p>
            <a:r>
              <a:rPr lang="en-US" dirty="0" smtClean="0">
                <a:solidFill>
                  <a:srgbClr val="000000"/>
                </a:solidFill>
              </a:rPr>
              <a:t>Recall</a:t>
            </a:r>
            <a:r>
              <a:rPr lang="en-US" dirty="0" smtClean="0"/>
              <a:t> </a:t>
            </a:r>
            <a:r>
              <a:rPr lang="en-US" b="1" dirty="0" smtClean="0">
                <a:solidFill>
                  <a:srgbClr val="FF6600"/>
                </a:solidFill>
              </a:rPr>
              <a:t>uniquely personal </a:t>
            </a:r>
            <a:r>
              <a:rPr lang="en-US" b="1" dirty="0" smtClean="0">
                <a:solidFill>
                  <a:srgbClr val="FF0000"/>
                </a:solidFill>
              </a:rPr>
              <a:t>“Hollywood Model”</a:t>
            </a:r>
            <a:r>
              <a:rPr lang="en-US" b="1" dirty="0" smtClean="0">
                <a:solidFill>
                  <a:srgbClr val="000000"/>
                </a:solidFill>
              </a:rPr>
              <a:t> </a:t>
            </a:r>
            <a:r>
              <a:rPr lang="en-US" dirty="0" smtClean="0">
                <a:solidFill>
                  <a:srgbClr val="000000"/>
                </a:solidFill>
              </a:rPr>
              <a:t>of </a:t>
            </a:r>
            <a:r>
              <a:rPr lang="en-US" b="1" dirty="0" smtClean="0">
                <a:solidFill>
                  <a:srgbClr val="0000FF"/>
                </a:solidFill>
              </a:rPr>
              <a:t>creation</a:t>
            </a:r>
            <a:r>
              <a:rPr lang="en-US" dirty="0" smtClean="0"/>
              <a:t> </a:t>
            </a:r>
            <a:r>
              <a:rPr lang="en-US" b="1" dirty="0" smtClean="0">
                <a:solidFill>
                  <a:schemeClr val="tx1"/>
                </a:solidFill>
              </a:rPr>
              <a:t>(‘It’s all about ME &amp; MY UNIQUE TALENT’)</a:t>
            </a:r>
          </a:p>
          <a:p>
            <a:r>
              <a:rPr lang="en-US" dirty="0" smtClean="0"/>
              <a:t>In </a:t>
            </a:r>
            <a:r>
              <a:rPr lang="en-US" i="1" u="sng" dirty="0" err="1" smtClean="0">
                <a:solidFill>
                  <a:srgbClr val="000000"/>
                </a:solidFill>
              </a:rPr>
              <a:t>Swartzenegger</a:t>
            </a:r>
            <a:r>
              <a:rPr lang="en-US" dirty="0" smtClean="0"/>
              <a:t> the </a:t>
            </a:r>
            <a:r>
              <a:rPr lang="en-US" dirty="0" smtClean="0">
                <a:solidFill>
                  <a:srgbClr val="0000FF"/>
                </a:solidFill>
              </a:rPr>
              <a:t>Court was protecting the implications of creativity</a:t>
            </a:r>
            <a:r>
              <a:rPr lang="en-US" dirty="0" smtClean="0"/>
              <a:t> no matter how extreme (in terms of violence, not sex) so the </a:t>
            </a:r>
            <a:r>
              <a:rPr lang="en-US" dirty="0" smtClean="0">
                <a:solidFill>
                  <a:schemeClr val="tx1"/>
                </a:solidFill>
              </a:rPr>
              <a:t>creator can create </a:t>
            </a:r>
            <a:r>
              <a:rPr lang="en-US" dirty="0" smtClean="0"/>
              <a:t>(&amp; the </a:t>
            </a:r>
            <a:r>
              <a:rPr lang="en-US" dirty="0" smtClean="0">
                <a:solidFill>
                  <a:srgbClr val="0000FF"/>
                </a:solidFill>
              </a:rPr>
              <a:t>user can ‘benefit’</a:t>
            </a:r>
            <a:r>
              <a:rPr lang="en-US" dirty="0" smtClean="0"/>
              <a:t>)</a:t>
            </a:r>
          </a:p>
          <a:p>
            <a:r>
              <a:rPr lang="en-US" dirty="0"/>
              <a:t>In </a:t>
            </a:r>
            <a:r>
              <a:rPr lang="en-US" i="1" u="sng" dirty="0">
                <a:solidFill>
                  <a:schemeClr val="tx1"/>
                </a:solidFill>
              </a:rPr>
              <a:t>Davidson</a:t>
            </a:r>
            <a:r>
              <a:rPr lang="en-US" dirty="0"/>
              <a:t>  argument was that </a:t>
            </a:r>
            <a:r>
              <a:rPr lang="en-US" dirty="0" err="1"/>
              <a:t>BnetD</a:t>
            </a:r>
            <a:r>
              <a:rPr lang="en-US" dirty="0"/>
              <a:t> was </a:t>
            </a:r>
            <a:r>
              <a:rPr lang="en-US" b="1" dirty="0">
                <a:solidFill>
                  <a:srgbClr val="000000"/>
                </a:solidFill>
              </a:rPr>
              <a:t>anything but creative</a:t>
            </a:r>
            <a:r>
              <a:rPr lang="en-US" dirty="0"/>
              <a:t> (because it all changes if user creativity is implicated???) </a:t>
            </a:r>
            <a:endParaRPr lang="en-US" dirty="0" smtClean="0"/>
          </a:p>
          <a:p>
            <a:r>
              <a:rPr lang="en-US" dirty="0" smtClean="0">
                <a:solidFill>
                  <a:srgbClr val="000000"/>
                </a:solidFill>
              </a:rPr>
              <a:t>Never mentioned: </a:t>
            </a:r>
            <a:r>
              <a:rPr lang="en-US" b="1" dirty="0" smtClean="0">
                <a:solidFill>
                  <a:srgbClr val="0000FF"/>
                </a:solidFill>
              </a:rPr>
              <a:t>USERS ARE CREATORS</a:t>
            </a:r>
          </a:p>
          <a:p>
            <a:endParaRPr lang="en-US" dirty="0"/>
          </a:p>
        </p:txBody>
      </p:sp>
      <p:pic>
        <p:nvPicPr>
          <p:cNvPr id="4" name="Content Placeholder 5" descr="800px-Creativity.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624603" y="5280811"/>
            <a:ext cx="1860621" cy="1019559"/>
          </a:xfrm>
          <a:prstGeom prst="rect">
            <a:avLst/>
          </a:prstGeom>
        </p:spPr>
      </p:pic>
      <p:pic>
        <p:nvPicPr>
          <p:cNvPr id="5" name="Content Placeholder 5" descr="800px-Creativity.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00765" y="5300967"/>
            <a:ext cx="1823838" cy="999403"/>
          </a:xfrm>
          <a:prstGeom prst="rect">
            <a:avLst/>
          </a:prstGeom>
        </p:spPr>
      </p:pic>
    </p:spTree>
    <p:extLst>
      <p:ext uri="{BB962C8B-B14F-4D97-AF65-F5344CB8AC3E}">
        <p14:creationId xmlns:p14="http://schemas.microsoft.com/office/powerpoint/2010/main" val="1722716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1"/>
            <a:ext cx="9144000" cy="1016000"/>
          </a:xfrm>
        </p:spPr>
        <p:txBody>
          <a:bodyPr>
            <a:normAutofit fontScale="90000"/>
          </a:bodyPr>
          <a:lstStyle/>
          <a:p>
            <a:r>
              <a:rPr lang="en-US" b="1" dirty="0" smtClean="0"/>
              <a:t>   </a:t>
            </a:r>
            <a:r>
              <a:rPr lang="en-US" b="1" dirty="0" smtClean="0">
                <a:solidFill>
                  <a:srgbClr val="000000"/>
                </a:solidFill>
              </a:rPr>
              <a:t>The (Shocking) Truth About Game IP?</a:t>
            </a:r>
            <a:endParaRPr lang="en-US" b="1" dirty="0">
              <a:solidFill>
                <a:srgbClr val="000000"/>
              </a:solidFill>
            </a:endParaRPr>
          </a:p>
        </p:txBody>
      </p:sp>
      <p:sp>
        <p:nvSpPr>
          <p:cNvPr id="3" name="Content Placeholder 2"/>
          <p:cNvSpPr>
            <a:spLocks noGrp="1"/>
          </p:cNvSpPr>
          <p:nvPr>
            <p:ph sz="quarter" idx="10"/>
          </p:nvPr>
        </p:nvSpPr>
        <p:spPr>
          <a:xfrm>
            <a:off x="221734" y="1020101"/>
            <a:ext cx="8922266" cy="4706033"/>
          </a:xfrm>
        </p:spPr>
        <p:txBody>
          <a:bodyPr>
            <a:normAutofit/>
          </a:bodyPr>
          <a:lstStyle/>
          <a:p>
            <a:pPr marL="457200" indent="-457200">
              <a:buAutoNum type="arabicPeriod"/>
            </a:pPr>
            <a:r>
              <a:rPr lang="en-US" dirty="0" smtClean="0"/>
              <a:t>All </a:t>
            </a:r>
            <a:r>
              <a:rPr lang="en-US" dirty="0">
                <a:solidFill>
                  <a:srgbClr val="660066"/>
                </a:solidFill>
              </a:rPr>
              <a:t>games</a:t>
            </a:r>
            <a:r>
              <a:rPr lang="en-US" dirty="0"/>
              <a:t> are </a:t>
            </a:r>
            <a:r>
              <a:rPr lang="en-US" dirty="0">
                <a:solidFill>
                  <a:srgbClr val="660066"/>
                </a:solidFill>
              </a:rPr>
              <a:t>inherently creative &amp; interactive</a:t>
            </a:r>
          </a:p>
          <a:p>
            <a:pPr marL="0" indent="0">
              <a:buNone/>
            </a:pPr>
            <a:r>
              <a:rPr lang="en-US" dirty="0" smtClean="0"/>
              <a:t>2. Games </a:t>
            </a:r>
            <a:r>
              <a:rPr lang="en-US" b="1" i="1" dirty="0">
                <a:solidFill>
                  <a:schemeClr val="tx1"/>
                </a:solidFill>
              </a:rPr>
              <a:t>must</a:t>
            </a:r>
            <a:r>
              <a:rPr lang="en-US" dirty="0"/>
              <a:t> have a larger </a:t>
            </a:r>
            <a:r>
              <a:rPr lang="en-US" dirty="0">
                <a:solidFill>
                  <a:srgbClr val="660066"/>
                </a:solidFill>
              </a:rPr>
              <a:t>evolutionary purpose </a:t>
            </a:r>
            <a:r>
              <a:rPr lang="en-US" dirty="0"/>
              <a:t>(Talk 1</a:t>
            </a:r>
            <a:r>
              <a:rPr lang="en-US" dirty="0" smtClean="0"/>
              <a:t>)</a:t>
            </a:r>
          </a:p>
          <a:p>
            <a:pPr marL="0" indent="0">
              <a:buNone/>
            </a:pPr>
            <a:r>
              <a:rPr lang="en-US" dirty="0" smtClean="0"/>
              <a:t>3. Video </a:t>
            </a:r>
            <a:r>
              <a:rPr lang="en-US" dirty="0"/>
              <a:t>games are in fact “</a:t>
            </a:r>
            <a:r>
              <a:rPr lang="en-US" b="1" dirty="0">
                <a:solidFill>
                  <a:srgbClr val="000000"/>
                </a:solidFill>
              </a:rPr>
              <a:t>evolved” </a:t>
            </a:r>
            <a:r>
              <a:rPr lang="en-US" dirty="0"/>
              <a:t>games</a:t>
            </a:r>
          </a:p>
          <a:p>
            <a:pPr marL="0" indent="0">
              <a:buNone/>
            </a:pPr>
            <a:r>
              <a:rPr lang="en-US" dirty="0" smtClean="0"/>
              <a:t>4. In </a:t>
            </a:r>
            <a:r>
              <a:rPr lang="en-US" dirty="0"/>
              <a:t>this context </a:t>
            </a:r>
            <a:r>
              <a:rPr lang="en-US" b="1" dirty="0" smtClean="0">
                <a:solidFill>
                  <a:schemeClr val="tx1"/>
                </a:solidFill>
              </a:rPr>
              <a:t>“the </a:t>
            </a:r>
            <a:r>
              <a:rPr lang="en-US" b="1" dirty="0">
                <a:solidFill>
                  <a:schemeClr val="tx1"/>
                </a:solidFill>
              </a:rPr>
              <a:t>“art” </a:t>
            </a:r>
            <a:r>
              <a:rPr lang="en-US" dirty="0"/>
              <a:t>though </a:t>
            </a:r>
            <a:r>
              <a:rPr lang="en-US" dirty="0" smtClean="0"/>
              <a:t>wonderful</a:t>
            </a:r>
            <a:r>
              <a:rPr lang="en-US" b="1" dirty="0" smtClean="0">
                <a:solidFill>
                  <a:srgbClr val="000000"/>
                </a:solidFill>
              </a:rPr>
              <a:t> </a:t>
            </a:r>
            <a:r>
              <a:rPr lang="en-US" b="1" dirty="0">
                <a:solidFill>
                  <a:srgbClr val="000000"/>
                </a:solidFill>
              </a:rPr>
              <a:t>is incidental </a:t>
            </a:r>
            <a:r>
              <a:rPr lang="en-US" dirty="0"/>
              <a:t>to the </a:t>
            </a:r>
            <a:r>
              <a:rPr lang="en-US" dirty="0" smtClean="0"/>
              <a:t>game…</a:t>
            </a:r>
          </a:p>
          <a:p>
            <a:pPr marL="0" indent="0">
              <a:buNone/>
            </a:pPr>
            <a:r>
              <a:rPr lang="en-US" dirty="0" smtClean="0"/>
              <a:t>5. The experience, the evolving narrative </a:t>
            </a:r>
          </a:p>
          <a:p>
            <a:pPr marL="0" indent="0">
              <a:buNone/>
            </a:pPr>
            <a:r>
              <a:rPr lang="en-US" dirty="0" smtClean="0"/>
              <a:t>     &amp; playing (creation) is the </a:t>
            </a:r>
            <a:r>
              <a:rPr lang="en-US" b="1" i="1" u="sng" dirty="0" smtClean="0">
                <a:solidFill>
                  <a:srgbClr val="660066"/>
                </a:solidFill>
              </a:rPr>
              <a:t>key</a:t>
            </a:r>
            <a:r>
              <a:rPr lang="en-US" dirty="0" smtClean="0"/>
              <a:t>…</a:t>
            </a:r>
          </a:p>
          <a:p>
            <a:pPr marL="0" indent="0">
              <a:buNone/>
            </a:pPr>
            <a:r>
              <a:rPr lang="en-US" dirty="0" smtClean="0"/>
              <a:t>6…</a:t>
            </a:r>
            <a:r>
              <a:rPr lang="en-US" b="1" dirty="0" smtClean="0">
                <a:solidFill>
                  <a:srgbClr val="660066"/>
                </a:solidFill>
              </a:rPr>
              <a:t>&amp; the player is the co-creator of the game…</a:t>
            </a:r>
          </a:p>
          <a:p>
            <a:pPr marL="0" indent="0">
              <a:buNone/>
            </a:pPr>
            <a:r>
              <a:rPr lang="en-US" b="1" dirty="0">
                <a:solidFill>
                  <a:srgbClr val="FF0000"/>
                </a:solidFill>
              </a:rPr>
              <a:t> </a:t>
            </a:r>
            <a:r>
              <a:rPr lang="en-US" b="1" dirty="0" smtClean="0">
                <a:solidFill>
                  <a:srgbClr val="FF0000"/>
                </a:solidFill>
              </a:rPr>
              <a:t>                     </a:t>
            </a:r>
            <a:r>
              <a:rPr lang="en-US" sz="3200" b="1" dirty="0" smtClean="0">
                <a:solidFill>
                  <a:srgbClr val="FF0000"/>
                </a:solidFill>
              </a:rPr>
              <a:t>The “Red Herring”?: </a:t>
            </a:r>
          </a:p>
          <a:p>
            <a:pPr marL="0" indent="0">
              <a:buNone/>
            </a:pPr>
            <a:r>
              <a:rPr lang="en-US" sz="3200" b="1" dirty="0" smtClean="0">
                <a:solidFill>
                  <a:srgbClr val="FF0000"/>
                </a:solidFill>
              </a:rPr>
              <a:t>IP in a game is </a:t>
            </a:r>
            <a:r>
              <a:rPr lang="en-US" sz="3200" b="1" i="1" u="sng" dirty="0" smtClean="0">
                <a:solidFill>
                  <a:srgbClr val="0000FF"/>
                </a:solidFill>
              </a:rPr>
              <a:t>more incidental then core</a:t>
            </a:r>
            <a:r>
              <a:rPr lang="en-US" sz="3200" b="1" dirty="0" smtClean="0">
                <a:solidFill>
                  <a:srgbClr val="0000FF"/>
                </a:solidFill>
              </a:rPr>
              <a:t> </a:t>
            </a:r>
            <a:r>
              <a:rPr lang="en-US" sz="3200" b="1" dirty="0" smtClean="0">
                <a:solidFill>
                  <a:schemeClr val="tx1"/>
                </a:solidFill>
              </a:rPr>
              <a:t>???</a:t>
            </a:r>
            <a:endParaRPr lang="en-US" sz="3200" b="1" dirty="0" smtClean="0">
              <a:solidFill>
                <a:srgbClr val="FF0000"/>
              </a:solidFill>
            </a:endParaRPr>
          </a:p>
          <a:p>
            <a:pPr marL="0" indent="0">
              <a:buNone/>
            </a:pPr>
            <a:r>
              <a:rPr lang="en-US" b="1" dirty="0">
                <a:solidFill>
                  <a:srgbClr val="FF0000"/>
                </a:solidFill>
              </a:rPr>
              <a:t> </a:t>
            </a:r>
            <a:r>
              <a:rPr lang="en-US" b="1" dirty="0" smtClean="0">
                <a:solidFill>
                  <a:srgbClr val="FF0000"/>
                </a:solidFill>
              </a:rPr>
              <a:t>                  </a:t>
            </a:r>
            <a:endParaRPr lang="en-US" b="1" dirty="0">
              <a:solidFill>
                <a:srgbClr val="FF0000"/>
              </a:solidFill>
            </a:endParaRPr>
          </a:p>
          <a:p>
            <a:endParaRPr lang="en-US" dirty="0"/>
          </a:p>
        </p:txBody>
      </p:sp>
      <p:pic>
        <p:nvPicPr>
          <p:cNvPr id="4" name="Content Placeholder 3" descr="Red_Herring.png"/>
          <p:cNvPicPr>
            <a:picLocks noChangeAspect="1"/>
          </p:cNvPicPr>
          <p:nvPr/>
        </p:nvPicPr>
        <p:blipFill rotWithShape="1">
          <a:blip r:embed="rId2" cstate="print">
            <a:extLst>
              <a:ext uri="{28A0092B-C50C-407E-A947-70E740481C1C}">
                <a14:useLocalDpi xmlns:a14="http://schemas.microsoft.com/office/drawing/2010/main"/>
              </a:ext>
            </a:extLst>
          </a:blip>
          <a:srcRect t="-599" b="-1452"/>
          <a:stretch/>
        </p:blipFill>
        <p:spPr>
          <a:xfrm>
            <a:off x="2321971" y="4766902"/>
            <a:ext cx="4431142" cy="1356582"/>
          </a:xfrm>
          <a:prstGeom prst="rect">
            <a:avLst/>
          </a:prstGeom>
        </p:spPr>
      </p:pic>
      <p:pic>
        <p:nvPicPr>
          <p:cNvPr id="5" name="Content Placeholder 3" descr="Key.png"/>
          <p:cNvPicPr>
            <a:picLocks noChangeAspect="1"/>
          </p:cNvPicPr>
          <p:nvPr/>
        </p:nvPicPr>
        <p:blipFill rotWithShape="1">
          <a:blip r:embed="rId3" cstate="print">
            <a:extLst>
              <a:ext uri="{28A0092B-C50C-407E-A947-70E740481C1C}">
                <a14:useLocalDpi xmlns:a14="http://schemas.microsoft.com/office/drawing/2010/main"/>
              </a:ext>
            </a:extLst>
          </a:blip>
          <a:srcRect l="2191" r="-2990"/>
          <a:stretch/>
        </p:blipFill>
        <p:spPr>
          <a:xfrm>
            <a:off x="7135492" y="2536857"/>
            <a:ext cx="1028343" cy="1776477"/>
          </a:xfrm>
          <a:prstGeom prst="rect">
            <a:avLst/>
          </a:prstGeom>
        </p:spPr>
      </p:pic>
    </p:spTree>
    <p:extLst>
      <p:ext uri="{BB962C8B-B14F-4D97-AF65-F5344CB8AC3E}">
        <p14:creationId xmlns:p14="http://schemas.microsoft.com/office/powerpoint/2010/main" val="50307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a:t> </a:t>
            </a:r>
            <a:r>
              <a:rPr lang="en-US" dirty="0" smtClean="0"/>
              <a:t>     </a:t>
            </a:r>
            <a:r>
              <a:rPr lang="en-US" b="1" dirty="0" smtClean="0">
                <a:solidFill>
                  <a:schemeClr val="tx1"/>
                </a:solidFill>
              </a:rPr>
              <a:t>Common </a:t>
            </a:r>
            <a:r>
              <a:rPr lang="en-US" b="1" dirty="0">
                <a:solidFill>
                  <a:schemeClr val="tx1"/>
                </a:solidFill>
              </a:rPr>
              <a:t>Denominator </a:t>
            </a:r>
            <a:r>
              <a:rPr lang="en-US" b="1" dirty="0" smtClean="0">
                <a:solidFill>
                  <a:schemeClr val="tx1"/>
                </a:solidFill>
              </a:rPr>
              <a:t>2</a:t>
            </a:r>
            <a:endParaRPr lang="en-US" b="1" dirty="0">
              <a:solidFill>
                <a:schemeClr val="tx1"/>
              </a:solidFill>
            </a:endParaRPr>
          </a:p>
        </p:txBody>
      </p:sp>
      <p:sp>
        <p:nvSpPr>
          <p:cNvPr id="3" name="Content Placeholder 2"/>
          <p:cNvSpPr>
            <a:spLocks noGrp="1"/>
          </p:cNvSpPr>
          <p:nvPr>
            <p:ph sz="quarter" idx="10"/>
          </p:nvPr>
        </p:nvSpPr>
        <p:spPr>
          <a:xfrm>
            <a:off x="0" y="1016000"/>
            <a:ext cx="9144000" cy="4710134"/>
          </a:xfrm>
        </p:spPr>
        <p:txBody>
          <a:bodyPr>
            <a:normAutofit fontScale="92500"/>
          </a:bodyPr>
          <a:lstStyle/>
          <a:p>
            <a:pPr marL="0" indent="0">
              <a:buNone/>
            </a:pPr>
            <a:r>
              <a:rPr lang="en-US" sz="3200" b="1" i="1" dirty="0" smtClean="0">
                <a:solidFill>
                  <a:srgbClr val="660066"/>
                </a:solidFill>
              </a:rPr>
              <a:t>  A new </a:t>
            </a:r>
            <a:r>
              <a:rPr lang="en-US" sz="3200" b="1" i="1" dirty="0">
                <a:solidFill>
                  <a:srgbClr val="660066"/>
                </a:solidFill>
              </a:rPr>
              <a:t>version of the “Mrs. Smith</a:t>
            </a:r>
            <a:r>
              <a:rPr lang="en-US" sz="3200" b="1" i="1" dirty="0" smtClean="0">
                <a:solidFill>
                  <a:srgbClr val="660066"/>
                </a:solidFill>
              </a:rPr>
              <a:t>” conundrum..</a:t>
            </a:r>
          </a:p>
          <a:p>
            <a:pPr marL="0" indent="0">
              <a:buNone/>
            </a:pPr>
            <a:r>
              <a:rPr lang="en-US" sz="3200" b="1" dirty="0" smtClean="0">
                <a:solidFill>
                  <a:srgbClr val="FF0000"/>
                </a:solidFill>
              </a:rPr>
              <a:t>       Traditional </a:t>
            </a:r>
            <a:r>
              <a:rPr lang="en-US" sz="3200" b="1" dirty="0">
                <a:solidFill>
                  <a:srgbClr val="FF0000"/>
                </a:solidFill>
              </a:rPr>
              <a:t>censorship of </a:t>
            </a:r>
            <a:r>
              <a:rPr lang="en-US" sz="3200" b="1" dirty="0" smtClean="0">
                <a:solidFill>
                  <a:srgbClr val="FF0000"/>
                </a:solidFill>
              </a:rPr>
              <a:t>information &amp;</a:t>
            </a:r>
            <a:endParaRPr lang="en-US" sz="3200" b="1" i="1" dirty="0">
              <a:solidFill>
                <a:srgbClr val="660066"/>
              </a:solidFill>
            </a:endParaRPr>
          </a:p>
          <a:p>
            <a:pPr marL="0" indent="0">
              <a:buNone/>
            </a:pPr>
            <a:r>
              <a:rPr lang="en-US" sz="3200" b="1" dirty="0" smtClean="0">
                <a:solidFill>
                  <a:srgbClr val="FF6600"/>
                </a:solidFill>
              </a:rPr>
              <a:t>                  “</a:t>
            </a:r>
            <a:r>
              <a:rPr lang="en-US" sz="3200" b="1" dirty="0">
                <a:solidFill>
                  <a:srgbClr val="FF6600"/>
                </a:solidFill>
              </a:rPr>
              <a:t>copyright as censorship” </a:t>
            </a:r>
            <a:endParaRPr lang="en-US" sz="3200" b="1" dirty="0" smtClean="0">
              <a:solidFill>
                <a:srgbClr val="FF6600"/>
              </a:solidFill>
            </a:endParaRPr>
          </a:p>
          <a:p>
            <a:pPr marL="0" indent="0">
              <a:buNone/>
            </a:pPr>
            <a:endParaRPr lang="en-US" sz="3200" b="1" dirty="0">
              <a:solidFill>
                <a:srgbClr val="FF6600"/>
              </a:solidFill>
            </a:endParaRPr>
          </a:p>
          <a:p>
            <a:pPr marL="0" indent="0">
              <a:buNone/>
            </a:pPr>
            <a:r>
              <a:rPr lang="en-US" b="1" dirty="0" smtClean="0">
                <a:solidFill>
                  <a:schemeClr val="tx1"/>
                </a:solidFill>
              </a:rPr>
              <a:t>See </a:t>
            </a:r>
            <a:r>
              <a:rPr lang="en-US" b="1" dirty="0">
                <a:solidFill>
                  <a:schemeClr val="tx1"/>
                </a:solidFill>
              </a:rPr>
              <a:t>ourselves as “creative” but </a:t>
            </a:r>
            <a:r>
              <a:rPr lang="en-US" b="1" dirty="0" smtClean="0">
                <a:solidFill>
                  <a:schemeClr val="tx1"/>
                </a:solidFill>
              </a:rPr>
              <a:t>perhaps not </a:t>
            </a:r>
            <a:r>
              <a:rPr lang="en-US" b="1" dirty="0">
                <a:solidFill>
                  <a:schemeClr val="tx1"/>
                </a:solidFill>
              </a:rPr>
              <a:t>really anyone else </a:t>
            </a:r>
            <a:r>
              <a:rPr lang="en-US" dirty="0"/>
              <a:t>in the “real world” (quite so much) – jealousy as a base instinct; &amp;/or we didn’t see that much vale in “creativity”</a:t>
            </a:r>
          </a:p>
          <a:p>
            <a:pPr marL="0" indent="0">
              <a:buNone/>
            </a:pPr>
            <a:r>
              <a:rPr lang="en-US" b="1" dirty="0">
                <a:solidFill>
                  <a:srgbClr val="FF0000"/>
                </a:solidFill>
              </a:rPr>
              <a:t>WE DON’T ACTUALLY ACCEPT EACH OTHERS CREATIVITY &amp;  ABILITIES (or at least not easily; at least not that tolerantly</a:t>
            </a:r>
            <a:r>
              <a:rPr lang="en-US" b="1" dirty="0" smtClean="0">
                <a:solidFill>
                  <a:srgbClr val="FF0000"/>
                </a:solidFill>
              </a:rPr>
              <a:t>)</a:t>
            </a:r>
          </a:p>
          <a:p>
            <a:pPr marL="0" indent="0">
              <a:buNone/>
            </a:pPr>
            <a:endParaRPr lang="en-US" i="1" dirty="0" smtClean="0">
              <a:solidFill>
                <a:srgbClr val="0000FF"/>
              </a:solidFill>
              <a:latin typeface="Apple Chancery"/>
              <a:cs typeface="Apple Chancery"/>
            </a:endParaRPr>
          </a:p>
          <a:p>
            <a:pPr marL="0" indent="0">
              <a:buNone/>
            </a:pPr>
            <a:r>
              <a:rPr lang="en-US" i="1" dirty="0" smtClean="0">
                <a:solidFill>
                  <a:srgbClr val="0000FF"/>
                </a:solidFill>
                <a:latin typeface="Apple Chancery"/>
                <a:cs typeface="Apple Chancery"/>
              </a:rPr>
              <a:t>“</a:t>
            </a:r>
            <a:r>
              <a:rPr lang="en-US" sz="3200" b="1" i="1" dirty="0">
                <a:solidFill>
                  <a:srgbClr val="0000FF"/>
                </a:solidFill>
                <a:latin typeface="Apple Chancery"/>
                <a:cs typeface="Apple Chancery"/>
              </a:rPr>
              <a:t>The fault, dear Brutus, is not in our stars, </a:t>
            </a:r>
          </a:p>
          <a:p>
            <a:pPr marL="0" indent="0">
              <a:buNone/>
            </a:pPr>
            <a:r>
              <a:rPr lang="en-US" sz="3200" b="1" i="1" dirty="0">
                <a:solidFill>
                  <a:srgbClr val="0000FF"/>
                </a:solidFill>
                <a:latin typeface="Apple Chancery"/>
                <a:cs typeface="Apple Chancery"/>
              </a:rPr>
              <a:t> </a:t>
            </a:r>
            <a:r>
              <a:rPr lang="en-US" sz="3200" b="1" i="1" dirty="0" smtClean="0">
                <a:solidFill>
                  <a:srgbClr val="0000FF"/>
                </a:solidFill>
                <a:latin typeface="Apple Chancery"/>
                <a:cs typeface="Apple Chancery"/>
              </a:rPr>
              <a:t>But </a:t>
            </a:r>
            <a:r>
              <a:rPr lang="en-US" sz="3200" b="1" i="1" dirty="0">
                <a:solidFill>
                  <a:srgbClr val="0000FF"/>
                </a:solidFill>
                <a:latin typeface="Apple Chancery"/>
                <a:cs typeface="Apple Chancery"/>
              </a:rPr>
              <a:t>in ourselves…” </a:t>
            </a:r>
            <a:r>
              <a:rPr lang="en-US" sz="3200" b="1" dirty="0" smtClean="0"/>
              <a:t> </a:t>
            </a:r>
            <a:r>
              <a:rPr lang="en-US" dirty="0" smtClean="0"/>
              <a:t>(</a:t>
            </a:r>
            <a:r>
              <a:rPr lang="en-US" dirty="0"/>
              <a:t>Julius Caesar l, ii,140-141)</a:t>
            </a:r>
          </a:p>
          <a:p>
            <a:endParaRPr lang="en-US" dirty="0"/>
          </a:p>
        </p:txBody>
      </p:sp>
      <p:pic>
        <p:nvPicPr>
          <p:cNvPr id="4" name="Content Placeholder 7" descr="Question_copyright.png"/>
          <p:cNvPicPr>
            <a:picLocks noChangeAspect="1"/>
          </p:cNvPicPr>
          <p:nvPr/>
        </p:nvPicPr>
        <p:blipFill rotWithShape="1">
          <a:blip r:embed="rId2" cstate="print">
            <a:extLst>
              <a:ext uri="{28A0092B-C50C-407E-A947-70E740481C1C}">
                <a14:useLocalDpi xmlns:a14="http://schemas.microsoft.com/office/drawing/2010/main"/>
              </a:ext>
            </a:extLst>
          </a:blip>
          <a:srcRect l="-3892" r="-4143"/>
          <a:stretch/>
        </p:blipFill>
        <p:spPr>
          <a:xfrm>
            <a:off x="7336921" y="4341346"/>
            <a:ext cx="1503780" cy="1988440"/>
          </a:xfrm>
          <a:prstGeom prst="rect">
            <a:avLst/>
          </a:prstGeom>
        </p:spPr>
      </p:pic>
    </p:spTree>
    <p:extLst>
      <p:ext uri="{BB962C8B-B14F-4D97-AF65-F5344CB8AC3E}">
        <p14:creationId xmlns:p14="http://schemas.microsoft.com/office/powerpoint/2010/main" val="4236201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56"/>
            <a:ext cx="9144000" cy="1016000"/>
          </a:xfrm>
        </p:spPr>
        <p:txBody>
          <a:bodyPr>
            <a:noAutofit/>
          </a:bodyPr>
          <a:lstStyle/>
          <a:p>
            <a:r>
              <a:rPr lang="en-US" sz="4400" b="1" dirty="0" smtClean="0">
                <a:solidFill>
                  <a:schemeClr val="tx1"/>
                </a:solidFill>
              </a:rPr>
              <a:t> Common </a:t>
            </a:r>
            <a:r>
              <a:rPr lang="en-US" sz="4400" b="1" dirty="0">
                <a:solidFill>
                  <a:schemeClr val="tx1"/>
                </a:solidFill>
              </a:rPr>
              <a:t>Denominator </a:t>
            </a:r>
            <a:r>
              <a:rPr lang="en-US" sz="4400" b="1" dirty="0" smtClean="0">
                <a:solidFill>
                  <a:schemeClr val="tx1"/>
                </a:solidFill>
              </a:rPr>
              <a:t>3: “Chill”</a:t>
            </a:r>
            <a:endParaRPr lang="en-US" sz="4400" b="1" dirty="0">
              <a:solidFill>
                <a:schemeClr val="tx1"/>
              </a:solidFill>
            </a:endParaRPr>
          </a:p>
        </p:txBody>
      </p:sp>
      <p:sp>
        <p:nvSpPr>
          <p:cNvPr id="3" name="Content Placeholder 2"/>
          <p:cNvSpPr>
            <a:spLocks noGrp="1"/>
          </p:cNvSpPr>
          <p:nvPr>
            <p:ph sz="quarter" idx="10"/>
          </p:nvPr>
        </p:nvSpPr>
        <p:spPr>
          <a:xfrm>
            <a:off x="141103" y="1040256"/>
            <a:ext cx="9002897" cy="4685878"/>
          </a:xfrm>
        </p:spPr>
        <p:txBody>
          <a:bodyPr>
            <a:normAutofit/>
          </a:bodyPr>
          <a:lstStyle/>
          <a:p>
            <a:r>
              <a:rPr lang="en-US" sz="4000" dirty="0" smtClean="0">
                <a:solidFill>
                  <a:srgbClr val="000000"/>
                </a:solidFill>
              </a:rPr>
              <a:t>Censorship = </a:t>
            </a:r>
            <a:r>
              <a:rPr lang="en-US" sz="4000" b="1" dirty="0" smtClean="0">
                <a:solidFill>
                  <a:srgbClr val="FF0000"/>
                </a:solidFill>
              </a:rPr>
              <a:t>Libel Chill </a:t>
            </a:r>
            <a:endParaRPr lang="en-US" sz="4000" b="1" dirty="0">
              <a:solidFill>
                <a:srgbClr val="FF0000"/>
              </a:solidFill>
            </a:endParaRPr>
          </a:p>
          <a:p>
            <a:pPr marL="0" indent="0">
              <a:buNone/>
            </a:pPr>
            <a:r>
              <a:rPr lang="en-US" sz="3600" dirty="0" smtClean="0"/>
              <a:t>(&amp; other creative </a:t>
            </a:r>
            <a:r>
              <a:rPr lang="en-US" sz="3600" dirty="0" smtClean="0">
                <a:solidFill>
                  <a:srgbClr val="FF0000"/>
                </a:solidFill>
              </a:rPr>
              <a:t>“chills” </a:t>
            </a:r>
            <a:r>
              <a:rPr lang="en-US" sz="3600" dirty="0" smtClean="0"/>
              <a:t>like “Contempt”)</a:t>
            </a:r>
          </a:p>
          <a:p>
            <a:r>
              <a:rPr lang="en-US" sz="4000" dirty="0" smtClean="0">
                <a:solidFill>
                  <a:srgbClr val="000000"/>
                </a:solidFill>
              </a:rPr>
              <a:t>Copyright Infringement fears </a:t>
            </a:r>
          </a:p>
          <a:p>
            <a:pPr marL="0" indent="0">
              <a:buNone/>
            </a:pPr>
            <a:r>
              <a:rPr lang="en-US" sz="4000" b="1" dirty="0" smtClean="0">
                <a:solidFill>
                  <a:srgbClr val="FF0000"/>
                </a:solidFill>
              </a:rPr>
              <a:t>   </a:t>
            </a:r>
            <a:r>
              <a:rPr lang="en-US" sz="4000" b="1" dirty="0" smtClean="0">
                <a:solidFill>
                  <a:schemeClr val="tx1"/>
                </a:solidFill>
              </a:rPr>
              <a:t>=</a:t>
            </a:r>
            <a:r>
              <a:rPr lang="en-US" sz="4000" b="1" dirty="0" smtClean="0">
                <a:solidFill>
                  <a:srgbClr val="FF0000"/>
                </a:solidFill>
              </a:rPr>
              <a:t> </a:t>
            </a:r>
            <a:r>
              <a:rPr lang="en-US" sz="4000" b="1" dirty="0" smtClean="0">
                <a:solidFill>
                  <a:srgbClr val="FF6600"/>
                </a:solidFill>
                <a:latin typeface="Cracked"/>
                <a:cs typeface="Cracked"/>
              </a:rPr>
              <a:t>uncertainties</a:t>
            </a:r>
            <a:r>
              <a:rPr lang="en-US" sz="4000" b="1" dirty="0" smtClean="0">
                <a:solidFill>
                  <a:srgbClr val="FF0000"/>
                </a:solidFill>
              </a:rPr>
              <a:t> </a:t>
            </a:r>
            <a:r>
              <a:rPr lang="en-US" sz="4000" b="1" dirty="0" smtClean="0">
                <a:solidFill>
                  <a:srgbClr val="000000"/>
                </a:solidFill>
              </a:rPr>
              <a:t>=</a:t>
            </a:r>
            <a:r>
              <a:rPr lang="en-US" sz="4000" b="1" dirty="0" smtClean="0">
                <a:solidFill>
                  <a:srgbClr val="FF0000"/>
                </a:solidFill>
              </a:rPr>
              <a:t> “Creative Chill”</a:t>
            </a:r>
            <a:endParaRPr lang="en-US" sz="4000" b="1" dirty="0">
              <a:solidFill>
                <a:srgbClr val="FF0000"/>
              </a:solidFill>
            </a:endParaRPr>
          </a:p>
        </p:txBody>
      </p:sp>
      <p:pic>
        <p:nvPicPr>
          <p:cNvPr id="4" name="Content Placeholder 9" descr="800px-Cloud_wall_associated_with_fast_moving_cold_front_-_NOA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12610" y="3374088"/>
            <a:ext cx="5865867" cy="2571863"/>
          </a:xfrm>
          <a:prstGeom prst="rect">
            <a:avLst/>
          </a:prstGeom>
        </p:spPr>
      </p:pic>
    </p:spTree>
    <p:extLst>
      <p:ext uri="{BB962C8B-B14F-4D97-AF65-F5344CB8AC3E}">
        <p14:creationId xmlns:p14="http://schemas.microsoft.com/office/powerpoint/2010/main" val="67983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5919"/>
          </a:xfrm>
        </p:spPr>
        <p:txBody>
          <a:bodyPr>
            <a:normAutofit/>
          </a:bodyPr>
          <a:lstStyle/>
          <a:p>
            <a:r>
              <a:rPr lang="en-US" dirty="0" smtClean="0"/>
              <a:t> </a:t>
            </a:r>
            <a:r>
              <a:rPr lang="en-US" b="1" dirty="0" smtClean="0">
                <a:solidFill>
                  <a:srgbClr val="000000"/>
                </a:solidFill>
              </a:rPr>
              <a:t>     </a:t>
            </a:r>
            <a:r>
              <a:rPr lang="en-US" b="1" dirty="0" smtClean="0">
                <a:solidFill>
                  <a:srgbClr val="0000FF"/>
                </a:solidFill>
              </a:rPr>
              <a:t>The Academic Battleground</a:t>
            </a:r>
            <a:endParaRPr lang="en-US" b="1" dirty="0">
              <a:solidFill>
                <a:srgbClr val="0000FF"/>
              </a:solidFill>
            </a:endParaRPr>
          </a:p>
        </p:txBody>
      </p:sp>
      <p:sp>
        <p:nvSpPr>
          <p:cNvPr id="3" name="Content Placeholder 2"/>
          <p:cNvSpPr>
            <a:spLocks noGrp="1"/>
          </p:cNvSpPr>
          <p:nvPr>
            <p:ph sz="quarter" idx="10"/>
          </p:nvPr>
        </p:nvSpPr>
        <p:spPr>
          <a:xfrm>
            <a:off x="0" y="765919"/>
            <a:ext cx="9144000" cy="5562991"/>
          </a:xfrm>
        </p:spPr>
        <p:txBody>
          <a:bodyPr>
            <a:normAutofit/>
          </a:bodyPr>
          <a:lstStyle/>
          <a:p>
            <a:pPr marL="0" indent="0" fontAlgn="base">
              <a:buNone/>
            </a:pPr>
            <a:r>
              <a:rPr lang="en-US" b="1" dirty="0" smtClean="0"/>
              <a:t>1. “The </a:t>
            </a:r>
            <a:r>
              <a:rPr lang="en-US" b="1" dirty="0"/>
              <a:t>Illegal Process: Basic Problems in the Making and Application of Censorship” by James </a:t>
            </a:r>
            <a:r>
              <a:rPr lang="en-US" b="1" dirty="0" err="1"/>
              <a:t>Grimmelmann</a:t>
            </a:r>
            <a:r>
              <a:rPr lang="en-US" b="1" dirty="0"/>
              <a:t>: </a:t>
            </a:r>
            <a:r>
              <a:rPr lang="en-US" sz="1400" u="sng" dirty="0">
                <a:hlinkClick r:id="rId2"/>
              </a:rPr>
              <a:t>http://lawreview.uchicago.edu/sites/lawreview.uchicago.edu/files/uploads/Dialogue/Grimmelmann%20Online.pdf</a:t>
            </a:r>
            <a:endParaRPr lang="en-US" sz="1400" dirty="0"/>
          </a:p>
          <a:p>
            <a:pPr marL="0" indent="0" fontAlgn="base">
              <a:buNone/>
            </a:pPr>
            <a:r>
              <a:rPr lang="en-US" i="1" dirty="0">
                <a:solidFill>
                  <a:srgbClr val="000000"/>
                </a:solidFill>
              </a:rPr>
              <a:t>In response to:</a:t>
            </a:r>
            <a:endParaRPr lang="en-US" dirty="0">
              <a:solidFill>
                <a:srgbClr val="000000"/>
              </a:solidFill>
            </a:endParaRPr>
          </a:p>
          <a:p>
            <a:pPr marL="0" indent="0" fontAlgn="base">
              <a:buNone/>
            </a:pPr>
            <a:r>
              <a:rPr lang="en-US" b="1" dirty="0" smtClean="0"/>
              <a:t>1A. “</a:t>
            </a:r>
            <a:r>
              <a:rPr lang="en-US" b="1" dirty="0"/>
              <a:t>Orwell’s Armchair” by Derek </a:t>
            </a:r>
            <a:r>
              <a:rPr lang="en-US" b="1" dirty="0" err="1"/>
              <a:t>Bambauer</a:t>
            </a:r>
            <a:r>
              <a:rPr lang="en-US" b="1" dirty="0"/>
              <a:t>: </a:t>
            </a:r>
            <a:r>
              <a:rPr lang="en-US" sz="1400" u="sng" dirty="0">
                <a:hlinkClick r:id="rId3"/>
              </a:rPr>
              <a:t>http://lawreview.uchicago.edu/sites/lawreview.uchicago.edu/files/uploads/79_3/01%20Bambauer%</a:t>
            </a:r>
            <a:r>
              <a:rPr lang="en-US" sz="1400" u="sng" dirty="0" smtClean="0">
                <a:hlinkClick r:id="rId3"/>
              </a:rPr>
              <a:t>20ART.pdf</a:t>
            </a:r>
            <a:endParaRPr lang="en-US" sz="1400" u="sng" dirty="0" smtClean="0"/>
          </a:p>
          <a:p>
            <a:pPr marL="0" indent="0" fontAlgn="base">
              <a:buNone/>
            </a:pPr>
            <a:r>
              <a:rPr lang="en-US" sz="1800" b="1" dirty="0" smtClean="0">
                <a:solidFill>
                  <a:schemeClr val="tx1"/>
                </a:solidFill>
              </a:rPr>
              <a:t>(Re indirect v. direct internet censorship – </a:t>
            </a:r>
            <a:r>
              <a:rPr lang="en-US" sz="1800" b="1" dirty="0" err="1" smtClean="0">
                <a:solidFill>
                  <a:schemeClr val="tx1"/>
                </a:solidFill>
              </a:rPr>
              <a:t>Bambauer</a:t>
            </a:r>
            <a:r>
              <a:rPr lang="en-US" sz="1800" b="1" dirty="0" smtClean="0">
                <a:solidFill>
                  <a:schemeClr val="tx1"/>
                </a:solidFill>
              </a:rPr>
              <a:t> argues direct preferable)</a:t>
            </a:r>
          </a:p>
          <a:p>
            <a:pPr marL="0" indent="0" fontAlgn="base">
              <a:buNone/>
            </a:pPr>
            <a:r>
              <a:rPr lang="en-US" b="1" dirty="0" smtClean="0">
                <a:solidFill>
                  <a:schemeClr val="tx1">
                    <a:lumMod val="65000"/>
                    <a:lumOff val="35000"/>
                  </a:schemeClr>
                </a:solidFill>
              </a:rPr>
              <a:t>2. “</a:t>
            </a:r>
            <a:r>
              <a:rPr lang="en-US" b="1" dirty="0" smtClean="0"/>
              <a:t>Collateral </a:t>
            </a:r>
            <a:r>
              <a:rPr lang="en-US" b="1" dirty="0"/>
              <a:t>Censorship and Freedom of the </a:t>
            </a:r>
            <a:r>
              <a:rPr lang="en-US" b="1" dirty="0" smtClean="0"/>
              <a:t>Press” by Christina Mulligan </a:t>
            </a:r>
            <a:r>
              <a:rPr lang="en-US" sz="1400" dirty="0" smtClean="0">
                <a:solidFill>
                  <a:schemeClr val="tx1">
                    <a:lumMod val="65000"/>
                    <a:lumOff val="35000"/>
                  </a:schemeClr>
                </a:solidFill>
                <a:hlinkClick r:id="rId4"/>
              </a:rPr>
              <a:t>http</a:t>
            </a:r>
            <a:r>
              <a:rPr lang="en-US" sz="1400" dirty="0">
                <a:solidFill>
                  <a:schemeClr val="tx1">
                    <a:lumMod val="65000"/>
                    <a:lumOff val="35000"/>
                  </a:schemeClr>
                </a:solidFill>
                <a:hlinkClick r:id="rId4"/>
              </a:rPr>
              <a:t>://papers.ssrn.com/sol3/papers.cfm?abstract_id=</a:t>
            </a:r>
            <a:r>
              <a:rPr lang="en-US" sz="1400" dirty="0" smtClean="0">
                <a:solidFill>
                  <a:schemeClr val="tx1">
                    <a:lumMod val="65000"/>
                    <a:lumOff val="35000"/>
                  </a:schemeClr>
                </a:solidFill>
                <a:hlinkClick r:id="rId4"/>
              </a:rPr>
              <a:t>2224058</a:t>
            </a:r>
            <a:endParaRPr lang="en-US" sz="1400" dirty="0" smtClean="0">
              <a:solidFill>
                <a:schemeClr val="tx1">
                  <a:lumMod val="65000"/>
                  <a:lumOff val="35000"/>
                </a:schemeClr>
              </a:solidFill>
            </a:endParaRPr>
          </a:p>
          <a:p>
            <a:pPr marL="0" indent="0" fontAlgn="base">
              <a:buNone/>
            </a:pPr>
            <a:r>
              <a:rPr lang="en-US" sz="1800" b="1" dirty="0" smtClean="0">
                <a:solidFill>
                  <a:schemeClr val="tx1"/>
                </a:solidFill>
              </a:rPr>
              <a:t>(Net intermediaries need near-complete immunity to avoid chill of gov’t effectively censoring creators)</a:t>
            </a:r>
          </a:p>
          <a:p>
            <a:pPr marL="0" indent="0" fontAlgn="base">
              <a:buNone/>
            </a:pPr>
            <a:r>
              <a:rPr lang="en-US" b="1" dirty="0" smtClean="0">
                <a:solidFill>
                  <a:schemeClr val="tx1">
                    <a:lumMod val="65000"/>
                    <a:lumOff val="35000"/>
                  </a:schemeClr>
                </a:solidFill>
              </a:rPr>
              <a:t>3. “The </a:t>
            </a:r>
            <a:r>
              <a:rPr lang="en-US" b="1" dirty="0">
                <a:solidFill>
                  <a:schemeClr val="tx1">
                    <a:lumMod val="65000"/>
                    <a:lumOff val="35000"/>
                  </a:schemeClr>
                </a:solidFill>
              </a:rPr>
              <a:t>Regulatory Turn in </a:t>
            </a:r>
            <a:r>
              <a:rPr lang="en-US" b="1" dirty="0" smtClean="0">
                <a:solidFill>
                  <a:schemeClr val="tx1">
                    <a:lumMod val="65000"/>
                    <a:lumOff val="35000"/>
                  </a:schemeClr>
                </a:solidFill>
              </a:rPr>
              <a:t>IP” by Mark </a:t>
            </a:r>
            <a:r>
              <a:rPr lang="en-US" b="1" dirty="0" err="1" smtClean="0">
                <a:solidFill>
                  <a:schemeClr val="tx1">
                    <a:lumMod val="65000"/>
                    <a:lumOff val="35000"/>
                  </a:schemeClr>
                </a:solidFill>
              </a:rPr>
              <a:t>Lemley</a:t>
            </a:r>
            <a:endParaRPr lang="en-US" b="1" dirty="0">
              <a:solidFill>
                <a:schemeClr val="tx1">
                  <a:lumMod val="65000"/>
                  <a:lumOff val="35000"/>
                </a:schemeClr>
              </a:solidFill>
            </a:endParaRPr>
          </a:p>
          <a:p>
            <a:pPr marL="0" indent="0" fontAlgn="base">
              <a:buNone/>
            </a:pPr>
            <a:r>
              <a:rPr lang="en-US" sz="1400" dirty="0">
                <a:solidFill>
                  <a:schemeClr val="tx1"/>
                </a:solidFill>
                <a:hlinkClick r:id="rId5"/>
              </a:rPr>
              <a:t>http://papers.ssrn.com/sol3/papers.cfm?abstract_id=</a:t>
            </a:r>
            <a:r>
              <a:rPr lang="en-US" sz="1400" dirty="0" smtClean="0">
                <a:solidFill>
                  <a:schemeClr val="tx1"/>
                </a:solidFill>
                <a:hlinkClick r:id="rId5"/>
              </a:rPr>
              <a:t>2172440</a:t>
            </a:r>
            <a:endParaRPr lang="en-US" sz="1800" b="1" dirty="0" smtClean="0">
              <a:solidFill>
                <a:schemeClr val="tx1"/>
              </a:solidFill>
            </a:endParaRPr>
          </a:p>
          <a:p>
            <a:pPr marL="0" indent="0" fontAlgn="base">
              <a:buNone/>
            </a:pPr>
            <a:r>
              <a:rPr lang="en-US" b="1" dirty="0" smtClean="0">
                <a:solidFill>
                  <a:schemeClr val="tx1">
                    <a:lumMod val="65000"/>
                    <a:lumOff val="35000"/>
                  </a:schemeClr>
                </a:solidFill>
              </a:rPr>
              <a:t>4. “A Case for the Public Domain” by Clark </a:t>
            </a:r>
            <a:r>
              <a:rPr lang="en-US" b="1" dirty="0" err="1" smtClean="0">
                <a:solidFill>
                  <a:schemeClr val="tx1">
                    <a:lumMod val="65000"/>
                    <a:lumOff val="35000"/>
                  </a:schemeClr>
                </a:solidFill>
              </a:rPr>
              <a:t>Asay</a:t>
            </a:r>
            <a:endParaRPr lang="en-US" b="1" dirty="0" smtClean="0">
              <a:solidFill>
                <a:schemeClr val="tx1">
                  <a:lumMod val="65000"/>
                  <a:lumOff val="35000"/>
                </a:schemeClr>
              </a:solidFill>
            </a:endParaRPr>
          </a:p>
          <a:p>
            <a:pPr marL="0" indent="0" fontAlgn="base">
              <a:buNone/>
            </a:pPr>
            <a:r>
              <a:rPr lang="en-US" sz="1400" dirty="0">
                <a:hlinkClick r:id="rId6"/>
              </a:rPr>
              <a:t>https://papers.ssrn.com/sol3/papers.cfm?abstract_id=</a:t>
            </a:r>
            <a:r>
              <a:rPr lang="en-US" sz="1400" dirty="0" smtClean="0">
                <a:hlinkClick r:id="rId6"/>
              </a:rPr>
              <a:t>2201066</a:t>
            </a:r>
            <a:endParaRPr lang="en-US" sz="1400" dirty="0" smtClean="0"/>
          </a:p>
          <a:p>
            <a:pPr marL="0" indent="0" fontAlgn="base">
              <a:buNone/>
            </a:pPr>
            <a:r>
              <a:rPr lang="en-US" b="1" dirty="0" smtClean="0"/>
              <a:t>5. “Error Costs &amp; IP Law” by Joseph Miller</a:t>
            </a:r>
          </a:p>
          <a:p>
            <a:pPr marL="0" indent="0" fontAlgn="base">
              <a:buNone/>
            </a:pPr>
            <a:r>
              <a:rPr lang="en-US" sz="1400" dirty="0">
                <a:hlinkClick r:id="rId7"/>
              </a:rPr>
              <a:t>http://papers.ssrn.com/sol3/papers.cfm?abstract_id=</a:t>
            </a:r>
            <a:r>
              <a:rPr lang="en-US" sz="1400" dirty="0" smtClean="0">
                <a:hlinkClick r:id="rId7"/>
              </a:rPr>
              <a:t>2212256</a:t>
            </a:r>
            <a:endParaRPr lang="en-US" sz="1400" dirty="0" smtClean="0"/>
          </a:p>
          <a:p>
            <a:pPr marL="0" indent="0" fontAlgn="base">
              <a:buNone/>
            </a:pPr>
            <a:r>
              <a:rPr lang="en-US" sz="1800" b="1" dirty="0" smtClean="0">
                <a:solidFill>
                  <a:schemeClr val="tx1"/>
                </a:solidFill>
              </a:rPr>
              <a:t>(Problems with over-broad IP laws)</a:t>
            </a:r>
          </a:p>
          <a:p>
            <a:pPr marL="0" indent="0" fontAlgn="base">
              <a:buNone/>
            </a:pPr>
            <a:endParaRPr lang="en-US" b="1" dirty="0"/>
          </a:p>
        </p:txBody>
      </p:sp>
    </p:spTree>
    <p:extLst>
      <p:ext uri="{BB962C8B-B14F-4D97-AF65-F5344CB8AC3E}">
        <p14:creationId xmlns:p14="http://schemas.microsoft.com/office/powerpoint/2010/main" val="416182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Application of all this…</a:t>
            </a:r>
            <a:endParaRPr lang="en-US" dirty="0"/>
          </a:p>
        </p:txBody>
      </p:sp>
      <p:sp>
        <p:nvSpPr>
          <p:cNvPr id="3" name="Content Placeholder 2"/>
          <p:cNvSpPr>
            <a:spLocks noGrp="1"/>
          </p:cNvSpPr>
          <p:nvPr>
            <p:ph sz="quarter" idx="10"/>
          </p:nvPr>
        </p:nvSpPr>
        <p:spPr/>
        <p:txBody>
          <a:bodyPr>
            <a:normAutofit/>
          </a:bodyPr>
          <a:lstStyle/>
          <a:p>
            <a:pPr marL="0" indent="0">
              <a:buNone/>
            </a:pPr>
            <a:r>
              <a:rPr lang="en-US" sz="9600" b="1" dirty="0" smtClean="0">
                <a:solidFill>
                  <a:srgbClr val="000000"/>
                </a:solidFill>
                <a:latin typeface="American Typewriter"/>
                <a:cs typeface="American Typewriter"/>
              </a:rPr>
              <a:t>     TO MODS</a:t>
            </a:r>
            <a:endParaRPr lang="en-US" sz="9600" b="1" dirty="0">
              <a:solidFill>
                <a:srgbClr val="000000"/>
              </a:solidFill>
              <a:latin typeface="American Typewriter"/>
              <a:cs typeface="American Typewriter"/>
            </a:endParaRPr>
          </a:p>
        </p:txBody>
      </p:sp>
      <p:pic>
        <p:nvPicPr>
          <p:cNvPr id="5" name="Content Placeholder 5" descr="AFA_Beech_in_Flight_Simulator (1).jpg"/>
          <p:cNvPicPr>
            <a:picLocks noChangeAspect="1"/>
          </p:cNvPicPr>
          <p:nvPr/>
        </p:nvPicPr>
        <p:blipFill rotWithShape="1">
          <a:blip r:embed="rId2" cstate="print">
            <a:extLst>
              <a:ext uri="{28A0092B-C50C-407E-A947-70E740481C1C}">
                <a14:useLocalDpi xmlns:a14="http://schemas.microsoft.com/office/drawing/2010/main"/>
              </a:ext>
            </a:extLst>
          </a:blip>
          <a:srcRect l="-282"/>
          <a:stretch/>
        </p:blipFill>
        <p:spPr>
          <a:xfrm>
            <a:off x="0" y="2757245"/>
            <a:ext cx="4934744" cy="2968889"/>
          </a:xfrm>
          <a:prstGeom prst="rect">
            <a:avLst/>
          </a:prstGeom>
        </p:spPr>
      </p:pic>
      <p:pic>
        <p:nvPicPr>
          <p:cNvPr id="6"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936" r="-678"/>
          <a:stretch/>
        </p:blipFill>
        <p:spPr>
          <a:xfrm>
            <a:off x="4896977" y="2604337"/>
            <a:ext cx="4247023" cy="3121797"/>
          </a:xfrm>
          <a:prstGeom prst="rect">
            <a:avLst/>
          </a:prstGeom>
        </p:spPr>
      </p:pic>
    </p:spTree>
    <p:extLst>
      <p:ext uri="{BB962C8B-B14F-4D97-AF65-F5344CB8AC3E}">
        <p14:creationId xmlns:p14="http://schemas.microsoft.com/office/powerpoint/2010/main" val="3082824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2614" y="933605"/>
            <a:ext cx="8596924" cy="3477875"/>
          </a:xfrm>
          <a:prstGeom prst="rect">
            <a:avLst/>
          </a:prstGeom>
        </p:spPr>
        <p:txBody>
          <a:bodyPr wrap="square">
            <a:spAutoFit/>
          </a:bodyPr>
          <a:lstStyle/>
          <a:p>
            <a:r>
              <a:rPr lang="en-US" sz="4400" b="1" dirty="0"/>
              <a:t>"The world as we have created it is a process of our thinking. It cannot be changed without changing our </a:t>
            </a:r>
            <a:r>
              <a:rPr lang="en-US" sz="4400" b="1" dirty="0" smtClean="0"/>
              <a:t>thinking”</a:t>
            </a:r>
          </a:p>
          <a:p>
            <a:r>
              <a:rPr lang="en-US" sz="4400" b="1" i="1" dirty="0" smtClean="0">
                <a:solidFill>
                  <a:srgbClr val="0000FF"/>
                </a:solidFill>
              </a:rPr>
              <a:t>Albert Einstein</a:t>
            </a:r>
            <a:endParaRPr lang="en-US" sz="4400" b="1" i="1" dirty="0">
              <a:solidFill>
                <a:srgbClr val="0000FF"/>
              </a:solidFill>
              <a:hlinkClick r:id="rId3"/>
            </a:endParaRPr>
          </a:p>
        </p:txBody>
      </p:sp>
      <p:pic>
        <p:nvPicPr>
          <p:cNvPr id="5" name="Content Placeholder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9682" y="4563143"/>
            <a:ext cx="8779856" cy="1105253"/>
          </a:xfrm>
          <a:prstGeom prst="rect">
            <a:avLst/>
          </a:prstGeom>
        </p:spPr>
      </p:pic>
    </p:spTree>
    <p:extLst>
      <p:ext uri="{BB962C8B-B14F-4D97-AF65-F5344CB8AC3E}">
        <p14:creationId xmlns:p14="http://schemas.microsoft.com/office/powerpoint/2010/main" val="3316362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439"/>
            <a:ext cx="8229600" cy="1016000"/>
          </a:xfrm>
        </p:spPr>
        <p:txBody>
          <a:bodyPr>
            <a:normAutofit fontScale="90000"/>
          </a:bodyPr>
          <a:lstStyle/>
          <a:p>
            <a:r>
              <a:rPr lang="en-US" b="1" dirty="0" smtClean="0"/>
              <a:t>       Grand Prix Legends &amp; mods: </a:t>
            </a:r>
            <a:br>
              <a:rPr lang="en-US" b="1" dirty="0" smtClean="0"/>
            </a:br>
            <a:r>
              <a:rPr lang="en-US" b="1" dirty="0" smtClean="0"/>
              <a:t>               A personal history…</a:t>
            </a:r>
            <a:endParaRPr lang="en-US" b="1" dirty="0"/>
          </a:p>
        </p:txBody>
      </p:sp>
      <p:pic>
        <p:nvPicPr>
          <p:cNvPr id="4" name="Content Placeholder 3"/>
          <p:cNvPicPr>
            <a:picLocks noGrp="1" noChangeAspect="1"/>
          </p:cNvPicPr>
          <p:nvPr>
            <p:ph sz="quarter" idx="10"/>
          </p:nvPr>
        </p:nvPicPr>
        <p:blipFill rotWithShape="1">
          <a:blip r:embed="rId2" cstate="print">
            <a:extLst>
              <a:ext uri="{28A0092B-C50C-407E-A947-70E740481C1C}">
                <a14:useLocalDpi xmlns:a14="http://schemas.microsoft.com/office/drawing/2010/main"/>
              </a:ext>
            </a:extLst>
          </a:blip>
          <a:srcRect l="5068" r="4389"/>
          <a:stretch/>
        </p:blipFill>
        <p:spPr>
          <a:xfrm>
            <a:off x="1019658" y="3127519"/>
            <a:ext cx="4237190" cy="2807853"/>
          </a:xfrm>
          <a:prstGeom prst="rect">
            <a:avLst/>
          </a:prstGeom>
        </p:spPr>
      </p:pic>
      <p:pic>
        <p:nvPicPr>
          <p:cNvPr id="5" name="Picture 4"/>
          <p:cNvPicPr>
            <a:picLocks noChangeAspect="1"/>
          </p:cNvPicPr>
          <p:nvPr/>
        </p:nvPicPr>
        <p:blipFill>
          <a:blip r:embed="rId3"/>
          <a:stretch>
            <a:fillRect/>
          </a:stretch>
        </p:blipFill>
        <p:spPr>
          <a:xfrm>
            <a:off x="1019658" y="1254670"/>
            <a:ext cx="4906809" cy="2185063"/>
          </a:xfrm>
          <a:prstGeom prst="rect">
            <a:avLst/>
          </a:prstGeom>
        </p:spPr>
      </p:pic>
      <p:pic>
        <p:nvPicPr>
          <p:cNvPr id="6" name="Content Placeholder 3" descr="250px-Grand_Prix_Legends_Coverart.jpg"/>
          <p:cNvPicPr>
            <a:picLocks noChangeAspect="1"/>
          </p:cNvPicPr>
          <p:nvPr/>
        </p:nvPicPr>
        <p:blipFill rotWithShape="1">
          <a:blip r:embed="rId4" cstate="print">
            <a:extLst>
              <a:ext uri="{28A0092B-C50C-407E-A947-70E740481C1C}">
                <a14:useLocalDpi xmlns:a14="http://schemas.microsoft.com/office/drawing/2010/main"/>
              </a:ext>
            </a:extLst>
          </a:blip>
          <a:srcRect l="-127" r="-127"/>
          <a:stretch/>
        </p:blipFill>
        <p:spPr>
          <a:xfrm>
            <a:off x="5256848" y="3127519"/>
            <a:ext cx="2734383" cy="3163866"/>
          </a:xfrm>
          <a:prstGeom prst="rect">
            <a:avLst/>
          </a:prstGeom>
        </p:spPr>
      </p:pic>
      <p:pic>
        <p:nvPicPr>
          <p:cNvPr id="7" name="Content Placeholder 3"/>
          <p:cNvPicPr>
            <a:picLocks noChangeAspect="1"/>
          </p:cNvPicPr>
          <p:nvPr/>
        </p:nvPicPr>
        <p:blipFill rotWithShape="1">
          <a:blip r:embed="rId5" cstate="print">
            <a:extLst>
              <a:ext uri="{28A0092B-C50C-407E-A947-70E740481C1C}">
                <a14:useLocalDpi xmlns:a14="http://schemas.microsoft.com/office/drawing/2010/main"/>
              </a:ext>
            </a:extLst>
          </a:blip>
          <a:srcRect l="-355" r="-196"/>
          <a:stretch/>
        </p:blipFill>
        <p:spPr>
          <a:xfrm>
            <a:off x="5926467" y="1254670"/>
            <a:ext cx="2624191" cy="1856484"/>
          </a:xfrm>
          <a:prstGeom prst="rect">
            <a:avLst/>
          </a:prstGeom>
        </p:spPr>
      </p:pic>
    </p:spTree>
    <p:extLst>
      <p:ext uri="{BB962C8B-B14F-4D97-AF65-F5344CB8AC3E}">
        <p14:creationId xmlns:p14="http://schemas.microsoft.com/office/powerpoint/2010/main" val="157098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8564"/>
            <a:ext cx="8229600" cy="1016000"/>
          </a:xfrm>
        </p:spPr>
        <p:txBody>
          <a:bodyPr>
            <a:normAutofit fontScale="90000"/>
          </a:bodyPr>
          <a:lstStyle/>
          <a:p>
            <a:r>
              <a:rPr lang="en-US" b="1" dirty="0" smtClean="0"/>
              <a:t>Conflicting memes of </a:t>
            </a:r>
            <a:r>
              <a:rPr lang="en-US" b="1" dirty="0" smtClean="0">
                <a:solidFill>
                  <a:srgbClr val="0000FF"/>
                </a:solidFill>
              </a:rPr>
              <a:t>“CREATIVE”</a:t>
            </a:r>
            <a:br>
              <a:rPr lang="en-US" b="1" dirty="0" smtClean="0">
                <a:solidFill>
                  <a:srgbClr val="0000FF"/>
                </a:solidFill>
              </a:rPr>
            </a:br>
            <a:r>
              <a:rPr lang="en-US" b="1" dirty="0" smtClean="0">
                <a:solidFill>
                  <a:srgbClr val="0000FF"/>
                </a:solidFill>
              </a:rPr>
              <a:t>      </a:t>
            </a:r>
            <a:r>
              <a:rPr lang="en-US" i="1" dirty="0" smtClean="0">
                <a:solidFill>
                  <a:srgbClr val="000000"/>
                </a:solidFill>
              </a:rPr>
              <a:t>1. “Everything is a </a:t>
            </a:r>
            <a:r>
              <a:rPr lang="en-US" i="1" dirty="0" err="1" smtClean="0">
                <a:solidFill>
                  <a:srgbClr val="000000"/>
                </a:solidFill>
              </a:rPr>
              <a:t>ReMix</a:t>
            </a:r>
            <a:r>
              <a:rPr lang="en-US" i="1" dirty="0" smtClean="0">
                <a:solidFill>
                  <a:srgbClr val="000000"/>
                </a:solidFill>
              </a:rPr>
              <a:t>”</a:t>
            </a:r>
            <a:endParaRPr lang="en-US" i="1" dirty="0">
              <a:solidFill>
                <a:srgbClr val="000000"/>
              </a:solidFill>
            </a:endParaRPr>
          </a:p>
        </p:txBody>
      </p:sp>
      <p:sp>
        <p:nvSpPr>
          <p:cNvPr id="7" name="Content Placeholder 6"/>
          <p:cNvSpPr>
            <a:spLocks noGrp="1"/>
          </p:cNvSpPr>
          <p:nvPr>
            <p:ph sz="quarter" idx="10"/>
          </p:nvPr>
        </p:nvSpPr>
        <p:spPr>
          <a:xfrm>
            <a:off x="457200" y="1094564"/>
            <a:ext cx="8229600" cy="4927578"/>
          </a:xfrm>
        </p:spPr>
        <p:txBody>
          <a:bodyPr>
            <a:normAutofit fontScale="77500" lnSpcReduction="20000"/>
          </a:bodyPr>
          <a:lstStyle/>
          <a:p>
            <a:pPr marL="0" indent="0">
              <a:buNone/>
            </a:pPr>
            <a:endParaRPr lang="en-US" dirty="0"/>
          </a:p>
          <a:p>
            <a:pPr marL="0" indent="0">
              <a:buNone/>
            </a:pPr>
            <a:r>
              <a:rPr lang="en-US" sz="2300" dirty="0"/>
              <a:t>“If you wish to make an apple pie from scratch, you must </a:t>
            </a:r>
            <a:r>
              <a:rPr lang="en-US" sz="2300" dirty="0" smtClean="0"/>
              <a:t>first</a:t>
            </a:r>
          </a:p>
          <a:p>
            <a:pPr marL="0" indent="0">
              <a:buNone/>
            </a:pPr>
            <a:r>
              <a:rPr lang="en-US" sz="2300" dirty="0" smtClean="0"/>
              <a:t> </a:t>
            </a:r>
            <a:r>
              <a:rPr lang="en-US" sz="2300" dirty="0"/>
              <a:t>invent the universe.” – Carl Sagan</a:t>
            </a:r>
          </a:p>
          <a:p>
            <a:pPr marL="0" indent="0">
              <a:buNone/>
            </a:pPr>
            <a:endParaRPr lang="en-US" sz="2300" dirty="0"/>
          </a:p>
          <a:p>
            <a:pPr marL="0" indent="0">
              <a:buNone/>
            </a:pPr>
            <a:r>
              <a:rPr lang="en-US" sz="2300" dirty="0" smtClean="0"/>
              <a:t>“There </a:t>
            </a:r>
            <a:r>
              <a:rPr lang="en-US" sz="2300" dirty="0"/>
              <a:t>is no doubt that creativity is the most important human resource </a:t>
            </a:r>
            <a:r>
              <a:rPr lang="en-US" sz="2300" dirty="0" smtClean="0"/>
              <a:t> of </a:t>
            </a:r>
            <a:r>
              <a:rPr lang="en-US" sz="2300" dirty="0"/>
              <a:t>all. </a:t>
            </a:r>
            <a:endParaRPr lang="en-US" sz="2300" dirty="0" smtClean="0"/>
          </a:p>
          <a:p>
            <a:pPr marL="0" indent="0">
              <a:buNone/>
            </a:pPr>
            <a:r>
              <a:rPr lang="en-US" sz="2300" b="1" i="1" dirty="0" smtClean="0"/>
              <a:t>Without creativity</a:t>
            </a:r>
            <a:r>
              <a:rPr lang="en-US" sz="2300" dirty="0"/>
              <a:t>, there would be no progress, and </a:t>
            </a:r>
            <a:r>
              <a:rPr lang="en-US" sz="2300" b="1" i="1" dirty="0"/>
              <a:t>we would be forever </a:t>
            </a:r>
            <a:endParaRPr lang="en-US" sz="2300" b="1" i="1" dirty="0" smtClean="0"/>
          </a:p>
          <a:p>
            <a:pPr marL="0" indent="0">
              <a:buNone/>
            </a:pPr>
            <a:r>
              <a:rPr lang="en-US" sz="2300" b="1" i="1" dirty="0" smtClean="0"/>
              <a:t>repeating </a:t>
            </a:r>
            <a:r>
              <a:rPr lang="en-US" sz="2300" b="1" i="1" dirty="0"/>
              <a:t>the same patterns</a:t>
            </a:r>
            <a:r>
              <a:rPr lang="en-US" sz="2300" dirty="0"/>
              <a:t>.”  - Edward de </a:t>
            </a:r>
            <a:r>
              <a:rPr lang="en-US" sz="2300" dirty="0" smtClean="0"/>
              <a:t>Bono</a:t>
            </a:r>
          </a:p>
          <a:p>
            <a:pPr marL="0" indent="0">
              <a:buNone/>
            </a:pPr>
            <a:endParaRPr lang="en-US" sz="2300" dirty="0"/>
          </a:p>
          <a:p>
            <a:pPr marL="0" indent="0">
              <a:buNone/>
            </a:pPr>
            <a:r>
              <a:rPr lang="en-US" sz="2300" dirty="0"/>
              <a:t>“The great driver of scientific and technological innovation [in the last 600 years </a:t>
            </a:r>
            <a:endParaRPr lang="en-US" sz="2300" dirty="0" smtClean="0"/>
          </a:p>
          <a:p>
            <a:pPr marL="0" indent="0">
              <a:buNone/>
            </a:pPr>
            <a:r>
              <a:rPr lang="en-US" sz="2300" dirty="0" smtClean="0"/>
              <a:t>has </a:t>
            </a:r>
            <a:r>
              <a:rPr lang="en-US" sz="2300" dirty="0"/>
              <a:t>been] the increase in our ability to reach out and exchange ideas with other </a:t>
            </a:r>
            <a:endParaRPr lang="en-US" sz="2300" dirty="0" smtClean="0"/>
          </a:p>
          <a:p>
            <a:pPr marL="0" indent="0">
              <a:buNone/>
            </a:pPr>
            <a:r>
              <a:rPr lang="en-US" sz="2300" dirty="0" smtClean="0"/>
              <a:t>people</a:t>
            </a:r>
            <a:r>
              <a:rPr lang="en-US" sz="2300" dirty="0"/>
              <a:t>, and to borrow other people’s hunches and combine them with our </a:t>
            </a:r>
            <a:endParaRPr lang="en-US" sz="2300" dirty="0" smtClean="0"/>
          </a:p>
          <a:p>
            <a:pPr marL="0" indent="0">
              <a:buNone/>
            </a:pPr>
            <a:r>
              <a:rPr lang="en-US" sz="2300" dirty="0" smtClean="0"/>
              <a:t>hunches </a:t>
            </a:r>
            <a:r>
              <a:rPr lang="en-US" sz="2300" dirty="0"/>
              <a:t>and turn them into something new.” – Steven Johnson “Where Good </a:t>
            </a:r>
            <a:endParaRPr lang="en-US" sz="2300" dirty="0" smtClean="0"/>
          </a:p>
          <a:p>
            <a:pPr marL="0" indent="0">
              <a:buNone/>
            </a:pPr>
            <a:r>
              <a:rPr lang="en-US" sz="2300" dirty="0" smtClean="0"/>
              <a:t>Ideas </a:t>
            </a:r>
            <a:r>
              <a:rPr lang="en-US" sz="2300" dirty="0"/>
              <a:t>Come From: The Natural History of Innovation”(book)..also see: </a:t>
            </a:r>
          </a:p>
          <a:p>
            <a:pPr marL="0" indent="0">
              <a:buNone/>
            </a:pPr>
            <a:r>
              <a:rPr lang="en-US" sz="2300" dirty="0">
                <a:hlinkClick r:id="rId2"/>
              </a:rPr>
              <a:t>http://www.youtube.com/watch?feature=player_embedded&amp;v=0af00UcTO-c#</a:t>
            </a:r>
            <a:r>
              <a:rPr lang="en-US" sz="2300" dirty="0"/>
              <a:t>!</a:t>
            </a:r>
          </a:p>
          <a:p>
            <a:pPr marL="0" indent="0">
              <a:buNone/>
            </a:pPr>
            <a:endParaRPr lang="en-US" sz="2300" dirty="0"/>
          </a:p>
          <a:p>
            <a:pPr marL="0" indent="0">
              <a:buNone/>
            </a:pPr>
            <a:r>
              <a:rPr lang="en-US" sz="2300" dirty="0"/>
              <a:t>“All Creative Work is Derivative” – Nina Paley</a:t>
            </a:r>
          </a:p>
          <a:p>
            <a:pPr marL="0" indent="0">
              <a:buNone/>
            </a:pPr>
            <a:r>
              <a:rPr lang="en-US" sz="2300" dirty="0">
                <a:hlinkClick r:id="rId3"/>
              </a:rPr>
              <a:t>http://blog.ninapaley.com/2010/02/09/all-creative-work-is-derivative/</a:t>
            </a:r>
            <a:endParaRPr lang="en-US" sz="2300" dirty="0"/>
          </a:p>
          <a:p>
            <a:pPr marL="0" indent="0">
              <a:buNone/>
            </a:pPr>
            <a:endParaRPr lang="en-US" sz="2300" dirty="0"/>
          </a:p>
          <a:p>
            <a:pPr marL="0" indent="0">
              <a:buNone/>
            </a:pPr>
            <a:endParaRPr lang="en-US" sz="2300" dirty="0"/>
          </a:p>
          <a:p>
            <a:pPr marL="0" indent="0">
              <a:buNone/>
            </a:pPr>
            <a:r>
              <a:rPr lang="en-US" sz="2300" b="1" i="1" dirty="0" smtClean="0"/>
              <a:t>“Creativity </a:t>
            </a:r>
            <a:r>
              <a:rPr lang="en-US" sz="2300" b="1" i="1" dirty="0"/>
              <a:t>is just connecting </a:t>
            </a:r>
            <a:r>
              <a:rPr lang="en-US" sz="2300" b="1" i="1" dirty="0" smtClean="0"/>
              <a:t>things.”</a:t>
            </a:r>
            <a:r>
              <a:rPr lang="en-US" sz="2300" dirty="0"/>
              <a:t> </a:t>
            </a:r>
            <a:r>
              <a:rPr lang="en-US" sz="2300" dirty="0" smtClean="0"/>
              <a:t>- </a:t>
            </a:r>
            <a:r>
              <a:rPr lang="en-US" sz="2300" dirty="0"/>
              <a:t>Steve Jobs in a Wired </a:t>
            </a:r>
            <a:r>
              <a:rPr lang="en-US" sz="2300" dirty="0" smtClean="0"/>
              <a:t>Magazine </a:t>
            </a:r>
          </a:p>
          <a:p>
            <a:pPr marL="0" indent="0">
              <a:buNone/>
            </a:pPr>
            <a:r>
              <a:rPr lang="en-US" sz="2300" dirty="0" smtClean="0"/>
              <a:t>interview </a:t>
            </a:r>
            <a:r>
              <a:rPr lang="en-US" sz="2300" dirty="0"/>
              <a:t>(Feb. 1996) </a:t>
            </a:r>
            <a:r>
              <a:rPr lang="en-US" sz="2300" dirty="0" smtClean="0">
                <a:hlinkClick r:id="rId4"/>
              </a:rPr>
              <a:t>http</a:t>
            </a:r>
            <a:r>
              <a:rPr lang="en-US" sz="2300" dirty="0">
                <a:hlinkClick r:id="rId4"/>
              </a:rPr>
              <a:t>://www.wired.com/wired/archive/4.02/jobs_pr.html</a:t>
            </a:r>
            <a:endParaRPr lang="en-US" sz="2300" dirty="0"/>
          </a:p>
          <a:p>
            <a:pPr marL="0" indent="0">
              <a:buNone/>
            </a:pPr>
            <a:endParaRPr lang="en-US" sz="2300" dirty="0" smtClean="0"/>
          </a:p>
          <a:p>
            <a:endParaRPr lang="en-US" dirty="0"/>
          </a:p>
          <a:p>
            <a:endParaRPr lang="en-US" dirty="0"/>
          </a:p>
        </p:txBody>
      </p:sp>
      <p:pic>
        <p:nvPicPr>
          <p:cNvPr id="4" name="Content Placeholder 3" descr="120px-Mixer-icon.jpg"/>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75462" y="741609"/>
            <a:ext cx="1570235" cy="1223138"/>
          </a:xfrm>
          <a:prstGeom prst="rect">
            <a:avLst/>
          </a:prstGeom>
        </p:spPr>
      </p:pic>
    </p:spTree>
    <p:extLst>
      <p:ext uri="{BB962C8B-B14F-4D97-AF65-F5344CB8AC3E}">
        <p14:creationId xmlns:p14="http://schemas.microsoft.com/office/powerpoint/2010/main" val="1173957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rmAutofit fontScale="90000"/>
          </a:bodyPr>
          <a:lstStyle/>
          <a:p>
            <a:r>
              <a:rPr lang="en-US" dirty="0" smtClean="0"/>
              <a:t> Now at </a:t>
            </a:r>
            <a:r>
              <a:rPr lang="en-US" b="1" dirty="0" smtClean="0">
                <a:solidFill>
                  <a:srgbClr val="660066"/>
                </a:solidFill>
              </a:rPr>
              <a:t>Part D: Conciliation </a:t>
            </a:r>
            <a:r>
              <a:rPr lang="en-US" sz="2800" dirty="0" smtClean="0"/>
              <a:t>(final leg of journey)</a:t>
            </a:r>
            <a:endParaRPr lang="en-US" sz="2800" dirty="0"/>
          </a:p>
        </p:txBody>
      </p:sp>
      <p:sp>
        <p:nvSpPr>
          <p:cNvPr id="3" name="Content Placeholder 2"/>
          <p:cNvSpPr>
            <a:spLocks noGrp="1"/>
          </p:cNvSpPr>
          <p:nvPr>
            <p:ph sz="quarter" idx="10"/>
          </p:nvPr>
        </p:nvSpPr>
        <p:spPr/>
        <p:txBody>
          <a:bodyPr/>
          <a:lstStyle/>
          <a:p>
            <a:pPr marL="0" indent="0">
              <a:buNone/>
            </a:pPr>
            <a:r>
              <a:rPr lang="en-US" dirty="0" smtClean="0"/>
              <a:t>                           </a:t>
            </a:r>
            <a:r>
              <a:rPr lang="en-US" b="1" dirty="0" smtClean="0">
                <a:solidFill>
                  <a:srgbClr val="0000FF"/>
                </a:solidFill>
              </a:rPr>
              <a:t>Part A = Creating</a:t>
            </a:r>
          </a:p>
          <a:p>
            <a:pPr marL="0" indent="0">
              <a:buNone/>
            </a:pPr>
            <a:r>
              <a:rPr lang="en-US" dirty="0" smtClean="0"/>
              <a:t>                           </a:t>
            </a:r>
            <a:r>
              <a:rPr lang="en-US" b="1" dirty="0" smtClean="0">
                <a:solidFill>
                  <a:srgbClr val="008000"/>
                </a:solidFill>
              </a:rPr>
              <a:t>Part B = Connecting</a:t>
            </a:r>
          </a:p>
          <a:p>
            <a:pPr marL="0" indent="0">
              <a:buNone/>
            </a:pPr>
            <a:r>
              <a:rPr lang="en-US" dirty="0" smtClean="0"/>
              <a:t>                           </a:t>
            </a:r>
            <a:r>
              <a:rPr lang="en-US" b="1" dirty="0" smtClean="0">
                <a:solidFill>
                  <a:srgbClr val="FF0000"/>
                </a:solidFill>
              </a:rPr>
              <a:t>Part C = Controlling</a:t>
            </a:r>
          </a:p>
          <a:p>
            <a:pPr marL="0" indent="0">
              <a:buNone/>
            </a:pPr>
            <a:endParaRPr lang="en-US" dirty="0"/>
          </a:p>
        </p:txBody>
      </p:sp>
      <p:pic>
        <p:nvPicPr>
          <p:cNvPr id="4" name="Content Placeholder 3" descr="file000132607464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57680" y="2840694"/>
            <a:ext cx="5648960" cy="2885440"/>
          </a:xfrm>
          <a:prstGeom prst="rect">
            <a:avLst/>
          </a:prstGeom>
        </p:spPr>
      </p:pic>
    </p:spTree>
    <p:extLst>
      <p:ext uri="{BB962C8B-B14F-4D97-AF65-F5344CB8AC3E}">
        <p14:creationId xmlns:p14="http://schemas.microsoft.com/office/powerpoint/2010/main" val="2715023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18"/>
            <a:ext cx="8686800" cy="890865"/>
          </a:xfrm>
        </p:spPr>
        <p:txBody>
          <a:bodyPr>
            <a:normAutofit/>
          </a:bodyPr>
          <a:lstStyle/>
          <a:p>
            <a:r>
              <a:rPr lang="en-US" i="1" dirty="0" smtClean="0">
                <a:solidFill>
                  <a:srgbClr val="000000"/>
                </a:solidFill>
              </a:rPr>
              <a:t>2. The</a:t>
            </a:r>
            <a:r>
              <a:rPr lang="en-US" dirty="0" smtClean="0"/>
              <a:t> </a:t>
            </a:r>
            <a:r>
              <a:rPr lang="en-US" i="1" dirty="0" smtClean="0">
                <a:solidFill>
                  <a:schemeClr val="tx1"/>
                </a:solidFill>
              </a:rPr>
              <a:t>“</a:t>
            </a:r>
            <a:r>
              <a:rPr lang="en-US" i="1" dirty="0" smtClean="0">
                <a:solidFill>
                  <a:srgbClr val="FF0000"/>
                </a:solidFill>
              </a:rPr>
              <a:t>Hollywood</a:t>
            </a:r>
            <a:r>
              <a:rPr lang="en-US" i="1" dirty="0" smtClean="0">
                <a:solidFill>
                  <a:schemeClr val="tx1"/>
                </a:solidFill>
              </a:rPr>
              <a:t> </a:t>
            </a:r>
            <a:r>
              <a:rPr lang="en-US" i="1" dirty="0" smtClean="0">
                <a:solidFill>
                  <a:srgbClr val="FF0000"/>
                </a:solidFill>
              </a:rPr>
              <a:t>Model</a:t>
            </a:r>
            <a:r>
              <a:rPr lang="en-US" i="1" dirty="0" smtClean="0">
                <a:solidFill>
                  <a:schemeClr val="tx1"/>
                </a:solidFill>
              </a:rPr>
              <a:t>” </a:t>
            </a:r>
            <a:endParaRPr lang="en-US" i="1" dirty="0">
              <a:solidFill>
                <a:schemeClr val="tx1"/>
              </a:solidFill>
            </a:endParaRPr>
          </a:p>
        </p:txBody>
      </p:sp>
      <p:sp>
        <p:nvSpPr>
          <p:cNvPr id="3" name="Content Placeholder 2"/>
          <p:cNvSpPr>
            <a:spLocks noGrp="1"/>
          </p:cNvSpPr>
          <p:nvPr>
            <p:ph sz="quarter" idx="10"/>
          </p:nvPr>
        </p:nvSpPr>
        <p:spPr>
          <a:xfrm>
            <a:off x="0" y="1165706"/>
            <a:ext cx="9144000" cy="5692293"/>
          </a:xfrm>
        </p:spPr>
        <p:txBody>
          <a:bodyPr>
            <a:normAutofit/>
          </a:bodyPr>
          <a:lstStyle/>
          <a:p>
            <a:pPr marL="0" indent="0">
              <a:buNone/>
            </a:pPr>
            <a:r>
              <a:rPr lang="en-US" b="1" dirty="0" smtClean="0">
                <a:solidFill>
                  <a:srgbClr val="000000"/>
                </a:solidFill>
              </a:rPr>
              <a:t>*</a:t>
            </a:r>
            <a:r>
              <a:rPr lang="en-US" dirty="0" smtClean="0"/>
              <a:t> “</a:t>
            </a:r>
            <a:r>
              <a:rPr lang="en-US" dirty="0"/>
              <a:t>The creative is the place where no one else </a:t>
            </a:r>
            <a:r>
              <a:rPr lang="en-US" dirty="0" smtClean="0"/>
              <a:t>has ever </a:t>
            </a:r>
            <a:r>
              <a:rPr lang="en-US" dirty="0"/>
              <a:t>been. You have to leave the city of your </a:t>
            </a:r>
            <a:r>
              <a:rPr lang="en-US" dirty="0" smtClean="0"/>
              <a:t>comfort </a:t>
            </a:r>
            <a:r>
              <a:rPr lang="en-US" dirty="0"/>
              <a:t>and go into the wilderness of your </a:t>
            </a:r>
            <a:r>
              <a:rPr lang="en-US" dirty="0" smtClean="0"/>
              <a:t>intuition</a:t>
            </a:r>
            <a:r>
              <a:rPr lang="en-US" dirty="0"/>
              <a:t>. What you’ll discover will be wonderful. </a:t>
            </a:r>
            <a:r>
              <a:rPr lang="en-US" dirty="0" smtClean="0"/>
              <a:t>What </a:t>
            </a:r>
            <a:r>
              <a:rPr lang="en-US" dirty="0"/>
              <a:t>you’ll discover is yourself.</a:t>
            </a:r>
            <a:r>
              <a:rPr lang="en-US" dirty="0" smtClean="0"/>
              <a:t>”</a:t>
            </a:r>
            <a:endParaRPr lang="en-US" dirty="0"/>
          </a:p>
          <a:p>
            <a:pPr marL="0" indent="0">
              <a:buNone/>
            </a:pPr>
            <a:r>
              <a:rPr lang="en-US" b="1" dirty="0" smtClean="0">
                <a:solidFill>
                  <a:srgbClr val="000000"/>
                </a:solidFill>
              </a:rPr>
              <a:t>*</a:t>
            </a:r>
            <a:r>
              <a:rPr lang="en-US" b="1" i="1" dirty="0" smtClean="0"/>
              <a:t> View that creativity is </a:t>
            </a:r>
            <a:r>
              <a:rPr lang="en-US" b="1" i="1" dirty="0" smtClean="0">
                <a:solidFill>
                  <a:srgbClr val="FF0000"/>
                </a:solidFill>
              </a:rPr>
              <a:t>uniquely personal </a:t>
            </a:r>
            <a:r>
              <a:rPr lang="en-US" b="1" i="1" dirty="0" smtClean="0">
                <a:solidFill>
                  <a:srgbClr val="0000FF"/>
                </a:solidFill>
              </a:rPr>
              <a:t>(or not)</a:t>
            </a:r>
            <a:r>
              <a:rPr lang="en-US" b="1" i="1" dirty="0" smtClean="0"/>
              <a:t> impacts and informs belief, perspective and approach to copyright &amp; IP (film &amp; music) – consequences of “specialness” (and entitlement?)</a:t>
            </a:r>
          </a:p>
          <a:p>
            <a:pPr marL="0" indent="0">
              <a:buNone/>
            </a:pPr>
            <a:r>
              <a:rPr lang="en-US" b="1" dirty="0" smtClean="0">
                <a:solidFill>
                  <a:srgbClr val="000000"/>
                </a:solidFill>
              </a:rPr>
              <a:t>*</a:t>
            </a:r>
            <a:r>
              <a:rPr lang="en-US" dirty="0" smtClean="0">
                <a:solidFill>
                  <a:srgbClr val="FF0000"/>
                </a:solidFill>
              </a:rPr>
              <a:t> Personal creation </a:t>
            </a:r>
            <a:r>
              <a:rPr lang="en-US" b="1" i="1" dirty="0" smtClean="0">
                <a:solidFill>
                  <a:srgbClr val="660066"/>
                </a:solidFill>
              </a:rPr>
              <a:t>mythology</a:t>
            </a:r>
            <a:r>
              <a:rPr lang="en-US" dirty="0" smtClean="0">
                <a:solidFill>
                  <a:schemeClr val="tx1"/>
                </a:solidFill>
              </a:rPr>
              <a:t> deeply rooted in our psyches’: </a:t>
            </a:r>
            <a:r>
              <a:rPr lang="en-US" b="1" i="1" dirty="0" smtClean="0">
                <a:solidFill>
                  <a:schemeClr val="tx1"/>
                </a:solidFill>
              </a:rPr>
              <a:t>“And G-d said: ‘Let us make man in our image, after our likeness;”</a:t>
            </a:r>
            <a:r>
              <a:rPr lang="en-US" dirty="0" smtClean="0">
                <a:solidFill>
                  <a:schemeClr val="tx1"/>
                </a:solidFill>
              </a:rPr>
              <a:t>(Genesis, Chap. 1 Verse 26)</a:t>
            </a:r>
            <a:endParaRPr lang="en-US" b="1" i="1" dirty="0" smtClean="0"/>
          </a:p>
          <a:p>
            <a:pPr marL="0" indent="0">
              <a:buNone/>
            </a:pPr>
            <a:r>
              <a:rPr lang="en-US" b="1" dirty="0" smtClean="0">
                <a:solidFill>
                  <a:schemeClr val="tx1"/>
                </a:solidFill>
              </a:rPr>
              <a:t>*</a:t>
            </a:r>
            <a:r>
              <a:rPr lang="en-US" dirty="0" smtClean="0"/>
              <a:t> Role and consequences of copyright law aligning along according to personal belief: Copyright literalists’ adopt “self” generated model of creativity? “Connection-ists” adopt more open source model</a:t>
            </a:r>
            <a:r>
              <a:rPr lang="en-US" dirty="0"/>
              <a:t>?</a:t>
            </a:r>
            <a:endParaRPr lang="en-US" dirty="0" smtClean="0"/>
          </a:p>
          <a:p>
            <a:endParaRPr lang="en-US" dirty="0"/>
          </a:p>
        </p:txBody>
      </p:sp>
      <p:pic>
        <p:nvPicPr>
          <p:cNvPr id="4" name="Content Placeholder 5" descr="file00059507652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188364" y="75818"/>
            <a:ext cx="2955636" cy="1185502"/>
          </a:xfrm>
          <a:prstGeom prst="rect">
            <a:avLst/>
          </a:prstGeom>
        </p:spPr>
      </p:pic>
    </p:spTree>
    <p:extLst>
      <p:ext uri="{BB962C8B-B14F-4D97-AF65-F5344CB8AC3E}">
        <p14:creationId xmlns:p14="http://schemas.microsoft.com/office/powerpoint/2010/main" val="3975245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Education as </a:t>
            </a:r>
            <a:r>
              <a:rPr lang="en-US" b="1" dirty="0" err="1" smtClean="0"/>
              <a:t>modding</a:t>
            </a:r>
            <a:endParaRPr lang="en-US" b="1" dirty="0"/>
          </a:p>
        </p:txBody>
      </p:sp>
      <p:pic>
        <p:nvPicPr>
          <p:cNvPr id="7" name="Content Placeholder 6"/>
          <p:cNvPicPr>
            <a:picLocks noGrp="1" noChangeAspect="1"/>
          </p:cNvPicPr>
          <p:nvPr>
            <p:ph sz="quarter" idx="10"/>
          </p:nvPr>
        </p:nvPicPr>
        <p:blipFill>
          <a:blip r:embed="rId2" cstate="print">
            <a:extLst>
              <a:ext uri="{28A0092B-C50C-407E-A947-70E740481C1C}">
                <a14:useLocalDpi xmlns:a14="http://schemas.microsoft.com/office/drawing/2010/main"/>
              </a:ext>
            </a:extLst>
          </a:blip>
          <a:srcRect/>
          <a:stretch>
            <a:fillRect/>
          </a:stretch>
        </p:blipFill>
        <p:spPr>
          <a:xfrm>
            <a:off x="457200" y="1408113"/>
            <a:ext cx="8229600" cy="4318000"/>
          </a:xfrm>
        </p:spPr>
      </p:pic>
    </p:spTree>
    <p:extLst>
      <p:ext uri="{BB962C8B-B14F-4D97-AF65-F5344CB8AC3E}">
        <p14:creationId xmlns:p14="http://schemas.microsoft.com/office/powerpoint/2010/main" val="119162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The Common Law as </a:t>
            </a:r>
            <a:r>
              <a:rPr lang="en-US" dirty="0" err="1" smtClean="0"/>
              <a:t>Modding</a:t>
            </a:r>
            <a:endParaRPr lang="en-US" dirty="0"/>
          </a:p>
        </p:txBody>
      </p:sp>
      <p:pic>
        <p:nvPicPr>
          <p:cNvPr id="7" name="Content Placeholder 6" descr="file5581281481565.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600" b="-600"/>
          <a:stretch/>
        </p:blipFill>
        <p:spPr>
          <a:xfrm>
            <a:off x="995219" y="1342593"/>
            <a:ext cx="4038600" cy="2724728"/>
          </a:xfrm>
        </p:spPr>
      </p:pic>
      <p:pic>
        <p:nvPicPr>
          <p:cNvPr id="8" name="Content Placeholder 7" descr="Supreme_Court_of_Canada.jp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033819" y="1342593"/>
            <a:ext cx="3440545" cy="2124363"/>
          </a:xfrm>
        </p:spPr>
      </p:pic>
      <p:pic>
        <p:nvPicPr>
          <p:cNvPr id="9" name="Picture 8" descr="file000495587744.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33819" y="3466956"/>
            <a:ext cx="3440545" cy="2580408"/>
          </a:xfrm>
          <a:prstGeom prst="rect">
            <a:avLst/>
          </a:prstGeom>
        </p:spPr>
      </p:pic>
      <p:pic>
        <p:nvPicPr>
          <p:cNvPr id="10" name="Content Placeholder 8" descr="UBC_Law_at_Allard_Hall.JPG"/>
          <p:cNvPicPr>
            <a:picLocks noChangeAspect="1"/>
          </p:cNvPicPr>
          <p:nvPr/>
        </p:nvPicPr>
        <p:blipFill rotWithShape="1">
          <a:blip r:embed="rId5" cstate="print">
            <a:extLst>
              <a:ext uri="{28A0092B-C50C-407E-A947-70E740481C1C}">
                <a14:useLocalDpi xmlns:a14="http://schemas.microsoft.com/office/drawing/2010/main"/>
              </a:ext>
            </a:extLst>
          </a:blip>
          <a:srcRect r="-184"/>
          <a:stretch/>
        </p:blipFill>
        <p:spPr>
          <a:xfrm>
            <a:off x="995220" y="3977760"/>
            <a:ext cx="4038600" cy="2069603"/>
          </a:xfrm>
          <a:prstGeom prst="rect">
            <a:avLst/>
          </a:prstGeom>
        </p:spPr>
      </p:pic>
    </p:spTree>
    <p:extLst>
      <p:ext uri="{BB962C8B-B14F-4D97-AF65-F5344CB8AC3E}">
        <p14:creationId xmlns:p14="http://schemas.microsoft.com/office/powerpoint/2010/main" val="3113312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765"/>
            <a:ext cx="9144000" cy="1016000"/>
          </a:xfrm>
        </p:spPr>
        <p:txBody>
          <a:bodyPr>
            <a:normAutofit fontScale="90000"/>
          </a:bodyPr>
          <a:lstStyle/>
          <a:p>
            <a:r>
              <a:rPr lang="en-US" b="1" dirty="0" smtClean="0"/>
              <a:t>       </a:t>
            </a:r>
            <a:r>
              <a:rPr lang="en-US" b="1" dirty="0" smtClean="0">
                <a:solidFill>
                  <a:srgbClr val="660066"/>
                </a:solidFill>
              </a:rPr>
              <a:t>Problem 1: </a:t>
            </a:r>
            <a:r>
              <a:rPr lang="en-US" b="1" i="1" dirty="0" smtClean="0">
                <a:solidFill>
                  <a:srgbClr val="FF0000"/>
                </a:solidFill>
                <a:latin typeface="American Typewriter"/>
                <a:cs typeface="American Typewriter"/>
              </a:rPr>
              <a:t>CREATIVE CHILL</a:t>
            </a:r>
            <a:r>
              <a:rPr lang="en-US" b="1" i="1" dirty="0" smtClean="0">
                <a:solidFill>
                  <a:srgbClr val="000000"/>
                </a:solidFill>
                <a:latin typeface="American Typewriter"/>
                <a:cs typeface="American Typewriter"/>
              </a:rPr>
              <a:t/>
            </a:r>
            <a:br>
              <a:rPr lang="en-US" b="1" i="1" dirty="0" smtClean="0">
                <a:solidFill>
                  <a:srgbClr val="000000"/>
                </a:solidFill>
                <a:latin typeface="American Typewriter"/>
                <a:cs typeface="American Typewriter"/>
              </a:rPr>
            </a:br>
            <a:r>
              <a:rPr lang="en-US" b="1" dirty="0" smtClean="0">
                <a:solidFill>
                  <a:srgbClr val="000000"/>
                </a:solidFill>
                <a:latin typeface="+mj-lt"/>
                <a:cs typeface="American Typewriter"/>
              </a:rPr>
              <a:t>Remember</a:t>
            </a:r>
            <a:r>
              <a:rPr lang="en-US" b="1" i="1" dirty="0" smtClean="0">
                <a:solidFill>
                  <a:srgbClr val="000000"/>
                </a:solidFill>
                <a:latin typeface="American Typewriter"/>
                <a:cs typeface="American Typewriter"/>
              </a:rPr>
              <a:t> </a:t>
            </a:r>
            <a:r>
              <a:rPr lang="en-US" b="1" i="1" dirty="0" smtClean="0">
                <a:solidFill>
                  <a:schemeClr val="tx1"/>
                </a:solidFill>
                <a:latin typeface="+mj-lt"/>
                <a:cs typeface="American Typewriter"/>
              </a:rPr>
              <a:t>“</a:t>
            </a:r>
            <a:r>
              <a:rPr lang="en-US" b="1" dirty="0" smtClean="0">
                <a:solidFill>
                  <a:schemeClr val="tx1"/>
                </a:solidFill>
                <a:latin typeface="+mj-lt"/>
              </a:rPr>
              <a:t>Mrs. Smith”?: </a:t>
            </a:r>
            <a:r>
              <a:rPr lang="en-US" b="1" dirty="0">
                <a:solidFill>
                  <a:schemeClr val="tx1">
                    <a:lumMod val="65000"/>
                    <a:lumOff val="35000"/>
                  </a:schemeClr>
                </a:solidFill>
                <a:latin typeface="+mj-lt"/>
              </a:rPr>
              <a:t>N</a:t>
            </a:r>
            <a:r>
              <a:rPr lang="en-US" b="1" dirty="0" smtClean="0">
                <a:solidFill>
                  <a:schemeClr val="tx1">
                    <a:lumMod val="65000"/>
                    <a:lumOff val="35000"/>
                  </a:schemeClr>
                </a:solidFill>
                <a:latin typeface="+mj-lt"/>
              </a:rPr>
              <a:t>ow</a:t>
            </a:r>
            <a:r>
              <a:rPr lang="en-US" b="1" dirty="0" smtClean="0"/>
              <a:t> </a:t>
            </a:r>
            <a:r>
              <a:rPr lang="en-US" b="1" dirty="0"/>
              <a:t>R</a:t>
            </a:r>
            <a:r>
              <a:rPr lang="en-US" b="1" dirty="0" smtClean="0"/>
              <a:t>evisited</a:t>
            </a:r>
            <a:endParaRPr lang="en-US" b="1" dirty="0"/>
          </a:p>
        </p:txBody>
      </p:sp>
      <p:sp>
        <p:nvSpPr>
          <p:cNvPr id="3" name="Content Placeholder 2"/>
          <p:cNvSpPr>
            <a:spLocks noGrp="1"/>
          </p:cNvSpPr>
          <p:nvPr>
            <p:ph sz="quarter" idx="10"/>
          </p:nvPr>
        </p:nvSpPr>
        <p:spPr>
          <a:xfrm>
            <a:off x="457200" y="1076765"/>
            <a:ext cx="8229600" cy="4649369"/>
          </a:xfrm>
        </p:spPr>
        <p:txBody>
          <a:bodyPr/>
          <a:lstStyle/>
          <a:p>
            <a:pPr marL="0" indent="0">
              <a:buNone/>
            </a:pPr>
            <a:r>
              <a:rPr lang="en-US" sz="2800" b="1" i="1" dirty="0">
                <a:solidFill>
                  <a:srgbClr val="FF0000"/>
                </a:solidFill>
              </a:rPr>
              <a:t>THE “MRS. SMITH” PRINCIPLE</a:t>
            </a:r>
          </a:p>
          <a:p>
            <a:pPr marL="0" indent="0">
              <a:buNone/>
            </a:pPr>
            <a:r>
              <a:rPr lang="en-US" dirty="0" smtClean="0">
                <a:solidFill>
                  <a:srgbClr val="FF6600"/>
                </a:solidFill>
              </a:rPr>
              <a:t>Human </a:t>
            </a:r>
            <a:r>
              <a:rPr lang="en-US" dirty="0">
                <a:solidFill>
                  <a:srgbClr val="FF6600"/>
                </a:solidFill>
              </a:rPr>
              <a:t>Instinct to Censor?</a:t>
            </a:r>
          </a:p>
          <a:p>
            <a:pPr marL="0" indent="0">
              <a:buNone/>
            </a:pPr>
            <a:r>
              <a:rPr lang="en-US" dirty="0" smtClean="0"/>
              <a:t>“</a:t>
            </a:r>
            <a:r>
              <a:rPr lang="en-US" dirty="0"/>
              <a:t>What matters is not what Canadians think is right for themselves to see. What matters is what Canadians would not abide other Canadians seeing because it would be beyond the contemporary Canadian Standard of tolerance to allow them to see it.” </a:t>
            </a:r>
            <a:r>
              <a:rPr lang="en-US" sz="2000" dirty="0"/>
              <a:t>(1985 SCC Dickson CJ </a:t>
            </a:r>
            <a:r>
              <a:rPr lang="en-US" sz="1600" i="1" dirty="0"/>
              <a:t>Towne Cinema v. The Queen </a:t>
            </a:r>
            <a:r>
              <a:rPr lang="en-US" sz="2000" dirty="0"/>
              <a:t>)</a:t>
            </a:r>
          </a:p>
          <a:p>
            <a:pPr marL="0" indent="0">
              <a:buNone/>
            </a:pPr>
            <a:r>
              <a:rPr lang="en-US" sz="2800" b="1" i="1" dirty="0">
                <a:solidFill>
                  <a:srgbClr val="FF0000"/>
                </a:solidFill>
              </a:rPr>
              <a:t>THE “MRS. SMITH” </a:t>
            </a:r>
            <a:r>
              <a:rPr lang="en-US" sz="2800" b="1" i="1" dirty="0" smtClean="0">
                <a:solidFill>
                  <a:srgbClr val="FF0000"/>
                </a:solidFill>
              </a:rPr>
              <a:t>PRINCIPLE REVISITED</a:t>
            </a:r>
            <a:endParaRPr lang="en-US" sz="2800" b="1" i="1" dirty="0">
              <a:solidFill>
                <a:srgbClr val="FF0000"/>
              </a:solidFill>
            </a:endParaRPr>
          </a:p>
          <a:p>
            <a:pPr marL="0" indent="0">
              <a:buNone/>
            </a:pPr>
            <a:r>
              <a:rPr lang="en-US" b="1" dirty="0">
                <a:solidFill>
                  <a:schemeClr val="tx1"/>
                </a:solidFill>
              </a:rPr>
              <a:t>WE DON’T ACTUALLY ACCEPT EACH OTHERS CREATIVITY &amp;  ABILITIES </a:t>
            </a:r>
            <a:r>
              <a:rPr lang="en-US" dirty="0"/>
              <a:t>(or at least not easily; at least not that tolerantly)</a:t>
            </a:r>
          </a:p>
          <a:p>
            <a:pPr marL="0" indent="0">
              <a:buNone/>
            </a:pPr>
            <a:endParaRPr lang="en-US" sz="2800" b="1" i="1" dirty="0">
              <a:solidFill>
                <a:srgbClr val="FF0000"/>
              </a:solidFill>
            </a:endParaRPr>
          </a:p>
          <a:p>
            <a:endParaRPr lang="en-US" dirty="0"/>
          </a:p>
        </p:txBody>
      </p:sp>
      <p:pic>
        <p:nvPicPr>
          <p:cNvPr id="4"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526910" y="4922106"/>
            <a:ext cx="1334230" cy="1251018"/>
          </a:xfrm>
          <a:prstGeom prst="rect">
            <a:avLst/>
          </a:prstGeom>
        </p:spPr>
      </p:pic>
      <p:pic>
        <p:nvPicPr>
          <p:cNvPr id="5"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861140" y="4922106"/>
            <a:ext cx="1334230" cy="1251018"/>
          </a:xfrm>
          <a:prstGeom prst="rect">
            <a:avLst/>
          </a:prstGeom>
        </p:spPr>
      </p:pic>
      <p:pic>
        <p:nvPicPr>
          <p:cNvPr id="6" name="Content Placeholder 3" descr="Family_watching_television_195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95370" y="4922106"/>
            <a:ext cx="1334230" cy="1251018"/>
          </a:xfrm>
          <a:prstGeom prst="rect">
            <a:avLst/>
          </a:prstGeom>
        </p:spPr>
      </p:pic>
    </p:spTree>
    <p:extLst>
      <p:ext uri="{BB962C8B-B14F-4D97-AF65-F5344CB8AC3E}">
        <p14:creationId xmlns:p14="http://schemas.microsoft.com/office/powerpoint/2010/main" val="180731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6593"/>
            <a:ext cx="9144000" cy="1016000"/>
          </a:xfrm>
        </p:spPr>
        <p:txBody>
          <a:bodyPr>
            <a:noAutofit/>
          </a:bodyPr>
          <a:lstStyle/>
          <a:p>
            <a:r>
              <a:rPr lang="en-US" sz="3200" b="1" dirty="0" smtClean="0">
                <a:solidFill>
                  <a:srgbClr val="660066"/>
                </a:solidFill>
              </a:rPr>
              <a:t>Problem 2:</a:t>
            </a:r>
            <a:r>
              <a:rPr lang="en-US" sz="3200" b="1" dirty="0" smtClean="0"/>
              <a:t> </a:t>
            </a:r>
            <a:r>
              <a:rPr lang="en-US" sz="3200" b="1" dirty="0" smtClean="0">
                <a:solidFill>
                  <a:srgbClr val="000000"/>
                </a:solidFill>
              </a:rPr>
              <a:t>Remember the </a:t>
            </a:r>
            <a:r>
              <a:rPr lang="en-US" sz="3200" b="1" dirty="0" smtClean="0">
                <a:solidFill>
                  <a:srgbClr val="000000"/>
                </a:solidFill>
                <a:latin typeface="American Typewriter"/>
                <a:cs typeface="American Typewriter"/>
              </a:rPr>
              <a:t>Idea/Expression   </a:t>
            </a:r>
            <a:r>
              <a:rPr lang="en-US" sz="3200" b="1" dirty="0" smtClean="0">
                <a:latin typeface="American Typewriter"/>
                <a:cs typeface="American Typewriter"/>
              </a:rPr>
              <a:t/>
            </a:r>
            <a:br>
              <a:rPr lang="en-US" sz="3200" b="1" dirty="0" smtClean="0">
                <a:latin typeface="American Typewriter"/>
                <a:cs typeface="American Typewriter"/>
              </a:rPr>
            </a:br>
            <a:r>
              <a:rPr lang="en-US" sz="3200" b="1" dirty="0">
                <a:latin typeface="American Typewriter"/>
                <a:cs typeface="American Typewriter"/>
              </a:rPr>
              <a:t> </a:t>
            </a:r>
            <a:r>
              <a:rPr lang="en-US" sz="3200" b="1" dirty="0" smtClean="0">
                <a:latin typeface="American Typewriter"/>
                <a:cs typeface="American Typewriter"/>
              </a:rPr>
              <a:t>                    </a:t>
            </a:r>
            <a:r>
              <a:rPr lang="en-US" sz="3200" b="1" dirty="0" smtClean="0">
                <a:solidFill>
                  <a:schemeClr val="tx1"/>
                </a:solidFill>
                <a:latin typeface="American Typewriter"/>
                <a:cs typeface="American Typewriter"/>
              </a:rPr>
              <a:t>         Dichotomy </a:t>
            </a:r>
            <a:r>
              <a:rPr lang="en-US" sz="3200" b="1" dirty="0" smtClean="0">
                <a:solidFill>
                  <a:srgbClr val="660066"/>
                </a:solidFill>
                <a:latin typeface="American Typewriter"/>
                <a:cs typeface="American Typewriter"/>
              </a:rPr>
              <a:t>?</a:t>
            </a:r>
            <a:endParaRPr lang="en-US" sz="2400" b="1" dirty="0">
              <a:solidFill>
                <a:srgbClr val="660066"/>
              </a:solidFill>
              <a:latin typeface="American Typewriter"/>
              <a:cs typeface="American Typewriter"/>
            </a:endParaRPr>
          </a:p>
        </p:txBody>
      </p:sp>
      <p:sp>
        <p:nvSpPr>
          <p:cNvPr id="3" name="Content Placeholder 2"/>
          <p:cNvSpPr>
            <a:spLocks noGrp="1"/>
          </p:cNvSpPr>
          <p:nvPr>
            <p:ph sz="quarter" idx="10"/>
          </p:nvPr>
        </p:nvSpPr>
        <p:spPr/>
        <p:txBody>
          <a:bodyPr/>
          <a:lstStyle/>
          <a:p>
            <a:pPr marL="0" indent="0">
              <a:buNone/>
            </a:pP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Once </a:t>
            </a: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upon a time…a long time ago……</a:t>
            </a: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0000FF"/>
                </a:solidFill>
                <a:effectLst>
                  <a:outerShdw blurRad="50800" dist="39000" dir="5460000" algn="tl">
                    <a:srgbClr val="000000">
                      <a:alpha val="38000"/>
                    </a:srgbClr>
                  </a:outerShdw>
                </a:effectLst>
                <a:latin typeface="Apple Chancery"/>
                <a:cs typeface="Apple Chancery"/>
              </a:rPr>
              <a:t>Private </a:t>
            </a: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FF0000"/>
                </a:solidFill>
                <a:effectLst>
                  <a:outerShdw blurRad="50800" dist="39000" dir="5460000" algn="tl">
                    <a:srgbClr val="000000">
                      <a:alpha val="38000"/>
                    </a:srgbClr>
                  </a:outerShdw>
                </a:effectLst>
                <a:latin typeface="Apple Chancery"/>
                <a:cs typeface="Apple Chancery"/>
              </a:rPr>
              <a:t>Public</a:t>
            </a:r>
            <a:endParaRPr lang="en-US" sz="3600" b="1" dirty="0">
              <a:ln w="11430"/>
              <a:solidFill>
                <a:srgbClr val="FF0000"/>
              </a:solidFill>
              <a:effectLst>
                <a:outerShdw blurRad="50800" dist="39000" dir="5460000" algn="tl">
                  <a:srgbClr val="000000">
                    <a:alpha val="38000"/>
                  </a:srgbClr>
                </a:outerShdw>
              </a:effectLst>
              <a:latin typeface="Apple Chancery"/>
              <a:cs typeface="Apple Chancery"/>
            </a:endParaRP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endParaRPr lang="en-US" sz="3600" b="1" dirty="0">
              <a:ln w="11430"/>
              <a:solidFill>
                <a:schemeClr val="tx1"/>
              </a:solidFill>
              <a:effectLst>
                <a:outerShdw blurRad="50800" dist="39000" dir="5460000" algn="tl">
                  <a:srgbClr val="000000">
                    <a:alpha val="38000"/>
                  </a:srgbClr>
                </a:outerShdw>
              </a:effectLst>
              <a:latin typeface="Apple Chancery"/>
              <a:cs typeface="Apple Chancery"/>
            </a:endParaRPr>
          </a:p>
          <a:p>
            <a:pPr marL="0" indent="0">
              <a:buNone/>
            </a:pPr>
            <a:r>
              <a:rPr lang="en-US" sz="3600" b="1" dirty="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0000FF"/>
                </a:solidFill>
                <a:effectLst>
                  <a:outerShdw blurRad="50800" dist="39000" dir="5460000" algn="tl">
                    <a:srgbClr val="000000">
                      <a:alpha val="38000"/>
                    </a:srgbClr>
                  </a:outerShdw>
                </a:effectLst>
                <a:latin typeface="Apple Chancery"/>
                <a:cs typeface="Apple Chancery"/>
              </a:rPr>
              <a:t>Idea  </a:t>
            </a:r>
            <a:r>
              <a:rPr lang="en-US" sz="3600" b="1" dirty="0" smtClean="0">
                <a:ln w="11430"/>
                <a:solidFill>
                  <a:schemeClr val="tx1"/>
                </a:solidFill>
                <a:effectLst>
                  <a:outerShdw blurRad="50800" dist="39000" dir="5460000" algn="tl">
                    <a:srgbClr val="000000">
                      <a:alpha val="38000"/>
                    </a:srgbClr>
                  </a:outerShdw>
                </a:effectLst>
                <a:latin typeface="Apple Chancery"/>
                <a:cs typeface="Apple Chancery"/>
              </a:rPr>
              <a:t>                  </a:t>
            </a:r>
            <a:r>
              <a:rPr lang="en-US" sz="3600" b="1" dirty="0" smtClean="0">
                <a:ln w="11430"/>
                <a:solidFill>
                  <a:srgbClr val="FF0000"/>
                </a:solidFill>
                <a:effectLst>
                  <a:outerShdw blurRad="50800" dist="39000" dir="5460000" algn="tl">
                    <a:srgbClr val="000000">
                      <a:alpha val="38000"/>
                    </a:srgbClr>
                  </a:outerShdw>
                </a:effectLst>
                <a:latin typeface="Apple Chancery"/>
                <a:cs typeface="Apple Chancery"/>
              </a:rPr>
              <a:t>Expression</a:t>
            </a:r>
            <a:endParaRPr lang="en-US" sz="3600" b="1" dirty="0">
              <a:ln w="11430"/>
              <a:solidFill>
                <a:srgbClr val="FF0000"/>
              </a:solidFill>
              <a:effectLst>
                <a:outerShdw blurRad="50800" dist="39000" dir="5460000" algn="tl">
                  <a:srgbClr val="000000">
                    <a:alpha val="38000"/>
                  </a:srgbClr>
                </a:outerShdw>
              </a:effectLst>
              <a:latin typeface="Apple Chancery"/>
              <a:cs typeface="Apple Chancery"/>
            </a:endParaRPr>
          </a:p>
          <a:p>
            <a:pPr marL="0" indent="0">
              <a:buNone/>
            </a:pPr>
            <a:endParaRPr lang="en-US" dirty="0"/>
          </a:p>
        </p:txBody>
      </p:sp>
      <p:pic>
        <p:nvPicPr>
          <p:cNvPr id="4" name="Content Placeholder 3" descr="Scale_of_justice_2_new.jpeg"/>
          <p:cNvPicPr>
            <a:picLocks noChangeAspect="1"/>
          </p:cNvPicPr>
          <p:nvPr/>
        </p:nvPicPr>
        <p:blipFill rotWithShape="1">
          <a:blip r:embed="rId2" cstate="print">
            <a:extLst>
              <a:ext uri="{28A0092B-C50C-407E-A947-70E740481C1C}">
                <a14:useLocalDpi xmlns:a14="http://schemas.microsoft.com/office/drawing/2010/main"/>
              </a:ext>
            </a:extLst>
          </a:blip>
          <a:srcRect l="-150" r="-150"/>
          <a:stretch/>
        </p:blipFill>
        <p:spPr>
          <a:xfrm>
            <a:off x="3480431" y="2655043"/>
            <a:ext cx="1631099" cy="1639867"/>
          </a:xfrm>
          <a:prstGeom prst="rect">
            <a:avLst/>
          </a:prstGeom>
        </p:spPr>
      </p:pic>
    </p:spTree>
    <p:extLst>
      <p:ext uri="{BB962C8B-B14F-4D97-AF65-F5344CB8AC3E}">
        <p14:creationId xmlns:p14="http://schemas.microsoft.com/office/powerpoint/2010/main" val="1399050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26593"/>
            <a:ext cx="9075614" cy="1016000"/>
          </a:xfrm>
        </p:spPr>
        <p:txBody>
          <a:bodyPr>
            <a:normAutofit/>
          </a:bodyPr>
          <a:lstStyle/>
          <a:p>
            <a:r>
              <a:rPr lang="en-US" dirty="0" smtClean="0">
                <a:solidFill>
                  <a:srgbClr val="000000"/>
                </a:solidFill>
                <a:latin typeface="American Typewriter"/>
                <a:ea typeface="MingLiU_HKSCS-ExtB"/>
                <a:cs typeface="American Typewriter"/>
              </a:rPr>
              <a:t> </a:t>
            </a:r>
            <a:r>
              <a:rPr lang="en-US" b="1" dirty="0" smtClean="0">
                <a:solidFill>
                  <a:srgbClr val="000000"/>
                </a:solidFill>
                <a:latin typeface="+mj-lt"/>
                <a:ea typeface="MingLiU_HKSCS-ExtB"/>
                <a:cs typeface="American Typewriter"/>
              </a:rPr>
              <a:t> (</a:t>
            </a:r>
            <a:r>
              <a:rPr lang="en-US" b="1" dirty="0">
                <a:solidFill>
                  <a:srgbClr val="000000"/>
                </a:solidFill>
                <a:latin typeface="+mj-lt"/>
                <a:ea typeface="MingLiU_HKSCS-ExtB"/>
                <a:cs typeface="American Typewriter"/>
              </a:rPr>
              <a:t>TODAY</a:t>
            </a:r>
            <a:r>
              <a:rPr lang="en-US" b="1" dirty="0" smtClean="0">
                <a:solidFill>
                  <a:srgbClr val="000000"/>
                </a:solidFill>
                <a:latin typeface="+mj-lt"/>
                <a:ea typeface="MingLiU_HKSCS-ExtB"/>
                <a:cs typeface="American Typewriter"/>
              </a:rPr>
              <a:t>) IN THE DIGITAL WORLD</a:t>
            </a:r>
            <a:endParaRPr lang="en-US" b="1" dirty="0">
              <a:solidFill>
                <a:srgbClr val="000000"/>
              </a:solidFill>
              <a:latin typeface="+mj-lt"/>
              <a:ea typeface="MingLiU_HKSCS-ExtB"/>
              <a:cs typeface="American Typewriter"/>
            </a:endParaRPr>
          </a:p>
        </p:txBody>
      </p:sp>
      <p:sp>
        <p:nvSpPr>
          <p:cNvPr id="3" name="Content Placeholder 2"/>
          <p:cNvSpPr>
            <a:spLocks noGrp="1"/>
          </p:cNvSpPr>
          <p:nvPr>
            <p:ph sz="half" idx="1"/>
          </p:nvPr>
        </p:nvSpPr>
        <p:spPr>
          <a:xfrm>
            <a:off x="457200" y="1672871"/>
            <a:ext cx="1246531" cy="4056830"/>
          </a:xfrm>
        </p:spPr>
        <p:txBody>
          <a:bodyPr>
            <a:normAutofit lnSpcReduction="10000"/>
          </a:bodyPr>
          <a:lstStyle/>
          <a:p>
            <a:pPr marL="0" indent="0">
              <a:buNone/>
            </a:pPr>
            <a:endParaRPr lang="en-US" dirty="0" smtClean="0"/>
          </a:p>
          <a:p>
            <a:pPr marL="0" indent="0">
              <a:buNone/>
            </a:pPr>
            <a:r>
              <a:rPr lang="en-US" b="1" dirty="0" smtClean="0">
                <a:solidFill>
                  <a:srgbClr val="0000FF"/>
                </a:solidFill>
              </a:rPr>
              <a:t>idea</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smtClean="0">
                <a:solidFill>
                  <a:srgbClr val="0000FF"/>
                </a:solidFill>
              </a:rPr>
              <a:t>private</a:t>
            </a:r>
            <a:endParaRPr lang="en-US" b="1" dirty="0">
              <a:solidFill>
                <a:srgbClr val="0000FF"/>
              </a:solidFill>
            </a:endParaRPr>
          </a:p>
        </p:txBody>
      </p:sp>
      <p:sp>
        <p:nvSpPr>
          <p:cNvPr id="4" name="Content Placeholder 3"/>
          <p:cNvSpPr>
            <a:spLocks noGrp="1"/>
          </p:cNvSpPr>
          <p:nvPr>
            <p:ph sz="half" idx="2"/>
          </p:nvPr>
        </p:nvSpPr>
        <p:spPr>
          <a:xfrm>
            <a:off x="1595311" y="1672871"/>
            <a:ext cx="7336157" cy="3797139"/>
          </a:xfrm>
        </p:spPr>
        <p:txBody>
          <a:bodyPr>
            <a:normAutofit lnSpcReduction="10000"/>
          </a:bodyPr>
          <a:lstStyle/>
          <a:p>
            <a:pPr marL="0" indent="0">
              <a:buNone/>
            </a:pPr>
            <a:r>
              <a:rPr lang="en-US" sz="8600" dirty="0" smtClean="0">
                <a:solidFill>
                  <a:srgbClr val="FF0000"/>
                </a:solidFill>
                <a:latin typeface="American Typewriter"/>
                <a:cs typeface="American Typewriter"/>
              </a:rPr>
              <a:t>EXPRESSION</a:t>
            </a:r>
          </a:p>
          <a:p>
            <a:pPr marL="0" indent="0">
              <a:buNone/>
            </a:pPr>
            <a:endParaRPr lang="en-US" sz="8600" dirty="0" smtClean="0">
              <a:latin typeface="American Typewriter"/>
              <a:cs typeface="American Typewriter"/>
            </a:endParaRPr>
          </a:p>
          <a:p>
            <a:pPr marL="0" indent="0">
              <a:buNone/>
            </a:pPr>
            <a:r>
              <a:rPr lang="en-US" sz="8600" dirty="0" smtClean="0">
                <a:solidFill>
                  <a:srgbClr val="FF0000"/>
                </a:solidFill>
                <a:latin typeface="American Typewriter"/>
                <a:cs typeface="American Typewriter"/>
              </a:rPr>
              <a:t>    PUBLIC</a:t>
            </a:r>
            <a:endParaRPr lang="en-US" sz="8600" dirty="0">
              <a:solidFill>
                <a:srgbClr val="FF0000"/>
              </a:solidFill>
              <a:latin typeface="American Typewriter"/>
              <a:cs typeface="American Typewriter"/>
            </a:endParaRPr>
          </a:p>
        </p:txBody>
      </p:sp>
    </p:spTree>
    <p:extLst>
      <p:ext uri="{BB962C8B-B14F-4D97-AF65-F5344CB8AC3E}">
        <p14:creationId xmlns:p14="http://schemas.microsoft.com/office/powerpoint/2010/main" val="2380056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9144000" cy="1612210"/>
          </a:xfrm>
        </p:spPr>
        <p:txBody>
          <a:bodyPr>
            <a:normAutofit fontScale="90000"/>
          </a:bodyPr>
          <a:lstStyle/>
          <a:p>
            <a:pPr lvl="0"/>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Understanding Copyright </a:t>
            </a:r>
            <a:r>
              <a:rPr lang="en-US" sz="3600" b="1" i="1" dirty="0">
                <a:solidFill>
                  <a:schemeClr val="tx1"/>
                </a:solidFill>
              </a:rPr>
              <a:t>as part of </a:t>
            </a:r>
            <a:r>
              <a:rPr lang="en-US" sz="3600" b="1" i="1" dirty="0" smtClean="0">
                <a:solidFill>
                  <a:schemeClr val="tx1"/>
                </a:solidFill>
              </a:rPr>
              <a:t/>
            </a:r>
            <a:br>
              <a:rPr lang="en-US" sz="3600" b="1" i="1" dirty="0" smtClean="0">
                <a:solidFill>
                  <a:schemeClr val="tx1"/>
                </a:solidFill>
              </a:rPr>
            </a:br>
            <a:r>
              <a:rPr lang="en-US" sz="3600" b="1" i="1" dirty="0" smtClean="0">
                <a:solidFill>
                  <a:schemeClr val="tx1"/>
                </a:solidFill>
              </a:rPr>
              <a:t>  </a:t>
            </a:r>
            <a:r>
              <a:rPr lang="en-US" sz="3600" b="1" i="1" dirty="0" smtClean="0">
                <a:solidFill>
                  <a:srgbClr val="0000FF"/>
                </a:solidFill>
              </a:rPr>
              <a:t>the democratization </a:t>
            </a:r>
            <a:r>
              <a:rPr lang="en-US" sz="3600" b="1" i="1" dirty="0">
                <a:solidFill>
                  <a:srgbClr val="0000FF"/>
                </a:solidFill>
              </a:rPr>
              <a:t>of </a:t>
            </a:r>
            <a:r>
              <a:rPr lang="en-US" sz="3600" b="1" i="1" dirty="0" smtClean="0">
                <a:solidFill>
                  <a:srgbClr val="0000FF"/>
                </a:solidFill>
              </a:rPr>
              <a:t>thought</a:t>
            </a:r>
            <a:r>
              <a:rPr lang="en-US" sz="3600" b="1" i="1" dirty="0" smtClean="0">
                <a:solidFill>
                  <a:schemeClr val="tx1"/>
                </a:solidFill>
              </a:rPr>
              <a:t>?</a:t>
            </a:r>
            <a:r>
              <a:rPr lang="en-US" sz="3600" b="1" i="1" dirty="0">
                <a:solidFill>
                  <a:schemeClr val="tx1"/>
                </a:solidFill>
              </a:rPr>
              <a:t> As part of </a:t>
            </a:r>
            <a:r>
              <a:rPr lang="en-US" sz="3600" b="1" i="1" dirty="0" smtClean="0">
                <a:solidFill>
                  <a:schemeClr val="tx1"/>
                </a:solidFill>
              </a:rPr>
              <a:t/>
            </a:r>
            <a:br>
              <a:rPr lang="en-US" sz="3600" b="1" i="1" dirty="0" smtClean="0">
                <a:solidFill>
                  <a:schemeClr val="tx1"/>
                </a:solidFill>
              </a:rPr>
            </a:br>
            <a:r>
              <a:rPr lang="en-US" sz="3600" b="1" i="1" dirty="0">
                <a:solidFill>
                  <a:schemeClr val="tx1"/>
                </a:solidFill>
              </a:rPr>
              <a:t> </a:t>
            </a:r>
            <a:r>
              <a:rPr lang="en-US" sz="3600" b="1" i="1" dirty="0" smtClean="0">
                <a:solidFill>
                  <a:schemeClr val="tx1"/>
                </a:solidFill>
              </a:rPr>
              <a:t>        </a:t>
            </a:r>
            <a:r>
              <a:rPr lang="en-US" sz="3600" b="1" i="1" dirty="0" smtClean="0">
                <a:solidFill>
                  <a:srgbClr val="660066"/>
                </a:solidFill>
              </a:rPr>
              <a:t>a </a:t>
            </a:r>
            <a:r>
              <a:rPr lang="en-US" sz="3600" b="1" i="1" dirty="0">
                <a:solidFill>
                  <a:srgbClr val="660066"/>
                </a:solidFill>
              </a:rPr>
              <a:t>trajectory of creative </a:t>
            </a:r>
            <a:r>
              <a:rPr lang="en-US" sz="3600" b="1" i="1" dirty="0" smtClean="0">
                <a:solidFill>
                  <a:srgbClr val="660066"/>
                </a:solidFill>
              </a:rPr>
              <a:t>freedoms</a:t>
            </a:r>
            <a:r>
              <a:rPr lang="en-US" sz="3600" b="1" i="1" dirty="0" smtClean="0">
                <a:solidFill>
                  <a:schemeClr val="tx1"/>
                </a:solidFill>
              </a:rPr>
              <a:t>?</a:t>
            </a:r>
            <a:r>
              <a:rPr lang="en-US" sz="3600" b="1" i="1" dirty="0">
                <a:solidFill>
                  <a:schemeClr val="tx1"/>
                </a:solidFill>
              </a:rPr>
              <a:t/>
            </a:r>
            <a:br>
              <a:rPr lang="en-US" sz="3600" b="1" i="1" dirty="0">
                <a:solidFill>
                  <a:schemeClr val="tx1"/>
                </a:solidFill>
              </a:rPr>
            </a:br>
            <a:r>
              <a:rPr lang="en-US" i="1" dirty="0"/>
              <a:t/>
            </a:r>
            <a:br>
              <a:rPr lang="en-US" i="1" dirty="0"/>
            </a:br>
            <a:endParaRPr lang="en-US" i="1" dirty="0"/>
          </a:p>
        </p:txBody>
      </p:sp>
      <p:sp>
        <p:nvSpPr>
          <p:cNvPr id="3" name="Content Placeholder 2"/>
          <p:cNvSpPr>
            <a:spLocks noGrp="1"/>
          </p:cNvSpPr>
          <p:nvPr>
            <p:ph sz="quarter" idx="10"/>
          </p:nvPr>
        </p:nvSpPr>
        <p:spPr>
          <a:xfrm>
            <a:off x="0" y="1612211"/>
            <a:ext cx="9144000" cy="4526347"/>
          </a:xfrm>
        </p:spPr>
        <p:txBody>
          <a:bodyPr>
            <a:normAutofit fontScale="92500" lnSpcReduction="20000"/>
          </a:bodyPr>
          <a:lstStyle/>
          <a:p>
            <a:pPr marL="0" indent="0">
              <a:buNone/>
            </a:pPr>
            <a:r>
              <a:rPr lang="en-US" i="1" dirty="0" smtClean="0"/>
              <a:t>        </a:t>
            </a:r>
            <a:r>
              <a:rPr lang="en-US" i="1" dirty="0" smtClean="0">
                <a:solidFill>
                  <a:schemeClr val="tx1"/>
                </a:solidFill>
              </a:rPr>
              <a:t>         From </a:t>
            </a:r>
            <a:r>
              <a:rPr lang="en-US" i="1" dirty="0">
                <a:solidFill>
                  <a:schemeClr val="tx1"/>
                </a:solidFill>
              </a:rPr>
              <a:t>King…to Parliament…to Government </a:t>
            </a:r>
          </a:p>
          <a:p>
            <a:pPr marL="0" indent="0">
              <a:buNone/>
            </a:pPr>
            <a:r>
              <a:rPr lang="en-US" i="1" dirty="0" smtClean="0">
                <a:solidFill>
                  <a:schemeClr val="tx1"/>
                </a:solidFill>
              </a:rPr>
              <a:t>          Regulator</a:t>
            </a:r>
            <a:r>
              <a:rPr lang="en-US" i="1" dirty="0">
                <a:solidFill>
                  <a:schemeClr val="tx1"/>
                </a:solidFill>
              </a:rPr>
              <a:t>…to Industry Self Regulation…to Author…</a:t>
            </a:r>
          </a:p>
          <a:p>
            <a:pPr marL="0" indent="0">
              <a:buNone/>
            </a:pPr>
            <a:r>
              <a:rPr lang="en-US" b="1" i="1" dirty="0" smtClean="0">
                <a:solidFill>
                  <a:srgbClr val="0000FF"/>
                </a:solidFill>
              </a:rPr>
              <a:t>      to </a:t>
            </a:r>
            <a:r>
              <a:rPr lang="en-US" b="1" i="1" dirty="0" err="1">
                <a:solidFill>
                  <a:srgbClr val="0000FF"/>
                </a:solidFill>
              </a:rPr>
              <a:t>User</a:t>
            </a:r>
            <a:r>
              <a:rPr lang="en-US" dirty="0" err="1"/>
              <a:t>.</a:t>
            </a:r>
            <a:r>
              <a:rPr lang="en-US" dirty="0" err="1">
                <a:solidFill>
                  <a:schemeClr val="tx1"/>
                </a:solidFill>
              </a:rPr>
              <a:t>.</a:t>
            </a:r>
            <a:r>
              <a:rPr lang="en-US" b="1" dirty="0" err="1">
                <a:solidFill>
                  <a:schemeClr val="tx1"/>
                </a:solidFill>
              </a:rPr>
              <a:t>Or</a:t>
            </a:r>
            <a:r>
              <a:rPr lang="en-US" b="1" dirty="0">
                <a:solidFill>
                  <a:schemeClr val="tx1"/>
                </a:solidFill>
              </a:rPr>
              <a:t> (effectively) </a:t>
            </a:r>
            <a:r>
              <a:rPr lang="en-US" b="1" u="sng" dirty="0">
                <a:solidFill>
                  <a:srgbClr val="FF0000"/>
                </a:solidFill>
              </a:rPr>
              <a:t>STOP</a:t>
            </a:r>
            <a:r>
              <a:rPr lang="en-US" b="1" dirty="0">
                <a:solidFill>
                  <a:srgbClr val="FF0000"/>
                </a:solidFill>
              </a:rPr>
              <a:t> </a:t>
            </a:r>
            <a:r>
              <a:rPr lang="en-US" b="1" dirty="0">
                <a:solidFill>
                  <a:srgbClr val="000000"/>
                </a:solidFill>
              </a:rPr>
              <a:t>@ 1710 </a:t>
            </a:r>
            <a:r>
              <a:rPr lang="en-US" b="1" dirty="0" err="1">
                <a:solidFill>
                  <a:srgbClr val="000000"/>
                </a:solidFill>
              </a:rPr>
              <a:t>Staute</a:t>
            </a:r>
            <a:r>
              <a:rPr lang="en-US" b="1" dirty="0">
                <a:solidFill>
                  <a:srgbClr val="000000"/>
                </a:solidFill>
              </a:rPr>
              <a:t> of Anne</a:t>
            </a:r>
            <a:r>
              <a:rPr lang="en-US" b="1" dirty="0" smtClean="0">
                <a:solidFill>
                  <a:srgbClr val="000000"/>
                </a:solidFill>
              </a:rPr>
              <a:t>?</a:t>
            </a:r>
            <a:endParaRPr lang="en-US" b="1" i="1" dirty="0" smtClean="0">
              <a:solidFill>
                <a:srgbClr val="FF0000"/>
              </a:solidFill>
            </a:endParaRPr>
          </a:p>
          <a:p>
            <a:pPr marL="0" indent="0">
              <a:buNone/>
            </a:pPr>
            <a:endParaRPr lang="en-US" b="1" i="1" dirty="0">
              <a:solidFill>
                <a:srgbClr val="FF0000"/>
              </a:solidFill>
            </a:endParaRPr>
          </a:p>
          <a:p>
            <a:pPr marL="0" indent="0">
              <a:buNone/>
            </a:pPr>
            <a:r>
              <a:rPr lang="en-US" b="1" i="1" dirty="0" smtClean="0">
                <a:solidFill>
                  <a:srgbClr val="FF0000"/>
                </a:solidFill>
              </a:rPr>
              <a:t>         Strange</a:t>
            </a:r>
            <a:r>
              <a:rPr lang="en-US" dirty="0" smtClean="0">
                <a:solidFill>
                  <a:srgbClr val="FF0000"/>
                </a:solidFill>
              </a:rPr>
              <a:t> </a:t>
            </a:r>
            <a:r>
              <a:rPr lang="en-US" dirty="0" smtClean="0"/>
              <a:t>then that </a:t>
            </a:r>
            <a:r>
              <a:rPr lang="en-US" dirty="0"/>
              <a:t>Copyright </a:t>
            </a:r>
            <a:r>
              <a:rPr lang="en-US" b="1" dirty="0">
                <a:solidFill>
                  <a:srgbClr val="FF0000"/>
                </a:solidFill>
              </a:rPr>
              <a:t>constrains</a:t>
            </a:r>
            <a:r>
              <a:rPr lang="en-US" dirty="0"/>
              <a:t> </a:t>
            </a:r>
            <a:r>
              <a:rPr lang="en-US" dirty="0" smtClean="0"/>
              <a:t>Speech???</a:t>
            </a:r>
          </a:p>
          <a:p>
            <a:pPr marL="0" indent="0">
              <a:buNone/>
            </a:pPr>
            <a:endParaRPr lang="en-US" dirty="0"/>
          </a:p>
          <a:p>
            <a:pPr marL="0" indent="0">
              <a:buNone/>
            </a:pPr>
            <a:r>
              <a:rPr lang="en-US" dirty="0" smtClean="0"/>
              <a:t>  </a:t>
            </a:r>
            <a:r>
              <a:rPr lang="en-US" dirty="0" smtClean="0">
                <a:solidFill>
                  <a:srgbClr val="000000"/>
                </a:solidFill>
              </a:rPr>
              <a:t>Right </a:t>
            </a:r>
            <a:r>
              <a:rPr lang="en-US" dirty="0">
                <a:solidFill>
                  <a:srgbClr val="000000"/>
                </a:solidFill>
              </a:rPr>
              <a:t>to </a:t>
            </a:r>
            <a:r>
              <a:rPr lang="en-US" dirty="0" smtClean="0">
                <a:solidFill>
                  <a:srgbClr val="000000"/>
                </a:solidFill>
              </a:rPr>
              <a:t>Mod</a:t>
            </a:r>
            <a:r>
              <a:rPr lang="en-US" dirty="0" smtClean="0"/>
              <a:t>/</a:t>
            </a:r>
            <a:r>
              <a:rPr lang="en-US" b="1" dirty="0" smtClean="0">
                <a:solidFill>
                  <a:srgbClr val="660066"/>
                </a:solidFill>
              </a:rPr>
              <a:t>C</a:t>
            </a:r>
            <a:r>
              <a:rPr lang="en-US" b="1" dirty="0" smtClean="0">
                <a:solidFill>
                  <a:srgbClr val="0000FF"/>
                </a:solidFill>
              </a:rPr>
              <a:t>REATE</a:t>
            </a:r>
            <a:r>
              <a:rPr lang="en-US" dirty="0" smtClean="0">
                <a:solidFill>
                  <a:schemeClr val="tx1"/>
                </a:solidFill>
              </a:rPr>
              <a:t> perhaps the </a:t>
            </a:r>
            <a:r>
              <a:rPr lang="en-US" dirty="0">
                <a:solidFill>
                  <a:schemeClr val="tx1"/>
                </a:solidFill>
              </a:rPr>
              <a:t>legitimate child </a:t>
            </a:r>
            <a:r>
              <a:rPr lang="en-US" dirty="0" smtClean="0">
                <a:solidFill>
                  <a:schemeClr val="tx1"/>
                </a:solidFill>
              </a:rPr>
              <a:t>of </a:t>
            </a:r>
            <a:r>
              <a:rPr lang="en-US" u="sng" dirty="0" smtClean="0">
                <a:solidFill>
                  <a:schemeClr val="tx1"/>
                </a:solidFill>
              </a:rPr>
              <a:t>both</a:t>
            </a:r>
            <a:r>
              <a:rPr lang="en-US" dirty="0" smtClean="0">
                <a:solidFill>
                  <a:schemeClr val="tx1"/>
                </a:solidFill>
              </a:rPr>
              <a:t> </a:t>
            </a:r>
            <a:r>
              <a:rPr lang="en-US" dirty="0">
                <a:solidFill>
                  <a:schemeClr val="tx1"/>
                </a:solidFill>
              </a:rPr>
              <a:t>Free </a:t>
            </a:r>
            <a:endParaRPr lang="en-US" dirty="0" smtClean="0">
              <a:solidFill>
                <a:schemeClr val="tx1"/>
              </a:solidFill>
            </a:endParaRPr>
          </a:p>
          <a:p>
            <a:pPr marL="0" indent="0">
              <a:buNone/>
            </a:pPr>
            <a:r>
              <a:rPr lang="en-US" dirty="0" smtClean="0">
                <a:solidFill>
                  <a:schemeClr val="tx1"/>
                </a:solidFill>
              </a:rPr>
              <a:t>                            Speech </a:t>
            </a:r>
            <a:r>
              <a:rPr lang="en-US" dirty="0">
                <a:solidFill>
                  <a:schemeClr val="tx1"/>
                </a:solidFill>
              </a:rPr>
              <a:t>&amp; Copyright Laws</a:t>
            </a:r>
          </a:p>
          <a:p>
            <a:pPr marL="0" indent="0">
              <a:buNone/>
            </a:pPr>
            <a:endParaRPr lang="en-US" dirty="0"/>
          </a:p>
          <a:p>
            <a:pPr marL="0" indent="0">
              <a:buNone/>
            </a:pPr>
            <a:r>
              <a:rPr lang="en-US" dirty="0" smtClean="0"/>
              <a:t>Meaning </a:t>
            </a:r>
            <a:r>
              <a:rPr lang="en-US" u="sng" dirty="0" smtClean="0"/>
              <a:t>perhaps</a:t>
            </a:r>
            <a:r>
              <a:rPr lang="en-US" dirty="0" smtClean="0"/>
              <a:t> </a:t>
            </a:r>
            <a:r>
              <a:rPr lang="en-US" dirty="0"/>
              <a:t>our understanding of copyright </a:t>
            </a:r>
            <a:r>
              <a:rPr lang="en-US" dirty="0" smtClean="0"/>
              <a:t>should</a:t>
            </a:r>
            <a:r>
              <a:rPr lang="en-US" b="1" dirty="0" smtClean="0"/>
              <a:t> </a:t>
            </a:r>
            <a:r>
              <a:rPr lang="en-US" b="1" i="1" dirty="0"/>
              <a:t>prioritize</a:t>
            </a:r>
            <a:r>
              <a:rPr lang="en-US" b="1" dirty="0"/>
              <a:t> </a:t>
            </a:r>
            <a:endParaRPr lang="en-US" b="1" dirty="0" smtClean="0"/>
          </a:p>
          <a:p>
            <a:pPr marL="0" indent="0">
              <a:buNone/>
            </a:pPr>
            <a:r>
              <a:rPr lang="en-US" dirty="0" smtClean="0"/>
              <a:t>the </a:t>
            </a:r>
            <a:r>
              <a:rPr lang="en-US" b="1" i="1" dirty="0"/>
              <a:t>creative freedoms </a:t>
            </a:r>
            <a:r>
              <a:rPr lang="en-US" dirty="0"/>
              <a:t>associated with content creation &amp; use </a:t>
            </a:r>
            <a:r>
              <a:rPr lang="en-US" dirty="0" smtClean="0"/>
              <a:t>in</a:t>
            </a:r>
          </a:p>
          <a:p>
            <a:pPr marL="0" indent="0">
              <a:buNone/>
            </a:pPr>
            <a:r>
              <a:rPr lang="en-US" dirty="0" smtClean="0"/>
              <a:t>preference to </a:t>
            </a:r>
            <a:r>
              <a:rPr lang="en-US" dirty="0"/>
              <a:t>the </a:t>
            </a:r>
            <a:r>
              <a:rPr lang="en-US" dirty="0" smtClean="0"/>
              <a:t>“private ownership” aspects: </a:t>
            </a:r>
          </a:p>
          <a:p>
            <a:pPr marL="0" indent="0">
              <a:buNone/>
            </a:pPr>
            <a:r>
              <a:rPr lang="en-US" b="1" i="1" dirty="0" smtClean="0">
                <a:solidFill>
                  <a:srgbClr val="000000"/>
                </a:solidFill>
              </a:rPr>
              <a:t>       WHAT IS MOST FUNDAMENTAL?</a:t>
            </a:r>
          </a:p>
          <a:p>
            <a:pPr marL="0" indent="0">
              <a:buNone/>
            </a:pPr>
            <a:endParaRPr lang="en-US" dirty="0"/>
          </a:p>
          <a:p>
            <a:pPr marL="0" indent="0">
              <a:buNone/>
            </a:pPr>
            <a:r>
              <a:rPr lang="en-US" b="1" dirty="0" smtClean="0"/>
              <a:t>       </a:t>
            </a:r>
            <a:r>
              <a:rPr lang="en-US" sz="3200" b="1" dirty="0" smtClean="0">
                <a:solidFill>
                  <a:schemeClr val="tx1"/>
                </a:solidFill>
              </a:rPr>
              <a:t>=</a:t>
            </a:r>
            <a:r>
              <a:rPr lang="en-US" sz="3200" b="1" dirty="0" smtClean="0"/>
              <a:t> Right to Mod/</a:t>
            </a:r>
            <a:r>
              <a:rPr lang="en-US" sz="3200" b="1" dirty="0" smtClean="0">
                <a:solidFill>
                  <a:srgbClr val="660066"/>
                </a:solidFill>
              </a:rPr>
              <a:t>C</a:t>
            </a:r>
            <a:r>
              <a:rPr lang="en-US" sz="3200" b="1" dirty="0" smtClean="0">
                <a:solidFill>
                  <a:srgbClr val="0000FF"/>
                </a:solidFill>
              </a:rPr>
              <a:t>REATE</a:t>
            </a:r>
            <a:r>
              <a:rPr lang="en-US" sz="3200" b="1" dirty="0" smtClean="0"/>
              <a:t>?</a:t>
            </a:r>
          </a:p>
          <a:p>
            <a:pPr marL="0" indent="0">
              <a:buNone/>
            </a:pPr>
            <a:endParaRPr lang="en-US" sz="3200" b="1" dirty="0" smtClean="0"/>
          </a:p>
          <a:p>
            <a:endParaRPr lang="en-US" dirty="0"/>
          </a:p>
          <a:p>
            <a:endParaRPr lang="en-US" dirty="0"/>
          </a:p>
          <a:p>
            <a:endParaRPr lang="en-US" dirty="0"/>
          </a:p>
        </p:txBody>
      </p:sp>
      <p:pic>
        <p:nvPicPr>
          <p:cNvPr id="4" name="Content Placeholder 3" descr="Daniel_Maclise_-_Caxton_Showing_the_First_Specimen_of_His_Printing_to_King_Edward_IV_at_the_Almonry,_Westminster.jpg"/>
          <p:cNvPicPr>
            <a:picLocks noChangeAspect="1"/>
          </p:cNvPicPr>
          <p:nvPr/>
        </p:nvPicPr>
        <p:blipFill rotWithShape="1">
          <a:blip r:embed="rId2" cstate="print">
            <a:extLst>
              <a:ext uri="{28A0092B-C50C-407E-A947-70E740481C1C}">
                <a14:useLocalDpi xmlns:a14="http://schemas.microsoft.com/office/drawing/2010/main"/>
              </a:ext>
            </a:extLst>
          </a:blip>
          <a:srcRect r="-155"/>
          <a:stretch/>
        </p:blipFill>
        <p:spPr>
          <a:xfrm>
            <a:off x="5818909" y="4641273"/>
            <a:ext cx="2522164" cy="1497285"/>
          </a:xfrm>
          <a:prstGeom prst="rect">
            <a:avLst/>
          </a:prstGeom>
        </p:spPr>
      </p:pic>
    </p:spTree>
    <p:extLst>
      <p:ext uri="{BB962C8B-B14F-4D97-AF65-F5344CB8AC3E}">
        <p14:creationId xmlns:p14="http://schemas.microsoft.com/office/powerpoint/2010/main" val="27179606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917"/>
            <a:ext cx="9144000" cy="1016000"/>
          </a:xfrm>
        </p:spPr>
        <p:txBody>
          <a:bodyPr>
            <a:normAutofit fontScale="90000"/>
          </a:bodyPr>
          <a:lstStyle/>
          <a:p>
            <a:r>
              <a:rPr lang="en-US" sz="3200" b="1" dirty="0" smtClean="0">
                <a:solidFill>
                  <a:srgbClr val="0000FF"/>
                </a:solidFill>
              </a:rPr>
              <a:t>Cases Neither Allow Nor Prohibit </a:t>
            </a:r>
            <a:r>
              <a:rPr lang="en-US" sz="3200" b="1" dirty="0" smtClean="0">
                <a:solidFill>
                  <a:schemeClr val="tx1"/>
                </a:solidFill>
              </a:rPr>
              <a:t>(</a:t>
            </a:r>
            <a:r>
              <a:rPr lang="en-US" sz="2700" b="1" dirty="0" smtClean="0">
                <a:solidFill>
                  <a:schemeClr val="tx1"/>
                </a:solidFill>
              </a:rPr>
              <a:t>Creative) </a:t>
            </a:r>
            <a:r>
              <a:rPr lang="en-US" sz="3200" b="1" dirty="0" err="1" smtClean="0">
                <a:solidFill>
                  <a:srgbClr val="0000FF"/>
                </a:solidFill>
              </a:rPr>
              <a:t>Modding</a:t>
            </a:r>
            <a:r>
              <a:rPr lang="en-US" sz="3200" b="1" dirty="0" smtClean="0">
                <a:solidFill>
                  <a:srgbClr val="0000FF"/>
                </a:solidFill>
              </a:rPr>
              <a:t> </a:t>
            </a:r>
            <a:endParaRPr lang="en-US" sz="3200" b="1" dirty="0">
              <a:solidFill>
                <a:srgbClr val="0000FF"/>
              </a:solidFill>
            </a:endParaRPr>
          </a:p>
        </p:txBody>
      </p:sp>
      <p:sp>
        <p:nvSpPr>
          <p:cNvPr id="3" name="Content Placeholder 2"/>
          <p:cNvSpPr>
            <a:spLocks noGrp="1"/>
          </p:cNvSpPr>
          <p:nvPr>
            <p:ph sz="quarter" idx="10"/>
          </p:nvPr>
        </p:nvSpPr>
        <p:spPr>
          <a:xfrm>
            <a:off x="0" y="1071917"/>
            <a:ext cx="9144000" cy="5351439"/>
          </a:xfrm>
        </p:spPr>
        <p:txBody>
          <a:bodyPr>
            <a:normAutofit/>
          </a:bodyPr>
          <a:lstStyle/>
          <a:p>
            <a:pPr marL="457200" indent="-457200">
              <a:buAutoNum type="arabicPeriod"/>
            </a:pPr>
            <a:r>
              <a:rPr lang="en-US" sz="2600" b="1" i="1" dirty="0" smtClean="0">
                <a:solidFill>
                  <a:srgbClr val="000000"/>
                </a:solidFill>
              </a:rPr>
              <a:t>Micro Star v. </a:t>
            </a:r>
            <a:r>
              <a:rPr lang="en-US" sz="2600" b="1" i="1" dirty="0" err="1" smtClean="0">
                <a:solidFill>
                  <a:srgbClr val="000000"/>
                </a:solidFill>
              </a:rPr>
              <a:t>FormGen</a:t>
            </a:r>
            <a:r>
              <a:rPr lang="en-US" sz="2600" b="1" i="1" dirty="0">
                <a:solidFill>
                  <a:srgbClr val="000000"/>
                </a:solidFill>
              </a:rPr>
              <a:t> </a:t>
            </a:r>
            <a:r>
              <a:rPr lang="en-US" sz="2200" dirty="0" smtClean="0"/>
              <a:t>1998 USCA</a:t>
            </a:r>
          </a:p>
          <a:p>
            <a:pPr marL="0" indent="0">
              <a:buNone/>
            </a:pPr>
            <a:r>
              <a:rPr lang="en-US" dirty="0" smtClean="0"/>
              <a:t> </a:t>
            </a:r>
          </a:p>
          <a:p>
            <a:pPr marL="0" indent="0">
              <a:buNone/>
            </a:pPr>
            <a:r>
              <a:rPr lang="en-US" sz="2600" b="1" dirty="0" smtClean="0"/>
              <a:t>2. </a:t>
            </a:r>
            <a:r>
              <a:rPr lang="en-US" sz="2600" b="1" i="1" dirty="0" smtClean="0">
                <a:solidFill>
                  <a:srgbClr val="000000"/>
                </a:solidFill>
              </a:rPr>
              <a:t>Davidson &amp; Associates, Inc. v. Internet Gateway </a:t>
            </a:r>
            <a:r>
              <a:rPr lang="en-US" sz="2200" dirty="0" smtClean="0"/>
              <a:t>2005 USCA </a:t>
            </a:r>
            <a:r>
              <a:rPr lang="en-US" sz="2600" dirty="0" smtClean="0"/>
              <a:t>(D&amp;A = Blizzard): </a:t>
            </a:r>
          </a:p>
          <a:p>
            <a:pPr marL="0" indent="0">
              <a:buNone/>
            </a:pPr>
            <a:r>
              <a:rPr lang="en-US" dirty="0" smtClean="0"/>
              <a:t>Audio </a:t>
            </a:r>
            <a:r>
              <a:rPr lang="en-US" dirty="0"/>
              <a:t>of the June 20, 2005 oral argument in 8</a:t>
            </a:r>
            <a:r>
              <a:rPr lang="en-US" baseline="30000" dirty="0"/>
              <a:t>th</a:t>
            </a:r>
            <a:r>
              <a:rPr lang="en-US" dirty="0"/>
              <a:t> Circuit Court of Appeal in Blizzard v. BnetD (</a:t>
            </a:r>
            <a:r>
              <a:rPr lang="en-US" i="1" u="sng" dirty="0"/>
              <a:t>Davidson</a:t>
            </a:r>
            <a:r>
              <a:rPr lang="en-US" dirty="0"/>
              <a:t>) @ 32:40 – 33:05: </a:t>
            </a:r>
            <a:r>
              <a:rPr lang="en-US" i="1" dirty="0">
                <a:solidFill>
                  <a:srgbClr val="0000FF"/>
                </a:solidFill>
              </a:rPr>
              <a:t>“This case does not involve new creation. There may be a case that does. This isn’t it…</a:t>
            </a:r>
            <a:r>
              <a:rPr lang="en-US" i="1" dirty="0" smtClean="0">
                <a:solidFill>
                  <a:srgbClr val="0000FF"/>
                </a:solidFill>
              </a:rPr>
              <a:t>”</a:t>
            </a:r>
          </a:p>
          <a:p>
            <a:pPr marL="0" indent="0">
              <a:buNone/>
            </a:pPr>
            <a:endParaRPr lang="en-US" i="1" dirty="0">
              <a:solidFill>
                <a:srgbClr val="0000FF"/>
              </a:solidFill>
            </a:endParaRPr>
          </a:p>
          <a:p>
            <a:pPr marL="0" indent="0">
              <a:buNone/>
            </a:pPr>
            <a:r>
              <a:rPr lang="en-US" sz="2800" b="1" dirty="0"/>
              <a:t>3. </a:t>
            </a:r>
            <a:r>
              <a:rPr lang="en-US" sz="2800" b="1" i="1" dirty="0" err="1">
                <a:solidFill>
                  <a:srgbClr val="000000"/>
                </a:solidFill>
              </a:rPr>
              <a:t>iRacing</a:t>
            </a:r>
            <a:r>
              <a:rPr lang="en-US" sz="2800" b="1" i="1" dirty="0">
                <a:solidFill>
                  <a:srgbClr val="000000"/>
                </a:solidFill>
              </a:rPr>
              <a:t> v. Robinson </a:t>
            </a:r>
            <a:r>
              <a:rPr lang="en-US" sz="2800" dirty="0"/>
              <a:t>(2007 Mass. Dist. Ct.</a:t>
            </a:r>
            <a:r>
              <a:rPr lang="en-US" sz="2800" dirty="0" smtClean="0"/>
              <a:t>)</a:t>
            </a:r>
          </a:p>
          <a:p>
            <a:pPr marL="0" indent="0">
              <a:buNone/>
            </a:pPr>
            <a:endParaRPr lang="en-US" sz="2800" dirty="0" smtClean="0">
              <a:solidFill>
                <a:srgbClr val="000000"/>
              </a:solidFill>
            </a:endParaRPr>
          </a:p>
          <a:p>
            <a:pPr marL="0" indent="0">
              <a:buNone/>
            </a:pPr>
            <a:r>
              <a:rPr lang="en-US" sz="2800" b="1" dirty="0">
                <a:solidFill>
                  <a:srgbClr val="000000"/>
                </a:solidFill>
              </a:rPr>
              <a:t>4. </a:t>
            </a:r>
            <a:r>
              <a:rPr lang="en-US" sz="2800" b="1" i="1" dirty="0">
                <a:solidFill>
                  <a:srgbClr val="000000"/>
                </a:solidFill>
              </a:rPr>
              <a:t>MDY Industries, LLC v. Blizzard Entertainment, Inc</a:t>
            </a:r>
            <a:r>
              <a:rPr lang="en-US" sz="2800" b="1" i="1" dirty="0"/>
              <a:t>. </a:t>
            </a:r>
            <a:r>
              <a:rPr lang="en-US" sz="2800" dirty="0"/>
              <a:t>(2010 USCA):</a:t>
            </a:r>
          </a:p>
          <a:p>
            <a:pPr marL="0" indent="0">
              <a:buNone/>
            </a:pPr>
            <a:endParaRPr lang="en-US" sz="2800" dirty="0"/>
          </a:p>
          <a:p>
            <a:pPr>
              <a:buFontTx/>
              <a:buChar char="•"/>
            </a:pPr>
            <a:endParaRPr lang="en-US" dirty="0" smtClean="0"/>
          </a:p>
          <a:p>
            <a:pPr>
              <a:buFontTx/>
              <a:buChar char="•"/>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3580195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657"/>
            <a:ext cx="9144000" cy="652741"/>
          </a:xfrm>
        </p:spPr>
        <p:txBody>
          <a:bodyPr>
            <a:normAutofit fontScale="90000"/>
          </a:bodyPr>
          <a:lstStyle/>
          <a:p>
            <a:r>
              <a:rPr lang="en-US" b="1" dirty="0" smtClean="0">
                <a:solidFill>
                  <a:srgbClr val="000000"/>
                </a:solidFill>
              </a:rPr>
              <a:t>  Common Denominators of the Cases</a:t>
            </a:r>
            <a:endParaRPr lang="en-US" b="1" dirty="0">
              <a:solidFill>
                <a:srgbClr val="000000"/>
              </a:solidFill>
            </a:endParaRPr>
          </a:p>
        </p:txBody>
      </p:sp>
      <p:sp>
        <p:nvSpPr>
          <p:cNvPr id="3" name="Content Placeholder 2"/>
          <p:cNvSpPr>
            <a:spLocks noGrp="1"/>
          </p:cNvSpPr>
          <p:nvPr>
            <p:ph sz="quarter" idx="10"/>
          </p:nvPr>
        </p:nvSpPr>
        <p:spPr>
          <a:xfrm>
            <a:off x="0" y="720398"/>
            <a:ext cx="9144000" cy="5911171"/>
          </a:xfrm>
        </p:spPr>
        <p:txBody>
          <a:bodyPr>
            <a:normAutofit/>
          </a:bodyPr>
          <a:lstStyle/>
          <a:p>
            <a:r>
              <a:rPr lang="en-US" b="1" dirty="0">
                <a:solidFill>
                  <a:srgbClr val="3366FF"/>
                </a:solidFill>
              </a:rPr>
              <a:t>Creativity</a:t>
            </a:r>
            <a:r>
              <a:rPr lang="en-US" b="1" dirty="0"/>
              <a:t> is </a:t>
            </a:r>
            <a:r>
              <a:rPr lang="en-US" b="1" u="sng" dirty="0">
                <a:solidFill>
                  <a:srgbClr val="FF0000"/>
                </a:solidFill>
              </a:rPr>
              <a:t>never</a:t>
            </a:r>
            <a:r>
              <a:rPr lang="en-US" b="1" dirty="0">
                <a:solidFill>
                  <a:srgbClr val="FF0000"/>
                </a:solidFill>
              </a:rPr>
              <a:t> </a:t>
            </a:r>
            <a:r>
              <a:rPr lang="en-US" b="1" dirty="0"/>
              <a:t>in issue </a:t>
            </a:r>
            <a:r>
              <a:rPr lang="en-US" b="1" dirty="0" smtClean="0"/>
              <a:t>in </a:t>
            </a:r>
            <a:r>
              <a:rPr lang="en-US" b="1" dirty="0"/>
              <a:t>the </a:t>
            </a:r>
            <a:r>
              <a:rPr lang="en-US" b="1" dirty="0" smtClean="0"/>
              <a:t>cases</a:t>
            </a:r>
            <a:endParaRPr lang="en-US" dirty="0" smtClean="0"/>
          </a:p>
          <a:p>
            <a:r>
              <a:rPr lang="en-US" dirty="0" smtClean="0"/>
              <a:t>Copyright Law is only </a:t>
            </a:r>
            <a:r>
              <a:rPr lang="en-US" u="sng" dirty="0" smtClean="0"/>
              <a:t>directly</a:t>
            </a:r>
            <a:r>
              <a:rPr lang="en-US" dirty="0" smtClean="0"/>
              <a:t> relevant in </a:t>
            </a:r>
            <a:r>
              <a:rPr lang="en-US" i="1" u="sng" dirty="0" err="1" smtClean="0"/>
              <a:t>Microstar</a:t>
            </a:r>
            <a:r>
              <a:rPr lang="en-US" i="1" dirty="0" smtClean="0"/>
              <a:t> </a:t>
            </a:r>
            <a:r>
              <a:rPr lang="en-US" dirty="0" smtClean="0"/>
              <a:t>(&amp; </a:t>
            </a:r>
            <a:r>
              <a:rPr lang="en-US" i="1" u="sng" dirty="0" err="1" smtClean="0"/>
              <a:t>Galoob</a:t>
            </a:r>
            <a:r>
              <a:rPr lang="en-US" i="1" dirty="0" smtClean="0"/>
              <a:t>  “</a:t>
            </a:r>
            <a:r>
              <a:rPr lang="en-US" dirty="0" smtClean="0"/>
              <a:t>Game Genie”) - </a:t>
            </a:r>
            <a:r>
              <a:rPr lang="en-US" dirty="0"/>
              <a:t>no contractual </a:t>
            </a:r>
            <a:r>
              <a:rPr lang="en-US" dirty="0" smtClean="0"/>
              <a:t>nexus, </a:t>
            </a:r>
            <a:r>
              <a:rPr lang="en-US" dirty="0"/>
              <a:t>so sole “</a:t>
            </a:r>
            <a:r>
              <a:rPr lang="en-US" dirty="0">
                <a:solidFill>
                  <a:srgbClr val="008000"/>
                </a:solidFill>
              </a:rPr>
              <a:t>copyright only</a:t>
            </a:r>
            <a:r>
              <a:rPr lang="en-US" dirty="0"/>
              <a:t>” </a:t>
            </a:r>
            <a:r>
              <a:rPr lang="en-US" dirty="0" smtClean="0"/>
              <a:t>case.</a:t>
            </a:r>
          </a:p>
          <a:p>
            <a:pPr marL="0" indent="0">
              <a:buNone/>
            </a:pPr>
            <a:endParaRPr lang="en-US" dirty="0" smtClean="0"/>
          </a:p>
          <a:p>
            <a:pPr marL="0" indent="0">
              <a:buNone/>
            </a:pPr>
            <a:endParaRPr lang="en-US" dirty="0" smtClean="0"/>
          </a:p>
          <a:p>
            <a:pPr marL="0" indent="0">
              <a:buNone/>
            </a:pPr>
            <a:r>
              <a:rPr lang="en-US" b="1" dirty="0" smtClean="0">
                <a:solidFill>
                  <a:srgbClr val="000000"/>
                </a:solidFill>
              </a:rPr>
              <a:t>   “Fair Use” mods question evaded/avoided/confused by:</a:t>
            </a:r>
          </a:p>
          <a:p>
            <a:pPr marL="457200" indent="-457200">
              <a:buAutoNum type="arabicPeriod"/>
            </a:pPr>
            <a:r>
              <a:rPr lang="en-US" sz="2000" dirty="0" smtClean="0"/>
              <a:t>Contract Law (Davidson, </a:t>
            </a:r>
            <a:r>
              <a:rPr lang="en-US" sz="2000" dirty="0" err="1" smtClean="0"/>
              <a:t>iRacing</a:t>
            </a:r>
            <a:r>
              <a:rPr lang="en-US" sz="2000" dirty="0" smtClean="0"/>
              <a:t> &amp; MDY all involved EULA, </a:t>
            </a:r>
            <a:r>
              <a:rPr lang="en-US" sz="2000" dirty="0" err="1" smtClean="0"/>
              <a:t>ToS</a:t>
            </a:r>
            <a:r>
              <a:rPr lang="en-US" sz="2000" dirty="0" smtClean="0"/>
              <a:t> or </a:t>
            </a:r>
            <a:r>
              <a:rPr lang="en-US" sz="2000" dirty="0" err="1" smtClean="0"/>
              <a:t>ToU</a:t>
            </a:r>
            <a:r>
              <a:rPr lang="en-US" sz="2000" dirty="0" smtClean="0"/>
              <a:t> terms &amp; obligations, or DMCA).</a:t>
            </a:r>
          </a:p>
          <a:p>
            <a:pPr marL="457200" indent="-457200">
              <a:buAutoNum type="arabicPeriod"/>
            </a:pPr>
            <a:r>
              <a:rPr lang="en-US" sz="2000" dirty="0" smtClean="0"/>
              <a:t>Nothing creative in what Micro Star did – they did not create a mod – they usurped </a:t>
            </a:r>
            <a:r>
              <a:rPr lang="en-US" sz="2000" dirty="0"/>
              <a:t>mod creators without </a:t>
            </a:r>
            <a:r>
              <a:rPr lang="en-US" sz="2000" dirty="0" smtClean="0"/>
              <a:t>permission</a:t>
            </a:r>
          </a:p>
          <a:p>
            <a:pPr marL="0" indent="0">
              <a:buNone/>
            </a:pPr>
            <a:endParaRPr lang="en-US" sz="2000" dirty="0" smtClean="0"/>
          </a:p>
          <a:p>
            <a:pPr marL="0" indent="0">
              <a:buNone/>
            </a:pPr>
            <a:r>
              <a:rPr lang="en-US" b="1" u="sng" dirty="0" smtClean="0">
                <a:solidFill>
                  <a:schemeClr val="tx1"/>
                </a:solidFill>
              </a:rPr>
              <a:t>Conclusion</a:t>
            </a:r>
            <a:r>
              <a:rPr lang="en-US" b="1" dirty="0" smtClean="0">
                <a:solidFill>
                  <a:schemeClr val="tx1"/>
                </a:solidFill>
              </a:rPr>
              <a:t>: No </a:t>
            </a:r>
            <a:r>
              <a:rPr lang="en-US" b="1" dirty="0">
                <a:solidFill>
                  <a:schemeClr val="tx1"/>
                </a:solidFill>
              </a:rPr>
              <a:t>precedent that game mods </a:t>
            </a:r>
            <a:r>
              <a:rPr lang="en-US" b="1" dirty="0">
                <a:solidFill>
                  <a:srgbClr val="FF0000"/>
                </a:solidFill>
              </a:rPr>
              <a:t>are not </a:t>
            </a:r>
            <a:r>
              <a:rPr lang="en-US" b="1" dirty="0">
                <a:solidFill>
                  <a:schemeClr val="tx1"/>
                </a:solidFill>
              </a:rPr>
              <a:t>“</a:t>
            </a:r>
            <a:r>
              <a:rPr lang="en-US" b="1" dirty="0">
                <a:solidFill>
                  <a:srgbClr val="404040"/>
                </a:solidFill>
              </a:rPr>
              <a:t>Fair Use”</a:t>
            </a:r>
            <a:r>
              <a:rPr lang="en-US" b="1" dirty="0" smtClean="0"/>
              <a:t>.</a:t>
            </a:r>
            <a:endParaRPr lang="en-US" dirty="0"/>
          </a:p>
          <a:p>
            <a:endParaRPr lang="en-US" dirty="0" smtClean="0">
              <a:solidFill>
                <a:schemeClr val="tx1"/>
              </a:solidFill>
            </a:endParaRPr>
          </a:p>
          <a:p>
            <a:pPr marL="0" indent="0">
              <a:buNone/>
            </a:pPr>
            <a:r>
              <a:rPr lang="en-US" dirty="0" smtClean="0">
                <a:solidFill>
                  <a:schemeClr val="tx1"/>
                </a:solidFill>
              </a:rPr>
              <a:t>Can </a:t>
            </a:r>
            <a:r>
              <a:rPr lang="en-US" b="1" dirty="0">
                <a:solidFill>
                  <a:schemeClr val="tx1"/>
                </a:solidFill>
              </a:rPr>
              <a:t>interpret/understand/rationalize </a:t>
            </a:r>
            <a:r>
              <a:rPr lang="en-US" dirty="0">
                <a:solidFill>
                  <a:schemeClr val="tx1"/>
                </a:solidFill>
              </a:rPr>
              <a:t>almost all the cases as pro </a:t>
            </a:r>
            <a:r>
              <a:rPr lang="en-US" b="1" dirty="0">
                <a:solidFill>
                  <a:srgbClr val="0000FF"/>
                </a:solidFill>
              </a:rPr>
              <a:t>User Rights/Gamer Rights</a:t>
            </a:r>
            <a:r>
              <a:rPr lang="en-US" dirty="0">
                <a:solidFill>
                  <a:srgbClr val="000000"/>
                </a:solidFill>
              </a:rPr>
              <a:t>; not actually pro-developer</a:t>
            </a:r>
          </a:p>
          <a:p>
            <a:endParaRPr lang="en-US" b="1" dirty="0"/>
          </a:p>
          <a:p>
            <a:endParaRPr lang="en-US" b="1" dirty="0" smtClean="0"/>
          </a:p>
        </p:txBody>
      </p:sp>
      <p:pic>
        <p:nvPicPr>
          <p:cNvPr id="4" name="Content Placeholder 5" descr="Farey_sequence_denominators.png"/>
          <p:cNvPicPr>
            <a:picLocks noChangeAspect="1"/>
          </p:cNvPicPr>
          <p:nvPr/>
        </p:nvPicPr>
        <p:blipFill rotWithShape="1">
          <a:blip r:embed="rId2" cstate="print">
            <a:extLst>
              <a:ext uri="{28A0092B-C50C-407E-A947-70E740481C1C}">
                <a14:useLocalDpi xmlns:a14="http://schemas.microsoft.com/office/drawing/2010/main"/>
              </a:ext>
            </a:extLst>
          </a:blip>
          <a:srcRect t="-174" b="601"/>
          <a:stretch/>
        </p:blipFill>
        <p:spPr>
          <a:xfrm>
            <a:off x="2978726" y="1870518"/>
            <a:ext cx="2521527" cy="877299"/>
          </a:xfrm>
          <a:prstGeom prst="rect">
            <a:avLst/>
          </a:prstGeom>
        </p:spPr>
      </p:pic>
    </p:spTree>
    <p:extLst>
      <p:ext uri="{BB962C8B-B14F-4D97-AF65-F5344CB8AC3E}">
        <p14:creationId xmlns:p14="http://schemas.microsoft.com/office/powerpoint/2010/main" val="3404830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3888"/>
            <a:ext cx="9144000" cy="1016000"/>
          </a:xfrm>
        </p:spPr>
        <p:txBody>
          <a:bodyPr>
            <a:normAutofit fontScale="90000"/>
          </a:bodyPr>
          <a:lstStyle/>
          <a:p>
            <a:r>
              <a:rPr lang="en-US" b="1" dirty="0" smtClean="0">
                <a:solidFill>
                  <a:srgbClr val="660066"/>
                </a:solidFill>
              </a:rPr>
              <a:t>     Right </a:t>
            </a:r>
            <a:r>
              <a:rPr lang="en-US" b="1" dirty="0">
                <a:solidFill>
                  <a:srgbClr val="660066"/>
                </a:solidFill>
              </a:rPr>
              <a:t>to </a:t>
            </a:r>
            <a:r>
              <a:rPr lang="en-US" b="1" dirty="0" smtClean="0">
                <a:solidFill>
                  <a:srgbClr val="660066"/>
                </a:solidFill>
              </a:rPr>
              <a:t>Mod Argument - Method A:</a:t>
            </a:r>
            <a:br>
              <a:rPr lang="en-US" b="1" dirty="0" smtClean="0">
                <a:solidFill>
                  <a:srgbClr val="660066"/>
                </a:solidFill>
              </a:rPr>
            </a:br>
            <a:r>
              <a:rPr lang="en-US" b="1" dirty="0" smtClean="0">
                <a:solidFill>
                  <a:srgbClr val="660066"/>
                </a:solidFill>
              </a:rPr>
              <a:t>       </a:t>
            </a:r>
            <a:r>
              <a:rPr lang="en-US" dirty="0" smtClean="0"/>
              <a:t>Revert to No Protection for Games</a:t>
            </a:r>
            <a:endParaRPr lang="en-US" dirty="0"/>
          </a:p>
        </p:txBody>
      </p:sp>
      <p:sp>
        <p:nvSpPr>
          <p:cNvPr id="3" name="Content Placeholder 2"/>
          <p:cNvSpPr>
            <a:spLocks noGrp="1"/>
          </p:cNvSpPr>
          <p:nvPr>
            <p:ph sz="quarter" idx="10"/>
          </p:nvPr>
        </p:nvSpPr>
        <p:spPr>
          <a:xfrm>
            <a:off x="0" y="1408134"/>
            <a:ext cx="9144000" cy="4318000"/>
          </a:xfrm>
        </p:spPr>
        <p:txBody>
          <a:bodyPr>
            <a:normAutofit/>
          </a:bodyPr>
          <a:lstStyle/>
          <a:p>
            <a:pPr marL="0" indent="0">
              <a:buNone/>
            </a:pPr>
            <a:r>
              <a:rPr lang="en-US" dirty="0">
                <a:solidFill>
                  <a:srgbClr val="000000"/>
                </a:solidFill>
              </a:rPr>
              <a:t>“Games and Other </a:t>
            </a:r>
            <a:r>
              <a:rPr lang="en-US" dirty="0" err="1">
                <a:solidFill>
                  <a:srgbClr val="000000"/>
                </a:solidFill>
              </a:rPr>
              <a:t>Uncopyrightable</a:t>
            </a:r>
            <a:r>
              <a:rPr lang="en-US" dirty="0">
                <a:solidFill>
                  <a:srgbClr val="000000"/>
                </a:solidFill>
              </a:rPr>
              <a:t> Systems” Bruce </a:t>
            </a:r>
            <a:r>
              <a:rPr lang="en-US" dirty="0" smtClean="0">
                <a:solidFill>
                  <a:srgbClr val="000000"/>
                </a:solidFill>
              </a:rPr>
              <a:t>Boyden 2011 </a:t>
            </a:r>
          </a:p>
          <a:p>
            <a:pPr marL="0" indent="0">
              <a:buNone/>
            </a:pPr>
            <a:r>
              <a:rPr lang="en-US" sz="1800" dirty="0" smtClean="0">
                <a:hlinkClick r:id="rId2"/>
              </a:rPr>
              <a:t>http</a:t>
            </a:r>
            <a:r>
              <a:rPr lang="en-US" sz="1800" dirty="0">
                <a:hlinkClick r:id="rId2"/>
              </a:rPr>
              <a:t>://www.georgemasonlawreview.org/doc/Boyden_18-2_2011.pdf</a:t>
            </a:r>
            <a:endParaRPr lang="en-US" sz="1800" dirty="0"/>
          </a:p>
          <a:p>
            <a:pPr marL="0" indent="0">
              <a:buNone/>
            </a:pPr>
            <a:r>
              <a:rPr lang="en-US" i="1" dirty="0" smtClean="0"/>
              <a:t>“</a:t>
            </a:r>
            <a:r>
              <a:rPr lang="en-US" i="1" dirty="0"/>
              <a:t>Games therefore pose a number of challenges for copyright and patent law. </a:t>
            </a:r>
            <a:r>
              <a:rPr lang="en-US" i="1" dirty="0">
                <a:solidFill>
                  <a:srgbClr val="000000"/>
                </a:solidFill>
              </a:rPr>
              <a:t>Yet to date, intellectual property doctrine and scholarship has not really grappled with the slippery nature of games. Indeed, copyright has developed a very simple black-letter rule to handle them: games are not copyrightable</a:t>
            </a:r>
            <a:r>
              <a:rPr lang="en-US" i="1" dirty="0"/>
              <a:t>. That rule begins to fall apart on close examination, however. It turns out that while games per se are not copyrightable, most of their constituent elements are: the board, pieces, cards, and even the particular expression of the rules. What could be the purpose of such a rule?”</a:t>
            </a:r>
          </a:p>
          <a:p>
            <a:endParaRPr lang="en-US"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a:ext>
            </a:extLst>
          </a:blip>
          <a:srcRect l="-111"/>
          <a:stretch/>
        </p:blipFill>
        <p:spPr>
          <a:xfrm>
            <a:off x="4439162" y="4790569"/>
            <a:ext cx="2028315" cy="1529888"/>
          </a:xfrm>
          <a:prstGeom prst="rect">
            <a:avLst/>
          </a:prstGeom>
        </p:spPr>
      </p:pic>
      <p:pic>
        <p:nvPicPr>
          <p:cNvPr id="5" name="Content Placeholder 5"/>
          <p:cNvPicPr>
            <a:picLocks noChangeAspect="1"/>
          </p:cNvPicPr>
          <p:nvPr/>
        </p:nvPicPr>
        <p:blipFill rotWithShape="1">
          <a:blip r:embed="rId4" cstate="print">
            <a:extLst>
              <a:ext uri="{28A0092B-C50C-407E-A947-70E740481C1C}">
                <a14:useLocalDpi xmlns:a14="http://schemas.microsoft.com/office/drawing/2010/main"/>
              </a:ext>
            </a:extLst>
          </a:blip>
          <a:srcRect r="-189"/>
          <a:stretch/>
        </p:blipFill>
        <p:spPr>
          <a:xfrm>
            <a:off x="6467477" y="4868751"/>
            <a:ext cx="1940578" cy="1451705"/>
          </a:xfrm>
          <a:prstGeom prst="rect">
            <a:avLst/>
          </a:prstGeom>
        </p:spPr>
      </p:pic>
    </p:spTree>
    <p:extLst>
      <p:ext uri="{BB962C8B-B14F-4D97-AF65-F5344CB8AC3E}">
        <p14:creationId xmlns:p14="http://schemas.microsoft.com/office/powerpoint/2010/main" val="2648174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Any Questions on 1</a:t>
            </a:r>
            <a:r>
              <a:rPr lang="en-US" baseline="30000" dirty="0" smtClean="0"/>
              <a:t>st</a:t>
            </a:r>
            <a:r>
              <a:rPr lang="en-US" dirty="0" smtClean="0"/>
              <a:t> Three memes</a:t>
            </a:r>
            <a:endParaRPr lang="en-US" dirty="0"/>
          </a:p>
        </p:txBody>
      </p:sp>
      <p:sp>
        <p:nvSpPr>
          <p:cNvPr id="3" name="Content Placeholder 2"/>
          <p:cNvSpPr>
            <a:spLocks noGrp="1"/>
          </p:cNvSpPr>
          <p:nvPr>
            <p:ph sz="quarter" idx="10"/>
          </p:nvPr>
        </p:nvSpPr>
        <p:spPr>
          <a:xfrm>
            <a:off x="772160" y="1408134"/>
            <a:ext cx="7914640" cy="4318000"/>
          </a:xfrm>
        </p:spPr>
        <p:txBody>
          <a:bodyPr/>
          <a:lstStyle/>
          <a:p>
            <a:pPr marL="0" indent="0">
              <a:buNone/>
            </a:pPr>
            <a:r>
              <a:rPr lang="en-US" dirty="0"/>
              <a:t> </a:t>
            </a:r>
            <a:r>
              <a:rPr lang="en-US" dirty="0" smtClean="0"/>
              <a:t>                       </a:t>
            </a:r>
            <a:r>
              <a:rPr lang="en-US" b="1" dirty="0" smtClean="0">
                <a:solidFill>
                  <a:srgbClr val="0000FF"/>
                </a:solidFill>
              </a:rPr>
              <a:t>Part </a:t>
            </a:r>
            <a:r>
              <a:rPr lang="en-US" b="1" dirty="0">
                <a:solidFill>
                  <a:srgbClr val="0000FF"/>
                </a:solidFill>
              </a:rPr>
              <a:t>A = Creating</a:t>
            </a:r>
          </a:p>
          <a:p>
            <a:pPr marL="0" indent="0">
              <a:buNone/>
            </a:pPr>
            <a:r>
              <a:rPr lang="en-US" dirty="0"/>
              <a:t>                        </a:t>
            </a:r>
            <a:r>
              <a:rPr lang="en-US" b="1" dirty="0" smtClean="0">
                <a:solidFill>
                  <a:srgbClr val="008000"/>
                </a:solidFill>
              </a:rPr>
              <a:t>Part </a:t>
            </a:r>
            <a:r>
              <a:rPr lang="en-US" b="1" dirty="0">
                <a:solidFill>
                  <a:srgbClr val="008000"/>
                </a:solidFill>
              </a:rPr>
              <a:t>B = Connecting</a:t>
            </a:r>
          </a:p>
          <a:p>
            <a:pPr marL="0" indent="0">
              <a:buNone/>
            </a:pPr>
            <a:r>
              <a:rPr lang="en-US" dirty="0"/>
              <a:t>                        </a:t>
            </a:r>
            <a:r>
              <a:rPr lang="en-US" b="1" dirty="0" smtClean="0">
                <a:solidFill>
                  <a:srgbClr val="FF0000"/>
                </a:solidFill>
              </a:rPr>
              <a:t>Part </a:t>
            </a:r>
            <a:r>
              <a:rPr lang="en-US" b="1" dirty="0">
                <a:solidFill>
                  <a:srgbClr val="FF0000"/>
                </a:solidFill>
              </a:rPr>
              <a:t>C = Controlling</a:t>
            </a:r>
          </a:p>
          <a:p>
            <a:pPr marL="0" indent="0">
              <a:buNone/>
            </a:pPr>
            <a:r>
              <a:rPr lang="en-US" sz="9600" dirty="0" smtClean="0"/>
              <a:t>??????????????????????</a:t>
            </a:r>
            <a:endParaRPr lang="en-US" sz="9600" dirty="0"/>
          </a:p>
        </p:txBody>
      </p:sp>
    </p:spTree>
    <p:extLst>
      <p:ext uri="{BB962C8B-B14F-4D97-AF65-F5344CB8AC3E}">
        <p14:creationId xmlns:p14="http://schemas.microsoft.com/office/powerpoint/2010/main" val="2617038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56428"/>
          </a:xfrm>
        </p:spPr>
        <p:txBody>
          <a:bodyPr>
            <a:normAutofit fontScale="90000"/>
          </a:bodyPr>
          <a:lstStyle/>
          <a:p>
            <a:r>
              <a:rPr lang="en-US" dirty="0" smtClean="0"/>
              <a:t>    </a:t>
            </a:r>
            <a:r>
              <a:rPr lang="en-US" b="1" dirty="0">
                <a:solidFill>
                  <a:srgbClr val="660066"/>
                </a:solidFill>
              </a:rPr>
              <a:t> Right to Mod Argument </a:t>
            </a:r>
            <a:r>
              <a:rPr lang="en-US" b="1" dirty="0" smtClean="0">
                <a:solidFill>
                  <a:srgbClr val="660066"/>
                </a:solidFill>
              </a:rPr>
              <a:t>– </a:t>
            </a:r>
            <a:r>
              <a:rPr lang="en-US" b="1" dirty="0">
                <a:solidFill>
                  <a:srgbClr val="660066"/>
                </a:solidFill>
              </a:rPr>
              <a:t>Method </a:t>
            </a:r>
            <a:r>
              <a:rPr lang="en-US" b="1" dirty="0" smtClean="0">
                <a:solidFill>
                  <a:srgbClr val="660066"/>
                </a:solidFill>
              </a:rPr>
              <a:t>B:</a:t>
            </a:r>
            <a:r>
              <a:rPr lang="en-US" b="1" dirty="0">
                <a:solidFill>
                  <a:srgbClr val="660066"/>
                </a:solidFill>
              </a:rPr>
              <a:t/>
            </a:r>
            <a:br>
              <a:rPr lang="en-US" b="1" dirty="0">
                <a:solidFill>
                  <a:srgbClr val="660066"/>
                </a:solidFill>
              </a:rPr>
            </a:br>
            <a:r>
              <a:rPr lang="en-US" dirty="0" smtClean="0"/>
              <a:t>        Raise Thresholds for IP Protection</a:t>
            </a:r>
            <a:endParaRPr lang="en-US" dirty="0"/>
          </a:p>
        </p:txBody>
      </p:sp>
      <p:sp>
        <p:nvSpPr>
          <p:cNvPr id="3" name="Content Placeholder 2"/>
          <p:cNvSpPr>
            <a:spLocks noGrp="1"/>
          </p:cNvSpPr>
          <p:nvPr>
            <p:ph sz="quarter" idx="10"/>
          </p:nvPr>
        </p:nvSpPr>
        <p:spPr>
          <a:xfrm>
            <a:off x="457200" y="1156428"/>
            <a:ext cx="8686800" cy="5701571"/>
          </a:xfrm>
        </p:spPr>
        <p:txBody>
          <a:bodyPr>
            <a:normAutofit/>
          </a:bodyPr>
          <a:lstStyle/>
          <a:p>
            <a:pPr marL="0" indent="0">
              <a:buNone/>
            </a:pPr>
            <a:r>
              <a:rPr lang="en-US" dirty="0" smtClean="0"/>
              <a:t>* “Personal Genius” theory of creativity undermined by low level of originality in </a:t>
            </a:r>
            <a:r>
              <a:rPr lang="en-US" b="1" i="1" dirty="0" smtClean="0">
                <a:solidFill>
                  <a:srgbClr val="FF0000"/>
                </a:solidFill>
              </a:rPr>
              <a:t>copyright</a:t>
            </a:r>
            <a:r>
              <a:rPr lang="en-US" dirty="0" smtClean="0"/>
              <a:t> and ease of differentiation in </a:t>
            </a:r>
            <a:r>
              <a:rPr lang="en-US" b="1" i="1" dirty="0" smtClean="0">
                <a:solidFill>
                  <a:srgbClr val="FF0000"/>
                </a:solidFill>
              </a:rPr>
              <a:t>patent</a:t>
            </a:r>
            <a:r>
              <a:rPr lang="en-US" dirty="0" smtClean="0"/>
              <a:t>. See </a:t>
            </a:r>
            <a:r>
              <a:rPr lang="en-US" i="1" dirty="0" smtClean="0">
                <a:solidFill>
                  <a:srgbClr val="0000FF"/>
                </a:solidFill>
              </a:rPr>
              <a:t>“The </a:t>
            </a:r>
            <a:r>
              <a:rPr lang="en-US" i="1" dirty="0">
                <a:solidFill>
                  <a:srgbClr val="0000FF"/>
                </a:solidFill>
              </a:rPr>
              <a:t>Innovation Dilemma</a:t>
            </a:r>
            <a:r>
              <a:rPr lang="en-US" i="1" dirty="0" smtClean="0">
                <a:solidFill>
                  <a:srgbClr val="0000FF"/>
                </a:solidFill>
              </a:rPr>
              <a:t>: Intellectual </a:t>
            </a:r>
            <a:r>
              <a:rPr lang="en-US" i="1" dirty="0">
                <a:solidFill>
                  <a:srgbClr val="0000FF"/>
                </a:solidFill>
              </a:rPr>
              <a:t>Property and </a:t>
            </a:r>
            <a:r>
              <a:rPr lang="en-US" i="1" dirty="0" smtClean="0">
                <a:solidFill>
                  <a:srgbClr val="0000FF"/>
                </a:solidFill>
              </a:rPr>
              <a:t>the Historical </a:t>
            </a:r>
            <a:r>
              <a:rPr lang="en-US" i="1" dirty="0">
                <a:solidFill>
                  <a:srgbClr val="0000FF"/>
                </a:solidFill>
              </a:rPr>
              <a:t>Legacy of </a:t>
            </a:r>
            <a:r>
              <a:rPr lang="en-US" i="1" dirty="0" smtClean="0">
                <a:solidFill>
                  <a:srgbClr val="0000FF"/>
                </a:solidFill>
              </a:rPr>
              <a:t>Cumulative Creativity” </a:t>
            </a:r>
            <a:r>
              <a:rPr lang="en-US" dirty="0" smtClean="0"/>
              <a:t>- Graham </a:t>
            </a:r>
            <a:r>
              <a:rPr lang="en-US" dirty="0"/>
              <a:t>M. </a:t>
            </a:r>
            <a:r>
              <a:rPr lang="en-US" dirty="0" err="1"/>
              <a:t>Dutﬁeld</a:t>
            </a:r>
            <a:r>
              <a:rPr lang="en-US" dirty="0"/>
              <a:t> and Uma </a:t>
            </a:r>
            <a:r>
              <a:rPr lang="en-US" dirty="0" err="1" smtClean="0"/>
              <a:t>Suthersanen</a:t>
            </a:r>
            <a:r>
              <a:rPr lang="en-US" dirty="0" smtClean="0"/>
              <a:t> </a:t>
            </a:r>
            <a:r>
              <a:rPr lang="en-US" b="1" dirty="0" smtClean="0"/>
              <a:t>(U.K.)</a:t>
            </a:r>
            <a:r>
              <a:rPr lang="en-US" dirty="0" smtClean="0"/>
              <a:t>: </a:t>
            </a:r>
            <a:r>
              <a:rPr lang="en-US" sz="2000" i="1" dirty="0" smtClean="0">
                <a:solidFill>
                  <a:schemeClr val="tx1"/>
                </a:solidFill>
              </a:rPr>
              <a:t>“The</a:t>
            </a:r>
            <a:r>
              <a:rPr lang="en-US" sz="2000" i="1" dirty="0">
                <a:solidFill>
                  <a:schemeClr val="tx1"/>
                </a:solidFill>
              </a:rPr>
              <a:t> downside of having a wide capacity to protect, however, is that copyright law does manage to ensnare essential information and elements that form a part of the knowledge base, which in turn impedes the progress of follow-on innovators who must build upon such vital building blocks</a:t>
            </a:r>
            <a:r>
              <a:rPr lang="en-US" sz="2000" i="1" dirty="0" smtClean="0">
                <a:solidFill>
                  <a:schemeClr val="tx1"/>
                </a:solidFill>
              </a:rPr>
              <a:t>.” </a:t>
            </a:r>
            <a:r>
              <a:rPr lang="en-US" sz="1600" dirty="0" smtClean="0">
                <a:hlinkClick r:id="rId2"/>
              </a:rPr>
              <a:t>http</a:t>
            </a:r>
            <a:r>
              <a:rPr lang="en-US" sz="1600" dirty="0">
                <a:hlinkClick r:id="rId2"/>
              </a:rPr>
              <a:t>://www.academia.edu/860340</a:t>
            </a:r>
            <a:r>
              <a:rPr lang="en-US" sz="1600" dirty="0" smtClean="0">
                <a:hlinkClick r:id="rId2"/>
              </a:rPr>
              <a:t>/</a:t>
            </a:r>
            <a:endParaRPr lang="en-US" sz="1600" dirty="0"/>
          </a:p>
        </p:txBody>
      </p:sp>
      <p:pic>
        <p:nvPicPr>
          <p:cNvPr id="4" name="Content Placeholder 3" descr="Hurdles_Bislett_Games_200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84072" y="3810000"/>
            <a:ext cx="4959927" cy="2417292"/>
          </a:xfrm>
          <a:prstGeom prst="rect">
            <a:avLst/>
          </a:prstGeom>
        </p:spPr>
      </p:pic>
      <p:pic>
        <p:nvPicPr>
          <p:cNvPr id="5" name="Content Placeholder 5" descr="706px-Boom_barrier.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26172" y="3971636"/>
            <a:ext cx="3151909" cy="1894105"/>
          </a:xfrm>
          <a:prstGeom prst="rect">
            <a:avLst/>
          </a:prstGeom>
        </p:spPr>
      </p:pic>
    </p:spTree>
    <p:extLst>
      <p:ext uri="{BB962C8B-B14F-4D97-AF65-F5344CB8AC3E}">
        <p14:creationId xmlns:p14="http://schemas.microsoft.com/office/powerpoint/2010/main" val="228111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2593"/>
          </a:xfrm>
        </p:spPr>
        <p:txBody>
          <a:bodyPr>
            <a:normAutofit fontScale="90000"/>
          </a:bodyPr>
          <a:lstStyle/>
          <a:p>
            <a:r>
              <a:rPr lang="en-US" dirty="0" smtClean="0"/>
              <a:t/>
            </a:r>
            <a:br>
              <a:rPr lang="en-US" dirty="0" smtClean="0"/>
            </a:br>
            <a:r>
              <a:rPr lang="en-US" dirty="0" smtClean="0"/>
              <a:t>    </a:t>
            </a:r>
            <a:r>
              <a:rPr lang="en-US" b="1" dirty="0" smtClean="0">
                <a:solidFill>
                  <a:srgbClr val="660066"/>
                </a:solidFill>
              </a:rPr>
              <a:t>Right </a:t>
            </a:r>
            <a:r>
              <a:rPr lang="en-US" b="1" dirty="0">
                <a:solidFill>
                  <a:srgbClr val="660066"/>
                </a:solidFill>
              </a:rPr>
              <a:t>to Mod Argument – Method </a:t>
            </a:r>
            <a:r>
              <a:rPr lang="en-US" b="1" dirty="0" smtClean="0">
                <a:solidFill>
                  <a:srgbClr val="660066"/>
                </a:solidFill>
              </a:rPr>
              <a:t>C:</a:t>
            </a:r>
            <a:br>
              <a:rPr lang="en-US" b="1" dirty="0" smtClean="0">
                <a:solidFill>
                  <a:srgbClr val="660066"/>
                </a:solidFill>
              </a:rPr>
            </a:br>
            <a:r>
              <a:rPr lang="en-US" b="1" dirty="0">
                <a:solidFill>
                  <a:srgbClr val="660066"/>
                </a:solidFill>
              </a:rPr>
              <a:t> </a:t>
            </a:r>
            <a:r>
              <a:rPr lang="en-US" b="1" dirty="0" smtClean="0">
                <a:solidFill>
                  <a:srgbClr val="660066"/>
                </a:solidFill>
              </a:rPr>
              <a:t>       </a:t>
            </a:r>
            <a:r>
              <a:rPr lang="en-US" dirty="0" smtClean="0"/>
              <a:t>Fair Use/Dealing – “User Rights”</a:t>
            </a:r>
            <a:endParaRPr lang="en-US" dirty="0"/>
          </a:p>
        </p:txBody>
      </p:sp>
      <p:sp>
        <p:nvSpPr>
          <p:cNvPr id="3" name="Content Placeholder 2"/>
          <p:cNvSpPr>
            <a:spLocks noGrp="1"/>
          </p:cNvSpPr>
          <p:nvPr>
            <p:ph sz="quarter" idx="10"/>
          </p:nvPr>
        </p:nvSpPr>
        <p:spPr>
          <a:xfrm>
            <a:off x="0" y="1712696"/>
            <a:ext cx="9144000" cy="4596058"/>
          </a:xfrm>
        </p:spPr>
        <p:txBody>
          <a:bodyPr>
            <a:normAutofit/>
          </a:bodyPr>
          <a:lstStyle/>
          <a:p>
            <a:pPr marL="0" indent="0">
              <a:buNone/>
            </a:pPr>
            <a:r>
              <a:rPr lang="en-US" b="1" dirty="0" smtClean="0">
                <a:solidFill>
                  <a:srgbClr val="008000"/>
                </a:solidFill>
              </a:rPr>
              <a:t>           Recent SCC “User” paradigm shifts</a:t>
            </a:r>
          </a:p>
          <a:p>
            <a:pPr marL="0" indent="0">
              <a:buNone/>
            </a:pPr>
            <a:r>
              <a:rPr lang="en-US" b="1" dirty="0" smtClean="0">
                <a:solidFill>
                  <a:srgbClr val="008000"/>
                </a:solidFill>
              </a:rPr>
              <a:t>                 </a:t>
            </a:r>
            <a:r>
              <a:rPr lang="en-US" b="1" dirty="0" smtClean="0">
                <a:solidFill>
                  <a:srgbClr val="0000FF"/>
                </a:solidFill>
              </a:rPr>
              <a:t>USERS ARE CREATORS TOO</a:t>
            </a:r>
            <a:endParaRPr lang="en-US" dirty="0"/>
          </a:p>
          <a:p>
            <a:r>
              <a:rPr lang="en-US" dirty="0" smtClean="0"/>
              <a:t>“The </a:t>
            </a:r>
            <a:r>
              <a:rPr lang="en-US" dirty="0"/>
              <a:t>August “Copyright </a:t>
            </a:r>
            <a:r>
              <a:rPr lang="en-US" dirty="0" err="1"/>
              <a:t>Pentalogy</a:t>
            </a:r>
            <a:r>
              <a:rPr lang="en-US" dirty="0"/>
              <a:t>” &amp; previous cases</a:t>
            </a:r>
          </a:p>
          <a:p>
            <a:r>
              <a:rPr lang="en-US" dirty="0"/>
              <a:t>Moving from fair dealing as an </a:t>
            </a:r>
            <a:r>
              <a:rPr lang="en-US" u="sng" dirty="0"/>
              <a:t>exception to copyright </a:t>
            </a:r>
            <a:r>
              <a:rPr lang="en-US" dirty="0"/>
              <a:t>infringement </a:t>
            </a:r>
            <a:r>
              <a:rPr lang="en-US" b="1" i="1" u="sng" dirty="0">
                <a:solidFill>
                  <a:srgbClr val="800000"/>
                </a:solidFill>
              </a:rPr>
              <a:t>towards</a:t>
            </a:r>
            <a:r>
              <a:rPr lang="en-US" dirty="0"/>
              <a:t> proactive “</a:t>
            </a:r>
            <a:r>
              <a:rPr lang="en-US" b="1" dirty="0">
                <a:solidFill>
                  <a:srgbClr val="0000FF"/>
                </a:solidFill>
              </a:rPr>
              <a:t>User Rights”</a:t>
            </a:r>
          </a:p>
          <a:p>
            <a:r>
              <a:rPr lang="en-US" dirty="0"/>
              <a:t>Right to Link (</a:t>
            </a:r>
            <a:r>
              <a:rPr lang="en-US" i="1" dirty="0">
                <a:solidFill>
                  <a:srgbClr val="008000"/>
                </a:solidFill>
              </a:rPr>
              <a:t>Crookes v. Newton</a:t>
            </a:r>
            <a:r>
              <a:rPr lang="en-US" dirty="0">
                <a:solidFill>
                  <a:srgbClr val="000000"/>
                </a:solidFill>
              </a:rPr>
              <a:t>)</a:t>
            </a:r>
            <a:endParaRPr lang="en-US" dirty="0"/>
          </a:p>
          <a:p>
            <a:r>
              <a:rPr lang="en-US" dirty="0"/>
              <a:t>Right to longer iTunes previews</a:t>
            </a:r>
          </a:p>
          <a:p>
            <a:r>
              <a:rPr lang="en-US" dirty="0"/>
              <a:t>Tech Neutrality</a:t>
            </a:r>
          </a:p>
          <a:p>
            <a:r>
              <a:rPr lang="en-US" dirty="0"/>
              <a:t>Fair dealing is to be assessed from the point of view of the purchaser/user</a:t>
            </a:r>
          </a:p>
          <a:p>
            <a:r>
              <a:rPr lang="en-US" dirty="0"/>
              <a:t>“Research” need not be associated with traditional intellectual pursuits</a:t>
            </a:r>
          </a:p>
          <a:p>
            <a:pPr marL="0" indent="0">
              <a:buNone/>
            </a:pPr>
            <a:endParaRPr lang="en-US" sz="1900" dirty="0"/>
          </a:p>
        </p:txBody>
      </p:sp>
      <p:pic>
        <p:nvPicPr>
          <p:cNvPr id="4" name="Content Placeholder 10" descr="120px-Leonardo_crossbow.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7364" y="3617101"/>
            <a:ext cx="1133596" cy="1049237"/>
          </a:xfrm>
          <a:prstGeom prst="rect">
            <a:avLst/>
          </a:prstGeom>
        </p:spPr>
      </p:pic>
      <p:pic>
        <p:nvPicPr>
          <p:cNvPr id="5" name="Content Placeholder 12" descr="Da_Vinci_Vitruve_Luc_Viatour.jpg"/>
          <p:cNvPicPr>
            <a:picLocks noChangeAspect="1"/>
          </p:cNvPicPr>
          <p:nvPr/>
        </p:nvPicPr>
        <p:blipFill rotWithShape="1">
          <a:blip r:embed="rId3" cstate="print">
            <a:extLst>
              <a:ext uri="{28A0092B-C50C-407E-A947-70E740481C1C}">
                <a14:useLocalDpi xmlns:a14="http://schemas.microsoft.com/office/drawing/2010/main"/>
              </a:ext>
            </a:extLst>
          </a:blip>
          <a:srcRect l="-1108" r="-16"/>
          <a:stretch/>
        </p:blipFill>
        <p:spPr>
          <a:xfrm>
            <a:off x="7894925" y="2981987"/>
            <a:ext cx="1249075" cy="1684351"/>
          </a:xfrm>
          <a:prstGeom prst="rect">
            <a:avLst/>
          </a:prstGeom>
        </p:spPr>
      </p:pic>
      <p:pic>
        <p:nvPicPr>
          <p:cNvPr id="6" name="Content Placeholder 14" descr="120px-Design_for_a_Flying_Machine.jpg"/>
          <p:cNvPicPr>
            <a:picLocks noChangeAspect="1"/>
          </p:cNvPicPr>
          <p:nvPr/>
        </p:nvPicPr>
        <p:blipFill rotWithShape="1">
          <a:blip r:embed="rId4" cstate="print">
            <a:extLst>
              <a:ext uri="{28A0092B-C50C-407E-A947-70E740481C1C}">
                <a14:useLocalDpi xmlns:a14="http://schemas.microsoft.com/office/drawing/2010/main"/>
              </a:ext>
            </a:extLst>
          </a:blip>
          <a:srcRect l="-135"/>
          <a:stretch/>
        </p:blipFill>
        <p:spPr>
          <a:xfrm>
            <a:off x="6700960" y="3617101"/>
            <a:ext cx="1193965" cy="1049237"/>
          </a:xfrm>
          <a:prstGeom prst="rect">
            <a:avLst/>
          </a:prstGeom>
        </p:spPr>
      </p:pic>
    </p:spTree>
    <p:extLst>
      <p:ext uri="{BB962C8B-B14F-4D97-AF65-F5344CB8AC3E}">
        <p14:creationId xmlns:p14="http://schemas.microsoft.com/office/powerpoint/2010/main" val="418074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660066"/>
                </a:solidFill>
              </a:rPr>
              <a:t>Right </a:t>
            </a:r>
            <a:r>
              <a:rPr lang="en-US" b="1" dirty="0">
                <a:solidFill>
                  <a:srgbClr val="660066"/>
                </a:solidFill>
              </a:rPr>
              <a:t>to Mod Argument – Method </a:t>
            </a:r>
            <a:r>
              <a:rPr lang="en-US" b="1" dirty="0" smtClean="0">
                <a:solidFill>
                  <a:srgbClr val="660066"/>
                </a:solidFill>
              </a:rPr>
              <a:t>D:</a:t>
            </a:r>
            <a:r>
              <a:rPr lang="en-US" dirty="0" smtClean="0"/>
              <a:t>         </a:t>
            </a:r>
            <a:r>
              <a:rPr lang="en-US" i="1" dirty="0" smtClean="0"/>
              <a:t>         </a:t>
            </a:r>
            <a:br>
              <a:rPr lang="en-US" i="1" dirty="0" smtClean="0"/>
            </a:br>
            <a:r>
              <a:rPr lang="en-US" i="1" dirty="0" smtClean="0"/>
              <a:t>               </a:t>
            </a:r>
            <a:r>
              <a:rPr lang="en-US" b="1" i="1" dirty="0" smtClean="0">
                <a:solidFill>
                  <a:srgbClr val="000000"/>
                </a:solidFill>
              </a:rPr>
              <a:t>“</a:t>
            </a:r>
            <a:r>
              <a:rPr lang="en-US" b="1" i="1" dirty="0">
                <a:solidFill>
                  <a:srgbClr val="000000"/>
                </a:solidFill>
              </a:rPr>
              <a:t>C</a:t>
            </a:r>
            <a:r>
              <a:rPr lang="en-US" b="1" i="1" dirty="0" smtClean="0">
                <a:solidFill>
                  <a:srgbClr val="000000"/>
                </a:solidFill>
              </a:rPr>
              <a:t>ontext Shifting”</a:t>
            </a:r>
            <a:endParaRPr lang="en-US" b="1" i="1" dirty="0">
              <a:solidFill>
                <a:srgbClr val="000000"/>
              </a:solidFill>
            </a:endParaRPr>
          </a:p>
        </p:txBody>
      </p:sp>
      <p:sp>
        <p:nvSpPr>
          <p:cNvPr id="3" name="Content Placeholder 2"/>
          <p:cNvSpPr>
            <a:spLocks noGrp="1"/>
          </p:cNvSpPr>
          <p:nvPr>
            <p:ph sz="quarter" idx="10"/>
          </p:nvPr>
        </p:nvSpPr>
        <p:spPr>
          <a:xfrm>
            <a:off x="0" y="1408133"/>
            <a:ext cx="9144000" cy="4615167"/>
          </a:xfrm>
        </p:spPr>
        <p:txBody>
          <a:bodyPr>
            <a:normAutofit fontScale="92500" lnSpcReduction="10000"/>
          </a:bodyPr>
          <a:lstStyle/>
          <a:p>
            <a:pPr marL="0" indent="0">
              <a:buNone/>
            </a:pPr>
            <a:r>
              <a:rPr lang="en-US" sz="3200" b="1" dirty="0" smtClean="0">
                <a:solidFill>
                  <a:srgbClr val="000000"/>
                </a:solidFill>
              </a:rPr>
              <a:t>Imagine a world without </a:t>
            </a:r>
            <a:r>
              <a:rPr lang="en-US" sz="3200" b="1" i="1" u="sng" dirty="0" smtClean="0">
                <a:solidFill>
                  <a:srgbClr val="000000"/>
                </a:solidFill>
              </a:rPr>
              <a:t>Sony v. Universal</a:t>
            </a:r>
            <a:r>
              <a:rPr lang="en-US" sz="3200" i="1" dirty="0" smtClean="0">
                <a:solidFill>
                  <a:srgbClr val="000000"/>
                </a:solidFill>
              </a:rPr>
              <a:t> </a:t>
            </a:r>
            <a:r>
              <a:rPr lang="en-US" sz="2600" i="1" dirty="0" smtClean="0">
                <a:solidFill>
                  <a:srgbClr val="000000"/>
                </a:solidFill>
              </a:rPr>
              <a:t>SCOTUS </a:t>
            </a:r>
          </a:p>
          <a:p>
            <a:pPr marL="0" indent="0">
              <a:buNone/>
            </a:pPr>
            <a:r>
              <a:rPr lang="en-US" sz="2600" i="1" dirty="0" smtClean="0">
                <a:solidFill>
                  <a:srgbClr val="000000"/>
                </a:solidFill>
              </a:rPr>
              <a:t>464 </a:t>
            </a:r>
            <a:r>
              <a:rPr lang="en-US" sz="2600" i="1" dirty="0">
                <a:solidFill>
                  <a:srgbClr val="000000"/>
                </a:solidFill>
              </a:rPr>
              <a:t>U.S. 417 (1984) </a:t>
            </a:r>
            <a:r>
              <a:rPr lang="en-US" sz="3200" dirty="0" smtClean="0">
                <a:solidFill>
                  <a:srgbClr val="0000FF"/>
                </a:solidFill>
              </a:rPr>
              <a:t>(Betamax) </a:t>
            </a:r>
            <a:r>
              <a:rPr lang="en-US" sz="3200" b="1" dirty="0" smtClean="0">
                <a:solidFill>
                  <a:srgbClr val="000000"/>
                </a:solidFill>
              </a:rPr>
              <a:t>time-shifting” fair use?</a:t>
            </a:r>
          </a:p>
          <a:p>
            <a:pPr marL="0" indent="0">
              <a:buNone/>
            </a:pPr>
            <a:endParaRPr lang="en-US" sz="3200" b="1" dirty="0" smtClean="0">
              <a:solidFill>
                <a:srgbClr val="000000"/>
              </a:solidFill>
            </a:endParaRPr>
          </a:p>
          <a:p>
            <a:pPr marL="0" indent="0">
              <a:buNone/>
            </a:pPr>
            <a:endParaRPr lang="en-US" sz="3200" b="1" dirty="0" smtClean="0">
              <a:solidFill>
                <a:srgbClr val="000000"/>
              </a:solidFill>
            </a:endParaRPr>
          </a:p>
          <a:p>
            <a:pPr marL="0" indent="0">
              <a:buNone/>
            </a:pPr>
            <a:r>
              <a:rPr lang="en-US" sz="3200" b="1" dirty="0" smtClean="0">
                <a:solidFill>
                  <a:srgbClr val="0000FF"/>
                </a:solidFill>
              </a:rPr>
              <a:t>Why </a:t>
            </a:r>
            <a:r>
              <a:rPr lang="en-US" sz="3200" b="1" dirty="0">
                <a:solidFill>
                  <a:srgbClr val="0000FF"/>
                </a:solidFill>
              </a:rPr>
              <a:t>isn’t </a:t>
            </a:r>
            <a:r>
              <a:rPr lang="en-US" sz="3200" b="1" dirty="0" smtClean="0">
                <a:solidFill>
                  <a:srgbClr val="0000FF"/>
                </a:solidFill>
              </a:rPr>
              <a:t>everything in digital world not </a:t>
            </a:r>
            <a:r>
              <a:rPr lang="en-US" sz="3200" b="1" dirty="0">
                <a:solidFill>
                  <a:srgbClr val="0000FF"/>
                </a:solidFill>
              </a:rPr>
              <a:t>a form </a:t>
            </a:r>
            <a:endParaRPr lang="en-US" sz="3200" b="1" dirty="0" smtClean="0">
              <a:solidFill>
                <a:srgbClr val="0000FF"/>
              </a:solidFill>
            </a:endParaRPr>
          </a:p>
          <a:p>
            <a:pPr marL="0" indent="0">
              <a:buNone/>
            </a:pPr>
            <a:r>
              <a:rPr lang="en-US" sz="3200" b="1" dirty="0" smtClean="0">
                <a:solidFill>
                  <a:srgbClr val="0000FF"/>
                </a:solidFill>
              </a:rPr>
              <a:t>              of </a:t>
            </a:r>
            <a:r>
              <a:rPr lang="en-US" sz="3200" b="1" dirty="0">
                <a:solidFill>
                  <a:srgbClr val="0000FF"/>
                </a:solidFill>
              </a:rPr>
              <a:t>tool enabled </a:t>
            </a:r>
            <a:r>
              <a:rPr lang="en-US" sz="3200" b="1" dirty="0" smtClean="0">
                <a:solidFill>
                  <a:srgbClr val="0000FF"/>
                </a:solidFill>
              </a:rPr>
              <a:t>“</a:t>
            </a:r>
            <a:r>
              <a:rPr lang="en-US" sz="3200" b="1" dirty="0">
                <a:solidFill>
                  <a:srgbClr val="0000FF"/>
                </a:solidFill>
              </a:rPr>
              <a:t>time-shifting</a:t>
            </a:r>
            <a:r>
              <a:rPr lang="en-US" sz="3200" b="1" dirty="0" smtClean="0">
                <a:solidFill>
                  <a:srgbClr val="0000FF"/>
                </a:solidFill>
              </a:rPr>
              <a:t>” </a:t>
            </a:r>
          </a:p>
          <a:p>
            <a:pPr marL="0" indent="0">
              <a:buNone/>
            </a:pPr>
            <a:r>
              <a:rPr lang="en-US" sz="3200" b="1" dirty="0">
                <a:solidFill>
                  <a:srgbClr val="0000FF"/>
                </a:solidFill>
              </a:rPr>
              <a:t> </a:t>
            </a:r>
            <a:r>
              <a:rPr lang="en-US" sz="3200" b="1" dirty="0" smtClean="0">
                <a:solidFill>
                  <a:srgbClr val="0000FF"/>
                </a:solidFill>
              </a:rPr>
              <a:t>                     </a:t>
            </a:r>
            <a:r>
              <a:rPr lang="en-US" sz="3200" b="1" dirty="0" smtClean="0">
                <a:solidFill>
                  <a:srgbClr val="660066"/>
                </a:solidFill>
              </a:rPr>
              <a:t> = “context shifting</a:t>
            </a:r>
            <a:r>
              <a:rPr lang="en-US" sz="3200" b="1" dirty="0" smtClean="0">
                <a:solidFill>
                  <a:srgbClr val="0000FF"/>
                </a:solidFill>
              </a:rPr>
              <a:t>” </a:t>
            </a:r>
            <a:endParaRPr lang="en-US" b="1" dirty="0" smtClean="0">
              <a:solidFill>
                <a:srgbClr val="0000FF"/>
              </a:solidFill>
            </a:endParaRPr>
          </a:p>
          <a:p>
            <a:pPr marL="0" indent="0">
              <a:buNone/>
            </a:pPr>
            <a:r>
              <a:rPr lang="en-US" b="1" dirty="0" smtClean="0">
                <a:solidFill>
                  <a:srgbClr val="0000FF"/>
                </a:solidFill>
              </a:rPr>
              <a:t>                                    Key Factors in </a:t>
            </a:r>
            <a:r>
              <a:rPr lang="en-US" b="1" i="1" u="sng" dirty="0" smtClean="0">
                <a:solidFill>
                  <a:schemeClr val="tx1"/>
                </a:solidFill>
              </a:rPr>
              <a:t>Sony</a:t>
            </a:r>
            <a:r>
              <a:rPr lang="en-US" b="1" dirty="0" smtClean="0">
                <a:solidFill>
                  <a:srgbClr val="000000"/>
                </a:solidFill>
              </a:rPr>
              <a:t>: </a:t>
            </a:r>
          </a:p>
          <a:p>
            <a:pPr marL="0" indent="0">
              <a:buNone/>
            </a:pPr>
            <a:r>
              <a:rPr lang="en-US" b="1" dirty="0" smtClean="0">
                <a:solidFill>
                  <a:srgbClr val="FF0000"/>
                </a:solidFill>
              </a:rPr>
              <a:t>        a. </a:t>
            </a:r>
            <a:r>
              <a:rPr lang="en-US" b="1" dirty="0" smtClean="0">
                <a:solidFill>
                  <a:srgbClr val="000000"/>
                </a:solidFill>
              </a:rPr>
              <a:t>enlarged </a:t>
            </a:r>
            <a:r>
              <a:rPr lang="en-US" b="1" dirty="0">
                <a:solidFill>
                  <a:srgbClr val="000000"/>
                </a:solidFill>
              </a:rPr>
              <a:t>audience;</a:t>
            </a:r>
            <a:r>
              <a:rPr lang="en-US" b="1" dirty="0">
                <a:solidFill>
                  <a:srgbClr val="FF0000"/>
                </a:solidFill>
              </a:rPr>
              <a:t> b. </a:t>
            </a:r>
            <a:r>
              <a:rPr lang="en-US" b="1" dirty="0">
                <a:solidFill>
                  <a:srgbClr val="000000"/>
                </a:solidFill>
              </a:rPr>
              <a:t>did not impair </a:t>
            </a:r>
            <a:r>
              <a:rPr lang="en-US" b="1" dirty="0" smtClean="0">
                <a:solidFill>
                  <a:srgbClr val="000000"/>
                </a:solidFill>
              </a:rPr>
              <a:t>copyright </a:t>
            </a:r>
            <a:r>
              <a:rPr lang="en-US" b="1" dirty="0">
                <a:solidFill>
                  <a:srgbClr val="000000"/>
                </a:solidFill>
              </a:rPr>
              <a:t>value</a:t>
            </a:r>
          </a:p>
          <a:p>
            <a:pPr>
              <a:buFontTx/>
              <a:buChar char="•"/>
            </a:pPr>
            <a:endParaRPr lang="en-US" b="1" dirty="0" smtClean="0">
              <a:solidFill>
                <a:schemeClr val="tx1"/>
              </a:solidFill>
            </a:endParaRPr>
          </a:p>
          <a:p>
            <a:pPr marL="0" indent="0">
              <a:buNone/>
            </a:pPr>
            <a:r>
              <a:rPr lang="en-US" b="1" dirty="0" smtClean="0">
                <a:solidFill>
                  <a:schemeClr val="tx1"/>
                </a:solidFill>
              </a:rPr>
              <a:t>Jumping </a:t>
            </a:r>
            <a:r>
              <a:rPr lang="en-US" b="1" dirty="0">
                <a:solidFill>
                  <a:schemeClr val="tx1"/>
                </a:solidFill>
              </a:rPr>
              <a:t>off point for </a:t>
            </a:r>
            <a:r>
              <a:rPr lang="en-US" i="1" dirty="0">
                <a:solidFill>
                  <a:srgbClr val="0000FF"/>
                </a:solidFill>
              </a:rPr>
              <a:t>Fair Use discussion</a:t>
            </a:r>
            <a:r>
              <a:rPr lang="en-US" b="1" dirty="0">
                <a:solidFill>
                  <a:srgbClr val="000000"/>
                </a:solidFill>
              </a:rPr>
              <a:t> -  </a:t>
            </a:r>
            <a:r>
              <a:rPr lang="en-US" b="1" i="1" dirty="0">
                <a:solidFill>
                  <a:srgbClr val="000000"/>
                </a:solidFill>
              </a:rPr>
              <a:t> </a:t>
            </a:r>
            <a:r>
              <a:rPr lang="en-US" b="1" i="1" u="sng" dirty="0" smtClean="0">
                <a:solidFill>
                  <a:srgbClr val="660066"/>
                </a:solidFill>
              </a:rPr>
              <a:t>Isn’t</a:t>
            </a:r>
            <a:r>
              <a:rPr lang="en-US" b="1" i="1" dirty="0" smtClean="0">
                <a:solidFill>
                  <a:srgbClr val="000000"/>
                </a:solidFill>
              </a:rPr>
              <a:t> </a:t>
            </a:r>
            <a:r>
              <a:rPr lang="en-US" dirty="0">
                <a:solidFill>
                  <a:srgbClr val="660066"/>
                </a:solidFill>
              </a:rPr>
              <a:t>digital “todays “tool”  </a:t>
            </a:r>
            <a:r>
              <a:rPr lang="en-US" b="1" dirty="0">
                <a:solidFill>
                  <a:srgbClr val="660066"/>
                </a:solidFill>
              </a:rPr>
              <a:t> </a:t>
            </a:r>
            <a:r>
              <a:rPr lang="en-US" b="1" dirty="0">
                <a:solidFill>
                  <a:srgbClr val="000000"/>
                </a:solidFill>
              </a:rPr>
              <a:t> </a:t>
            </a:r>
            <a:r>
              <a:rPr lang="en-US" b="1" dirty="0" smtClean="0">
                <a:solidFill>
                  <a:srgbClr val="000000"/>
                </a:solidFill>
              </a:rPr>
              <a:t>                                                </a:t>
            </a:r>
          </a:p>
          <a:p>
            <a:pPr marL="0" indent="0">
              <a:buNone/>
            </a:pPr>
            <a:r>
              <a:rPr lang="en-US" b="1" dirty="0">
                <a:solidFill>
                  <a:srgbClr val="000000"/>
                </a:solidFill>
              </a:rPr>
              <a:t> </a:t>
            </a:r>
            <a:r>
              <a:rPr lang="en-US" b="1" dirty="0" smtClean="0">
                <a:solidFill>
                  <a:srgbClr val="000000"/>
                </a:solidFill>
              </a:rPr>
              <a:t>                                  </a:t>
            </a:r>
            <a:r>
              <a:rPr lang="en-US" b="1" dirty="0" smtClean="0">
                <a:solidFill>
                  <a:srgbClr val="660066"/>
                </a:solidFill>
              </a:rPr>
              <a:t>&gt;</a:t>
            </a:r>
            <a:r>
              <a:rPr lang="en-US" b="1" dirty="0">
                <a:solidFill>
                  <a:srgbClr val="660066"/>
                </a:solidFill>
              </a:rPr>
              <a:t>&gt;&gt;   </a:t>
            </a:r>
            <a:r>
              <a:rPr lang="en-US" b="1" dirty="0">
                <a:solidFill>
                  <a:srgbClr val="008000"/>
                </a:solidFill>
              </a:rPr>
              <a:t>“Context shifting</a:t>
            </a:r>
            <a:r>
              <a:rPr lang="en-US" b="1" dirty="0" smtClean="0">
                <a:solidFill>
                  <a:srgbClr val="008000"/>
                </a:solidFill>
              </a:rPr>
              <a:t>”</a:t>
            </a:r>
          </a:p>
          <a:p>
            <a:pPr marL="0" indent="0">
              <a:buNone/>
            </a:pPr>
            <a:endParaRPr lang="en-US" b="1" dirty="0">
              <a:solidFill>
                <a:srgbClr val="008000"/>
              </a:solidFill>
            </a:endParaRPr>
          </a:p>
          <a:p>
            <a:pPr marL="0" indent="0">
              <a:buNone/>
            </a:pPr>
            <a:endParaRPr lang="en-US" dirty="0"/>
          </a:p>
          <a:p>
            <a:pPr marL="0" indent="0">
              <a:buNone/>
            </a:pPr>
            <a:endParaRPr lang="en-US" dirty="0">
              <a:solidFill>
                <a:schemeClr val="tx1"/>
              </a:solidFill>
            </a:endParaRPr>
          </a:p>
          <a:p>
            <a:endParaRPr lang="en-US" dirty="0"/>
          </a:p>
        </p:txBody>
      </p:sp>
      <p:pic>
        <p:nvPicPr>
          <p:cNvPr id="4" name="Content Placeholder 16" descr="Betamax_Tape_v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622431" y="2294285"/>
            <a:ext cx="1269808" cy="798199"/>
          </a:xfrm>
          <a:prstGeom prst="rect">
            <a:avLst/>
          </a:prstGeom>
        </p:spPr>
      </p:pic>
      <p:pic>
        <p:nvPicPr>
          <p:cNvPr id="5" name="Content Placeholder 18" descr="Sony_Betamax_SL-HF150_1.jpg"/>
          <p:cNvPicPr>
            <a:picLocks noChangeAspect="1"/>
          </p:cNvPicPr>
          <p:nvPr/>
        </p:nvPicPr>
        <p:blipFill rotWithShape="1">
          <a:blip r:embed="rId3" cstate="print">
            <a:extLst>
              <a:ext uri="{28A0092B-C50C-407E-A947-70E740481C1C}">
                <a14:useLocalDpi xmlns:a14="http://schemas.microsoft.com/office/drawing/2010/main"/>
              </a:ext>
            </a:extLst>
          </a:blip>
          <a:srcRect t="-411"/>
          <a:stretch/>
        </p:blipFill>
        <p:spPr>
          <a:xfrm>
            <a:off x="4720374" y="2296318"/>
            <a:ext cx="1868482" cy="796166"/>
          </a:xfrm>
          <a:prstGeom prst="rect">
            <a:avLst/>
          </a:prstGeom>
        </p:spPr>
      </p:pic>
    </p:spTree>
    <p:extLst>
      <p:ext uri="{BB962C8B-B14F-4D97-AF65-F5344CB8AC3E}">
        <p14:creationId xmlns:p14="http://schemas.microsoft.com/office/powerpoint/2010/main" val="475280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681"/>
            <a:ext cx="8229600" cy="1016000"/>
          </a:xfrm>
        </p:spPr>
        <p:txBody>
          <a:bodyPr>
            <a:normAutofit fontScale="90000"/>
          </a:bodyPr>
          <a:lstStyle/>
          <a:p>
            <a:r>
              <a:rPr lang="en-US" b="1" dirty="0" smtClean="0">
                <a:solidFill>
                  <a:srgbClr val="660066"/>
                </a:solidFill>
              </a:rPr>
              <a:t>Right </a:t>
            </a:r>
            <a:r>
              <a:rPr lang="en-US" b="1" dirty="0">
                <a:solidFill>
                  <a:srgbClr val="660066"/>
                </a:solidFill>
              </a:rPr>
              <a:t>to Mod Argument – Method </a:t>
            </a:r>
            <a:r>
              <a:rPr lang="en-US" b="1" dirty="0" smtClean="0">
                <a:solidFill>
                  <a:srgbClr val="660066"/>
                </a:solidFill>
              </a:rPr>
              <a:t>E:</a:t>
            </a:r>
            <a:r>
              <a:rPr lang="en-US" dirty="0" smtClean="0"/>
              <a:t>               </a:t>
            </a:r>
            <a:br>
              <a:rPr lang="en-US" dirty="0" smtClean="0"/>
            </a:br>
            <a:r>
              <a:rPr lang="en-US" dirty="0" smtClean="0"/>
              <a:t>             Right to Mod/</a:t>
            </a:r>
            <a:r>
              <a:rPr lang="en-US" b="1" dirty="0" smtClean="0">
                <a:solidFill>
                  <a:srgbClr val="660066"/>
                </a:solidFill>
              </a:rPr>
              <a:t>C</a:t>
            </a:r>
            <a:r>
              <a:rPr lang="en-US" b="1" dirty="0" smtClean="0">
                <a:solidFill>
                  <a:srgbClr val="0000FF"/>
                </a:solidFill>
              </a:rPr>
              <a:t>REATE</a:t>
            </a:r>
            <a:endParaRPr lang="en-US" b="1" dirty="0">
              <a:solidFill>
                <a:srgbClr val="0000FF"/>
              </a:solidFill>
            </a:endParaRPr>
          </a:p>
        </p:txBody>
      </p:sp>
      <p:sp>
        <p:nvSpPr>
          <p:cNvPr id="3" name="Content Placeholder 2"/>
          <p:cNvSpPr>
            <a:spLocks noGrp="1"/>
          </p:cNvSpPr>
          <p:nvPr>
            <p:ph sz="quarter" idx="10"/>
          </p:nvPr>
        </p:nvSpPr>
        <p:spPr>
          <a:xfrm>
            <a:off x="0" y="1597232"/>
            <a:ext cx="9144000" cy="4128901"/>
          </a:xfrm>
        </p:spPr>
        <p:txBody>
          <a:bodyPr/>
          <a:lstStyle/>
          <a:p>
            <a:pPr marL="0" indent="0">
              <a:buNone/>
            </a:pPr>
            <a:r>
              <a:rPr lang="en-US" b="1" i="1" u="sng" dirty="0">
                <a:solidFill>
                  <a:srgbClr val="C0504D"/>
                </a:solidFill>
              </a:rPr>
              <a:t>SHOULD NOT </a:t>
            </a:r>
            <a:r>
              <a:rPr lang="en-US" b="1" i="1" u="sng" dirty="0"/>
              <a:t>User Rights/Right to </a:t>
            </a:r>
            <a:r>
              <a:rPr lang="en-US" b="1" i="1" u="sng" dirty="0" smtClean="0">
                <a:solidFill>
                  <a:srgbClr val="660066"/>
                </a:solidFill>
              </a:rPr>
              <a:t>C</a:t>
            </a:r>
            <a:r>
              <a:rPr lang="en-US" b="1" i="1" u="sng" dirty="0" smtClean="0">
                <a:solidFill>
                  <a:srgbClr val="0000FF"/>
                </a:solidFill>
              </a:rPr>
              <a:t>REATE</a:t>
            </a:r>
            <a:r>
              <a:rPr lang="en-US" b="1" i="1" u="sng" dirty="0" smtClean="0"/>
              <a:t>-Mod </a:t>
            </a:r>
            <a:r>
              <a:rPr lang="en-US" b="1" i="1" u="sng" dirty="0"/>
              <a:t>really </a:t>
            </a:r>
            <a:r>
              <a:rPr lang="en-US" b="1" i="1" u="sng" dirty="0" smtClean="0"/>
              <a:t>be </a:t>
            </a:r>
            <a:r>
              <a:rPr lang="en-US" b="1" i="1" u="sng" dirty="0"/>
              <a:t>a creative/expressive right rather than an IP right</a:t>
            </a:r>
            <a:r>
              <a:rPr lang="en-US" b="1" i="1" u="sng" dirty="0" smtClean="0"/>
              <a:t>/protection</a:t>
            </a:r>
            <a:r>
              <a:rPr lang="en-US" b="1" i="1" u="sng" dirty="0"/>
              <a:t>?</a:t>
            </a:r>
          </a:p>
          <a:p>
            <a:pPr marL="0" indent="0">
              <a:buNone/>
            </a:pPr>
            <a:endParaRPr lang="en-US" b="1" i="1" u="sng" dirty="0"/>
          </a:p>
          <a:p>
            <a:r>
              <a:rPr lang="en-US" dirty="0"/>
              <a:t>Part of Freedoms of Thought/Conscience?</a:t>
            </a:r>
          </a:p>
          <a:p>
            <a:r>
              <a:rPr lang="en-US" dirty="0"/>
              <a:t>Part of Free Expression (criticism &amp; review/news reporting)</a:t>
            </a:r>
          </a:p>
          <a:p>
            <a:r>
              <a:rPr lang="en-US" dirty="0"/>
              <a:t>An expanded “public interest” based Fair Dealing/Fair Use</a:t>
            </a:r>
            <a:r>
              <a:rPr lang="en-US" dirty="0" smtClean="0"/>
              <a:t>?</a:t>
            </a:r>
          </a:p>
          <a:p>
            <a:r>
              <a:rPr lang="en-US" dirty="0" smtClean="0"/>
              <a:t>As an independent “right”</a:t>
            </a:r>
            <a:endParaRPr lang="en-US" dirty="0"/>
          </a:p>
          <a:p>
            <a:pPr marL="0" indent="0">
              <a:buNone/>
            </a:pPr>
            <a:endParaRPr lang="en-US" dirty="0"/>
          </a:p>
          <a:p>
            <a:pPr marL="0" indent="0">
              <a:buNone/>
            </a:pPr>
            <a:endParaRPr lang="en-US" dirty="0"/>
          </a:p>
          <a:p>
            <a:endParaRPr lang="en-US" dirty="0"/>
          </a:p>
          <a:p>
            <a:endParaRPr lang="en-US"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44533" y="3977173"/>
            <a:ext cx="3925042" cy="2230056"/>
          </a:xfrm>
          <a:prstGeom prst="rect">
            <a:avLst/>
          </a:prstGeom>
        </p:spPr>
      </p:pic>
      <p:pic>
        <p:nvPicPr>
          <p:cNvPr id="5" name="Content Placeholder 20" descr="2000px-Logo_Counter-Strike_Online.png"/>
          <p:cNvPicPr>
            <a:picLocks noChangeAspect="1"/>
          </p:cNvPicPr>
          <p:nvPr/>
        </p:nvPicPr>
        <p:blipFill rotWithShape="1">
          <a:blip r:embed="rId3" cstate="print">
            <a:extLst>
              <a:ext uri="{28A0092B-C50C-407E-A947-70E740481C1C}">
                <a14:useLocalDpi xmlns:a14="http://schemas.microsoft.com/office/drawing/2010/main"/>
              </a:ext>
            </a:extLst>
          </a:blip>
          <a:srcRect t="-10617" b="-5257"/>
          <a:stretch/>
        </p:blipFill>
        <p:spPr>
          <a:xfrm>
            <a:off x="0" y="4636951"/>
            <a:ext cx="4444533" cy="754472"/>
          </a:xfrm>
          <a:prstGeom prst="rect">
            <a:avLst/>
          </a:prstGeom>
        </p:spPr>
      </p:pic>
    </p:spTree>
    <p:extLst>
      <p:ext uri="{BB962C8B-B14F-4D97-AF65-F5344CB8AC3E}">
        <p14:creationId xmlns:p14="http://schemas.microsoft.com/office/powerpoint/2010/main" val="1448574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Can we (please)……</a:t>
            </a:r>
            <a:endParaRPr lang="en-US" dirty="0"/>
          </a:p>
        </p:txBody>
      </p:sp>
      <p:sp>
        <p:nvSpPr>
          <p:cNvPr id="3" name="Content Placeholder 2"/>
          <p:cNvSpPr>
            <a:spLocks noGrp="1"/>
          </p:cNvSpPr>
          <p:nvPr>
            <p:ph sz="quarter" idx="10"/>
          </p:nvPr>
        </p:nvSpPr>
        <p:spPr>
          <a:xfrm>
            <a:off x="0" y="1016000"/>
            <a:ext cx="5462717" cy="5147603"/>
          </a:xfrm>
        </p:spPr>
        <p:txBody>
          <a:bodyPr>
            <a:normAutofit fontScale="92500" lnSpcReduction="10000"/>
          </a:bodyPr>
          <a:lstStyle/>
          <a:p>
            <a:pPr marL="0" indent="0">
              <a:buNone/>
            </a:pPr>
            <a:r>
              <a:rPr lang="en-US" dirty="0" smtClean="0">
                <a:solidFill>
                  <a:srgbClr val="000000"/>
                </a:solidFill>
              </a:rPr>
              <a:t>…….</a:t>
            </a:r>
            <a:r>
              <a:rPr lang="en-US" dirty="0">
                <a:solidFill>
                  <a:srgbClr val="000000"/>
                </a:solidFill>
              </a:rPr>
              <a:t>e</a:t>
            </a:r>
            <a:r>
              <a:rPr lang="en-US" dirty="0" smtClean="0">
                <a:solidFill>
                  <a:srgbClr val="000000"/>
                </a:solidFill>
              </a:rPr>
              <a:t>volve a </a:t>
            </a:r>
            <a:r>
              <a:rPr lang="en-US" b="1" i="1" u="sng" dirty="0" smtClean="0">
                <a:solidFill>
                  <a:srgbClr val="000000"/>
                </a:solidFill>
                <a:latin typeface="Apple Chancery"/>
                <a:cs typeface="Apple Chancery"/>
              </a:rPr>
              <a:t>single standard</a:t>
            </a:r>
            <a:r>
              <a:rPr lang="en-US" dirty="0" smtClean="0"/>
              <a:t>:</a:t>
            </a:r>
          </a:p>
          <a:p>
            <a:endParaRPr lang="en-US" dirty="0"/>
          </a:p>
          <a:p>
            <a:r>
              <a:rPr lang="en-US" dirty="0" smtClean="0"/>
              <a:t>For </a:t>
            </a:r>
            <a:r>
              <a:rPr lang="en-US" b="1" dirty="0" smtClean="0">
                <a:solidFill>
                  <a:schemeClr val="tx2"/>
                </a:solidFill>
              </a:rPr>
              <a:t>CREATORS</a:t>
            </a:r>
            <a:r>
              <a:rPr lang="en-US" dirty="0" smtClean="0"/>
              <a:t> </a:t>
            </a:r>
            <a:r>
              <a:rPr lang="en-US" b="1" dirty="0" smtClean="0">
                <a:solidFill>
                  <a:schemeClr val="tx1"/>
                </a:solidFill>
              </a:rPr>
              <a:t>as</a:t>
            </a:r>
            <a:r>
              <a:rPr lang="en-US" dirty="0" smtClean="0"/>
              <a:t> </a:t>
            </a:r>
            <a:r>
              <a:rPr lang="en-US" b="1" dirty="0" smtClean="0">
                <a:solidFill>
                  <a:schemeClr val="accent2"/>
                </a:solidFill>
              </a:rPr>
              <a:t>USERS</a:t>
            </a:r>
            <a:r>
              <a:rPr lang="en-US" dirty="0" smtClean="0"/>
              <a:t>,</a:t>
            </a:r>
            <a:r>
              <a:rPr lang="en-US" b="1" dirty="0" smtClean="0">
                <a:solidFill>
                  <a:srgbClr val="000000"/>
                </a:solidFill>
              </a:rPr>
              <a:t> &amp;</a:t>
            </a:r>
            <a:r>
              <a:rPr lang="en-US" dirty="0" smtClean="0"/>
              <a:t> </a:t>
            </a:r>
            <a:endParaRPr lang="en-US" dirty="0"/>
          </a:p>
          <a:p>
            <a:r>
              <a:rPr lang="en-US" dirty="0" smtClean="0"/>
              <a:t>For </a:t>
            </a:r>
            <a:r>
              <a:rPr lang="en-US" b="1" dirty="0" smtClean="0">
                <a:solidFill>
                  <a:srgbClr val="C0504D"/>
                </a:solidFill>
              </a:rPr>
              <a:t>USERS</a:t>
            </a:r>
            <a:r>
              <a:rPr lang="en-US" dirty="0" smtClean="0"/>
              <a:t> </a:t>
            </a:r>
            <a:r>
              <a:rPr lang="en-US" b="1" dirty="0" smtClean="0">
                <a:solidFill>
                  <a:schemeClr val="tx1"/>
                </a:solidFill>
              </a:rPr>
              <a:t>as</a:t>
            </a:r>
            <a:r>
              <a:rPr lang="en-US" dirty="0" smtClean="0"/>
              <a:t> </a:t>
            </a:r>
            <a:r>
              <a:rPr lang="en-US" b="1" dirty="0" smtClean="0">
                <a:solidFill>
                  <a:srgbClr val="1F497D"/>
                </a:solidFill>
              </a:rPr>
              <a:t>CREATORS</a:t>
            </a:r>
          </a:p>
          <a:p>
            <a:pPr marL="0" indent="0">
              <a:buNone/>
            </a:pPr>
            <a:r>
              <a:rPr lang="en-US" dirty="0" smtClean="0">
                <a:solidFill>
                  <a:srgbClr val="000000"/>
                </a:solidFill>
              </a:rPr>
              <a:t>…….to match</a:t>
            </a:r>
            <a:r>
              <a:rPr lang="en-US" b="1" dirty="0" smtClean="0">
                <a:solidFill>
                  <a:srgbClr val="000000"/>
                </a:solidFill>
              </a:rPr>
              <a:t> </a:t>
            </a:r>
            <a:r>
              <a:rPr lang="en-US" b="1" i="1" u="sng" dirty="0" smtClean="0">
                <a:solidFill>
                  <a:srgbClr val="000000"/>
                </a:solidFill>
              </a:rPr>
              <a:t>reality</a:t>
            </a:r>
            <a:r>
              <a:rPr lang="en-US" dirty="0" smtClean="0">
                <a:solidFill>
                  <a:srgbClr val="000000"/>
                </a:solidFill>
              </a:rPr>
              <a:t>…..</a:t>
            </a:r>
          </a:p>
          <a:p>
            <a:pPr marL="0" indent="0">
              <a:buNone/>
            </a:pPr>
            <a:endParaRPr lang="en-US" dirty="0" smtClean="0">
              <a:solidFill>
                <a:srgbClr val="000000"/>
              </a:solidFill>
            </a:endParaRPr>
          </a:p>
          <a:p>
            <a:r>
              <a:rPr lang="en-US" dirty="0"/>
              <a:t>F</a:t>
            </a:r>
            <a:r>
              <a:rPr lang="en-US" dirty="0" smtClean="0"/>
              <a:t>acilitating </a:t>
            </a:r>
            <a:r>
              <a:rPr lang="en-US" dirty="0"/>
              <a:t>“true” </a:t>
            </a:r>
            <a:r>
              <a:rPr lang="en-US" b="1" dirty="0">
                <a:solidFill>
                  <a:srgbClr val="3366FF"/>
                </a:solidFill>
              </a:rPr>
              <a:t>INTERACTIVITY</a:t>
            </a:r>
            <a:r>
              <a:rPr lang="en-US" dirty="0"/>
              <a:t> set Mods apart from other (one-way) </a:t>
            </a:r>
            <a:r>
              <a:rPr lang="en-US" dirty="0" smtClean="0"/>
              <a:t>art</a:t>
            </a:r>
            <a:endParaRPr lang="en-US" dirty="0"/>
          </a:p>
          <a:p>
            <a:r>
              <a:rPr lang="en-US" dirty="0"/>
              <a:t>I</a:t>
            </a:r>
            <a:r>
              <a:rPr lang="en-US" dirty="0" smtClean="0"/>
              <a:t>t </a:t>
            </a:r>
            <a:r>
              <a:rPr lang="en-US" dirty="0"/>
              <a:t>make a </a:t>
            </a:r>
            <a:r>
              <a:rPr lang="en-US" dirty="0" smtClean="0"/>
              <a:t>difference </a:t>
            </a:r>
            <a:r>
              <a:rPr lang="en-US" dirty="0"/>
              <a:t>that mods/games are a tool of other/further </a:t>
            </a:r>
            <a:r>
              <a:rPr lang="en-US" dirty="0" smtClean="0"/>
              <a:t>creativity. </a:t>
            </a:r>
            <a:endParaRPr lang="en-US" dirty="0"/>
          </a:p>
          <a:p>
            <a:r>
              <a:rPr lang="en-US" dirty="0"/>
              <a:t>Who owns </a:t>
            </a:r>
            <a:r>
              <a:rPr lang="en-US" b="1" dirty="0">
                <a:solidFill>
                  <a:srgbClr val="3366FF"/>
                </a:solidFill>
              </a:rPr>
              <a:t>SHARED CREATIVITY</a:t>
            </a:r>
            <a:r>
              <a:rPr lang="en-US" dirty="0"/>
              <a:t>?</a:t>
            </a:r>
          </a:p>
          <a:p>
            <a:r>
              <a:rPr lang="en-US" dirty="0"/>
              <a:t>Is </a:t>
            </a:r>
            <a:r>
              <a:rPr lang="en-US" dirty="0" err="1"/>
              <a:t>modding</a:t>
            </a:r>
            <a:r>
              <a:rPr lang="en-US" dirty="0"/>
              <a:t> a “Right </a:t>
            </a:r>
            <a:r>
              <a:rPr lang="en-US" dirty="0" smtClean="0"/>
              <a:t>to </a:t>
            </a:r>
            <a:r>
              <a:rPr lang="en-US" dirty="0" err="1" smtClean="0"/>
              <a:t>CREATe</a:t>
            </a:r>
            <a:r>
              <a:rPr lang="en-US" dirty="0"/>
              <a:t>” (expression/speech) or a “Creator’s Right” (part of/defense to: copyright)?</a:t>
            </a:r>
          </a:p>
          <a:p>
            <a:r>
              <a:rPr lang="en-US" i="1" dirty="0" smtClean="0">
                <a:solidFill>
                  <a:srgbClr val="3366FF"/>
                </a:solidFill>
              </a:rPr>
              <a:t>Users </a:t>
            </a:r>
            <a:r>
              <a:rPr lang="en-US" i="1" dirty="0">
                <a:solidFill>
                  <a:srgbClr val="3366FF"/>
                </a:solidFill>
              </a:rPr>
              <a:t>Rights</a:t>
            </a:r>
            <a:r>
              <a:rPr lang="en-US" dirty="0"/>
              <a:t> a </a:t>
            </a:r>
            <a:r>
              <a:rPr lang="en-US" b="1" dirty="0" smtClean="0">
                <a:solidFill>
                  <a:srgbClr val="FF0000"/>
                </a:solidFill>
              </a:rPr>
              <a:t>ought to be a</a:t>
            </a:r>
            <a:r>
              <a:rPr lang="en-US" dirty="0" smtClean="0"/>
              <a:t> </a:t>
            </a:r>
            <a:r>
              <a:rPr lang="en-US" dirty="0"/>
              <a:t>“Right to </a:t>
            </a:r>
            <a:r>
              <a:rPr lang="en-US" dirty="0" err="1"/>
              <a:t>CREATe</a:t>
            </a:r>
            <a:r>
              <a:rPr lang="en-US" dirty="0" smtClean="0"/>
              <a:t>” not </a:t>
            </a:r>
            <a:r>
              <a:rPr lang="en-US" dirty="0"/>
              <a:t>“</a:t>
            </a:r>
            <a:r>
              <a:rPr lang="en-US" dirty="0" smtClean="0"/>
              <a:t>Rights </a:t>
            </a:r>
            <a:r>
              <a:rPr lang="en-US" dirty="0"/>
              <a:t>of Creation” </a:t>
            </a:r>
          </a:p>
          <a:p>
            <a:pPr marL="0" indent="0">
              <a:buNone/>
            </a:pPr>
            <a:endParaRPr lang="en-US" dirty="0" smtClean="0">
              <a:solidFill>
                <a:srgbClr val="000000"/>
              </a:solidFill>
            </a:endParaRPr>
          </a:p>
          <a:p>
            <a:pPr marL="0" indent="0">
              <a:buNone/>
            </a:pPr>
            <a:endParaRPr lang="en-US" dirty="0">
              <a:solidFill>
                <a:srgbClr val="000000"/>
              </a:solidFill>
            </a:endParaRPr>
          </a:p>
          <a:p>
            <a:pPr marL="0" indent="0">
              <a:buNone/>
            </a:pPr>
            <a:endParaRPr lang="en-US" dirty="0">
              <a:solidFill>
                <a:srgbClr val="000000"/>
              </a:solidFill>
            </a:endParaRPr>
          </a:p>
        </p:txBody>
      </p:sp>
      <p:pic>
        <p:nvPicPr>
          <p:cNvPr id="7" name="Content Placeholder 3"/>
          <p:cNvPicPr>
            <a:picLocks noChangeAspect="1"/>
          </p:cNvPicPr>
          <p:nvPr/>
        </p:nvPicPr>
        <p:blipFill rotWithShape="1">
          <a:blip r:embed="rId2" cstate="print">
            <a:extLst>
              <a:ext uri="{28A0092B-C50C-407E-A947-70E740481C1C}">
                <a14:useLocalDpi xmlns:a14="http://schemas.microsoft.com/office/drawing/2010/main"/>
              </a:ext>
            </a:extLst>
          </a:blip>
          <a:srcRect b="-4407"/>
          <a:stretch/>
        </p:blipFill>
        <p:spPr>
          <a:xfrm>
            <a:off x="5906803" y="415583"/>
            <a:ext cx="2779997" cy="5748020"/>
          </a:xfrm>
          <a:prstGeom prst="rect">
            <a:avLst/>
          </a:prstGeom>
        </p:spPr>
      </p:pic>
    </p:spTree>
    <p:extLst>
      <p:ext uri="{BB962C8B-B14F-4D97-AF65-F5344CB8AC3E}">
        <p14:creationId xmlns:p14="http://schemas.microsoft.com/office/powerpoint/2010/main" val="3151657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Apple Chancery"/>
                <a:cs typeface="Apple Chancery"/>
              </a:rPr>
              <a:t>                NEXT </a:t>
            </a:r>
            <a:r>
              <a:rPr lang="en-US" b="1" dirty="0">
                <a:solidFill>
                  <a:srgbClr val="000000"/>
                </a:solidFill>
                <a:latin typeface="Apple Chancery"/>
                <a:cs typeface="Apple Chancery"/>
              </a:rPr>
              <a:t>TIME….</a:t>
            </a:r>
            <a:endParaRPr lang="en-US" dirty="0"/>
          </a:p>
        </p:txBody>
      </p:sp>
      <p:sp>
        <p:nvSpPr>
          <p:cNvPr id="3" name="Content Placeholder 2"/>
          <p:cNvSpPr>
            <a:spLocks noGrp="1"/>
          </p:cNvSpPr>
          <p:nvPr>
            <p:ph sz="quarter" idx="10"/>
          </p:nvPr>
        </p:nvSpPr>
        <p:spPr/>
        <p:txBody>
          <a:bodyPr>
            <a:normAutofit/>
          </a:bodyPr>
          <a:lstStyle/>
          <a:p>
            <a:pPr marL="0" indent="0">
              <a:buNone/>
            </a:pPr>
            <a:r>
              <a:rPr lang="en-US" sz="9600" b="1" dirty="0" smtClean="0">
                <a:latin typeface="Constantia"/>
                <a:cs typeface="Constantia"/>
              </a:rPr>
              <a:t>ETHICS &amp; GAMES</a:t>
            </a:r>
            <a:endParaRPr lang="en-US" sz="9600" b="1" dirty="0">
              <a:latin typeface="Constantia"/>
              <a:cs typeface="Constantia"/>
            </a:endParaRPr>
          </a:p>
        </p:txBody>
      </p:sp>
      <p:pic>
        <p:nvPicPr>
          <p:cNvPr id="4" name="Content Placeholder 22" descr="Plato_and_Aristotle_in_The_School_of_Athens,_by_italian_Rafael.jpg"/>
          <p:cNvPicPr>
            <a:picLocks noChangeAspect="1"/>
          </p:cNvPicPr>
          <p:nvPr/>
        </p:nvPicPr>
        <p:blipFill rotWithShape="1">
          <a:blip r:embed="rId2" cstate="print">
            <a:extLst>
              <a:ext uri="{28A0092B-C50C-407E-A947-70E740481C1C}">
                <a14:useLocalDpi xmlns:a14="http://schemas.microsoft.com/office/drawing/2010/main"/>
              </a:ext>
            </a:extLst>
          </a:blip>
          <a:srcRect r="-61"/>
          <a:stretch/>
        </p:blipFill>
        <p:spPr>
          <a:xfrm>
            <a:off x="5191344" y="2550330"/>
            <a:ext cx="2795337" cy="3609170"/>
          </a:xfrm>
          <a:prstGeom prst="rect">
            <a:avLst/>
          </a:prstGeom>
        </p:spPr>
      </p:pic>
    </p:spTree>
    <p:extLst>
      <p:ext uri="{BB962C8B-B14F-4D97-AF65-F5344CB8AC3E}">
        <p14:creationId xmlns:p14="http://schemas.microsoft.com/office/powerpoint/2010/main" val="3338473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Academic Partners</a:t>
            </a:r>
            <a:endParaRPr lang="en-US" dirty="0"/>
          </a:p>
        </p:txBody>
      </p:sp>
      <p:pic>
        <p:nvPicPr>
          <p:cNvPr id="10" name="Picture 9"/>
          <p:cNvPicPr>
            <a:picLocks noChangeAspect="1"/>
          </p:cNvPicPr>
          <p:nvPr/>
        </p:nvPicPr>
        <p:blipFill>
          <a:blip r:embed="rId2"/>
          <a:stretch>
            <a:fillRect/>
          </a:stretch>
        </p:blipFill>
        <p:spPr>
          <a:xfrm>
            <a:off x="1280391" y="2771403"/>
            <a:ext cx="6570518" cy="980674"/>
          </a:xfrm>
          <a:prstGeom prst="rect">
            <a:avLst/>
          </a:prstGeom>
        </p:spPr>
      </p:pic>
    </p:spTree>
    <p:extLst>
      <p:ext uri="{BB962C8B-B14F-4D97-AF65-F5344CB8AC3E}">
        <p14:creationId xmlns:p14="http://schemas.microsoft.com/office/powerpoint/2010/main" val="3191808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633"/>
            <a:ext cx="9144000" cy="1016000"/>
          </a:xfrm>
        </p:spPr>
        <p:txBody>
          <a:bodyPr>
            <a:normAutofit fontScale="90000"/>
          </a:bodyPr>
          <a:lstStyle/>
          <a:p>
            <a:r>
              <a:rPr lang="en-US" sz="3600" b="1" dirty="0" smtClean="0"/>
              <a:t>(How) do</a:t>
            </a:r>
            <a:r>
              <a:rPr lang="en-US" sz="3600" dirty="0" smtClean="0"/>
              <a:t> </a:t>
            </a:r>
            <a:r>
              <a:rPr lang="en-US" sz="3600" b="1" dirty="0"/>
              <a:t>these</a:t>
            </a:r>
            <a:r>
              <a:rPr lang="en-US" sz="3600" dirty="0"/>
              <a:t> (cases) </a:t>
            </a:r>
            <a:r>
              <a:rPr lang="en-US" sz="3600" b="1" dirty="0">
                <a:solidFill>
                  <a:srgbClr val="0000FF"/>
                </a:solidFill>
              </a:rPr>
              <a:t>resemble</a:t>
            </a:r>
            <a:r>
              <a:rPr lang="en-US" sz="3600" b="1" dirty="0"/>
              <a:t> each other</a:t>
            </a:r>
            <a:r>
              <a:rPr lang="en-US" sz="3600" b="1" dirty="0" smtClean="0"/>
              <a:t>?</a:t>
            </a:r>
            <a:br>
              <a:rPr lang="en-US" sz="3600" b="1" dirty="0" smtClean="0"/>
            </a:br>
            <a:r>
              <a:rPr lang="en-US" sz="3600" b="1" dirty="0" smtClean="0"/>
              <a:t>                </a:t>
            </a:r>
            <a:r>
              <a:rPr lang="en-US" sz="3100" b="1" dirty="0" smtClean="0"/>
              <a:t>The </a:t>
            </a:r>
            <a:r>
              <a:rPr lang="en-US" sz="3100" b="1" dirty="0" smtClean="0">
                <a:solidFill>
                  <a:srgbClr val="FF0000"/>
                </a:solidFill>
              </a:rPr>
              <a:t>Terminator </a:t>
            </a:r>
            <a:r>
              <a:rPr lang="en-US" sz="3100" b="1" dirty="0" smtClean="0">
                <a:solidFill>
                  <a:schemeClr val="tx1">
                    <a:lumMod val="65000"/>
                    <a:lumOff val="35000"/>
                  </a:schemeClr>
                </a:solidFill>
              </a:rPr>
              <a:t>&amp;</a:t>
            </a:r>
            <a:r>
              <a:rPr lang="en-US" sz="3100" b="1" dirty="0" smtClean="0">
                <a:solidFill>
                  <a:srgbClr val="FF0000"/>
                </a:solidFill>
              </a:rPr>
              <a:t> </a:t>
            </a:r>
            <a:r>
              <a:rPr lang="en-US" sz="3100" b="1" dirty="0" smtClean="0">
                <a:solidFill>
                  <a:schemeClr val="tx1">
                    <a:lumMod val="65000"/>
                    <a:lumOff val="35000"/>
                  </a:schemeClr>
                </a:solidFill>
              </a:rPr>
              <a:t>the </a:t>
            </a:r>
            <a:r>
              <a:rPr lang="en-US" sz="3100" b="1" dirty="0" err="1">
                <a:solidFill>
                  <a:srgbClr val="008000"/>
                </a:solidFill>
              </a:rPr>
              <a:t>Orc</a:t>
            </a:r>
            <a:r>
              <a:rPr lang="en-US" sz="3100" b="1" dirty="0">
                <a:solidFill>
                  <a:schemeClr val="tx1">
                    <a:lumMod val="65000"/>
                    <a:lumOff val="35000"/>
                  </a:schemeClr>
                </a:solidFill>
              </a:rPr>
              <a:t> </a:t>
            </a:r>
          </a:p>
        </p:txBody>
      </p:sp>
      <p:pic>
        <p:nvPicPr>
          <p:cNvPr id="7" name="Content Placeholder 3" descr="800px-Governor_Arnold_Schwarzenegger.jpg"/>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t="-15369" b="-674"/>
          <a:stretch/>
        </p:blipFill>
        <p:spPr>
          <a:xfrm>
            <a:off x="294640" y="589078"/>
            <a:ext cx="4424362" cy="3850640"/>
          </a:xfrm>
          <a:prstGeom prst="rect">
            <a:avLst/>
          </a:prstGeom>
        </p:spPr>
      </p:pic>
      <p:pic>
        <p:nvPicPr>
          <p:cNvPr id="8" name="Content Placeholder 3" descr="569px-Ork.png"/>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l="-389" r="-389"/>
          <a:stretch/>
        </p:blipFill>
        <p:spPr>
          <a:xfrm>
            <a:off x="4892040" y="1027633"/>
            <a:ext cx="3266440" cy="3412085"/>
          </a:xfrm>
          <a:prstGeom prst="rect">
            <a:avLst/>
          </a:prstGeom>
        </p:spPr>
      </p:pic>
      <p:sp>
        <p:nvSpPr>
          <p:cNvPr id="9" name="Rectangle 8"/>
          <p:cNvSpPr/>
          <p:nvPr/>
        </p:nvSpPr>
        <p:spPr>
          <a:xfrm>
            <a:off x="4998720" y="4571594"/>
            <a:ext cx="4145280" cy="1569661"/>
          </a:xfrm>
          <a:prstGeom prst="rect">
            <a:avLst/>
          </a:prstGeom>
        </p:spPr>
        <p:txBody>
          <a:bodyPr wrap="square">
            <a:spAutoFit/>
          </a:bodyPr>
          <a:lstStyle/>
          <a:p>
            <a:pPr lvl="0"/>
            <a:r>
              <a:rPr lang="en-CA" b="1" i="1" dirty="0"/>
              <a:t>Davidson &amp; Associates, Inc. v. Internet Gateway</a:t>
            </a:r>
            <a:r>
              <a:rPr lang="en-CA" b="1" dirty="0" smtClean="0"/>
              <a:t>, </a:t>
            </a:r>
            <a:r>
              <a:rPr lang="en-CA" b="1" dirty="0"/>
              <a:t>2005 U.S. App. LEXIS 18973 (8</a:t>
            </a:r>
            <a:r>
              <a:rPr lang="en-CA" b="1" baseline="30000" dirty="0"/>
              <a:t>th</a:t>
            </a:r>
            <a:r>
              <a:rPr lang="en-CA" b="1" dirty="0"/>
              <a:t> Cir. 2005</a:t>
            </a:r>
            <a:r>
              <a:rPr lang="en-CA" b="1" dirty="0" smtClean="0"/>
              <a:t>)  </a:t>
            </a:r>
            <a:r>
              <a:rPr lang="en-CA" sz="1400" dirty="0" smtClean="0">
                <a:hlinkClick r:id="rId4"/>
              </a:rPr>
              <a:t>http</a:t>
            </a:r>
            <a:r>
              <a:rPr lang="en-CA" sz="1400" dirty="0">
                <a:hlinkClick r:id="rId4"/>
              </a:rPr>
              <a:t>://cyber.law.harvard.edu/people/tfisher/2005%20Blizzard%</a:t>
            </a:r>
            <a:r>
              <a:rPr lang="en-CA" sz="1400" dirty="0" smtClean="0">
                <a:hlinkClick r:id="rId4"/>
              </a:rPr>
              <a:t>20Abridged.pdf</a:t>
            </a:r>
            <a:endParaRPr lang="en-CA" sz="1400" dirty="0" smtClean="0"/>
          </a:p>
          <a:p>
            <a:pPr lvl="0"/>
            <a:endParaRPr lang="en-CA" sz="1400" b="1" dirty="0"/>
          </a:p>
        </p:txBody>
      </p:sp>
      <p:sp>
        <p:nvSpPr>
          <p:cNvPr id="10" name="Rectangle 9"/>
          <p:cNvSpPr/>
          <p:nvPr/>
        </p:nvSpPr>
        <p:spPr>
          <a:xfrm>
            <a:off x="172084" y="4598949"/>
            <a:ext cx="4572000" cy="1354217"/>
          </a:xfrm>
          <a:prstGeom prst="rect">
            <a:avLst/>
          </a:prstGeom>
        </p:spPr>
        <p:txBody>
          <a:bodyPr>
            <a:spAutoFit/>
          </a:bodyPr>
          <a:lstStyle/>
          <a:p>
            <a:r>
              <a:rPr lang="en-CA" b="1" i="1" dirty="0"/>
              <a:t>Brown v. Entertainment Merchants Association</a:t>
            </a:r>
            <a:r>
              <a:rPr lang="en-CA" dirty="0"/>
              <a:t>, 131 S. Ct. 2729 (2011)</a:t>
            </a:r>
            <a:r>
              <a:rPr lang="en-US" dirty="0"/>
              <a:t> </a:t>
            </a:r>
            <a:endParaRPr lang="en-US" dirty="0" smtClean="0"/>
          </a:p>
          <a:p>
            <a:r>
              <a:rPr lang="en-US" dirty="0" smtClean="0"/>
              <a:t>(originally </a:t>
            </a:r>
            <a:r>
              <a:rPr lang="en-US" b="1" i="1" dirty="0" smtClean="0"/>
              <a:t>VSDA v. Schwarzenegger</a:t>
            </a:r>
            <a:r>
              <a:rPr lang="en-US" dirty="0" smtClean="0"/>
              <a:t>)</a:t>
            </a:r>
          </a:p>
          <a:p>
            <a:r>
              <a:rPr lang="en-US" sz="1400" dirty="0">
                <a:hlinkClick r:id="rId5"/>
              </a:rPr>
              <a:t>http://www.wneclaw.com/firstamendment/</a:t>
            </a:r>
            <a:r>
              <a:rPr lang="en-US" sz="1400" dirty="0" smtClean="0">
                <a:hlinkClick r:id="rId5"/>
              </a:rPr>
              <a:t>brown.pdf</a:t>
            </a:r>
            <a:endParaRPr lang="en-US" sz="1400" dirty="0" smtClean="0"/>
          </a:p>
          <a:p>
            <a:endParaRPr lang="en-US" sz="1400" dirty="0"/>
          </a:p>
        </p:txBody>
      </p:sp>
    </p:spTree>
    <p:extLst>
      <p:ext uri="{BB962C8B-B14F-4D97-AF65-F5344CB8AC3E}">
        <p14:creationId xmlns:p14="http://schemas.microsoft.com/office/powerpoint/2010/main" val="367882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229600" cy="1016000"/>
          </a:xfrm>
        </p:spPr>
        <p:txBody>
          <a:bodyPr/>
          <a:lstStyle/>
          <a:p>
            <a:r>
              <a:rPr lang="en-US" b="1" i="1" dirty="0" smtClean="0">
                <a:solidFill>
                  <a:srgbClr val="000000"/>
                </a:solidFill>
              </a:rPr>
              <a:t>BnetD</a:t>
            </a:r>
            <a:r>
              <a:rPr lang="en-US" dirty="0" smtClean="0"/>
              <a:t> case “seems to be about”…</a:t>
            </a:r>
            <a:endParaRPr lang="en-US" dirty="0"/>
          </a:p>
        </p:txBody>
      </p:sp>
      <p:sp>
        <p:nvSpPr>
          <p:cNvPr id="3" name="Content Placeholder 2"/>
          <p:cNvSpPr>
            <a:spLocks noGrp="1"/>
          </p:cNvSpPr>
          <p:nvPr>
            <p:ph sz="quarter" idx="10"/>
          </p:nvPr>
        </p:nvSpPr>
        <p:spPr>
          <a:xfrm>
            <a:off x="457200" y="1027633"/>
            <a:ext cx="8686800" cy="5220767"/>
          </a:xfrm>
        </p:spPr>
        <p:txBody>
          <a:bodyPr>
            <a:normAutofit fontScale="92500"/>
          </a:bodyPr>
          <a:lstStyle/>
          <a:p>
            <a:pPr marL="0" indent="0">
              <a:buNone/>
            </a:pPr>
            <a:r>
              <a:rPr lang="en-US" dirty="0" smtClean="0"/>
              <a:t>* “</a:t>
            </a:r>
            <a:r>
              <a:rPr lang="en-US" dirty="0"/>
              <a:t>BnetD” versus Blizzard’s own “</a:t>
            </a:r>
            <a:r>
              <a:rPr lang="en-US" dirty="0" err="1"/>
              <a:t>Battle.net</a:t>
            </a:r>
            <a:r>
              <a:rPr lang="en-US" dirty="0" smtClean="0"/>
              <a:t>”</a:t>
            </a:r>
          </a:p>
          <a:p>
            <a:pPr marL="0" indent="0">
              <a:buNone/>
            </a:pPr>
            <a:endParaRPr lang="en-US" dirty="0"/>
          </a:p>
          <a:p>
            <a:pPr marL="0" indent="0">
              <a:buNone/>
            </a:pPr>
            <a:r>
              <a:rPr lang="en-US" dirty="0" smtClean="0"/>
              <a:t>*Amici </a:t>
            </a:r>
            <a:r>
              <a:rPr lang="en-US" dirty="0"/>
              <a:t>Curiae Brief supporting defendants by teachers of IP </a:t>
            </a:r>
            <a:r>
              <a:rPr lang="en-US" dirty="0" smtClean="0"/>
              <a:t>Law in </a:t>
            </a:r>
          </a:p>
          <a:p>
            <a:pPr marL="0" indent="0">
              <a:buNone/>
            </a:pPr>
            <a:r>
              <a:rPr lang="en-US" dirty="0" smtClean="0"/>
              <a:t>U.S</a:t>
            </a:r>
            <a:r>
              <a:rPr lang="en-US" dirty="0"/>
              <a:t>. law </a:t>
            </a:r>
            <a:r>
              <a:rPr lang="en-US" dirty="0" smtClean="0"/>
              <a:t>schools</a:t>
            </a:r>
          </a:p>
          <a:p>
            <a:pPr marL="0" indent="0">
              <a:buNone/>
            </a:pPr>
            <a:r>
              <a:rPr lang="en-US" sz="1600" dirty="0" smtClean="0">
                <a:hlinkClick r:id="rId2"/>
              </a:rPr>
              <a:t>https</a:t>
            </a:r>
            <a:r>
              <a:rPr lang="en-US" sz="1600" dirty="0">
                <a:hlinkClick r:id="rId2"/>
              </a:rPr>
              <a:t>://www.eff.org/sites/default/files/filenode/</a:t>
            </a:r>
            <a:r>
              <a:rPr lang="en-US" sz="1600" dirty="0" smtClean="0">
                <a:hlinkClick r:id="rId2"/>
              </a:rPr>
              <a:t>Blizzard_v_bnetd20040221_law_professor_brief.pdf</a:t>
            </a:r>
            <a:endParaRPr lang="en-US" sz="1600" dirty="0"/>
          </a:p>
          <a:p>
            <a:pPr marL="0" indent="0">
              <a:buNone/>
            </a:pPr>
            <a:endParaRPr lang="en-US" b="1" dirty="0" smtClean="0">
              <a:solidFill>
                <a:srgbClr val="0000FF"/>
              </a:solidFill>
            </a:endParaRPr>
          </a:p>
          <a:p>
            <a:pPr marL="0" indent="0">
              <a:buNone/>
            </a:pPr>
            <a:r>
              <a:rPr lang="en-US" b="1" dirty="0" smtClean="0">
                <a:solidFill>
                  <a:srgbClr val="0000FF"/>
                </a:solidFill>
              </a:rPr>
              <a:t>* </a:t>
            </a:r>
            <a:r>
              <a:rPr lang="en-US" b="1" dirty="0" smtClean="0">
                <a:solidFill>
                  <a:srgbClr val="000000"/>
                </a:solidFill>
              </a:rPr>
              <a:t>Argued</a:t>
            </a:r>
            <a:r>
              <a:rPr lang="en-US" dirty="0" smtClean="0">
                <a:solidFill>
                  <a:srgbClr val="000000"/>
                </a:solidFill>
              </a:rPr>
              <a:t> </a:t>
            </a:r>
            <a:r>
              <a:rPr lang="en-US" b="1" i="1" dirty="0">
                <a:solidFill>
                  <a:srgbClr val="000000"/>
                </a:solidFill>
              </a:rPr>
              <a:t>unsuccessfully</a:t>
            </a:r>
            <a:r>
              <a:rPr lang="en-US" dirty="0">
                <a:solidFill>
                  <a:srgbClr val="000000"/>
                </a:solidFill>
              </a:rPr>
              <a:t> </a:t>
            </a:r>
            <a:r>
              <a:rPr lang="en-US" dirty="0"/>
              <a:t>that insofar as they prohibit permissible </a:t>
            </a:r>
            <a:endParaRPr lang="en-US" dirty="0" smtClean="0"/>
          </a:p>
          <a:p>
            <a:pPr marL="0" indent="0">
              <a:buNone/>
            </a:pPr>
            <a:r>
              <a:rPr lang="en-US" dirty="0" smtClean="0"/>
              <a:t>“</a:t>
            </a:r>
            <a:r>
              <a:rPr lang="en-US" dirty="0"/>
              <a:t>reverse engineering” </a:t>
            </a:r>
            <a:r>
              <a:rPr lang="en-US" b="1" dirty="0">
                <a:solidFill>
                  <a:srgbClr val="0000FF"/>
                </a:solidFill>
              </a:rPr>
              <a:t>Blizzard’s EULA’s should be preempted by </a:t>
            </a:r>
            <a:endParaRPr lang="en-US" b="1" dirty="0" smtClean="0">
              <a:solidFill>
                <a:srgbClr val="0000FF"/>
              </a:solidFill>
            </a:endParaRPr>
          </a:p>
          <a:p>
            <a:pPr marL="0" indent="0">
              <a:buNone/>
            </a:pPr>
            <a:r>
              <a:rPr lang="en-US" b="1" dirty="0" smtClean="0">
                <a:solidFill>
                  <a:srgbClr val="0000FF"/>
                </a:solidFill>
              </a:rPr>
              <a:t>copyright </a:t>
            </a:r>
            <a:r>
              <a:rPr lang="en-US" b="1" dirty="0">
                <a:solidFill>
                  <a:srgbClr val="0000FF"/>
                </a:solidFill>
              </a:rPr>
              <a:t>law</a:t>
            </a:r>
            <a:r>
              <a:rPr lang="en-US" dirty="0"/>
              <a:t>. Alternatively argued that enforcement of the EULA’s </a:t>
            </a:r>
            <a:endParaRPr lang="en-US" dirty="0" smtClean="0"/>
          </a:p>
          <a:p>
            <a:pPr marL="0" indent="0">
              <a:buNone/>
            </a:pPr>
            <a:r>
              <a:rPr lang="en-US" dirty="0" smtClean="0"/>
              <a:t>should </a:t>
            </a:r>
            <a:r>
              <a:rPr lang="en-US" dirty="0"/>
              <a:t>be denied under the Doctrine of Copyright Misuse (related </a:t>
            </a:r>
            <a:r>
              <a:rPr lang="en-US" dirty="0" smtClean="0"/>
              <a:t>to  </a:t>
            </a:r>
          </a:p>
          <a:p>
            <a:pPr marL="0" indent="0">
              <a:buNone/>
            </a:pPr>
            <a:r>
              <a:rPr lang="en-US" dirty="0" smtClean="0"/>
              <a:t>concept </a:t>
            </a:r>
            <a:r>
              <a:rPr lang="en-US" dirty="0"/>
              <a:t>of “Copyright Monopoly”). </a:t>
            </a:r>
          </a:p>
          <a:p>
            <a:pPr marL="0" indent="0">
              <a:buNone/>
            </a:pPr>
            <a:endParaRPr lang="en-US" dirty="0" smtClean="0"/>
          </a:p>
          <a:p>
            <a:pPr marL="0" indent="0">
              <a:buNone/>
            </a:pPr>
            <a:r>
              <a:rPr lang="en-US" dirty="0" smtClean="0"/>
              <a:t>*Attempted </a:t>
            </a:r>
            <a:r>
              <a:rPr lang="en-US" i="1" dirty="0">
                <a:solidFill>
                  <a:srgbClr val="660066"/>
                </a:solidFill>
              </a:rPr>
              <a:t>unsuccessfully</a:t>
            </a:r>
            <a:r>
              <a:rPr lang="en-US" dirty="0"/>
              <a:t> to preserve </a:t>
            </a:r>
            <a:r>
              <a:rPr lang="en-US" i="1" u="sng" dirty="0">
                <a:solidFill>
                  <a:srgbClr val="000000"/>
                </a:solidFill>
              </a:rPr>
              <a:t>Sega Enterprises </a:t>
            </a:r>
            <a:r>
              <a:rPr lang="en-US" i="1" dirty="0">
                <a:solidFill>
                  <a:srgbClr val="000000"/>
                </a:solidFill>
              </a:rPr>
              <a:t>v. </a:t>
            </a:r>
            <a:r>
              <a:rPr lang="en-US" i="1" u="sng" dirty="0">
                <a:solidFill>
                  <a:srgbClr val="000000"/>
                </a:solidFill>
              </a:rPr>
              <a:t>Accolade, Inc</a:t>
            </a:r>
            <a:r>
              <a:rPr lang="en-US" i="1" dirty="0"/>
              <a:t>. </a:t>
            </a:r>
            <a:r>
              <a:rPr lang="en-US" dirty="0" smtClean="0"/>
              <a:t>statement </a:t>
            </a:r>
            <a:r>
              <a:rPr lang="en-US" dirty="0"/>
              <a:t>of the application of Fair Use to to reverse </a:t>
            </a:r>
            <a:r>
              <a:rPr lang="en-US" dirty="0" smtClean="0"/>
              <a:t>Engineering</a:t>
            </a:r>
          </a:p>
          <a:p>
            <a:pPr marL="0" indent="0">
              <a:buNone/>
            </a:pPr>
            <a:r>
              <a:rPr lang="en-US" dirty="0" smtClean="0"/>
              <a:t>                                                        </a:t>
            </a:r>
            <a:r>
              <a:rPr lang="en-US" b="1" dirty="0" smtClean="0">
                <a:solidFill>
                  <a:srgbClr val="FF0000"/>
                </a:solidFill>
              </a:rPr>
              <a:t>* HARSHEST MOD CASE</a:t>
            </a:r>
            <a:endParaRPr lang="en-US" b="1" dirty="0">
              <a:solidFill>
                <a:srgbClr val="FF0000"/>
              </a:solidFill>
            </a:endParaRPr>
          </a:p>
          <a:p>
            <a:endParaRPr lang="en-US" dirty="0"/>
          </a:p>
        </p:txBody>
      </p:sp>
      <p:pic>
        <p:nvPicPr>
          <p:cNvPr id="4" name="Content Placeholder 3" descr="569px-Ork.png"/>
          <p:cNvPicPr>
            <a:picLocks noChangeAspect="1"/>
          </p:cNvPicPr>
          <p:nvPr/>
        </p:nvPicPr>
        <p:blipFill rotWithShape="1">
          <a:blip r:embed="rId3" cstate="print">
            <a:extLst>
              <a:ext uri="{28A0092B-C50C-407E-A947-70E740481C1C}">
                <a14:useLocalDpi xmlns:a14="http://schemas.microsoft.com/office/drawing/2010/main"/>
              </a:ext>
            </a:extLst>
          </a:blip>
          <a:srcRect l="-389" r="-389"/>
          <a:stretch/>
        </p:blipFill>
        <p:spPr>
          <a:xfrm>
            <a:off x="7833360" y="763474"/>
            <a:ext cx="1036320" cy="1082528"/>
          </a:xfrm>
          <a:prstGeom prst="rect">
            <a:avLst/>
          </a:prstGeom>
        </p:spPr>
      </p:pic>
    </p:spTree>
    <p:extLst>
      <p:ext uri="{BB962C8B-B14F-4D97-AF65-F5344CB8AC3E}">
        <p14:creationId xmlns:p14="http://schemas.microsoft.com/office/powerpoint/2010/main" val="1118945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953"/>
            <a:ext cx="9144000" cy="1016000"/>
          </a:xfrm>
        </p:spPr>
        <p:txBody>
          <a:bodyPr>
            <a:normAutofit/>
          </a:bodyPr>
          <a:lstStyle/>
          <a:p>
            <a:r>
              <a:rPr lang="en-US" sz="3200" b="1" i="1" dirty="0" smtClean="0">
                <a:solidFill>
                  <a:srgbClr val="000000"/>
                </a:solidFill>
              </a:rPr>
              <a:t>  Schwarzenegger</a:t>
            </a:r>
            <a:r>
              <a:rPr lang="en-US" sz="3200" dirty="0" smtClean="0"/>
              <a:t> </a:t>
            </a:r>
            <a:r>
              <a:rPr lang="en-US" sz="3200" dirty="0"/>
              <a:t>case “seems to </a:t>
            </a:r>
            <a:r>
              <a:rPr lang="en-US" sz="3200" dirty="0" smtClean="0"/>
              <a:t>be about”</a:t>
            </a:r>
            <a:r>
              <a:rPr lang="en-US" sz="3200" dirty="0"/>
              <a:t>…</a:t>
            </a:r>
          </a:p>
        </p:txBody>
      </p:sp>
      <p:sp>
        <p:nvSpPr>
          <p:cNvPr id="3" name="Content Placeholder 2"/>
          <p:cNvSpPr>
            <a:spLocks noGrp="1"/>
          </p:cNvSpPr>
          <p:nvPr>
            <p:ph sz="quarter" idx="10"/>
          </p:nvPr>
        </p:nvSpPr>
        <p:spPr>
          <a:xfrm>
            <a:off x="0" y="1047953"/>
            <a:ext cx="6847840" cy="4678181"/>
          </a:xfrm>
        </p:spPr>
        <p:txBody>
          <a:bodyPr>
            <a:normAutofit fontScale="92500"/>
          </a:bodyPr>
          <a:lstStyle/>
          <a:p>
            <a:pPr marL="0" indent="0">
              <a:buNone/>
            </a:pPr>
            <a:r>
              <a:rPr lang="en-CA" i="1" dirty="0" smtClean="0"/>
              <a:t>California </a:t>
            </a:r>
            <a:r>
              <a:rPr lang="en-CA" dirty="0" smtClean="0"/>
              <a:t>Statute </a:t>
            </a:r>
            <a:r>
              <a:rPr lang="en-CA" dirty="0"/>
              <a:t>defined “violent video game” as </a:t>
            </a:r>
            <a:r>
              <a:rPr lang="en-CA" dirty="0" smtClean="0"/>
              <a:t>:</a:t>
            </a:r>
            <a:endParaRPr lang="en-US" dirty="0"/>
          </a:p>
          <a:p>
            <a:pPr marL="0" indent="0">
              <a:buNone/>
            </a:pPr>
            <a:r>
              <a:rPr lang="en-CA" dirty="0" smtClean="0"/>
              <a:t>“(</a:t>
            </a:r>
            <a:r>
              <a:rPr lang="en-CA" dirty="0"/>
              <a:t>d)(1) “</a:t>
            </a:r>
            <a:r>
              <a:rPr lang="en-CA" dirty="0">
                <a:solidFill>
                  <a:srgbClr val="FF0000"/>
                </a:solidFill>
              </a:rPr>
              <a:t>Violent video game</a:t>
            </a:r>
            <a:r>
              <a:rPr lang="en-CA" dirty="0"/>
              <a:t>” means a video game in which the </a:t>
            </a:r>
            <a:r>
              <a:rPr lang="en-CA" dirty="0">
                <a:solidFill>
                  <a:srgbClr val="FF0000"/>
                </a:solidFill>
              </a:rPr>
              <a:t>range of options </a:t>
            </a:r>
            <a:r>
              <a:rPr lang="en-CA" dirty="0" smtClean="0">
                <a:solidFill>
                  <a:srgbClr val="FF0000"/>
                </a:solidFill>
              </a:rPr>
              <a:t>available </a:t>
            </a:r>
            <a:r>
              <a:rPr lang="en-CA" dirty="0">
                <a:solidFill>
                  <a:srgbClr val="FF0000"/>
                </a:solidFill>
              </a:rPr>
              <a:t>to a player includes killing, maiming, dismembering, or sexually assaulting </a:t>
            </a:r>
            <a:r>
              <a:rPr lang="en-CA" dirty="0" smtClean="0">
                <a:solidFill>
                  <a:srgbClr val="FF0000"/>
                </a:solidFill>
              </a:rPr>
              <a:t>an </a:t>
            </a:r>
            <a:r>
              <a:rPr lang="en-CA" dirty="0">
                <a:solidFill>
                  <a:srgbClr val="FF0000"/>
                </a:solidFill>
              </a:rPr>
              <a:t>image of a </a:t>
            </a:r>
            <a:r>
              <a:rPr lang="en-CA" dirty="0" smtClean="0">
                <a:solidFill>
                  <a:srgbClr val="FF0000"/>
                </a:solidFill>
              </a:rPr>
              <a:t>human being</a:t>
            </a:r>
            <a:r>
              <a:rPr lang="en-CA" dirty="0"/>
              <a:t>, if those acts are depicted in the game in a </a:t>
            </a:r>
            <a:r>
              <a:rPr lang="en-CA" dirty="0" smtClean="0"/>
              <a:t>manner  that </a:t>
            </a:r>
            <a:r>
              <a:rPr lang="en-CA" dirty="0"/>
              <a:t>...</a:t>
            </a:r>
            <a:r>
              <a:rPr lang="en-CA" dirty="0" smtClean="0"/>
              <a:t>:</a:t>
            </a:r>
            <a:r>
              <a:rPr lang="en-US" dirty="0"/>
              <a:t> </a:t>
            </a:r>
            <a:r>
              <a:rPr lang="en-CA" dirty="0" smtClean="0"/>
              <a:t>A</a:t>
            </a:r>
            <a:r>
              <a:rPr lang="en-CA" dirty="0"/>
              <a:t>) Comes within all of the following descriptions:</a:t>
            </a:r>
            <a:endParaRPr lang="en-US" dirty="0"/>
          </a:p>
          <a:p>
            <a:pPr marL="0" indent="0">
              <a:buNone/>
            </a:pPr>
            <a:r>
              <a:rPr lang="en-CA" dirty="0"/>
              <a:t>(</a:t>
            </a:r>
            <a:r>
              <a:rPr lang="en-CA" dirty="0" err="1"/>
              <a:t>i</a:t>
            </a:r>
            <a:r>
              <a:rPr lang="en-CA" dirty="0"/>
              <a:t>)	A </a:t>
            </a:r>
            <a:r>
              <a:rPr lang="en-CA" dirty="0">
                <a:solidFill>
                  <a:srgbClr val="FF0000"/>
                </a:solidFill>
              </a:rPr>
              <a:t>reasonable person</a:t>
            </a:r>
            <a:r>
              <a:rPr lang="en-CA" dirty="0"/>
              <a:t>, considering the game as a whole, </a:t>
            </a:r>
            <a:r>
              <a:rPr lang="en-CA" dirty="0">
                <a:solidFill>
                  <a:srgbClr val="FF0000"/>
                </a:solidFill>
              </a:rPr>
              <a:t>would find appeals to a deviant or morbid interest of minors</a:t>
            </a:r>
            <a:r>
              <a:rPr lang="en-CA" dirty="0"/>
              <a:t>.</a:t>
            </a:r>
            <a:endParaRPr lang="en-US" dirty="0"/>
          </a:p>
          <a:p>
            <a:pPr marL="0" indent="0">
              <a:buNone/>
            </a:pPr>
            <a:r>
              <a:rPr lang="en-CA" dirty="0"/>
              <a:t>(ii)	It is patently </a:t>
            </a:r>
            <a:r>
              <a:rPr lang="en-CA" dirty="0">
                <a:solidFill>
                  <a:srgbClr val="FF0000"/>
                </a:solidFill>
              </a:rPr>
              <a:t>offensive to prevailing standards in the community</a:t>
            </a:r>
            <a:r>
              <a:rPr lang="en-CA" dirty="0"/>
              <a:t> as to what is suitable for minors.</a:t>
            </a:r>
            <a:endParaRPr lang="en-US" dirty="0"/>
          </a:p>
          <a:p>
            <a:pPr marL="0" indent="0">
              <a:buNone/>
            </a:pPr>
            <a:r>
              <a:rPr lang="en-CA" dirty="0" smtClean="0"/>
              <a:t>(iii)	It </a:t>
            </a:r>
            <a:r>
              <a:rPr lang="en-CA" dirty="0"/>
              <a:t>causes the game, as a whole, to </a:t>
            </a:r>
            <a:r>
              <a:rPr lang="en-CA" dirty="0">
                <a:solidFill>
                  <a:srgbClr val="FF0000"/>
                </a:solidFill>
              </a:rPr>
              <a:t>lack serious literary, artistic, political, or scientific value</a:t>
            </a:r>
            <a:r>
              <a:rPr lang="en-CA" dirty="0"/>
              <a:t> for minors</a:t>
            </a:r>
            <a:r>
              <a:rPr lang="en-CA" dirty="0" smtClean="0"/>
              <a:t>.”</a:t>
            </a:r>
            <a:endParaRPr lang="en-US" dirty="0"/>
          </a:p>
          <a:p>
            <a:pPr marL="0" indent="0">
              <a:buNone/>
            </a:pPr>
            <a:endParaRPr lang="en-US" dirty="0"/>
          </a:p>
        </p:txBody>
      </p:sp>
      <p:sp>
        <p:nvSpPr>
          <p:cNvPr id="4" name="Rectangle 3"/>
          <p:cNvSpPr/>
          <p:nvPr/>
        </p:nvSpPr>
        <p:spPr>
          <a:xfrm>
            <a:off x="6847840" y="1181299"/>
            <a:ext cx="2286000" cy="4862870"/>
          </a:xfrm>
          <a:prstGeom prst="rect">
            <a:avLst/>
          </a:prstGeom>
        </p:spPr>
        <p:txBody>
          <a:bodyPr wrap="square">
            <a:spAutoFit/>
          </a:bodyPr>
          <a:lstStyle/>
          <a:p>
            <a:r>
              <a:rPr lang="en-US" sz="2000" dirty="0" smtClean="0">
                <a:solidFill>
                  <a:srgbClr val="0000FF"/>
                </a:solidFill>
                <a:latin typeface="Apple Chancery"/>
                <a:cs typeface="Apple Chancery"/>
              </a:rPr>
              <a:t>“Your </a:t>
            </a:r>
            <a:r>
              <a:rPr lang="en-US" sz="2000" dirty="0">
                <a:solidFill>
                  <a:srgbClr val="0000FF"/>
                </a:solidFill>
                <a:latin typeface="Apple Chancery"/>
                <a:cs typeface="Apple Chancery"/>
              </a:rPr>
              <a:t>children are not your children.</a:t>
            </a:r>
          </a:p>
          <a:p>
            <a:r>
              <a:rPr lang="en-US" sz="2000" dirty="0">
                <a:solidFill>
                  <a:srgbClr val="0000FF"/>
                </a:solidFill>
                <a:latin typeface="Apple Chancery"/>
                <a:cs typeface="Apple Chancery"/>
              </a:rPr>
              <a:t>They are the sons and daughters of Life’s longing for itself.</a:t>
            </a:r>
          </a:p>
          <a:p>
            <a:r>
              <a:rPr lang="en-US" sz="2000" dirty="0">
                <a:solidFill>
                  <a:srgbClr val="0000FF"/>
                </a:solidFill>
                <a:latin typeface="Apple Chancery"/>
                <a:cs typeface="Apple Chancery"/>
              </a:rPr>
              <a:t>They come through you but not from you,</a:t>
            </a:r>
          </a:p>
          <a:p>
            <a:r>
              <a:rPr lang="en-US" sz="2000" dirty="0">
                <a:solidFill>
                  <a:srgbClr val="0000FF"/>
                </a:solidFill>
                <a:latin typeface="Apple Chancery"/>
                <a:cs typeface="Apple Chancery"/>
              </a:rPr>
              <a:t>And though they are with you yet they belong not to you</a:t>
            </a:r>
            <a:r>
              <a:rPr lang="en-US" sz="2000" dirty="0" smtClean="0">
                <a:solidFill>
                  <a:srgbClr val="0000FF"/>
                </a:solidFill>
                <a:latin typeface="Apple Chancery"/>
                <a:cs typeface="Apple Chancery"/>
              </a:rPr>
              <a:t>.”</a:t>
            </a:r>
          </a:p>
          <a:p>
            <a:endParaRPr lang="en-US" dirty="0"/>
          </a:p>
          <a:p>
            <a:r>
              <a:rPr lang="en-US" sz="1400" dirty="0" smtClean="0"/>
              <a:t>Kahlil </a:t>
            </a:r>
            <a:r>
              <a:rPr lang="en-US" sz="1400" dirty="0"/>
              <a:t>Gibran</a:t>
            </a:r>
          </a:p>
          <a:p>
            <a:endParaRPr lang="en-US" dirty="0"/>
          </a:p>
        </p:txBody>
      </p:sp>
      <p:pic>
        <p:nvPicPr>
          <p:cNvPr id="5" name="Content Placeholder 3" descr="file000200511824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5120" y="5197512"/>
            <a:ext cx="6248400" cy="757807"/>
          </a:xfrm>
          <a:prstGeom prst="rect">
            <a:avLst/>
          </a:prstGeom>
        </p:spPr>
      </p:pic>
    </p:spTree>
    <p:extLst>
      <p:ext uri="{BB962C8B-B14F-4D97-AF65-F5344CB8AC3E}">
        <p14:creationId xmlns:p14="http://schemas.microsoft.com/office/powerpoint/2010/main" val="279872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33"/>
            <a:ext cx="8229600" cy="1016000"/>
          </a:xfrm>
        </p:spPr>
        <p:txBody>
          <a:bodyPr>
            <a:normAutofit fontScale="90000"/>
          </a:bodyPr>
          <a:lstStyle/>
          <a:p>
            <a:r>
              <a:rPr lang="en-US" dirty="0" smtClean="0"/>
              <a:t>        on ‘Correlation </a:t>
            </a:r>
            <a:r>
              <a:rPr lang="en-US" dirty="0"/>
              <a:t>not C</a:t>
            </a:r>
            <a:r>
              <a:rPr lang="en-US" dirty="0" smtClean="0"/>
              <a:t>ausation’…</a:t>
            </a:r>
            <a:endParaRPr lang="en-US" dirty="0"/>
          </a:p>
        </p:txBody>
      </p:sp>
      <p:sp>
        <p:nvSpPr>
          <p:cNvPr id="3" name="Content Placeholder 2"/>
          <p:cNvSpPr>
            <a:spLocks noGrp="1"/>
          </p:cNvSpPr>
          <p:nvPr>
            <p:ph sz="quarter" idx="10"/>
          </p:nvPr>
        </p:nvSpPr>
        <p:spPr>
          <a:xfrm>
            <a:off x="0" y="1027632"/>
            <a:ext cx="9144000" cy="4915967"/>
          </a:xfrm>
        </p:spPr>
        <p:txBody>
          <a:bodyPr>
            <a:normAutofit/>
          </a:bodyPr>
          <a:lstStyle/>
          <a:p>
            <a:pPr marL="0" indent="0">
              <a:buNone/>
            </a:pPr>
            <a:r>
              <a:rPr lang="en-US" dirty="0" smtClean="0"/>
              <a:t>“</a:t>
            </a:r>
            <a:r>
              <a:rPr lang="en-US" dirty="0"/>
              <a:t>In sum, the evidence presented by the State does not support the Legislature’s purported interest in preventing psychological or neurological harm. </a:t>
            </a:r>
            <a:r>
              <a:rPr lang="en-US" dirty="0">
                <a:solidFill>
                  <a:srgbClr val="FF0000"/>
                </a:solidFill>
              </a:rPr>
              <a:t>Nearly all of the research is based on correlation, not evidence of causation, and most of the studies suffer from significant, admitted flaws in methodology as they relate to the State’s claimed interest. </a:t>
            </a:r>
            <a:r>
              <a:rPr lang="en-US" dirty="0"/>
              <a:t>None of the research establishes or suggests a causal link between minors playing violent video games and actual psychological or neurological harm, and inferences to that effect would not be reasonable. In fact, some of the studies caution against inferring causation. Although we do not require the State to demonstrate a “scientific certainty,” the State must </a:t>
            </a:r>
            <a:r>
              <a:rPr lang="en-US" dirty="0" smtClean="0"/>
              <a:t> </a:t>
            </a:r>
            <a:r>
              <a:rPr lang="en-US" dirty="0"/>
              <a:t>come forward with more than it has. As a result, the State has not met its burden to demonstrate a compelling interest</a:t>
            </a:r>
            <a:r>
              <a:rPr lang="en-US" dirty="0" smtClean="0"/>
              <a:t>.”</a:t>
            </a:r>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1120" y="11633"/>
            <a:ext cx="1351280" cy="1049785"/>
          </a:xfrm>
          <a:prstGeom prst="rect">
            <a:avLst/>
          </a:prstGeom>
        </p:spPr>
      </p:pic>
      <p:pic>
        <p:nvPicPr>
          <p:cNvPr id="5"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421813" y="4988560"/>
            <a:ext cx="1630747" cy="1235414"/>
          </a:xfrm>
          <a:prstGeom prst="rect">
            <a:avLst/>
          </a:prstGeom>
        </p:spPr>
      </p:pic>
      <p:pic>
        <p:nvPicPr>
          <p:cNvPr id="6"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5882506" y="4988560"/>
            <a:ext cx="1630747" cy="1235414"/>
          </a:xfrm>
          <a:prstGeom prst="rect">
            <a:avLst/>
          </a:prstGeom>
        </p:spPr>
      </p:pic>
      <p:pic>
        <p:nvPicPr>
          <p:cNvPr id="7"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4430372" y="4988560"/>
            <a:ext cx="1630747" cy="1235414"/>
          </a:xfrm>
          <a:prstGeom prst="rect">
            <a:avLst/>
          </a:prstGeom>
        </p:spPr>
      </p:pic>
    </p:spTree>
    <p:extLst>
      <p:ext uri="{BB962C8B-B14F-4D97-AF65-F5344CB8AC3E}">
        <p14:creationId xmlns:p14="http://schemas.microsoft.com/office/powerpoint/2010/main" val="323070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lstStyle/>
          <a:p>
            <a:r>
              <a:rPr lang="en-US" dirty="0" smtClean="0"/>
              <a:t>          on </a:t>
            </a:r>
            <a:r>
              <a:rPr lang="en-US" dirty="0"/>
              <a:t>C</a:t>
            </a:r>
            <a:r>
              <a:rPr lang="en-US" dirty="0" smtClean="0"/>
              <a:t>omparative Literature </a:t>
            </a:r>
            <a:endParaRPr lang="en-US" dirty="0"/>
          </a:p>
        </p:txBody>
      </p:sp>
      <p:sp>
        <p:nvSpPr>
          <p:cNvPr id="3" name="Content Placeholder 2"/>
          <p:cNvSpPr>
            <a:spLocks noGrp="1"/>
          </p:cNvSpPr>
          <p:nvPr>
            <p:ph sz="quarter" idx="10"/>
          </p:nvPr>
        </p:nvSpPr>
        <p:spPr>
          <a:xfrm>
            <a:off x="0" y="1117600"/>
            <a:ext cx="7823200" cy="5049520"/>
          </a:xfrm>
        </p:spPr>
        <p:txBody>
          <a:bodyPr>
            <a:normAutofit fontScale="70000" lnSpcReduction="20000"/>
          </a:bodyPr>
          <a:lstStyle/>
          <a:p>
            <a:pPr marL="0" indent="0">
              <a:buNone/>
            </a:pPr>
            <a:r>
              <a:rPr lang="en-US" dirty="0"/>
              <a:t>“California's argument would fare better if there were a longstanding </a:t>
            </a:r>
            <a:endParaRPr lang="en-US" dirty="0" smtClean="0"/>
          </a:p>
          <a:p>
            <a:pPr marL="0" indent="0">
              <a:buNone/>
            </a:pPr>
            <a:r>
              <a:rPr lang="en-US" dirty="0" smtClean="0"/>
              <a:t>tradition </a:t>
            </a:r>
            <a:r>
              <a:rPr lang="en-US" dirty="0"/>
              <a:t>in this country of specially restricting children's access to </a:t>
            </a:r>
            <a:endParaRPr lang="en-US" dirty="0" smtClean="0"/>
          </a:p>
          <a:p>
            <a:pPr marL="0" indent="0">
              <a:buNone/>
            </a:pPr>
            <a:r>
              <a:rPr lang="en-US" dirty="0" smtClean="0"/>
              <a:t>depictions </a:t>
            </a:r>
            <a:r>
              <a:rPr lang="en-US" dirty="0"/>
              <a:t>of violence, but there is none. Certainly the books we give </a:t>
            </a:r>
            <a:endParaRPr lang="en-US" dirty="0" smtClean="0"/>
          </a:p>
          <a:p>
            <a:pPr marL="0" indent="0">
              <a:buNone/>
            </a:pPr>
            <a:r>
              <a:rPr lang="en-US" dirty="0" smtClean="0"/>
              <a:t>children </a:t>
            </a:r>
            <a:r>
              <a:rPr lang="en-US" dirty="0"/>
              <a:t>to read -- or read to them when they are younger -- contain no </a:t>
            </a:r>
            <a:endParaRPr lang="en-US" dirty="0" smtClean="0"/>
          </a:p>
          <a:p>
            <a:pPr marL="0" indent="0">
              <a:buNone/>
            </a:pPr>
            <a:r>
              <a:rPr lang="en-US" dirty="0" smtClean="0"/>
              <a:t>shortage </a:t>
            </a:r>
            <a:r>
              <a:rPr lang="en-US" dirty="0"/>
              <a:t>of gore. </a:t>
            </a:r>
            <a:r>
              <a:rPr lang="en-US" dirty="0">
                <a:solidFill>
                  <a:srgbClr val="FF0000"/>
                </a:solidFill>
              </a:rPr>
              <a:t>Grimm's Fairy Tales, for example, are grim indeed. As </a:t>
            </a:r>
            <a:endParaRPr lang="en-US" dirty="0" smtClean="0">
              <a:solidFill>
                <a:srgbClr val="FF0000"/>
              </a:solidFill>
            </a:endParaRPr>
          </a:p>
          <a:p>
            <a:pPr marL="0" indent="0">
              <a:buNone/>
            </a:pPr>
            <a:r>
              <a:rPr lang="en-US" dirty="0" smtClean="0">
                <a:solidFill>
                  <a:srgbClr val="FF0000"/>
                </a:solidFill>
              </a:rPr>
              <a:t>her </a:t>
            </a:r>
            <a:r>
              <a:rPr lang="en-US" dirty="0">
                <a:solidFill>
                  <a:srgbClr val="FF0000"/>
                </a:solidFill>
              </a:rPr>
              <a:t>just deserts for trying to poison Snow White, the wicked queen is </a:t>
            </a:r>
            <a:endParaRPr lang="en-US" dirty="0" smtClean="0">
              <a:solidFill>
                <a:srgbClr val="FF0000"/>
              </a:solidFill>
            </a:endParaRPr>
          </a:p>
          <a:p>
            <a:pPr marL="0" indent="0">
              <a:buNone/>
            </a:pPr>
            <a:r>
              <a:rPr lang="en-US" dirty="0" smtClean="0">
                <a:solidFill>
                  <a:srgbClr val="FF0000"/>
                </a:solidFill>
              </a:rPr>
              <a:t>made </a:t>
            </a:r>
            <a:r>
              <a:rPr lang="en-US" dirty="0">
                <a:solidFill>
                  <a:srgbClr val="FF0000"/>
                </a:solidFill>
              </a:rPr>
              <a:t>to dance in red hot slippers "till she fell dead on the floor, a sad example </a:t>
            </a:r>
            <a:endParaRPr lang="en-US" dirty="0" smtClean="0">
              <a:solidFill>
                <a:srgbClr val="FF0000"/>
              </a:solidFill>
            </a:endParaRPr>
          </a:p>
          <a:p>
            <a:pPr marL="0" indent="0">
              <a:buNone/>
            </a:pPr>
            <a:r>
              <a:rPr lang="en-US" dirty="0" smtClean="0">
                <a:solidFill>
                  <a:srgbClr val="FF0000"/>
                </a:solidFill>
              </a:rPr>
              <a:t>of </a:t>
            </a:r>
            <a:r>
              <a:rPr lang="en-US" dirty="0">
                <a:solidFill>
                  <a:srgbClr val="FF0000"/>
                </a:solidFill>
              </a:rPr>
              <a:t>envy and jealousy." Cinderella's evil stepsisters have their eyes pecked out </a:t>
            </a:r>
            <a:endParaRPr lang="en-US" dirty="0" smtClean="0">
              <a:solidFill>
                <a:srgbClr val="FF0000"/>
              </a:solidFill>
            </a:endParaRPr>
          </a:p>
          <a:p>
            <a:pPr marL="0" indent="0">
              <a:buNone/>
            </a:pPr>
            <a:r>
              <a:rPr lang="en-US" dirty="0" smtClean="0">
                <a:solidFill>
                  <a:srgbClr val="FF0000"/>
                </a:solidFill>
              </a:rPr>
              <a:t>by </a:t>
            </a:r>
            <a:r>
              <a:rPr lang="en-US" dirty="0">
                <a:solidFill>
                  <a:srgbClr val="FF0000"/>
                </a:solidFill>
              </a:rPr>
              <a:t>doves. And Hansel and Gretel kill their captor by baking her in an oven</a:t>
            </a:r>
            <a:r>
              <a:rPr lang="en-US" dirty="0" smtClean="0">
                <a:solidFill>
                  <a:srgbClr val="FF0000"/>
                </a:solidFill>
              </a:rPr>
              <a:t>.</a:t>
            </a:r>
          </a:p>
          <a:p>
            <a:pPr marL="0" indent="0">
              <a:buNone/>
            </a:pPr>
            <a:r>
              <a:rPr lang="en-US" dirty="0" smtClean="0">
                <a:solidFill>
                  <a:srgbClr val="FF0000"/>
                </a:solidFill>
              </a:rPr>
              <a:t> </a:t>
            </a:r>
            <a:endParaRPr lang="en-US" dirty="0">
              <a:solidFill>
                <a:srgbClr val="FF0000"/>
              </a:solidFill>
            </a:endParaRPr>
          </a:p>
          <a:p>
            <a:pPr marL="0" indent="0">
              <a:buNone/>
            </a:pPr>
            <a:r>
              <a:rPr lang="en-US" dirty="0" smtClean="0"/>
              <a:t>High</a:t>
            </a:r>
            <a:r>
              <a:rPr lang="en-US" dirty="0"/>
              <a:t>-school reading lists are full of similar fare. Homer's Odysseus blinds </a:t>
            </a:r>
            <a:endParaRPr lang="en-US" dirty="0" smtClean="0"/>
          </a:p>
          <a:p>
            <a:pPr marL="0" indent="0">
              <a:buNone/>
            </a:pPr>
            <a:r>
              <a:rPr lang="en-US" dirty="0" err="1" smtClean="0"/>
              <a:t>Polyphemus</a:t>
            </a:r>
            <a:r>
              <a:rPr lang="en-US" dirty="0" smtClean="0"/>
              <a:t> </a:t>
            </a:r>
            <a:r>
              <a:rPr lang="en-US" dirty="0"/>
              <a:t>by grinding out his eye with a heated stake. In the Inferno, Dante </a:t>
            </a:r>
            <a:endParaRPr lang="en-US" dirty="0" smtClean="0"/>
          </a:p>
          <a:p>
            <a:pPr marL="0" indent="0">
              <a:buNone/>
            </a:pPr>
            <a:r>
              <a:rPr lang="en-US" dirty="0" smtClean="0"/>
              <a:t>and </a:t>
            </a:r>
            <a:r>
              <a:rPr lang="en-US" dirty="0"/>
              <a:t>Virgil watch corrupt politicians struggle to stay submerged beneath a lake of </a:t>
            </a:r>
            <a:endParaRPr lang="en-US" dirty="0" smtClean="0"/>
          </a:p>
          <a:p>
            <a:pPr marL="0" indent="0">
              <a:buNone/>
            </a:pPr>
            <a:r>
              <a:rPr lang="en-US" dirty="0" smtClean="0"/>
              <a:t>boiling </a:t>
            </a:r>
            <a:r>
              <a:rPr lang="en-US" dirty="0"/>
              <a:t>pitch. And Lord of the Flies recounts how a schoolboy is savagely </a:t>
            </a:r>
            <a:endParaRPr lang="en-US" dirty="0" smtClean="0"/>
          </a:p>
          <a:p>
            <a:pPr marL="0" indent="0">
              <a:buNone/>
            </a:pPr>
            <a:r>
              <a:rPr lang="en-US" dirty="0" smtClean="0"/>
              <a:t>murdered </a:t>
            </a:r>
            <a:r>
              <a:rPr lang="en-US" dirty="0"/>
              <a:t>by other children while marooned on an island. </a:t>
            </a:r>
            <a:endParaRPr lang="en-US" dirty="0" smtClean="0"/>
          </a:p>
          <a:p>
            <a:pPr marL="0" indent="0">
              <a:buNone/>
            </a:pPr>
            <a:endParaRPr lang="en-US" dirty="0"/>
          </a:p>
          <a:p>
            <a:pPr marL="0" indent="0">
              <a:buNone/>
            </a:pPr>
            <a:r>
              <a:rPr lang="en-US" dirty="0" smtClean="0"/>
              <a:t>This </a:t>
            </a:r>
            <a:r>
              <a:rPr lang="en-US" dirty="0"/>
              <a:t>is not to say that minors' consumption of violent entertainment has never </a:t>
            </a:r>
            <a:endParaRPr lang="en-US" dirty="0" smtClean="0"/>
          </a:p>
          <a:p>
            <a:pPr marL="0" indent="0">
              <a:buNone/>
            </a:pPr>
            <a:r>
              <a:rPr lang="en-US" dirty="0" smtClean="0"/>
              <a:t>encountered </a:t>
            </a:r>
            <a:r>
              <a:rPr lang="en-US" dirty="0"/>
              <a:t>resistance. </a:t>
            </a:r>
            <a:r>
              <a:rPr lang="en-US" dirty="0">
                <a:solidFill>
                  <a:srgbClr val="FF0000"/>
                </a:solidFill>
              </a:rPr>
              <a:t>In the 1800's, dime novels depicting crime and "penny </a:t>
            </a:r>
            <a:endParaRPr lang="en-US" dirty="0" smtClean="0">
              <a:solidFill>
                <a:srgbClr val="FF0000"/>
              </a:solidFill>
            </a:endParaRPr>
          </a:p>
          <a:p>
            <a:pPr marL="0" indent="0">
              <a:buNone/>
            </a:pPr>
            <a:r>
              <a:rPr lang="en-US" dirty="0" err="1" smtClean="0">
                <a:solidFill>
                  <a:srgbClr val="FF0000"/>
                </a:solidFill>
              </a:rPr>
              <a:t>dreadfuls</a:t>
            </a:r>
            <a:r>
              <a:rPr lang="en-US" dirty="0">
                <a:solidFill>
                  <a:srgbClr val="FF0000"/>
                </a:solidFill>
              </a:rPr>
              <a:t>" were blamed in some quarters for juvenile delinquency. When motion </a:t>
            </a:r>
            <a:endParaRPr lang="en-US" dirty="0" smtClean="0">
              <a:solidFill>
                <a:srgbClr val="FF0000"/>
              </a:solidFill>
            </a:endParaRPr>
          </a:p>
          <a:p>
            <a:pPr marL="0" indent="0">
              <a:buNone/>
            </a:pPr>
            <a:r>
              <a:rPr lang="en-US" dirty="0" smtClean="0">
                <a:solidFill>
                  <a:srgbClr val="FF0000"/>
                </a:solidFill>
              </a:rPr>
              <a:t>pictures </a:t>
            </a:r>
            <a:r>
              <a:rPr lang="en-US" dirty="0">
                <a:solidFill>
                  <a:srgbClr val="FF0000"/>
                </a:solidFill>
              </a:rPr>
              <a:t>came along, they became the villains instead. Radio dramas were next, </a:t>
            </a:r>
            <a:endParaRPr lang="en-US" dirty="0" smtClean="0">
              <a:solidFill>
                <a:srgbClr val="FF0000"/>
              </a:solidFill>
            </a:endParaRPr>
          </a:p>
          <a:p>
            <a:pPr marL="0" indent="0">
              <a:buNone/>
            </a:pPr>
            <a:r>
              <a:rPr lang="en-US" dirty="0" smtClean="0">
                <a:solidFill>
                  <a:srgbClr val="FF0000"/>
                </a:solidFill>
              </a:rPr>
              <a:t>and </a:t>
            </a:r>
            <a:r>
              <a:rPr lang="en-US" dirty="0">
                <a:solidFill>
                  <a:srgbClr val="FF0000"/>
                </a:solidFill>
              </a:rPr>
              <a:t>then came comic books. And, of course, after comic books came television </a:t>
            </a:r>
            <a:endParaRPr lang="en-US" dirty="0" smtClean="0">
              <a:solidFill>
                <a:srgbClr val="FF0000"/>
              </a:solidFill>
            </a:endParaRPr>
          </a:p>
          <a:p>
            <a:pPr marL="0" indent="0">
              <a:buNone/>
            </a:pPr>
            <a:r>
              <a:rPr lang="en-US" dirty="0" smtClean="0">
                <a:solidFill>
                  <a:srgbClr val="FF0000"/>
                </a:solidFill>
              </a:rPr>
              <a:t>and </a:t>
            </a:r>
            <a:r>
              <a:rPr lang="en-US" dirty="0">
                <a:solidFill>
                  <a:srgbClr val="FF0000"/>
                </a:solidFill>
              </a:rPr>
              <a:t>music lyrics.”</a:t>
            </a:r>
          </a:p>
          <a:p>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5920" y="50800"/>
            <a:ext cx="1307792" cy="1016000"/>
          </a:xfrm>
          <a:prstGeom prst="rect">
            <a:avLst/>
          </a:prstGeom>
        </p:spPr>
      </p:pic>
      <p:pic>
        <p:nvPicPr>
          <p:cNvPr id="5"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2016606"/>
            <a:ext cx="1320800" cy="1000606"/>
          </a:xfrm>
          <a:prstGeom prst="rect">
            <a:avLst/>
          </a:prstGeom>
        </p:spPr>
      </p:pic>
      <p:pic>
        <p:nvPicPr>
          <p:cNvPr id="6"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3017212"/>
            <a:ext cx="1320800" cy="1000606"/>
          </a:xfrm>
          <a:prstGeom prst="rect">
            <a:avLst/>
          </a:prstGeom>
        </p:spPr>
      </p:pic>
      <p:pic>
        <p:nvPicPr>
          <p:cNvPr id="7"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3828239"/>
            <a:ext cx="1320800" cy="1000606"/>
          </a:xfrm>
          <a:prstGeom prst="rect">
            <a:avLst/>
          </a:prstGeom>
        </p:spPr>
      </p:pic>
      <p:pic>
        <p:nvPicPr>
          <p:cNvPr id="8"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4518121"/>
            <a:ext cx="1320800" cy="1000606"/>
          </a:xfrm>
          <a:prstGeom prst="rect">
            <a:avLst/>
          </a:prstGeom>
        </p:spPr>
      </p:pic>
      <p:pic>
        <p:nvPicPr>
          <p:cNvPr id="9"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823200" y="1066800"/>
            <a:ext cx="1320800" cy="1000606"/>
          </a:xfrm>
          <a:prstGeom prst="rect">
            <a:avLst/>
          </a:prstGeom>
        </p:spPr>
      </p:pic>
    </p:spTree>
    <p:extLst>
      <p:ext uri="{BB962C8B-B14F-4D97-AF65-F5344CB8AC3E}">
        <p14:creationId xmlns:p14="http://schemas.microsoft.com/office/powerpoint/2010/main" val="190023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16000"/>
          </a:xfrm>
        </p:spPr>
        <p:txBody>
          <a:bodyPr>
            <a:normAutofit fontScale="90000"/>
          </a:bodyPr>
          <a:lstStyle/>
          <a:p>
            <a:r>
              <a:rPr lang="en-US" dirty="0" smtClean="0"/>
              <a:t>             on the impact of ‘Interactivity’…</a:t>
            </a:r>
            <a:endParaRPr lang="en-US" dirty="0"/>
          </a:p>
        </p:txBody>
      </p:sp>
      <p:sp>
        <p:nvSpPr>
          <p:cNvPr id="3" name="Content Placeholder 2"/>
          <p:cNvSpPr>
            <a:spLocks noGrp="1"/>
          </p:cNvSpPr>
          <p:nvPr>
            <p:ph sz="quarter" idx="10"/>
          </p:nvPr>
        </p:nvSpPr>
        <p:spPr>
          <a:xfrm>
            <a:off x="0" y="1016000"/>
            <a:ext cx="9144000" cy="5171440"/>
          </a:xfrm>
        </p:spPr>
        <p:txBody>
          <a:bodyPr>
            <a:normAutofit fontScale="92500" lnSpcReduction="10000"/>
          </a:bodyPr>
          <a:lstStyle/>
          <a:p>
            <a:pPr marL="0" indent="0">
              <a:buNone/>
            </a:pPr>
            <a:endParaRPr lang="en-US" dirty="0" smtClean="0"/>
          </a:p>
          <a:p>
            <a:pPr marL="0" indent="0">
              <a:buNone/>
            </a:pPr>
            <a:r>
              <a:rPr lang="en-US" dirty="0" smtClean="0"/>
              <a:t>“California </a:t>
            </a:r>
            <a:r>
              <a:rPr lang="en-US" dirty="0"/>
              <a:t>claims that video games present special problems because they are “interactive,” in that the player participates in the violent action on screen and determines its outcome. The latter feature is nothing new: Since at least the publication of </a:t>
            </a:r>
            <a:r>
              <a:rPr lang="en-US" i="1" dirty="0"/>
              <a:t>The Adventures of You: Sugarcane Island</a:t>
            </a:r>
            <a:r>
              <a:rPr lang="en-US" dirty="0"/>
              <a:t> in 1969, young readers of choose-your-own-adventure stories have been able to make decisions that determine the plot by following instructions about which page to turn to. </a:t>
            </a:r>
            <a:r>
              <a:rPr lang="en-US" dirty="0">
                <a:solidFill>
                  <a:srgbClr val="000090"/>
                </a:solidFill>
              </a:rPr>
              <a:t>As for the argument that video games enable participation in the violent action, that seems to us more a matter of degree than of kind</a:t>
            </a:r>
            <a:r>
              <a:rPr lang="en-US" dirty="0" smtClean="0"/>
              <a:t>.” </a:t>
            </a:r>
            <a:r>
              <a:rPr lang="en-US" sz="1900" dirty="0" smtClean="0"/>
              <a:t>(Justice Scalia delivering the opinion of the Court)</a:t>
            </a:r>
          </a:p>
          <a:p>
            <a:pPr marL="0" indent="0">
              <a:buNone/>
            </a:pPr>
            <a:r>
              <a:rPr lang="en-US" dirty="0" smtClean="0">
                <a:solidFill>
                  <a:srgbClr val="FF0000"/>
                </a:solidFill>
              </a:rPr>
              <a:t>                                            </a:t>
            </a:r>
            <a:r>
              <a:rPr lang="en-US" b="1" dirty="0" smtClean="0">
                <a:solidFill>
                  <a:srgbClr val="FF0000"/>
                </a:solidFill>
              </a:rPr>
              <a:t>Versus</a:t>
            </a:r>
          </a:p>
          <a:p>
            <a:pPr marL="0" indent="0">
              <a:buNone/>
            </a:pPr>
            <a:r>
              <a:rPr lang="en-CA" dirty="0" smtClean="0"/>
              <a:t>“When </a:t>
            </a:r>
            <a:r>
              <a:rPr lang="en-CA" dirty="0"/>
              <a:t>all of the characteristics of video games are taken into account, </a:t>
            </a:r>
            <a:r>
              <a:rPr lang="en-CA" dirty="0">
                <a:solidFill>
                  <a:srgbClr val="FF6600"/>
                </a:solidFill>
              </a:rPr>
              <a:t>there is certainly a reasonable basis for thinking that the experience of playing a video game may be quite different from the experience of reading a book, listening to a radio broadcast, or viewing a movie</a:t>
            </a:r>
            <a:r>
              <a:rPr lang="en-CA" dirty="0"/>
              <a:t>. And if this is so, then for at least some minors, the effects of playing violent video games may also be quite different. The Court acts prematurely in dismissing this possibility out of hand</a:t>
            </a:r>
            <a:r>
              <a:rPr lang="en-CA" dirty="0" smtClean="0"/>
              <a:t>.” </a:t>
            </a:r>
            <a:r>
              <a:rPr lang="en-CA" sz="1900" dirty="0" smtClean="0"/>
              <a:t>(Justice Alito, concurring in the result) </a:t>
            </a:r>
            <a:endParaRPr lang="en-US" sz="1900" dirty="0"/>
          </a:p>
          <a:p>
            <a:pPr marL="0" indent="0">
              <a:buNone/>
            </a:pPr>
            <a:endParaRPr lang="en-US" dirty="0"/>
          </a:p>
        </p:txBody>
      </p:sp>
      <p:pic>
        <p:nvPicPr>
          <p:cNvPr id="4" name="Content Placeholder 3" descr="800px-Governor_Arnold_Schwarzenegger.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2800" y="71121"/>
            <a:ext cx="1307792" cy="1016000"/>
          </a:xfrm>
          <a:prstGeom prst="rect">
            <a:avLst/>
          </a:prstGeom>
        </p:spPr>
      </p:pic>
      <p:pic>
        <p:nvPicPr>
          <p:cNvPr id="5"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5538011" y="5532582"/>
            <a:ext cx="797357" cy="604058"/>
          </a:xfrm>
          <a:prstGeom prst="rect">
            <a:avLst/>
          </a:prstGeom>
        </p:spPr>
      </p:pic>
      <p:pic>
        <p:nvPicPr>
          <p:cNvPr id="6"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6294729" y="5532582"/>
            <a:ext cx="797357" cy="604058"/>
          </a:xfrm>
          <a:prstGeom prst="rect">
            <a:avLst/>
          </a:prstGeom>
        </p:spPr>
      </p:pic>
      <p:pic>
        <p:nvPicPr>
          <p:cNvPr id="7"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6873781" y="5532582"/>
            <a:ext cx="797357" cy="604058"/>
          </a:xfrm>
          <a:prstGeom prst="rect">
            <a:avLst/>
          </a:prstGeom>
        </p:spPr>
      </p:pic>
      <p:pic>
        <p:nvPicPr>
          <p:cNvPr id="8"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7490764" y="5532582"/>
            <a:ext cx="797357" cy="604058"/>
          </a:xfrm>
          <a:prstGeom prst="rect">
            <a:avLst/>
          </a:prstGeom>
        </p:spPr>
      </p:pic>
      <p:pic>
        <p:nvPicPr>
          <p:cNvPr id="9" name="Content Placeholder 3" descr="120px-Optical-illusion-checkerboard.png"/>
          <p:cNvPicPr>
            <a:picLocks noChangeAspect="1"/>
          </p:cNvPicPr>
          <p:nvPr/>
        </p:nvPicPr>
        <p:blipFill rotWithShape="1">
          <a:blip r:embed="rId3" cstate="print">
            <a:extLst>
              <a:ext uri="{28A0092B-C50C-407E-A947-70E740481C1C}">
                <a14:useLocalDpi xmlns:a14="http://schemas.microsoft.com/office/drawing/2010/main"/>
              </a:ext>
            </a:extLst>
          </a:blip>
          <a:srcRect l="411" r="587"/>
          <a:stretch/>
        </p:blipFill>
        <p:spPr>
          <a:xfrm>
            <a:off x="4949173" y="5532582"/>
            <a:ext cx="797357" cy="604058"/>
          </a:xfrm>
          <a:prstGeom prst="rect">
            <a:avLst/>
          </a:prstGeom>
        </p:spPr>
      </p:pic>
    </p:spTree>
    <p:extLst>
      <p:ext uri="{BB962C8B-B14F-4D97-AF65-F5344CB8AC3E}">
        <p14:creationId xmlns:p14="http://schemas.microsoft.com/office/powerpoint/2010/main" val="349122384"/>
      </p:ext>
    </p:extLst>
  </p:cSld>
  <p:clrMapOvr>
    <a:masterClrMapping/>
  </p:clrMapOvr>
</p:sld>
</file>

<file path=ppt/theme/theme1.xml><?xml version="1.0" encoding="utf-8"?>
<a:theme xmlns:a="http://schemas.openxmlformats.org/drawingml/2006/main" name="CDM_PPT_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CDM_PPT_Template .thmx</Template>
  <TotalTime>1080</TotalTime>
  <Words>3305</Words>
  <Application>Microsoft Macintosh PowerPoint</Application>
  <PresentationFormat>On-screen Show (4:3)</PresentationFormat>
  <Paragraphs>298</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CDM_PPT_Template </vt:lpstr>
      <vt:lpstr>           The Terminator &amp; the Orc</vt:lpstr>
      <vt:lpstr> Now at Part D: Conciliation (final leg of journey)</vt:lpstr>
      <vt:lpstr>  Any Questions on 1st Three memes</vt:lpstr>
      <vt:lpstr>(How) do these (cases) resemble each other?                 The Terminator &amp; the Orc </vt:lpstr>
      <vt:lpstr>BnetD case “seems to be about”…</vt:lpstr>
      <vt:lpstr>  Schwarzenegger case “seems to be about”…</vt:lpstr>
      <vt:lpstr>        on ‘Correlation not Causation’…</vt:lpstr>
      <vt:lpstr>          on Comparative Literature </vt:lpstr>
      <vt:lpstr>             on the impact of ‘Interactivity’…</vt:lpstr>
      <vt:lpstr>                 Truth in ‘tone’…</vt:lpstr>
      <vt:lpstr>        Common Denominator 1</vt:lpstr>
      <vt:lpstr>   The (Shocking) Truth About Game IP?</vt:lpstr>
      <vt:lpstr>      Common Denominator 2</vt:lpstr>
      <vt:lpstr> Common Denominator 3: “Chill”</vt:lpstr>
      <vt:lpstr>      The Academic Battleground</vt:lpstr>
      <vt:lpstr>             Application of all this…</vt:lpstr>
      <vt:lpstr>PowerPoint Presentation</vt:lpstr>
      <vt:lpstr>       Grand Prix Legends &amp; mods:                 A personal history…</vt:lpstr>
      <vt:lpstr>Conflicting memes of “CREATIVE”       1. “Everything is a ReMix”</vt:lpstr>
      <vt:lpstr>2. The “Hollywood Model” </vt:lpstr>
      <vt:lpstr>          Education as modding</vt:lpstr>
      <vt:lpstr>     The Common Law as Modding</vt:lpstr>
      <vt:lpstr>       Problem 1: CREATIVE CHILL Remember “Mrs. Smith”?: Now Revisited</vt:lpstr>
      <vt:lpstr>Problem 2: Remember the Idea/Expression                                  Dichotomy ?</vt:lpstr>
      <vt:lpstr>  (TODAY) IN THE DIGITAL WORLD</vt:lpstr>
      <vt:lpstr>          Understanding Copyright as part of    the democratization of thought? As part of           a trajectory of creative freedoms?  </vt:lpstr>
      <vt:lpstr>Cases Neither Allow Nor Prohibit (Creative) Modding </vt:lpstr>
      <vt:lpstr>  Common Denominators of the Cases</vt:lpstr>
      <vt:lpstr>     Right to Mod Argument - Method A:        Revert to No Protection for Games</vt:lpstr>
      <vt:lpstr>     Right to Mod Argument – Method B:         Raise Thresholds for IP Protection</vt:lpstr>
      <vt:lpstr>     Right to Mod Argument – Method C:         Fair Use/Dealing – “User Rights”</vt:lpstr>
      <vt:lpstr>Right to Mod Argument – Method D:                                  “Context Shifting”</vt:lpstr>
      <vt:lpstr>Right to Mod Argument – Method E:                             Right to Mod/CREATE</vt:lpstr>
      <vt:lpstr>    Can we (please)……</vt:lpstr>
      <vt:lpstr>                NEXT TIME….</vt:lpstr>
      <vt:lpstr>Our Academic Partners</vt:lpstr>
    </vt:vector>
  </TitlesOfParts>
  <Company>Festinger Bahniwal Law &amp; Strategy LLP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Terminator &amp; the Orc</dc:title>
  <dc:creator>Jon Festinger</dc:creator>
  <cp:lastModifiedBy>Jon Festinger</cp:lastModifiedBy>
  <cp:revision>112</cp:revision>
  <dcterms:created xsi:type="dcterms:W3CDTF">2013-03-24T21:32:17Z</dcterms:created>
  <dcterms:modified xsi:type="dcterms:W3CDTF">2013-03-31T07:58:52Z</dcterms:modified>
</cp:coreProperties>
</file>