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7" r:id="rId2"/>
    <p:sldId id="292" r:id="rId3"/>
    <p:sldId id="289" r:id="rId4"/>
    <p:sldId id="290" r:id="rId5"/>
    <p:sldId id="259" r:id="rId6"/>
    <p:sldId id="260" r:id="rId7"/>
    <p:sldId id="293" r:id="rId8"/>
    <p:sldId id="295" r:id="rId9"/>
    <p:sldId id="297" r:id="rId10"/>
    <p:sldId id="307" r:id="rId11"/>
    <p:sldId id="308" r:id="rId12"/>
    <p:sldId id="309" r:id="rId13"/>
    <p:sldId id="294" r:id="rId14"/>
    <p:sldId id="296" r:id="rId15"/>
    <p:sldId id="300" r:id="rId16"/>
    <p:sldId id="304" r:id="rId17"/>
    <p:sldId id="273" r:id="rId18"/>
    <p:sldId id="274" r:id="rId19"/>
    <p:sldId id="305" r:id="rId20"/>
    <p:sldId id="275" r:id="rId21"/>
    <p:sldId id="306" r:id="rId22"/>
    <p:sldId id="276" r:id="rId23"/>
    <p:sldId id="298" r:id="rId24"/>
    <p:sldId id="280" r:id="rId25"/>
    <p:sldId id="281" r:id="rId26"/>
    <p:sldId id="282" r:id="rId27"/>
    <p:sldId id="285" r:id="rId28"/>
    <p:sldId id="310" r:id="rId29"/>
    <p:sldId id="311" r:id="rId30"/>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A22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9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E1D0F-2C83-084D-AFFD-C6E5FCA3EB36}" type="datetimeFigureOut">
              <a:rPr lang="en-US" smtClean="0"/>
              <a:t>2013-03-14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E87BC-372F-7945-A9D9-0CFF937A6DA6}" type="slidenum">
              <a:rPr lang="en-US" smtClean="0"/>
              <a:t>‹#›</a:t>
            </a:fld>
            <a:endParaRPr lang="en-US"/>
          </a:p>
        </p:txBody>
      </p:sp>
    </p:spTree>
    <p:extLst>
      <p:ext uri="{BB962C8B-B14F-4D97-AF65-F5344CB8AC3E}">
        <p14:creationId xmlns:p14="http://schemas.microsoft.com/office/powerpoint/2010/main" val="352280666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gamepolitics.com/2013/01/30/sen-lamar-alexander-games-are-bigger-problem-guns" TargetMode="External"/><Relationship Id="rId4" Type="http://schemas.openxmlformats.org/officeDocument/2006/relationships/hyperlink" Target="http://gamepolitics.com/2013/02/25/former-fbi-profiler-video-games-do-not-cause-violence%23.USwJD6XR0m0" TargetMode="External"/><Relationship Id="rId5" Type="http://schemas.openxmlformats.org/officeDocument/2006/relationships/hyperlink" Target="http://www.ign.com/blogs/andreweisen/2013/01/25/little-evidence-sandy-hook-shooter-was-a-gamer" TargetMode="External"/><Relationship Id="rId6" Type="http://schemas.openxmlformats.org/officeDocument/2006/relationships/hyperlink" Target="http://kotaku.com/5976781/25-video-game-violence-studies-summarized" TargetMode="External"/><Relationship Id="rId7" Type="http://schemas.openxmlformats.org/officeDocument/2006/relationships/hyperlink" Target="http://kotaku.com/5976286/im-mentally-ill-i-love-violent-video-games-and-theyve-never-made-me-feel-like-killing-anyone" TargetMode="External"/><Relationship Id="rId8" Type="http://schemas.openxmlformats.org/officeDocument/2006/relationships/hyperlink" Target="http://www.huffingtonpost.com/paul-mones/video-games-violence_b_2480823.html" TargetMode="External"/><Relationship Id="rId9" Type="http://schemas.openxmlformats.org/officeDocument/2006/relationships/hyperlink" Target="http://www.thedailybeast.com/articles/2012/12/22/i-was-adam-lanza.html" TargetMode="External"/><Relationship Id="rId10" Type="http://schemas.openxmlformats.org/officeDocument/2006/relationships/hyperlink" Target="http://www.nytimes.com/2013/01/23/opinion/invitation-to-a-dialogue-media-violence.html?_r=0" TargetMode="External"/><Relationship Id="rId1" Type="http://schemas.openxmlformats.org/officeDocument/2006/relationships/slideLayout" Target="../slideLayouts/slideLayout2.xml"/><Relationship Id="rId2" Type="http://schemas.openxmlformats.org/officeDocument/2006/relationships/hyperlink" Target="http://www.escapistmagazine.com/news/view/122351-Majority-of-Americans-Believe-Games-Contribute-to-Violen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posgoode.ca/2012/11/ip-osgoode-speaker-series-the-honourable-mr-justice-marshall-rothstein-%E2%80%93-reflections-on-the-supreme-court-of-canada-2012-copyright-decis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icymic.com/articles/28280/violent-video-games-actually-decrease-violence-study-finds" TargetMode="External"/><Relationship Id="rId3" Type="http://schemas.openxmlformats.org/officeDocument/2006/relationships/hyperlink" Target="http://www.gamepolitics.com/2013/02/13/research-violent-video-game-sales-climb-violent-crime-among-youths-decreases%23.UR9AI6XR0m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kotaku.com/5966587/nine-signs-that-video-games-grew-up-a-bit-in-2012"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hyperlink" Target="http://www.pcgamer.com/2012/12/20/violence-and-videogames-we-look-at-the-studies-cited-in-the-aftermath-of-sandy-hook/" TargetMode="External"/><Relationship Id="rId4" Type="http://schemas.openxmlformats.org/officeDocument/2006/relationships/hyperlink" Target="http://www.slate.com/blogs/crime/2012/12/21/wayne_lapierre_don_t_listen_to_the_nra_the_research_saying_video_games_cause.html" TargetMode="External"/><Relationship Id="rId5" Type="http://schemas.openxmlformats.org/officeDocument/2006/relationships/hyperlink" Target="http://techcrunch.com/2012/12/22/all-games-are-in-a-sense-violent/" TargetMode="External"/><Relationship Id="rId6" Type="http://schemas.openxmlformats.org/officeDocument/2006/relationships/hyperlink" Target="http://www.polygon.com/2013/1/14/3875420/video-game-violence" TargetMode="External"/><Relationship Id="rId7" Type="http://schemas.openxmlformats.org/officeDocument/2006/relationships/hyperlink" Target="http://hereandnow.wbur.org/2013/02/21/video-games-guns" TargetMode="External"/><Relationship Id="rId1" Type="http://schemas.openxmlformats.org/officeDocument/2006/relationships/slideLayout" Target="../slideLayouts/slideLayout2.xml"/><Relationship Id="rId2" Type="http://schemas.openxmlformats.org/officeDocument/2006/relationships/hyperlink" Target="http://gamestudies.org/1201/articles/carly_kocure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orbes.com/sites/carolpinchefsky/2013/03/12/a-feminist-reviews-tomb-raiders-lara-croft/" TargetMode="External"/><Relationship Id="rId4" Type="http://schemas.openxmlformats.org/officeDocument/2006/relationships/hyperlink" Target="http://www.pocket-lint.com/news/45874/hitman-absolution-trailer-causes-outrage-io-games-producer-talks-violence-and-content" TargetMode="External"/><Relationship Id="rId5" Type="http://schemas.openxmlformats.org/officeDocument/2006/relationships/hyperlink" Target="http://www.nytimes.com/2012/08/02/us/sexual-harassment-in-online-gaming-stirs-anger.html" TargetMode="External"/><Relationship Id="rId6" Type="http://schemas.openxmlformats.org/officeDocument/2006/relationships/hyperlink" Target="http://www.feministfrequency.com/2012/07/image-based-harassment-and-visual-misogyny/" TargetMode="External"/><Relationship Id="rId7" Type="http://schemas.openxmlformats.org/officeDocument/2006/relationships/hyperlink" Target="http://www.gamespot.com/features/fear-of-a-woman-warrior-6404142/" TargetMode="External"/><Relationship Id="rId8" Type="http://schemas.openxmlformats.org/officeDocument/2006/relationships/hyperlink" Target="http://zanytomato.tumblr.com/post/44978912674/on-being-a-girl-in-computer-science-a-confession" TargetMode="External"/><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http://gamingbolt.com/video-games-and-aestheticising-sexual-viole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laurier.communicationstudies.ca/files/wood_problems_game_addiction.pdf" TargetMode="External"/><Relationship Id="rId4" Type="http://schemas.openxmlformats.org/officeDocument/2006/relationships/hyperlink" Target="http://wpblog.uncfsu.edu/fsu_news/files/2012/01/Journal-of-Addictions-Nursing-Article-on-A-Case-Study-of-Internet-Game-Addiction.pdf" TargetMode="External"/><Relationship Id="rId5" Type="http://schemas.openxmlformats.org/officeDocument/2006/relationships/hyperlink" Target="https://www.sfu.ca/cmns/courses/2011/325/class/13zachary/3_final_project/Misc_files/Computer%20and%20Video%20Game%20Addiction%20%20Weinstein.pdf" TargetMode="External"/><Relationship Id="rId6" Type="http://schemas.openxmlformats.org/officeDocument/2006/relationships/hyperlink" Target="http://www.video-game-addiction.org/video-game-addiction-articles/study-documents-prevalence-of-pathological-behavior-among-young-video-gamers.htm" TargetMode="External"/><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listverse.com/2010/11/07/top-10-cases-of-extreme-game-addic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theesa.com/facts/pdfs/ESA_EF_2012.pdf" TargetMode="External"/><Relationship Id="rId4" Type="http://schemas.openxmlformats.org/officeDocument/2006/relationships/hyperlink" Target="http://news.cnet.com/8301-13506_3-20118481-17/91-percent-of-kids-are-gamers-research-says/" TargetMode="External"/><Relationship Id="rId1" Type="http://schemas.openxmlformats.org/officeDocument/2006/relationships/slideLayout" Target="../slideLayouts/slideLayout2.xml"/><Relationship Id="rId2" Type="http://schemas.openxmlformats.org/officeDocument/2006/relationships/hyperlink" Target="http://www.theesa.com/facts/gameplayer.a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urogamer.net/articles/2013-02-01-shooters-how-video-games-fund-arms-manufacturers" TargetMode="External"/><Relationship Id="rId4" Type="http://schemas.openxmlformats.org/officeDocument/2006/relationships/hyperlink" Target="http://www.theverge.com/2012/12/27/3807900/ea-removes-links-to-gun-sellers-on-medal-of-honor-page" TargetMode="External"/><Relationship Id="rId5" Type="http://schemas.openxmlformats.org/officeDocument/2006/relationships/hyperlink" Target="http://ejas.revues.org/8831" TargetMode="External"/><Relationship Id="rId6" Type="http://schemas.openxmlformats.org/officeDocument/2006/relationships/image" Target="../media/image9.pn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home.nra.org/pdf/Transcript_PDF.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amesindustry.biz/articles/hot-coffee-controversy-grows-as-hilary-clinton-weighs-in" TargetMode="External"/><Relationship Id="rId4" Type="http://schemas.openxmlformats.org/officeDocument/2006/relationships/hyperlink" Target="http://www.esrb.org/about/news/7202005.jsp" TargetMode="External"/><Relationship Id="rId5" Type="http://schemas.openxmlformats.org/officeDocument/2006/relationships/hyperlink" Target="http://kotaku.com/113506/breaking-esrb-recalls-san-andreas" TargetMode="External"/><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http://www.gamespot.com/news/debate-intensifies-over-hot-coffee-sex-in-gta-612883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tc.gov/os/caselist/0523158/0523158c4162TakeTwoInteractiveandRockstarComplaint.pdf" TargetMode="External"/><Relationship Id="rId4" Type="http://schemas.openxmlformats.org/officeDocument/2006/relationships/hyperlink" Target="http://www.ftc.gov/opa/2006/06/grandtheftauto.shtm" TargetMode="External"/><Relationship Id="rId5" Type="http://schemas.openxmlformats.org/officeDocument/2006/relationships/image" Target="../media/image12.jp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eurogamer.net/articles/2012-11-30-who-spilled-hot-coffe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42593"/>
          </a:xfrm>
        </p:spPr>
        <p:txBody>
          <a:bodyPr>
            <a:normAutofit/>
          </a:bodyPr>
          <a:lstStyle/>
          <a:p>
            <a:r>
              <a:rPr lang="en-US" sz="3600" b="1" dirty="0"/>
              <a:t>                       Mass Effect-s</a:t>
            </a:r>
            <a:endParaRPr lang="en-US" sz="3400" b="1" dirty="0"/>
          </a:p>
        </p:txBody>
      </p:sp>
      <p:sp>
        <p:nvSpPr>
          <p:cNvPr id="5" name="Content Placeholder 4"/>
          <p:cNvSpPr>
            <a:spLocks noGrp="1"/>
          </p:cNvSpPr>
          <p:nvPr>
            <p:ph sz="quarter" idx="10"/>
          </p:nvPr>
        </p:nvSpPr>
        <p:spPr>
          <a:xfrm>
            <a:off x="457200" y="1408135"/>
            <a:ext cx="8229600" cy="4512020"/>
          </a:xfrm>
        </p:spPr>
        <p:txBody>
          <a:bodyPr>
            <a:normAutofit/>
          </a:bodyPr>
          <a:lstStyle/>
          <a:p>
            <a:pPr marL="0" indent="0">
              <a:buNone/>
            </a:pPr>
            <a:r>
              <a:rPr lang="en-US" b="1" dirty="0"/>
              <a:t>Part C</a:t>
            </a:r>
            <a:r>
              <a:rPr lang="en-US" b="1" dirty="0" smtClean="0"/>
              <a:t> </a:t>
            </a:r>
            <a:r>
              <a:rPr lang="en-US" b="1" dirty="0"/>
              <a:t>“</a:t>
            </a:r>
            <a:r>
              <a:rPr lang="en-US" b="1" dirty="0" smtClean="0"/>
              <a:t>Controlling” </a:t>
            </a:r>
            <a:r>
              <a:rPr lang="en-US" b="1" dirty="0"/>
              <a:t>| Talk </a:t>
            </a:r>
            <a:r>
              <a:rPr lang="en-US" b="1" dirty="0" smtClean="0"/>
              <a:t>9</a:t>
            </a:r>
            <a:endParaRPr lang="en-US" b="1" dirty="0"/>
          </a:p>
          <a:p>
            <a:pPr marL="0" indent="0">
              <a:buNone/>
            </a:pPr>
            <a:r>
              <a:rPr lang="en-US" b="1" dirty="0"/>
              <a:t>Video Game Law 2013 </a:t>
            </a:r>
          </a:p>
          <a:p>
            <a:pPr marL="0" indent="0">
              <a:buNone/>
            </a:pPr>
            <a:r>
              <a:rPr lang="en-US" b="1" dirty="0"/>
              <a:t>UBC Law @ Allard </a:t>
            </a:r>
            <a:r>
              <a:rPr lang="en-US" b="1" dirty="0" smtClean="0"/>
              <a:t>Hall</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dirty="0"/>
              <a:t>Jon Festinger Q.C.</a:t>
            </a:r>
          </a:p>
          <a:p>
            <a:pPr marL="0" indent="0">
              <a:buNone/>
            </a:pPr>
            <a:r>
              <a:rPr lang="en-US" sz="1600" dirty="0"/>
              <a:t>Centre for Digital Media</a:t>
            </a:r>
          </a:p>
          <a:p>
            <a:pPr marL="0" indent="0">
              <a:buNone/>
            </a:pPr>
            <a:r>
              <a:rPr lang="en-US" sz="1600" dirty="0"/>
              <a:t>Festinger Law &amp; Strategy LLP</a:t>
            </a:r>
          </a:p>
          <a:p>
            <a:pPr marL="0" indent="0">
              <a:buNone/>
            </a:pPr>
            <a:r>
              <a:rPr lang="en-US" sz="1600" dirty="0"/>
              <a:t>@</a:t>
            </a:r>
            <a:r>
              <a:rPr lang="en-US" sz="1600" dirty="0" err="1"/>
              <a:t>gamebizlaw</a:t>
            </a:r>
            <a:endParaRPr lang="en-US" sz="1600" dirty="0"/>
          </a:p>
          <a:p>
            <a:pPr marL="0" indent="0">
              <a:buNone/>
            </a:pPr>
            <a:r>
              <a:rPr lang="en-US" sz="1600" dirty="0">
                <a:hlinkClick r:id="rId2"/>
              </a:rPr>
              <a:t>jon_festinger@thecdm.ca</a:t>
            </a:r>
            <a:endParaRPr lang="en-US" sz="1600" dirty="0"/>
          </a:p>
          <a:p>
            <a:pPr marL="0" indent="0">
              <a:buNone/>
            </a:pPr>
            <a:endParaRPr lang="en-US" sz="1200" dirty="0"/>
          </a:p>
        </p:txBody>
      </p:sp>
      <p:pic>
        <p:nvPicPr>
          <p:cNvPr id="6" name="Picture 5"/>
          <p:cNvPicPr>
            <a:picLocks noChangeAspect="1"/>
          </p:cNvPicPr>
          <p:nvPr/>
        </p:nvPicPr>
        <p:blipFill>
          <a:blip r:embed="rId3"/>
          <a:stretch>
            <a:fillRect/>
          </a:stretch>
        </p:blipFill>
        <p:spPr>
          <a:xfrm>
            <a:off x="6934040" y="2495524"/>
            <a:ext cx="1752761" cy="2857500"/>
          </a:xfrm>
          <a:prstGeom prst="rect">
            <a:avLst/>
          </a:prstGeom>
        </p:spPr>
      </p:pic>
    </p:spTree>
    <p:extLst>
      <p:ext uri="{BB962C8B-B14F-4D97-AF65-F5344CB8AC3E}">
        <p14:creationId xmlns:p14="http://schemas.microsoft.com/office/powerpoint/2010/main" val="43590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a:bodyPr>
          <a:lstStyle/>
          <a:p>
            <a:r>
              <a:rPr lang="en-US" sz="3200" dirty="0" smtClean="0"/>
              <a:t>    Violent Games, Liability &amp; Regulation: </a:t>
            </a:r>
            <a:r>
              <a:rPr lang="en-US" sz="3200" dirty="0" smtClean="0">
                <a:solidFill>
                  <a:srgbClr val="000000"/>
                </a:solidFill>
              </a:rPr>
              <a:t>Cases</a:t>
            </a:r>
            <a:endParaRPr lang="en-US" sz="3200" dirty="0">
              <a:solidFill>
                <a:srgbClr val="000000"/>
              </a:solidFill>
            </a:endParaRPr>
          </a:p>
        </p:txBody>
      </p:sp>
      <p:sp>
        <p:nvSpPr>
          <p:cNvPr id="3" name="Content Placeholder 2"/>
          <p:cNvSpPr>
            <a:spLocks noGrp="1"/>
          </p:cNvSpPr>
          <p:nvPr>
            <p:ph sz="quarter" idx="10"/>
          </p:nvPr>
        </p:nvSpPr>
        <p:spPr>
          <a:xfrm>
            <a:off x="0" y="1016000"/>
            <a:ext cx="9144000" cy="4982308"/>
          </a:xfrm>
        </p:spPr>
        <p:txBody>
          <a:bodyPr>
            <a:normAutofit fontScale="92500" lnSpcReduction="10000"/>
          </a:bodyPr>
          <a:lstStyle/>
          <a:p>
            <a:r>
              <a:rPr lang="en-US" i="1" dirty="0" smtClean="0"/>
              <a:t>Watters v. TSR </a:t>
            </a:r>
            <a:r>
              <a:rPr lang="en-US" dirty="0" smtClean="0"/>
              <a:t>(D&amp;D) 1990 USCA</a:t>
            </a:r>
          </a:p>
          <a:p>
            <a:r>
              <a:rPr lang="en-US" i="1" dirty="0" smtClean="0"/>
              <a:t>James v. Meow </a:t>
            </a:r>
            <a:r>
              <a:rPr lang="en-US" dirty="0" smtClean="0"/>
              <a:t>(Heath High, Kentucky) 2002 USCA</a:t>
            </a:r>
          </a:p>
          <a:p>
            <a:r>
              <a:rPr lang="en-US" i="1" dirty="0" smtClean="0"/>
              <a:t>Sanders v. Acclaim </a:t>
            </a:r>
            <a:r>
              <a:rPr lang="en-US" dirty="0" smtClean="0"/>
              <a:t>(Columbine) 2002 US Dist.</a:t>
            </a:r>
          </a:p>
          <a:p>
            <a:r>
              <a:rPr lang="en-US" i="1" dirty="0" smtClean="0"/>
              <a:t>Wilson v. Midway </a:t>
            </a:r>
            <a:r>
              <a:rPr lang="en-US" dirty="0" smtClean="0"/>
              <a:t>(Mortal </a:t>
            </a:r>
            <a:r>
              <a:rPr lang="en-US" dirty="0" err="1" smtClean="0"/>
              <a:t>Kombat</a:t>
            </a:r>
            <a:r>
              <a:rPr lang="en-US" dirty="0" smtClean="0"/>
              <a:t>) 2002 US Dist.</a:t>
            </a:r>
          </a:p>
          <a:p>
            <a:pPr marL="0" indent="0">
              <a:buNone/>
            </a:pPr>
            <a:r>
              <a:rPr lang="en-US" dirty="0" smtClean="0"/>
              <a:t>------------------------------------------------------------------------------------------------</a:t>
            </a:r>
          </a:p>
          <a:p>
            <a:r>
              <a:rPr lang="en-US" i="1" dirty="0" smtClean="0"/>
              <a:t>American Amusement v. Kendrick </a:t>
            </a:r>
            <a:r>
              <a:rPr lang="en-US" dirty="0" smtClean="0"/>
              <a:t>2001 USCA </a:t>
            </a:r>
            <a:r>
              <a:rPr lang="en-US" dirty="0"/>
              <a:t>(protecting </a:t>
            </a:r>
            <a:r>
              <a:rPr lang="en-US" dirty="0" smtClean="0"/>
              <a:t>minors)</a:t>
            </a:r>
          </a:p>
          <a:p>
            <a:r>
              <a:rPr lang="en-US" i="1" dirty="0" smtClean="0"/>
              <a:t>IDSA v. St. Louis </a:t>
            </a:r>
            <a:r>
              <a:rPr lang="en-US" dirty="0" smtClean="0"/>
              <a:t>2003 USCA (protecting minors)</a:t>
            </a:r>
          </a:p>
          <a:p>
            <a:r>
              <a:rPr lang="en-US" i="1" dirty="0"/>
              <a:t>VSDA v. Maleng </a:t>
            </a:r>
            <a:r>
              <a:rPr lang="en-US" dirty="0"/>
              <a:t>2004 US Dist.</a:t>
            </a:r>
            <a:r>
              <a:rPr lang="en-US" i="1" dirty="0"/>
              <a:t> </a:t>
            </a:r>
            <a:r>
              <a:rPr lang="en-US" dirty="0"/>
              <a:t>(regulate games depicting violence against law enforcement</a:t>
            </a:r>
            <a:r>
              <a:rPr lang="en-US" dirty="0" smtClean="0"/>
              <a:t>)</a:t>
            </a:r>
            <a:endParaRPr lang="en-US" dirty="0"/>
          </a:p>
          <a:p>
            <a:r>
              <a:rPr lang="en-US" i="1" dirty="0" smtClean="0"/>
              <a:t>ESA v. Blagojevich </a:t>
            </a:r>
            <a:r>
              <a:rPr lang="en-US" dirty="0" smtClean="0"/>
              <a:t>2006 USCA (protecting minors)</a:t>
            </a:r>
          </a:p>
          <a:p>
            <a:r>
              <a:rPr lang="en-US" i="1" dirty="0" smtClean="0"/>
              <a:t>EMA v. Henry </a:t>
            </a:r>
            <a:r>
              <a:rPr lang="en-US" dirty="0" smtClean="0"/>
              <a:t>2007 US Dist. (protecting minors)</a:t>
            </a:r>
          </a:p>
          <a:p>
            <a:r>
              <a:rPr lang="en-US" i="1" dirty="0"/>
              <a:t>ESA v. Swanson </a:t>
            </a:r>
            <a:r>
              <a:rPr lang="en-US" dirty="0"/>
              <a:t>2008 USCA (purchase contrary to “rating”</a:t>
            </a:r>
            <a:r>
              <a:rPr lang="en-US" dirty="0" smtClean="0"/>
              <a:t>)</a:t>
            </a:r>
          </a:p>
          <a:p>
            <a:r>
              <a:rPr lang="en-US" i="1" dirty="0" smtClean="0"/>
              <a:t>ESA v. Chicago Transit </a:t>
            </a:r>
            <a:r>
              <a:rPr lang="en-US" dirty="0" smtClean="0"/>
              <a:t>2010 US Dist. (restricted “M” game ads on CTA vehicles)</a:t>
            </a:r>
          </a:p>
          <a:p>
            <a:r>
              <a:rPr lang="en-US" b="1" dirty="0" smtClean="0">
                <a:solidFill>
                  <a:srgbClr val="000000"/>
                </a:solidFill>
              </a:rPr>
              <a:t>ESA v. Schwarzenegger 2011 SCOTUS (prohibited violent video games) - </a:t>
            </a:r>
            <a:r>
              <a:rPr lang="en-US" i="1" dirty="0" smtClean="0">
                <a:solidFill>
                  <a:srgbClr val="000090"/>
                </a:solidFill>
              </a:rPr>
              <a:t>Talk 10 upcoming</a:t>
            </a:r>
            <a:endParaRPr lang="en-US" i="1" dirty="0">
              <a:solidFill>
                <a:srgbClr val="000090"/>
              </a:solidFill>
            </a:endParaRPr>
          </a:p>
        </p:txBody>
      </p:sp>
    </p:spTree>
    <p:extLst>
      <p:ext uri="{BB962C8B-B14F-4D97-AF65-F5344CB8AC3E}">
        <p14:creationId xmlns:p14="http://schemas.microsoft.com/office/powerpoint/2010/main" val="120834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a:bodyPr>
          <a:lstStyle/>
          <a:p>
            <a:r>
              <a:rPr lang="en-US" sz="3200" dirty="0" smtClean="0"/>
              <a:t> Violent </a:t>
            </a:r>
            <a:r>
              <a:rPr lang="en-US" sz="3200" dirty="0"/>
              <a:t>Games, Liability &amp; Regulation: </a:t>
            </a:r>
            <a:r>
              <a:rPr lang="en-US" sz="3200" dirty="0" smtClean="0">
                <a:solidFill>
                  <a:srgbClr val="000000"/>
                </a:solidFill>
              </a:rPr>
              <a:t>Rationales</a:t>
            </a:r>
            <a:endParaRPr lang="en-US" sz="3200" dirty="0"/>
          </a:p>
        </p:txBody>
      </p:sp>
      <p:sp>
        <p:nvSpPr>
          <p:cNvPr id="3" name="Content Placeholder 2"/>
          <p:cNvSpPr>
            <a:spLocks noGrp="1"/>
          </p:cNvSpPr>
          <p:nvPr>
            <p:ph sz="quarter" idx="10"/>
          </p:nvPr>
        </p:nvSpPr>
        <p:spPr>
          <a:xfrm>
            <a:off x="457200" y="1408134"/>
            <a:ext cx="8686800" cy="4318000"/>
          </a:xfrm>
        </p:spPr>
        <p:txBody>
          <a:bodyPr/>
          <a:lstStyle/>
          <a:p>
            <a:r>
              <a:rPr lang="en-US" dirty="0" smtClean="0"/>
              <a:t>Proximate cause (civil) not demonstrated - not foreseeable - studies ambiguous re “actual harm”</a:t>
            </a:r>
          </a:p>
          <a:p>
            <a:r>
              <a:rPr lang="en-US" dirty="0" smtClean="0"/>
              <a:t>Products liability claims inapplicable</a:t>
            </a:r>
          </a:p>
          <a:p>
            <a:r>
              <a:rPr lang="en-US" dirty="0" smtClean="0"/>
              <a:t>Duty to exercise ordinary care</a:t>
            </a:r>
          </a:p>
          <a:p>
            <a:pPr marL="0" indent="0">
              <a:buNone/>
            </a:pPr>
            <a:r>
              <a:rPr lang="en-US" dirty="0" smtClean="0"/>
              <a:t>------------------------------------------------------------------------------------</a:t>
            </a:r>
          </a:p>
          <a:p>
            <a:r>
              <a:rPr lang="en-US" dirty="0" smtClean="0"/>
              <a:t>Link of </a:t>
            </a:r>
            <a:r>
              <a:rPr lang="en-US" dirty="0"/>
              <a:t>violent games to violence </a:t>
            </a:r>
            <a:r>
              <a:rPr lang="en-US" dirty="0" smtClean="0"/>
              <a:t>unproven – causality not demonstrated; </a:t>
            </a:r>
            <a:r>
              <a:rPr lang="en-US" b="1" dirty="0" smtClean="0">
                <a:solidFill>
                  <a:schemeClr val="tx1"/>
                </a:solidFill>
              </a:rPr>
              <a:t>correlation not cause</a:t>
            </a:r>
          </a:p>
          <a:p>
            <a:r>
              <a:rPr lang="en-US" dirty="0" smtClean="0">
                <a:solidFill>
                  <a:schemeClr val="tx1">
                    <a:lumMod val="65000"/>
                    <a:lumOff val="35000"/>
                  </a:schemeClr>
                </a:solidFill>
              </a:rPr>
              <a:t>Thought control = totalitarianism = family responsibility</a:t>
            </a:r>
          </a:p>
          <a:p>
            <a:r>
              <a:rPr lang="en-US" dirty="0" smtClean="0">
                <a:solidFill>
                  <a:schemeClr val="tx1">
                    <a:lumMod val="65000"/>
                    <a:lumOff val="35000"/>
                  </a:schemeClr>
                </a:solidFill>
              </a:rPr>
              <a:t>Drafting not narrowly tailored to objective</a:t>
            </a:r>
          </a:p>
          <a:p>
            <a:r>
              <a:rPr lang="en-US" dirty="0" smtClean="0">
                <a:solidFill>
                  <a:srgbClr val="000090"/>
                </a:solidFill>
              </a:rPr>
              <a:t>Vague &amp; ambiguous definitions/provisions</a:t>
            </a:r>
          </a:p>
          <a:p>
            <a:r>
              <a:rPr lang="en-US" b="1" dirty="0" smtClean="0">
                <a:solidFill>
                  <a:srgbClr val="FF0000"/>
                </a:solidFill>
              </a:rPr>
              <a:t>Classic literature/film, Bible, fairy-tale comparisons</a:t>
            </a:r>
            <a:endParaRPr lang="en-US" b="1" dirty="0">
              <a:solidFill>
                <a:srgbClr val="FF0000"/>
              </a:solidFill>
            </a:endParaRPr>
          </a:p>
          <a:p>
            <a:endParaRPr lang="en-US" dirty="0" smtClean="0"/>
          </a:p>
          <a:p>
            <a:pPr marL="0" indent="0">
              <a:buNone/>
            </a:pPr>
            <a:endParaRPr lang="en-US" dirty="0"/>
          </a:p>
        </p:txBody>
      </p:sp>
    </p:spTree>
    <p:extLst>
      <p:ext uri="{BB962C8B-B14F-4D97-AF65-F5344CB8AC3E}">
        <p14:creationId xmlns:p14="http://schemas.microsoft.com/office/powerpoint/2010/main" val="391701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b="1" dirty="0" smtClean="0">
                <a:solidFill>
                  <a:srgbClr val="8A2233"/>
                </a:solidFill>
              </a:rPr>
              <a:t>   </a:t>
            </a:r>
            <a:r>
              <a:rPr lang="en-US" sz="4900" b="1" dirty="0" smtClean="0">
                <a:solidFill>
                  <a:srgbClr val="8A2233"/>
                </a:solidFill>
              </a:rPr>
              <a:t>Canada</a:t>
            </a:r>
            <a:r>
              <a:rPr lang="en-US" dirty="0" smtClean="0"/>
              <a:t> - </a:t>
            </a:r>
            <a:r>
              <a:rPr lang="en-US" sz="3600" dirty="0" smtClean="0">
                <a:solidFill>
                  <a:schemeClr val="tx1"/>
                </a:solidFill>
              </a:rPr>
              <a:t>potentially quite different </a:t>
            </a:r>
            <a:r>
              <a:rPr lang="en-US" sz="2800" dirty="0" smtClean="0"/>
              <a:t>(if tested)</a:t>
            </a:r>
            <a:endParaRPr lang="en-US" sz="2800" dirty="0"/>
          </a:p>
        </p:txBody>
      </p:sp>
      <p:sp>
        <p:nvSpPr>
          <p:cNvPr id="3" name="Content Placeholder 2"/>
          <p:cNvSpPr>
            <a:spLocks noGrp="1"/>
          </p:cNvSpPr>
          <p:nvPr>
            <p:ph sz="quarter" idx="10"/>
          </p:nvPr>
        </p:nvSpPr>
        <p:spPr/>
        <p:txBody>
          <a:bodyPr/>
          <a:lstStyle/>
          <a:p>
            <a:r>
              <a:rPr lang="en-US" i="1" dirty="0" smtClean="0">
                <a:solidFill>
                  <a:srgbClr val="000000"/>
                </a:solidFill>
              </a:rPr>
              <a:t>Montreal v. Arcade Amusements </a:t>
            </a:r>
            <a:r>
              <a:rPr lang="en-US" dirty="0" smtClean="0"/>
              <a:t>1985 SCC – City By-Law 5156 (1977) cannot discriminate based on age (under 18) prohibiting entry to video arcade </a:t>
            </a:r>
            <a:r>
              <a:rPr lang="en-US" dirty="0" smtClean="0">
                <a:solidFill>
                  <a:srgbClr val="000000"/>
                </a:solidFill>
              </a:rPr>
              <a:t>(narrowly construed decision)</a:t>
            </a:r>
          </a:p>
          <a:p>
            <a:r>
              <a:rPr lang="en-US" i="1" dirty="0" smtClean="0">
                <a:solidFill>
                  <a:srgbClr val="000000"/>
                </a:solidFill>
              </a:rPr>
              <a:t>Irwin Toy v. Quebec </a:t>
            </a:r>
            <a:r>
              <a:rPr lang="en-US" dirty="0" smtClean="0"/>
              <a:t>1989 SCC - constitutionality of ban on commercial advertising  directed at children under 13 upheld (no evidence or </a:t>
            </a:r>
            <a:r>
              <a:rPr lang="en-US" u="sng" dirty="0" smtClean="0"/>
              <a:t>discussion of direct harm</a:t>
            </a:r>
            <a:r>
              <a:rPr lang="en-US" dirty="0" smtClean="0"/>
              <a:t>)</a:t>
            </a:r>
          </a:p>
          <a:p>
            <a:r>
              <a:rPr lang="en-US" i="1" dirty="0" smtClean="0">
                <a:solidFill>
                  <a:srgbClr val="000000"/>
                </a:solidFill>
              </a:rPr>
              <a:t>R. v. Sharpe </a:t>
            </a:r>
            <a:r>
              <a:rPr lang="en-US" dirty="0" smtClean="0"/>
              <a:t>2001 SCC - reasoned apprehension of harm to children is sufficient (child pornography)</a:t>
            </a:r>
          </a:p>
          <a:p>
            <a:pPr marL="0" indent="0">
              <a:buNone/>
            </a:pPr>
            <a:r>
              <a:rPr lang="en-US" dirty="0" smtClean="0"/>
              <a:t> </a:t>
            </a:r>
            <a:endParaRPr lang="en-US" dirty="0"/>
          </a:p>
        </p:txBody>
      </p:sp>
      <p:pic>
        <p:nvPicPr>
          <p:cNvPr id="4" name="Content Placeholder 3" descr="file8211250007582.jpg"/>
          <p:cNvPicPr>
            <a:picLocks noChangeAspect="1"/>
          </p:cNvPicPr>
          <p:nvPr/>
        </p:nvPicPr>
        <p:blipFill rotWithShape="1">
          <a:blip r:embed="rId2" cstate="print">
            <a:extLst>
              <a:ext uri="{28A0092B-C50C-407E-A947-70E740481C1C}">
                <a14:useLocalDpi xmlns:a14="http://schemas.microsoft.com/office/drawing/2010/main"/>
              </a:ext>
            </a:extLst>
          </a:blip>
          <a:srcRect l="-283"/>
          <a:stretch/>
        </p:blipFill>
        <p:spPr>
          <a:xfrm>
            <a:off x="1471394" y="4376615"/>
            <a:ext cx="2299531" cy="1539988"/>
          </a:xfrm>
          <a:prstGeom prst="rect">
            <a:avLst/>
          </a:prstGeom>
        </p:spPr>
      </p:pic>
      <p:pic>
        <p:nvPicPr>
          <p:cNvPr id="5" name="Content Placeholder 5" descr="file0001613366855.jpg"/>
          <p:cNvPicPr>
            <a:picLocks noChangeAspect="1"/>
          </p:cNvPicPr>
          <p:nvPr/>
        </p:nvPicPr>
        <p:blipFill rotWithShape="1">
          <a:blip r:embed="rId3" cstate="print">
            <a:extLst>
              <a:ext uri="{28A0092B-C50C-407E-A947-70E740481C1C}">
                <a14:useLocalDpi xmlns:a14="http://schemas.microsoft.com/office/drawing/2010/main"/>
              </a:ext>
            </a:extLst>
          </a:blip>
          <a:srcRect l="-7"/>
          <a:stretch/>
        </p:blipFill>
        <p:spPr>
          <a:xfrm>
            <a:off x="7425710" y="4083538"/>
            <a:ext cx="1405674" cy="2113291"/>
          </a:xfrm>
          <a:prstGeom prst="rect">
            <a:avLst/>
          </a:prstGeom>
        </p:spPr>
      </p:pic>
      <p:pic>
        <p:nvPicPr>
          <p:cNvPr id="6" name="Content Placeholder 7" descr="220px-Mspacman_and_galaga_act_like_israel_and_palestin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05725" y="4376615"/>
            <a:ext cx="2734760" cy="1820214"/>
          </a:xfrm>
          <a:prstGeom prst="rect">
            <a:avLst/>
          </a:prstGeom>
        </p:spPr>
      </p:pic>
    </p:spTree>
    <p:extLst>
      <p:ext uri="{BB962C8B-B14F-4D97-AF65-F5344CB8AC3E}">
        <p14:creationId xmlns:p14="http://schemas.microsoft.com/office/powerpoint/2010/main" val="169541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8182"/>
          </a:xfrm>
        </p:spPr>
        <p:txBody>
          <a:bodyPr>
            <a:normAutofit/>
          </a:bodyPr>
          <a:lstStyle/>
          <a:p>
            <a:r>
              <a:rPr lang="en-US" dirty="0" smtClean="0"/>
              <a:t>              </a:t>
            </a:r>
            <a:r>
              <a:rPr lang="en-US" dirty="0" smtClean="0">
                <a:solidFill>
                  <a:srgbClr val="FF0000"/>
                </a:solidFill>
              </a:rPr>
              <a:t>The Political Issue</a:t>
            </a:r>
            <a:endParaRPr lang="en-US" dirty="0">
              <a:solidFill>
                <a:srgbClr val="FF0000"/>
              </a:solidFill>
            </a:endParaRPr>
          </a:p>
        </p:txBody>
      </p:sp>
      <p:sp>
        <p:nvSpPr>
          <p:cNvPr id="3" name="Content Placeholder 2"/>
          <p:cNvSpPr>
            <a:spLocks noGrp="1"/>
          </p:cNvSpPr>
          <p:nvPr>
            <p:ph sz="quarter" idx="10"/>
          </p:nvPr>
        </p:nvSpPr>
        <p:spPr>
          <a:xfrm>
            <a:off x="0" y="808183"/>
            <a:ext cx="9144000" cy="5738090"/>
          </a:xfrm>
        </p:spPr>
        <p:txBody>
          <a:bodyPr>
            <a:normAutofit fontScale="77500" lnSpcReduction="20000"/>
          </a:bodyPr>
          <a:lstStyle/>
          <a:p>
            <a:pPr marL="0" indent="0">
              <a:buNone/>
            </a:pPr>
            <a:r>
              <a:rPr lang="en-US" sz="1900" b="1" dirty="0" smtClean="0"/>
              <a:t>       Majority </a:t>
            </a:r>
            <a:r>
              <a:rPr lang="en-US" sz="1900" b="1" dirty="0"/>
              <a:t>of Americans Believe Games Contribute to Violence: </a:t>
            </a:r>
            <a:r>
              <a:rPr lang="en-US" sz="1600" u="sng" dirty="0">
                <a:hlinkClick r:id="rId2"/>
              </a:rPr>
              <a:t>http://www.escapistmagazine.com/news/view/122351-Majority-of-Americans-Believe-Games-Contribute-to-</a:t>
            </a:r>
            <a:r>
              <a:rPr lang="en-US" sz="1600" u="sng" dirty="0" smtClean="0">
                <a:hlinkClick r:id="rId2"/>
              </a:rPr>
              <a:t>Violence</a:t>
            </a:r>
            <a:endParaRPr lang="en-US" sz="1600" u="sng" dirty="0" smtClean="0"/>
          </a:p>
          <a:p>
            <a:pPr marL="0" indent="0">
              <a:buNone/>
            </a:pPr>
            <a:endParaRPr lang="en-US" sz="1600" u="sng" dirty="0"/>
          </a:p>
          <a:p>
            <a:pPr marL="0" indent="0">
              <a:buNone/>
            </a:pPr>
            <a:r>
              <a:rPr lang="en-US" sz="1900" b="1" dirty="0" smtClean="0"/>
              <a:t>        Sen</a:t>
            </a:r>
            <a:r>
              <a:rPr lang="en-US" sz="1900" b="1" dirty="0"/>
              <a:t>. Lamar Alexander: Games are a Bigger Problem Than Guns:</a:t>
            </a:r>
          </a:p>
          <a:p>
            <a:pPr marL="0" indent="0">
              <a:buNone/>
            </a:pPr>
            <a:r>
              <a:rPr lang="en-US" sz="1800" dirty="0">
                <a:hlinkClick r:id="rId3"/>
              </a:rPr>
              <a:t>http://www.gamepolitics.com/2013/01/30/sen-lamar-alexander-games-are-bigger-problem-guns</a:t>
            </a:r>
            <a:endParaRPr lang="en-US" sz="1800" dirty="0"/>
          </a:p>
          <a:p>
            <a:pPr marL="0" indent="0">
              <a:buNone/>
            </a:pPr>
            <a:r>
              <a:rPr lang="en-US" sz="1900" b="1" dirty="0"/>
              <a:t>                                                     </a:t>
            </a:r>
            <a:endParaRPr lang="en-US" sz="1900" b="1" dirty="0" smtClean="0"/>
          </a:p>
          <a:p>
            <a:pPr marL="0" indent="0">
              <a:buNone/>
            </a:pPr>
            <a:r>
              <a:rPr lang="en-US" sz="1900" b="1" dirty="0"/>
              <a:t> </a:t>
            </a:r>
            <a:r>
              <a:rPr lang="en-US" sz="1900" b="1" dirty="0" smtClean="0"/>
              <a:t>                                      </a:t>
            </a:r>
            <a:r>
              <a:rPr lang="en-US" sz="2600" b="1" i="1" u="sng" dirty="0" smtClean="0">
                <a:solidFill>
                  <a:srgbClr val="660066"/>
                </a:solidFill>
              </a:rPr>
              <a:t>VERSUS</a:t>
            </a:r>
          </a:p>
          <a:p>
            <a:pPr marL="0" indent="0">
              <a:buNone/>
            </a:pPr>
            <a:endParaRPr lang="en-US" sz="2600" b="1" i="1" u="sng" dirty="0">
              <a:solidFill>
                <a:srgbClr val="660066"/>
              </a:solidFill>
            </a:endParaRPr>
          </a:p>
          <a:p>
            <a:pPr marL="0" indent="0">
              <a:buNone/>
            </a:pPr>
            <a:r>
              <a:rPr lang="en-US" sz="1900" b="1" dirty="0" smtClean="0"/>
              <a:t>Former </a:t>
            </a:r>
            <a:r>
              <a:rPr lang="en-US" sz="1900" b="1" dirty="0"/>
              <a:t>FBI Profiler: Video Games Do Not Cause </a:t>
            </a:r>
            <a:r>
              <a:rPr lang="en-US" sz="1900" b="1" dirty="0" err="1"/>
              <a:t>Violence:</a:t>
            </a:r>
            <a:r>
              <a:rPr lang="en-US" sz="1500" dirty="0" err="1">
                <a:hlinkClick r:id="rId4"/>
              </a:rPr>
              <a:t>http</a:t>
            </a:r>
            <a:r>
              <a:rPr lang="en-US" sz="1500" dirty="0">
                <a:hlinkClick r:id="rId4"/>
              </a:rPr>
              <a:t>://gamepolitics.com/2013/02/25/former-fbi-profiler-video-games-do-not-cause-violence#.</a:t>
            </a:r>
            <a:r>
              <a:rPr lang="en-US" sz="1500" dirty="0" smtClean="0">
                <a:hlinkClick r:id="rId4"/>
              </a:rPr>
              <a:t>USwJD6XR0m0</a:t>
            </a:r>
            <a:endParaRPr lang="en-US" sz="1500" dirty="0" smtClean="0"/>
          </a:p>
          <a:p>
            <a:pPr marL="0" indent="0">
              <a:buNone/>
            </a:pPr>
            <a:endParaRPr lang="en-US" sz="1500" dirty="0"/>
          </a:p>
          <a:p>
            <a:pPr marL="0" indent="0">
              <a:buNone/>
            </a:pPr>
            <a:r>
              <a:rPr lang="en-US" sz="1900" b="1" dirty="0" smtClean="0"/>
              <a:t>Little</a:t>
            </a:r>
            <a:r>
              <a:rPr lang="en-US" sz="1900" b="1" dirty="0"/>
              <a:t> Evidence Sandy Hook Shooter Was a Gamer: </a:t>
            </a:r>
            <a:r>
              <a:rPr lang="en-US" sz="1500" u="sng" dirty="0">
                <a:hlinkClick r:id="rId5"/>
              </a:rPr>
              <a:t>http://www.ign.com/blogs/andreweisen/2013/01/25/little-evidence-sandy-hook-shooter-was-a-</a:t>
            </a:r>
            <a:r>
              <a:rPr lang="en-US" sz="1500" u="sng" dirty="0" smtClean="0">
                <a:hlinkClick r:id="rId5"/>
              </a:rPr>
              <a:t>gamer</a:t>
            </a:r>
            <a:endParaRPr lang="en-US" sz="1500" u="sng" dirty="0" smtClean="0"/>
          </a:p>
          <a:p>
            <a:pPr marL="0" indent="0">
              <a:buNone/>
            </a:pPr>
            <a:endParaRPr lang="en-US" sz="1500" u="sng" dirty="0"/>
          </a:p>
          <a:p>
            <a:pPr marL="0" indent="0">
              <a:buNone/>
            </a:pPr>
            <a:r>
              <a:rPr lang="en-US" sz="1900" b="1" dirty="0" smtClean="0"/>
              <a:t>25 </a:t>
            </a:r>
            <a:r>
              <a:rPr lang="en-US" sz="1900" b="1" dirty="0"/>
              <a:t>Video Game Violence Studies, Summarized: </a:t>
            </a:r>
            <a:r>
              <a:rPr lang="en-US" sz="1500" dirty="0">
                <a:hlinkClick r:id="rId6"/>
              </a:rPr>
              <a:t>http://kotaku.com/5976781/25-video-game-violence-studies-</a:t>
            </a:r>
            <a:r>
              <a:rPr lang="en-US" sz="1500" dirty="0" smtClean="0">
                <a:hlinkClick r:id="rId6"/>
              </a:rPr>
              <a:t>summarized</a:t>
            </a:r>
            <a:endParaRPr lang="en-US" sz="1500" dirty="0" smtClean="0"/>
          </a:p>
          <a:p>
            <a:pPr marL="0" indent="0">
              <a:buNone/>
            </a:pPr>
            <a:endParaRPr lang="en-US" sz="1500" dirty="0"/>
          </a:p>
          <a:p>
            <a:pPr marL="0" indent="0" fontAlgn="base">
              <a:buNone/>
            </a:pPr>
            <a:r>
              <a:rPr lang="en-US" sz="1900" b="1" dirty="0" smtClean="0"/>
              <a:t>I’m </a:t>
            </a:r>
            <a:r>
              <a:rPr lang="en-US" sz="1900" b="1" dirty="0"/>
              <a:t>Mentally Ill, I Love Violent Video Games, And They’ve Never Made Me Feel </a:t>
            </a:r>
            <a:r>
              <a:rPr lang="en-US" sz="1900" b="1" dirty="0" smtClean="0"/>
              <a:t>Like Killing </a:t>
            </a:r>
            <a:r>
              <a:rPr lang="en-US" sz="1900" b="1" dirty="0"/>
              <a:t>Anyone: </a:t>
            </a:r>
            <a:endParaRPr lang="en-US" sz="1900" b="1" dirty="0" smtClean="0"/>
          </a:p>
          <a:p>
            <a:pPr marL="0" indent="0" fontAlgn="base">
              <a:buNone/>
            </a:pPr>
            <a:r>
              <a:rPr lang="en-US" sz="1500" u="sng" dirty="0" smtClean="0">
                <a:hlinkClick r:id="rId7"/>
              </a:rPr>
              <a:t>http</a:t>
            </a:r>
            <a:r>
              <a:rPr lang="en-US" sz="1500" u="sng" dirty="0">
                <a:hlinkClick r:id="rId7"/>
              </a:rPr>
              <a:t>://kotaku.com/5976286/im-mentally-ill-i-love-violent-video-games-and-theyve-never-made-me-feel-like-killing-</a:t>
            </a:r>
          </a:p>
          <a:p>
            <a:pPr marL="0" indent="0" fontAlgn="base">
              <a:buNone/>
            </a:pPr>
            <a:r>
              <a:rPr lang="en-US" sz="1500" u="sng" dirty="0" smtClean="0">
                <a:hlinkClick r:id="rId7"/>
              </a:rPr>
              <a:t>Anyone</a:t>
            </a:r>
            <a:endParaRPr lang="en-US" sz="1500" u="sng" dirty="0" smtClean="0"/>
          </a:p>
          <a:p>
            <a:pPr marL="0" indent="0" fontAlgn="base">
              <a:buNone/>
            </a:pPr>
            <a:endParaRPr lang="en-US" sz="1500" dirty="0"/>
          </a:p>
          <a:p>
            <a:pPr marL="0" indent="0">
              <a:buNone/>
            </a:pPr>
            <a:r>
              <a:rPr lang="en-US" sz="1900" b="1" dirty="0"/>
              <a:t>Video Games Hold No Answers: </a:t>
            </a:r>
            <a:r>
              <a:rPr lang="en-US" sz="1500" dirty="0">
                <a:hlinkClick r:id="rId8"/>
              </a:rPr>
              <a:t>http://www.huffingtonpost.com/paul-mones/video-games-violence_b_2480823.</a:t>
            </a:r>
            <a:r>
              <a:rPr lang="en-US" sz="1500" dirty="0" smtClean="0">
                <a:hlinkClick r:id="rId8"/>
              </a:rPr>
              <a:t>html</a:t>
            </a:r>
            <a:endParaRPr lang="en-US" sz="1500" dirty="0" smtClean="0"/>
          </a:p>
          <a:p>
            <a:pPr marL="0" indent="0">
              <a:buNone/>
            </a:pPr>
            <a:endParaRPr lang="en-US" sz="1500" dirty="0"/>
          </a:p>
          <a:p>
            <a:pPr marL="0" indent="0">
              <a:buNone/>
            </a:pPr>
            <a:r>
              <a:rPr lang="en-US" sz="2000" b="1" dirty="0"/>
              <a:t>I was Adam </a:t>
            </a:r>
            <a:r>
              <a:rPr lang="en-US" sz="2000" b="1" dirty="0" err="1" smtClean="0"/>
              <a:t>Lanza</a:t>
            </a:r>
            <a:r>
              <a:rPr lang="en-US" sz="2000" dirty="0" smtClean="0"/>
              <a:t>:</a:t>
            </a:r>
            <a:r>
              <a:rPr lang="en-US" sz="2000" dirty="0"/>
              <a:t> </a:t>
            </a:r>
            <a:r>
              <a:rPr lang="en-US" sz="1500" u="sng" dirty="0">
                <a:hlinkClick r:id="rId9"/>
              </a:rPr>
              <a:t>http://www.thedailybeast.com/articles/2012/12/22/i-was-adam-</a:t>
            </a:r>
            <a:r>
              <a:rPr lang="en-US" sz="1500" u="sng" dirty="0" smtClean="0">
                <a:hlinkClick r:id="rId9"/>
              </a:rPr>
              <a:t>lanza.html</a:t>
            </a:r>
            <a:endParaRPr lang="en-US" sz="1500" u="sng" dirty="0" smtClean="0"/>
          </a:p>
          <a:p>
            <a:pPr marL="0" indent="0">
              <a:buNone/>
            </a:pPr>
            <a:endParaRPr lang="en-US" sz="1500" u="sng" dirty="0" smtClean="0"/>
          </a:p>
          <a:p>
            <a:pPr marL="0" indent="0">
              <a:buNone/>
            </a:pPr>
            <a:r>
              <a:rPr lang="en-US" sz="1500" u="sng" dirty="0" smtClean="0"/>
              <a:t>---------------------------------------------------------------------------------------------------------------------------------------------------</a:t>
            </a:r>
          </a:p>
          <a:p>
            <a:pPr marL="0" indent="0">
              <a:buNone/>
            </a:pPr>
            <a:endParaRPr lang="en-US" b="1" dirty="0" smtClean="0"/>
          </a:p>
          <a:p>
            <a:pPr marL="0" indent="0">
              <a:buNone/>
            </a:pPr>
            <a:r>
              <a:rPr lang="en-US" b="1" dirty="0" smtClean="0"/>
              <a:t>Invitation </a:t>
            </a:r>
            <a:r>
              <a:rPr lang="en-US" b="1" dirty="0"/>
              <a:t>to a Dialogue: Media Violence</a:t>
            </a:r>
          </a:p>
          <a:p>
            <a:pPr marL="0" indent="0">
              <a:buNone/>
            </a:pPr>
            <a:r>
              <a:rPr lang="en-US" sz="1500" dirty="0">
                <a:hlinkClick r:id="rId10"/>
              </a:rPr>
              <a:t>http://www.nytimes.com/2013/01/23/opinion/invitation-to-a-dialogue-media-violence.html?_r=</a:t>
            </a:r>
            <a:r>
              <a:rPr lang="en-US" sz="1500" dirty="0" smtClean="0">
                <a:hlinkClick r:id="rId10"/>
              </a:rPr>
              <a:t>0</a:t>
            </a:r>
            <a:endParaRPr lang="en-US" sz="1500" dirty="0" smtClean="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02728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261"/>
            <a:ext cx="9144000" cy="1016000"/>
          </a:xfrm>
        </p:spPr>
        <p:txBody>
          <a:bodyPr>
            <a:normAutofit fontScale="90000"/>
          </a:bodyPr>
          <a:lstStyle/>
          <a:p>
            <a:r>
              <a:rPr lang="en-US" dirty="0" smtClean="0"/>
              <a:t> Evolving </a:t>
            </a:r>
            <a:r>
              <a:rPr lang="en-US" dirty="0"/>
              <a:t>Memes &amp;</a:t>
            </a:r>
            <a:r>
              <a:rPr lang="en-US" dirty="0" smtClean="0"/>
              <a:t> </a:t>
            </a:r>
            <a:r>
              <a:rPr lang="en-US" dirty="0"/>
              <a:t>Cultural/Legal </a:t>
            </a:r>
            <a:r>
              <a:rPr lang="en-US" dirty="0" smtClean="0"/>
              <a:t>Choices</a:t>
            </a:r>
            <a:endParaRPr lang="en-US" dirty="0"/>
          </a:p>
        </p:txBody>
      </p:sp>
      <p:sp>
        <p:nvSpPr>
          <p:cNvPr id="5" name="Content Placeholder 4"/>
          <p:cNvSpPr>
            <a:spLocks noGrp="1"/>
          </p:cNvSpPr>
          <p:nvPr>
            <p:ph sz="half" idx="1"/>
          </p:nvPr>
        </p:nvSpPr>
        <p:spPr>
          <a:xfrm>
            <a:off x="0" y="894523"/>
            <a:ext cx="3776870" cy="5085590"/>
          </a:xfrm>
        </p:spPr>
        <p:txBody>
          <a:bodyPr>
            <a:normAutofit fontScale="70000" lnSpcReduction="20000"/>
          </a:bodyPr>
          <a:lstStyle/>
          <a:p>
            <a:pPr marL="0" indent="0">
              <a:buNone/>
            </a:pPr>
            <a:r>
              <a:rPr lang="en-US" sz="2000" dirty="0" smtClean="0"/>
              <a:t>   </a:t>
            </a:r>
            <a:r>
              <a:rPr lang="en-US" sz="2000" dirty="0" err="1" smtClean="0"/>
              <a:t>Areopagitica</a:t>
            </a:r>
            <a:r>
              <a:rPr lang="en-US" sz="2000" dirty="0" smtClean="0"/>
              <a:t> </a:t>
            </a:r>
            <a:r>
              <a:rPr lang="en-US" sz="2000" dirty="0"/>
              <a:t>- John Milton </a:t>
            </a:r>
            <a:r>
              <a:rPr lang="en-US" sz="2000" dirty="0" smtClean="0"/>
              <a:t>1644</a:t>
            </a:r>
          </a:p>
          <a:p>
            <a:pPr marL="0" indent="0">
              <a:buNone/>
            </a:pPr>
            <a:endParaRPr lang="en-US" sz="2000" dirty="0"/>
          </a:p>
          <a:p>
            <a:pPr marL="0" indent="0">
              <a:buNone/>
            </a:pPr>
            <a:r>
              <a:rPr lang="en-US" sz="2000" dirty="0" smtClean="0"/>
              <a:t>   Lady </a:t>
            </a:r>
            <a:r>
              <a:rPr lang="en-US" sz="2000" dirty="0"/>
              <a:t>Chatterley’s Lover – D.H. </a:t>
            </a:r>
            <a:endParaRPr lang="en-US" sz="2000" dirty="0" smtClean="0"/>
          </a:p>
          <a:p>
            <a:pPr marL="0" indent="0">
              <a:buNone/>
            </a:pPr>
            <a:r>
              <a:rPr lang="en-US" sz="2000" dirty="0" smtClean="0"/>
              <a:t>   Lawrence </a:t>
            </a:r>
            <a:r>
              <a:rPr lang="en-US" sz="2000" dirty="0"/>
              <a:t>1928</a:t>
            </a:r>
          </a:p>
          <a:p>
            <a:endParaRPr lang="en-US" sz="2000" dirty="0" smtClean="0"/>
          </a:p>
          <a:p>
            <a:pPr marL="0" indent="0">
              <a:buNone/>
            </a:pPr>
            <a:r>
              <a:rPr lang="en-US" sz="2000" dirty="0" smtClean="0"/>
              <a:t>   Elvis </a:t>
            </a:r>
            <a:r>
              <a:rPr lang="en-US" sz="2000" dirty="0"/>
              <a:t>on Ed Sullivan 1956</a:t>
            </a:r>
          </a:p>
          <a:p>
            <a:endParaRPr lang="en-US" sz="2000" dirty="0" smtClean="0"/>
          </a:p>
          <a:p>
            <a:pPr marL="0" indent="0">
              <a:buNone/>
            </a:pPr>
            <a:r>
              <a:rPr lang="en-US" sz="2000" dirty="0" smtClean="0"/>
              <a:t>   Lenny </a:t>
            </a:r>
            <a:r>
              <a:rPr lang="en-US" sz="2000" dirty="0"/>
              <a:t>Bruce convicted for obscenity </a:t>
            </a:r>
            <a:endParaRPr lang="en-US" sz="2000" dirty="0" smtClean="0"/>
          </a:p>
          <a:p>
            <a:pPr marL="0" indent="0">
              <a:buNone/>
            </a:pPr>
            <a:r>
              <a:rPr lang="en-US" sz="2000" dirty="0" smtClean="0"/>
              <a:t>   1964 </a:t>
            </a:r>
            <a:r>
              <a:rPr lang="en-US" sz="2000" dirty="0"/>
              <a:t>(posthumously pardoned)</a:t>
            </a:r>
          </a:p>
          <a:p>
            <a:endParaRPr lang="en-US" sz="2000" dirty="0" smtClean="0"/>
          </a:p>
          <a:p>
            <a:pPr marL="0" indent="0">
              <a:buNone/>
            </a:pPr>
            <a:r>
              <a:rPr lang="en-US" sz="2000" dirty="0" smtClean="0"/>
              <a:t>   The Pentagon </a:t>
            </a:r>
            <a:r>
              <a:rPr lang="en-US" sz="2000" dirty="0"/>
              <a:t>Papers 1971</a:t>
            </a:r>
          </a:p>
          <a:p>
            <a:endParaRPr lang="en-US" sz="2000" dirty="0" smtClean="0"/>
          </a:p>
          <a:p>
            <a:pPr marL="0" indent="0">
              <a:buNone/>
            </a:pPr>
            <a:r>
              <a:rPr lang="en-US" sz="2000" dirty="0" smtClean="0"/>
              <a:t>   All </a:t>
            </a:r>
            <a:r>
              <a:rPr lang="en-US" sz="2000" dirty="0"/>
              <a:t>in the Family 1971</a:t>
            </a:r>
          </a:p>
          <a:p>
            <a:pPr marL="0" indent="0">
              <a:buNone/>
            </a:pPr>
            <a:endParaRPr lang="en-US" sz="2000" dirty="0" smtClean="0"/>
          </a:p>
          <a:p>
            <a:pPr marL="0" indent="0">
              <a:buNone/>
            </a:pPr>
            <a:r>
              <a:rPr lang="en-US" sz="2000" dirty="0" smtClean="0"/>
              <a:t>   Sony </a:t>
            </a:r>
            <a:r>
              <a:rPr lang="en-US" sz="2000" dirty="0"/>
              <a:t>Betamax 1977 (Sony v. Universal </a:t>
            </a:r>
            <a:endParaRPr lang="en-US" sz="2000" dirty="0" smtClean="0"/>
          </a:p>
          <a:p>
            <a:pPr marL="0" indent="0">
              <a:buNone/>
            </a:pPr>
            <a:r>
              <a:rPr lang="en-US" sz="2000" dirty="0" smtClean="0"/>
              <a:t>   SCOTUS1984</a:t>
            </a:r>
            <a:r>
              <a:rPr lang="en-US" sz="2000" dirty="0"/>
              <a:t>)</a:t>
            </a:r>
          </a:p>
          <a:p>
            <a:pPr marL="0" indent="0">
              <a:buNone/>
            </a:pPr>
            <a:endParaRPr lang="en-US" sz="2000" dirty="0" smtClean="0"/>
          </a:p>
          <a:p>
            <a:pPr marL="0" indent="0">
              <a:buNone/>
            </a:pPr>
            <a:r>
              <a:rPr lang="en-US" sz="2000" dirty="0" smtClean="0"/>
              <a:t>   The </a:t>
            </a:r>
            <a:r>
              <a:rPr lang="en-US" sz="2000" dirty="0"/>
              <a:t>Satanic Verses Salmon Rushdie 1988</a:t>
            </a:r>
          </a:p>
          <a:p>
            <a:endParaRPr lang="en-US" sz="2000" dirty="0" smtClean="0"/>
          </a:p>
          <a:p>
            <a:pPr marL="0" indent="0">
              <a:buNone/>
            </a:pPr>
            <a:r>
              <a:rPr lang="en-US" sz="2000" dirty="0" smtClean="0"/>
              <a:t>   Madonna </a:t>
            </a:r>
            <a:r>
              <a:rPr lang="en-US" sz="2000" dirty="0"/>
              <a:t>“Like a Prayer” 1989</a:t>
            </a:r>
          </a:p>
          <a:p>
            <a:endParaRPr lang="en-US" sz="2000" dirty="0" smtClean="0"/>
          </a:p>
          <a:p>
            <a:pPr marL="0" indent="0">
              <a:buNone/>
            </a:pPr>
            <a:r>
              <a:rPr lang="en-US" sz="2000" dirty="0" smtClean="0"/>
              <a:t>   Anonymous </a:t>
            </a:r>
            <a:r>
              <a:rPr lang="en-US" sz="2000" dirty="0"/>
              <a:t>2003</a:t>
            </a:r>
          </a:p>
          <a:p>
            <a:endParaRPr lang="en-US" sz="2000" dirty="0" smtClean="0"/>
          </a:p>
          <a:p>
            <a:pPr marL="0" indent="0">
              <a:buNone/>
            </a:pPr>
            <a:r>
              <a:rPr lang="en-US" sz="2000" dirty="0" smtClean="0"/>
              <a:t>   GTA</a:t>
            </a:r>
            <a:r>
              <a:rPr lang="en-US" sz="2000" dirty="0"/>
              <a:t>/Hot Coffee </a:t>
            </a:r>
            <a:r>
              <a:rPr lang="en-US" sz="2000" dirty="0" smtClean="0"/>
              <a:t>2004</a:t>
            </a:r>
          </a:p>
          <a:p>
            <a:pPr marL="0" indent="0">
              <a:buNone/>
            </a:pPr>
            <a:endParaRPr lang="en-US" sz="2000" dirty="0"/>
          </a:p>
          <a:p>
            <a:pPr marL="0" indent="0">
              <a:buNone/>
            </a:pPr>
            <a:r>
              <a:rPr lang="en-US" sz="2000" dirty="0" smtClean="0"/>
              <a:t>   Aaron </a:t>
            </a:r>
            <a:r>
              <a:rPr lang="en-US" sz="2000" dirty="0"/>
              <a:t>Swartz (1986 -2013</a:t>
            </a:r>
            <a:r>
              <a:rPr lang="en-US" sz="2000" dirty="0" smtClean="0"/>
              <a:t>)</a:t>
            </a:r>
          </a:p>
          <a:p>
            <a:pPr marL="0" indent="0">
              <a:buNone/>
            </a:pPr>
            <a:endParaRPr lang="en-US" sz="2000" dirty="0"/>
          </a:p>
          <a:p>
            <a:pPr marL="0" indent="0">
              <a:buNone/>
            </a:pPr>
            <a:endParaRPr lang="en-US" sz="2000" b="1" dirty="0" smtClean="0">
              <a:solidFill>
                <a:srgbClr val="000000"/>
              </a:solidFill>
            </a:endParaRPr>
          </a:p>
          <a:p>
            <a:pPr marL="0" indent="0">
              <a:buNone/>
            </a:pPr>
            <a:r>
              <a:rPr lang="en-US" sz="2000" b="1" dirty="0" smtClean="0">
                <a:solidFill>
                  <a:srgbClr val="000000"/>
                </a:solidFill>
              </a:rPr>
              <a:t>  WE LOOK BACK and LAUGH (&amp; CRY)</a:t>
            </a:r>
            <a:endParaRPr lang="en-US" sz="2000" b="1" dirty="0">
              <a:solidFill>
                <a:srgbClr val="000000"/>
              </a:solidFill>
            </a:endParaRPr>
          </a:p>
        </p:txBody>
      </p:sp>
      <p:sp>
        <p:nvSpPr>
          <p:cNvPr id="6" name="Content Placeholder 5"/>
          <p:cNvSpPr>
            <a:spLocks noGrp="1"/>
          </p:cNvSpPr>
          <p:nvPr>
            <p:ph sz="half" idx="2"/>
          </p:nvPr>
        </p:nvSpPr>
        <p:spPr>
          <a:xfrm>
            <a:off x="3931478" y="894523"/>
            <a:ext cx="5212522" cy="5786781"/>
          </a:xfrm>
        </p:spPr>
        <p:txBody>
          <a:bodyPr>
            <a:normAutofit fontScale="70000" lnSpcReduction="20000"/>
          </a:bodyPr>
          <a:lstStyle/>
          <a:p>
            <a:pPr marL="0" indent="0">
              <a:buNone/>
            </a:pPr>
            <a:r>
              <a:rPr lang="en-US" sz="2000" u="sng" dirty="0">
                <a:solidFill>
                  <a:srgbClr val="000000"/>
                </a:solidFill>
              </a:rPr>
              <a:t>Re Alberta Legislation </a:t>
            </a:r>
            <a:r>
              <a:rPr lang="en-US" sz="2000" dirty="0"/>
              <a:t>(Alberta Press Act unconstitutional) SCC </a:t>
            </a:r>
            <a:endParaRPr lang="en-US" sz="2000" dirty="0" smtClean="0"/>
          </a:p>
          <a:p>
            <a:pPr marL="0" indent="0">
              <a:buNone/>
            </a:pPr>
            <a:r>
              <a:rPr lang="en-US" sz="2000" dirty="0" smtClean="0"/>
              <a:t>1938</a:t>
            </a:r>
            <a:endParaRPr lang="en-US" sz="2000" dirty="0"/>
          </a:p>
          <a:p>
            <a:pPr marL="0" indent="0">
              <a:buNone/>
            </a:pPr>
            <a:endParaRPr lang="en-US" sz="2000" u="sng" dirty="0" smtClean="0">
              <a:solidFill>
                <a:srgbClr val="000000"/>
              </a:solidFill>
            </a:endParaRPr>
          </a:p>
          <a:p>
            <a:pPr marL="0" indent="0">
              <a:buNone/>
            </a:pPr>
            <a:r>
              <a:rPr lang="en-US" sz="2000" u="sng" dirty="0" err="1" smtClean="0">
                <a:solidFill>
                  <a:srgbClr val="000000"/>
                </a:solidFill>
              </a:rPr>
              <a:t>Roncarelli</a:t>
            </a:r>
            <a:r>
              <a:rPr lang="en-US" sz="2000" u="sng" dirty="0" smtClean="0">
                <a:solidFill>
                  <a:srgbClr val="000000"/>
                </a:solidFill>
              </a:rPr>
              <a:t> </a:t>
            </a:r>
            <a:r>
              <a:rPr lang="en-US" sz="2000" u="sng" dirty="0">
                <a:solidFill>
                  <a:srgbClr val="000000"/>
                </a:solidFill>
              </a:rPr>
              <a:t>v. </a:t>
            </a:r>
            <a:r>
              <a:rPr lang="en-US" sz="2000" u="sng" dirty="0" err="1">
                <a:solidFill>
                  <a:srgbClr val="000000"/>
                </a:solidFill>
              </a:rPr>
              <a:t>Duplessis</a:t>
            </a:r>
            <a:r>
              <a:rPr lang="en-US" sz="2000" u="sng" dirty="0">
                <a:solidFill>
                  <a:srgbClr val="000000"/>
                </a:solidFill>
              </a:rPr>
              <a:t> </a:t>
            </a:r>
            <a:r>
              <a:rPr lang="en-US" sz="2000" dirty="0"/>
              <a:t>(revoking liquor license of Jehovah’s </a:t>
            </a:r>
            <a:endParaRPr lang="en-US" sz="2000" dirty="0" smtClean="0"/>
          </a:p>
          <a:p>
            <a:pPr marL="0" indent="0">
              <a:buNone/>
            </a:pPr>
            <a:r>
              <a:rPr lang="en-US" sz="2000" dirty="0" smtClean="0"/>
              <a:t>witness </a:t>
            </a:r>
            <a:r>
              <a:rPr lang="en-US" sz="2000" dirty="0"/>
              <a:t>unconstitutional) SCC 1959</a:t>
            </a:r>
          </a:p>
          <a:p>
            <a:endParaRPr lang="en-US" sz="2000" u="sng" dirty="0" smtClean="0">
              <a:solidFill>
                <a:srgbClr val="000000"/>
              </a:solidFill>
            </a:endParaRPr>
          </a:p>
          <a:p>
            <a:pPr marL="0" indent="0">
              <a:buNone/>
            </a:pPr>
            <a:r>
              <a:rPr lang="en-US" sz="2000" u="sng" dirty="0" smtClean="0">
                <a:solidFill>
                  <a:srgbClr val="000000"/>
                </a:solidFill>
              </a:rPr>
              <a:t>Irwin </a:t>
            </a:r>
            <a:r>
              <a:rPr lang="en-US" sz="2000" u="sng" dirty="0">
                <a:solidFill>
                  <a:srgbClr val="000000"/>
                </a:solidFill>
              </a:rPr>
              <a:t>Toy </a:t>
            </a:r>
            <a:r>
              <a:rPr lang="en-US" sz="2000" dirty="0"/>
              <a:t>(advertising directed at children constitutional) SCC </a:t>
            </a:r>
            <a:endParaRPr lang="en-US" sz="2000" dirty="0" smtClean="0"/>
          </a:p>
          <a:p>
            <a:pPr marL="0" indent="0">
              <a:buNone/>
            </a:pPr>
            <a:r>
              <a:rPr lang="en-US" sz="2000" dirty="0" smtClean="0"/>
              <a:t>1989</a:t>
            </a:r>
            <a:endParaRPr lang="en-US" sz="2000" dirty="0"/>
          </a:p>
          <a:p>
            <a:endParaRPr lang="en-US" sz="2000" u="sng" dirty="0" smtClean="0">
              <a:solidFill>
                <a:srgbClr val="000000"/>
              </a:solidFill>
            </a:endParaRPr>
          </a:p>
          <a:p>
            <a:pPr marL="0" indent="0">
              <a:buNone/>
            </a:pPr>
            <a:r>
              <a:rPr lang="en-US" sz="2000" u="sng" dirty="0" smtClean="0">
                <a:solidFill>
                  <a:srgbClr val="000000"/>
                </a:solidFill>
              </a:rPr>
              <a:t>R</a:t>
            </a:r>
            <a:r>
              <a:rPr lang="en-US" sz="2000" u="sng" dirty="0">
                <a:solidFill>
                  <a:srgbClr val="000000"/>
                </a:solidFill>
              </a:rPr>
              <a:t>. v. Butler </a:t>
            </a:r>
            <a:r>
              <a:rPr lang="en-US" sz="2000" dirty="0"/>
              <a:t>(sex with violence obscene) SCC 1992 </a:t>
            </a:r>
          </a:p>
          <a:p>
            <a:pPr marL="0" indent="0">
              <a:buNone/>
            </a:pPr>
            <a:endParaRPr lang="en-US" sz="2000" u="sng" dirty="0" smtClean="0">
              <a:solidFill>
                <a:srgbClr val="000000"/>
              </a:solidFill>
            </a:endParaRPr>
          </a:p>
          <a:p>
            <a:pPr marL="0" indent="0">
              <a:buNone/>
            </a:pPr>
            <a:r>
              <a:rPr lang="en-US" sz="2000" u="sng" dirty="0" smtClean="0">
                <a:solidFill>
                  <a:srgbClr val="000000"/>
                </a:solidFill>
              </a:rPr>
              <a:t>Dagenais </a:t>
            </a:r>
            <a:r>
              <a:rPr lang="en-US" sz="2000" u="sng" dirty="0">
                <a:solidFill>
                  <a:srgbClr val="000000"/>
                </a:solidFill>
              </a:rPr>
              <a:t>v. CBC </a:t>
            </a:r>
            <a:r>
              <a:rPr lang="en-US" sz="2000" dirty="0"/>
              <a:t>(publication bans limited) SCC1994</a:t>
            </a:r>
          </a:p>
          <a:p>
            <a:pPr marL="0" indent="0">
              <a:buNone/>
            </a:pPr>
            <a:endParaRPr lang="en-US" sz="2000" u="sng" dirty="0" smtClean="0">
              <a:solidFill>
                <a:srgbClr val="000000"/>
              </a:solidFill>
            </a:endParaRPr>
          </a:p>
          <a:p>
            <a:pPr marL="0" indent="0">
              <a:buNone/>
            </a:pPr>
            <a:r>
              <a:rPr lang="en-US" sz="2000" u="sng" dirty="0" smtClean="0">
                <a:solidFill>
                  <a:srgbClr val="000000"/>
                </a:solidFill>
              </a:rPr>
              <a:t>Little </a:t>
            </a:r>
            <a:r>
              <a:rPr lang="en-US" sz="2000" u="sng" dirty="0">
                <a:solidFill>
                  <a:srgbClr val="000000"/>
                </a:solidFill>
              </a:rPr>
              <a:t>Sisters </a:t>
            </a:r>
            <a:r>
              <a:rPr lang="en-US" sz="2000" dirty="0"/>
              <a:t>(Customs Act power to exclude obscenity upheld </a:t>
            </a:r>
            <a:endParaRPr lang="en-US" sz="2000" dirty="0" smtClean="0"/>
          </a:p>
          <a:p>
            <a:pPr marL="0" indent="0">
              <a:buNone/>
            </a:pPr>
            <a:r>
              <a:rPr lang="en-US" sz="2000" dirty="0" smtClean="0"/>
              <a:t>but </a:t>
            </a:r>
            <a:r>
              <a:rPr lang="en-US" sz="2000" dirty="0"/>
              <a:t>implementation was discriminatory) SCC 2000</a:t>
            </a:r>
          </a:p>
          <a:p>
            <a:pPr marL="0" indent="0">
              <a:buNone/>
            </a:pPr>
            <a:endParaRPr lang="en-US" sz="2000" u="sng" dirty="0" smtClean="0">
              <a:solidFill>
                <a:srgbClr val="000000"/>
              </a:solidFill>
            </a:endParaRPr>
          </a:p>
          <a:p>
            <a:pPr marL="0" indent="0">
              <a:buNone/>
            </a:pPr>
            <a:r>
              <a:rPr lang="en-US" sz="2000" u="sng" dirty="0" smtClean="0">
                <a:solidFill>
                  <a:srgbClr val="000000"/>
                </a:solidFill>
              </a:rPr>
              <a:t>Crookes </a:t>
            </a:r>
            <a:r>
              <a:rPr lang="en-US" sz="2000" u="sng" dirty="0">
                <a:solidFill>
                  <a:srgbClr val="000000"/>
                </a:solidFill>
              </a:rPr>
              <a:t>v. Newton </a:t>
            </a:r>
            <a:r>
              <a:rPr lang="en-US" sz="2000" dirty="0"/>
              <a:t>(hyperlinking allowed) SCC 2011</a:t>
            </a:r>
          </a:p>
          <a:p>
            <a:pPr marL="0" indent="0">
              <a:buNone/>
            </a:pPr>
            <a:endParaRPr lang="en-US" sz="2000" u="sng" dirty="0" smtClean="0">
              <a:solidFill>
                <a:srgbClr val="000000"/>
              </a:solidFill>
            </a:endParaRPr>
          </a:p>
          <a:p>
            <a:pPr marL="0" indent="0">
              <a:buNone/>
            </a:pPr>
            <a:r>
              <a:rPr lang="en-US" sz="2000" u="sng" dirty="0" smtClean="0">
                <a:solidFill>
                  <a:srgbClr val="000000"/>
                </a:solidFill>
              </a:rPr>
              <a:t>ESA </a:t>
            </a:r>
            <a:r>
              <a:rPr lang="en-US" sz="2000" u="sng" dirty="0">
                <a:solidFill>
                  <a:srgbClr val="000000"/>
                </a:solidFill>
              </a:rPr>
              <a:t>v. SOCAN </a:t>
            </a:r>
            <a:r>
              <a:rPr lang="en-US" sz="2000" dirty="0"/>
              <a:t>(tech neutrality/fair dealing expansions &amp; </a:t>
            </a:r>
            <a:endParaRPr lang="en-US" sz="2000" dirty="0" smtClean="0"/>
          </a:p>
          <a:p>
            <a:pPr marL="0" indent="0">
              <a:buNone/>
            </a:pPr>
            <a:r>
              <a:rPr lang="en-US" sz="2000" dirty="0" err="1" smtClean="0"/>
              <a:t>Pentalogy</a:t>
            </a:r>
            <a:r>
              <a:rPr lang="en-US" sz="2000" dirty="0"/>
              <a:t>) SCC </a:t>
            </a:r>
            <a:r>
              <a:rPr lang="en-US" sz="2000" dirty="0" smtClean="0"/>
              <a:t>2012</a:t>
            </a:r>
          </a:p>
          <a:p>
            <a:pPr marL="0" indent="0">
              <a:buNone/>
            </a:pPr>
            <a:endParaRPr lang="en-US" sz="2000" u="sng" dirty="0">
              <a:solidFill>
                <a:schemeClr val="tx1"/>
              </a:solidFill>
            </a:endParaRPr>
          </a:p>
          <a:p>
            <a:pPr marL="0" indent="0">
              <a:buNone/>
            </a:pPr>
            <a:r>
              <a:rPr lang="en-US" sz="2000" u="sng" dirty="0" smtClean="0">
                <a:solidFill>
                  <a:schemeClr val="tx1"/>
                </a:solidFill>
              </a:rPr>
              <a:t>A.B </a:t>
            </a:r>
            <a:r>
              <a:rPr lang="en-US" sz="2000" u="sng" dirty="0" err="1" smtClean="0">
                <a:solidFill>
                  <a:schemeClr val="tx1"/>
                </a:solidFill>
              </a:rPr>
              <a:t>v.Bragg</a:t>
            </a:r>
            <a:r>
              <a:rPr lang="en-US" sz="2000" dirty="0" smtClean="0">
                <a:solidFill>
                  <a:schemeClr val="tx1"/>
                </a:solidFill>
              </a:rPr>
              <a:t> </a:t>
            </a:r>
            <a:r>
              <a:rPr lang="en-US" sz="2000" dirty="0" smtClean="0"/>
              <a:t>(anonymity for bullied complainant) SCC 2012</a:t>
            </a:r>
            <a:endParaRPr lang="en-US" sz="2000" dirty="0"/>
          </a:p>
          <a:p>
            <a:endParaRPr lang="en-US" sz="2000" dirty="0" smtClean="0">
              <a:solidFill>
                <a:srgbClr val="3366FF"/>
              </a:solidFill>
            </a:endParaRPr>
          </a:p>
          <a:p>
            <a:pPr marL="0" indent="0">
              <a:buNone/>
            </a:pPr>
            <a:r>
              <a:rPr lang="en-US" sz="2000" dirty="0" smtClean="0">
                <a:solidFill>
                  <a:srgbClr val="3366FF"/>
                </a:solidFill>
              </a:rPr>
              <a:t>Privacy</a:t>
            </a:r>
            <a:r>
              <a:rPr lang="en-US" sz="2000" dirty="0">
                <a:solidFill>
                  <a:srgbClr val="3366FF"/>
                </a:solidFill>
              </a:rPr>
              <a:t>?</a:t>
            </a:r>
          </a:p>
          <a:p>
            <a:pPr marL="0" indent="0">
              <a:buNone/>
            </a:pPr>
            <a:r>
              <a:rPr lang="en-US" sz="2000" dirty="0">
                <a:solidFill>
                  <a:srgbClr val="3366FF"/>
                </a:solidFill>
              </a:rPr>
              <a:t>Remixing?</a:t>
            </a:r>
          </a:p>
          <a:p>
            <a:pPr marL="0" indent="0">
              <a:buNone/>
            </a:pPr>
            <a:r>
              <a:rPr lang="en-US" sz="2000" dirty="0">
                <a:solidFill>
                  <a:srgbClr val="3366FF"/>
                </a:solidFill>
              </a:rPr>
              <a:t>Interoperability?</a:t>
            </a:r>
          </a:p>
          <a:p>
            <a:pPr marL="0" indent="0">
              <a:buNone/>
            </a:pPr>
            <a:r>
              <a:rPr lang="en-US" sz="2000" dirty="0">
                <a:solidFill>
                  <a:srgbClr val="3366FF"/>
                </a:solidFill>
              </a:rPr>
              <a:t>Net Neutrality?</a:t>
            </a:r>
          </a:p>
          <a:p>
            <a:pPr marL="0" indent="0">
              <a:lnSpc>
                <a:spcPct val="70000"/>
              </a:lnSpc>
              <a:buNone/>
            </a:pPr>
            <a:r>
              <a:rPr lang="en-US" sz="2600" b="1" i="1" dirty="0" smtClean="0">
                <a:solidFill>
                  <a:srgbClr val="660066"/>
                </a:solidFill>
              </a:rPr>
              <a:t>                                                                    </a:t>
            </a:r>
            <a:r>
              <a:rPr lang="en-US" sz="1300" b="1" i="1" dirty="0" smtClean="0">
                <a:solidFill>
                  <a:srgbClr val="660066"/>
                </a:solidFill>
              </a:rPr>
              <a:t> </a:t>
            </a:r>
            <a:r>
              <a:rPr lang="en-US" sz="1300" dirty="0" smtClean="0">
                <a:solidFill>
                  <a:srgbClr val="660066"/>
                </a:solidFill>
              </a:rPr>
              <a:t>* </a:t>
            </a:r>
            <a:r>
              <a:rPr lang="en-US" sz="1000" dirty="0" smtClean="0">
                <a:solidFill>
                  <a:srgbClr val="660066"/>
                </a:solidFill>
              </a:rPr>
              <a:t>part of cover</a:t>
            </a:r>
          </a:p>
          <a:p>
            <a:pPr marL="0" indent="0">
              <a:lnSpc>
                <a:spcPct val="70000"/>
              </a:lnSpc>
              <a:buNone/>
            </a:pPr>
            <a:r>
              <a:rPr lang="en-US" sz="1000" dirty="0" smtClean="0">
                <a:solidFill>
                  <a:srgbClr val="660066"/>
                </a:solidFill>
              </a:rPr>
              <a:t>                                                                                                                                                                              “The Selfish Gene” </a:t>
            </a:r>
          </a:p>
          <a:p>
            <a:pPr marL="0" indent="0">
              <a:lnSpc>
                <a:spcPct val="70000"/>
              </a:lnSpc>
              <a:buNone/>
            </a:pPr>
            <a:r>
              <a:rPr lang="en-US" sz="1000" dirty="0" smtClean="0">
                <a:solidFill>
                  <a:srgbClr val="660066"/>
                </a:solidFill>
              </a:rPr>
              <a:t>                                                                                                                                                                                 Richard Dawkins</a:t>
            </a:r>
          </a:p>
          <a:p>
            <a:pPr marL="0" indent="0">
              <a:buNone/>
            </a:pPr>
            <a:r>
              <a:rPr lang="en-US" sz="2600" b="1" i="1" dirty="0" smtClean="0">
                <a:solidFill>
                  <a:srgbClr val="660066"/>
                </a:solidFill>
              </a:rPr>
              <a:t> </a:t>
            </a:r>
            <a:endParaRPr lang="en-US" sz="2600" b="1" i="1" dirty="0" smtClean="0">
              <a:solidFill>
                <a:srgbClr val="008000"/>
              </a:solidFill>
            </a:endParaRPr>
          </a:p>
          <a:p>
            <a:pPr marL="0" indent="0">
              <a:buNone/>
            </a:pPr>
            <a:r>
              <a:rPr lang="en-US" sz="2600" b="1" i="1" dirty="0">
                <a:solidFill>
                  <a:srgbClr val="008000"/>
                </a:solidFill>
              </a:rPr>
              <a:t> </a:t>
            </a:r>
            <a:r>
              <a:rPr lang="en-US" sz="2600" b="1" i="1" dirty="0" smtClean="0">
                <a:solidFill>
                  <a:srgbClr val="008000"/>
                </a:solidFill>
              </a:rPr>
              <a:t>         TRAJECTORY </a:t>
            </a:r>
            <a:r>
              <a:rPr lang="en-US" sz="2600" b="1" i="1" dirty="0">
                <a:solidFill>
                  <a:srgbClr val="008000"/>
                </a:solidFill>
              </a:rPr>
              <a:t>OF OPENNESS?</a:t>
            </a:r>
          </a:p>
        </p:txBody>
      </p:sp>
      <p:pic>
        <p:nvPicPr>
          <p:cNvPr id="7" name="Content Placeholder 6" descr="200px-The_Selfish_Gene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10288" y="4748695"/>
            <a:ext cx="2340650" cy="1109939"/>
          </a:xfrm>
          <a:prstGeom prst="rect">
            <a:avLst/>
          </a:prstGeom>
        </p:spPr>
      </p:pic>
    </p:spTree>
    <p:extLst>
      <p:ext uri="{BB962C8B-B14F-4D97-AF65-F5344CB8AC3E}">
        <p14:creationId xmlns:p14="http://schemas.microsoft.com/office/powerpoint/2010/main" val="234917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525"/>
            <a:ext cx="9144000" cy="916275"/>
          </a:xfrm>
        </p:spPr>
        <p:txBody>
          <a:bodyPr>
            <a:normAutofit fontScale="90000"/>
          </a:bodyPr>
          <a:lstStyle/>
          <a:p>
            <a:r>
              <a:rPr lang="en-US" sz="3100" dirty="0" smtClean="0"/>
              <a:t>  </a:t>
            </a:r>
            <a:r>
              <a:rPr lang="en-US" sz="3100" dirty="0" smtClean="0">
                <a:solidFill>
                  <a:srgbClr val="000000"/>
                </a:solidFill>
              </a:rPr>
              <a:t>Footnote: </a:t>
            </a:r>
            <a:r>
              <a:rPr lang="en-US" sz="3600" b="1" dirty="0" smtClean="0">
                <a:solidFill>
                  <a:srgbClr val="008000"/>
                </a:solidFill>
              </a:rPr>
              <a:t>Recent SCC “User” </a:t>
            </a:r>
            <a:r>
              <a:rPr lang="en-US" sz="3600" b="1" dirty="0">
                <a:solidFill>
                  <a:srgbClr val="008000"/>
                </a:solidFill>
              </a:rPr>
              <a:t>p</a:t>
            </a:r>
            <a:r>
              <a:rPr lang="en-US" sz="3600" b="1" dirty="0" smtClean="0">
                <a:solidFill>
                  <a:srgbClr val="008000"/>
                </a:solidFill>
              </a:rPr>
              <a:t>aradigm </a:t>
            </a:r>
            <a:r>
              <a:rPr lang="en-US" sz="3600" b="1" dirty="0">
                <a:solidFill>
                  <a:srgbClr val="008000"/>
                </a:solidFill>
              </a:rPr>
              <a:t>s</a:t>
            </a:r>
            <a:r>
              <a:rPr lang="en-US" sz="3600" b="1" dirty="0" smtClean="0">
                <a:solidFill>
                  <a:srgbClr val="008000"/>
                </a:solidFill>
              </a:rPr>
              <a:t>hifts</a:t>
            </a:r>
            <a:endParaRPr lang="en-US" sz="3600" b="1" dirty="0">
              <a:solidFill>
                <a:srgbClr val="008000"/>
              </a:solidFill>
            </a:endParaRPr>
          </a:p>
        </p:txBody>
      </p:sp>
      <p:sp>
        <p:nvSpPr>
          <p:cNvPr id="3" name="Content Placeholder 2"/>
          <p:cNvSpPr>
            <a:spLocks noGrp="1"/>
          </p:cNvSpPr>
          <p:nvPr>
            <p:ph sz="quarter" idx="10"/>
          </p:nvPr>
        </p:nvSpPr>
        <p:spPr>
          <a:xfrm>
            <a:off x="457200" y="1028799"/>
            <a:ext cx="8229600" cy="5176153"/>
          </a:xfrm>
        </p:spPr>
        <p:txBody>
          <a:bodyPr>
            <a:normAutofit lnSpcReduction="10000"/>
          </a:bodyPr>
          <a:lstStyle/>
          <a:p>
            <a:r>
              <a:rPr lang="en-US" dirty="0" smtClean="0"/>
              <a:t>The August “Copyright Pentalogy” &amp; previous cases</a:t>
            </a:r>
          </a:p>
          <a:p>
            <a:r>
              <a:rPr lang="en-US" dirty="0" smtClean="0"/>
              <a:t>Moving from fair dealing as an </a:t>
            </a:r>
            <a:r>
              <a:rPr lang="en-US" u="sng" dirty="0" smtClean="0"/>
              <a:t>exception to copyright </a:t>
            </a:r>
            <a:r>
              <a:rPr lang="en-US" dirty="0" smtClean="0"/>
              <a:t>infringement </a:t>
            </a:r>
            <a:r>
              <a:rPr lang="en-US" b="1" i="1" u="sng" dirty="0" smtClean="0">
                <a:solidFill>
                  <a:srgbClr val="800000"/>
                </a:solidFill>
              </a:rPr>
              <a:t>towards</a:t>
            </a:r>
            <a:r>
              <a:rPr lang="en-US" dirty="0" smtClean="0"/>
              <a:t> proactive “User Rights”</a:t>
            </a:r>
          </a:p>
          <a:p>
            <a:r>
              <a:rPr lang="en-US" dirty="0" smtClean="0"/>
              <a:t>Right to Link (</a:t>
            </a:r>
            <a:r>
              <a:rPr lang="en-US" i="1" dirty="0">
                <a:solidFill>
                  <a:srgbClr val="008000"/>
                </a:solidFill>
              </a:rPr>
              <a:t>Crookes v. </a:t>
            </a:r>
            <a:r>
              <a:rPr lang="en-US" i="1" dirty="0" smtClean="0">
                <a:solidFill>
                  <a:srgbClr val="008000"/>
                </a:solidFill>
              </a:rPr>
              <a:t>Newton</a:t>
            </a:r>
            <a:r>
              <a:rPr lang="en-US" dirty="0" smtClean="0">
                <a:solidFill>
                  <a:srgbClr val="000000"/>
                </a:solidFill>
              </a:rPr>
              <a:t>)</a:t>
            </a:r>
            <a:endParaRPr lang="en-US" dirty="0" smtClean="0"/>
          </a:p>
          <a:p>
            <a:r>
              <a:rPr lang="en-US" dirty="0" smtClean="0"/>
              <a:t>Right to longer iTunes previews</a:t>
            </a:r>
          </a:p>
          <a:p>
            <a:r>
              <a:rPr lang="en-US" dirty="0" smtClean="0"/>
              <a:t>Tech Neutrality</a:t>
            </a:r>
          </a:p>
          <a:p>
            <a:r>
              <a:rPr lang="en-US" dirty="0" smtClean="0"/>
              <a:t>Fair dealing is to be assessed from the point of view of the purchaser/user</a:t>
            </a:r>
          </a:p>
          <a:p>
            <a:r>
              <a:rPr lang="en-US" dirty="0" smtClean="0"/>
              <a:t>“Research” need not be associated with traditional intellectual pursuits</a:t>
            </a:r>
          </a:p>
          <a:p>
            <a:r>
              <a:rPr lang="en-US" dirty="0" smtClean="0"/>
              <a:t>See: “Reflections on the Supreme Court of Canada 2012 Copyright Decisions” (IP </a:t>
            </a:r>
            <a:r>
              <a:rPr lang="en-US" dirty="0" err="1" smtClean="0"/>
              <a:t>Osgoode</a:t>
            </a:r>
            <a:r>
              <a:rPr lang="en-US" dirty="0" smtClean="0"/>
              <a:t>) Nov. 29,2012</a:t>
            </a:r>
            <a:r>
              <a:rPr lang="en-US" dirty="0" smtClean="0">
                <a:hlinkClick r:id="rId2"/>
              </a:rPr>
              <a:t>http</a:t>
            </a:r>
            <a:r>
              <a:rPr lang="en-US" dirty="0">
                <a:hlinkClick r:id="rId2"/>
              </a:rPr>
              <a:t>://www.iposgoode.ca/2012/11/ip-osgoode-speaker-series-the-honourable-mr-justice-marshall-rothstein-%E2%80%93-reflections-on-the-supreme-court-of-canada-2012-copyright-decisions</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116896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8348"/>
            <a:ext cx="9144000" cy="927653"/>
          </a:xfrm>
        </p:spPr>
        <p:txBody>
          <a:bodyPr>
            <a:normAutofit fontScale="90000"/>
          </a:bodyPr>
          <a:lstStyle/>
          <a:p>
            <a:r>
              <a:rPr lang="en-US" sz="3600" b="1" dirty="0"/>
              <a:t/>
            </a:r>
            <a:br>
              <a:rPr lang="en-US" sz="3600" b="1" dirty="0"/>
            </a:br>
            <a:r>
              <a:rPr lang="en-US" sz="3600" b="1" dirty="0" smtClean="0"/>
              <a:t>             </a:t>
            </a:r>
            <a:r>
              <a:rPr lang="en-US" sz="3600" b="1" dirty="0" smtClean="0">
                <a:solidFill>
                  <a:srgbClr val="660066"/>
                </a:solidFill>
              </a:rPr>
              <a:t>Perspective</a:t>
            </a:r>
            <a:r>
              <a:rPr lang="en-US" sz="3600" b="1" dirty="0" smtClean="0"/>
              <a:t>:  A </a:t>
            </a:r>
            <a:r>
              <a:rPr lang="en-US" sz="3600" b="1" dirty="0"/>
              <a:t>Law to know </a:t>
            </a:r>
            <a:r>
              <a:rPr lang="en-US" sz="3600" b="1" dirty="0" smtClean="0"/>
              <a:t>- </a:t>
            </a:r>
            <a:br>
              <a:rPr lang="en-US" sz="3600" b="1" dirty="0" smtClean="0"/>
            </a:br>
            <a:r>
              <a:rPr lang="en-US" sz="3600" b="1" dirty="0" smtClean="0"/>
              <a:t>                  </a:t>
            </a:r>
            <a:r>
              <a:rPr lang="en-US" sz="3100" b="1" dirty="0" smtClean="0">
                <a:solidFill>
                  <a:srgbClr val="0000FF"/>
                </a:solidFill>
              </a:rPr>
              <a:t>but </a:t>
            </a:r>
            <a:r>
              <a:rPr lang="en-US" sz="3100" b="1" dirty="0">
                <a:solidFill>
                  <a:srgbClr val="0000FF"/>
                </a:solidFill>
              </a:rPr>
              <a:t>not a Legal  Principle</a:t>
            </a:r>
            <a:r>
              <a:rPr lang="en-US" b="1" dirty="0"/>
              <a:t/>
            </a:r>
            <a:br>
              <a:rPr lang="en-US" b="1" dirty="0"/>
            </a:br>
            <a:endParaRPr lang="en-US" dirty="0"/>
          </a:p>
        </p:txBody>
      </p:sp>
      <p:sp>
        <p:nvSpPr>
          <p:cNvPr id="6" name="Content Placeholder 5"/>
          <p:cNvSpPr>
            <a:spLocks noGrp="1"/>
          </p:cNvSpPr>
          <p:nvPr>
            <p:ph sz="quarter" idx="10"/>
          </p:nvPr>
        </p:nvSpPr>
        <p:spPr>
          <a:xfrm>
            <a:off x="0" y="839303"/>
            <a:ext cx="9144000" cy="5444435"/>
          </a:xfrm>
        </p:spPr>
        <p:txBody>
          <a:bodyPr>
            <a:normAutofit fontScale="92500" lnSpcReduction="10000"/>
          </a:bodyPr>
          <a:lstStyle/>
          <a:p>
            <a:pPr marL="0" indent="0">
              <a:buNone/>
            </a:pPr>
            <a:r>
              <a:rPr lang="en-US" dirty="0" smtClean="0"/>
              <a:t>         </a:t>
            </a:r>
            <a:endParaRPr lang="en-US" dirty="0">
              <a:solidFill>
                <a:srgbClr val="FF0000"/>
              </a:solidFill>
            </a:endParaRPr>
          </a:p>
          <a:p>
            <a:pPr marL="0" indent="0">
              <a:buNone/>
            </a:pPr>
            <a:r>
              <a:rPr lang="en-US" b="1" dirty="0" smtClean="0">
                <a:solidFill>
                  <a:srgbClr val="FF0000"/>
                </a:solidFill>
              </a:rPr>
              <a:t>              2</a:t>
            </a:r>
            <a:r>
              <a:rPr lang="en-US" b="1" baseline="30000" dirty="0" smtClean="0">
                <a:solidFill>
                  <a:srgbClr val="FF0000"/>
                </a:solidFill>
              </a:rPr>
              <a:t>nd</a:t>
            </a:r>
            <a:r>
              <a:rPr lang="en-US" b="1" dirty="0" smtClean="0">
                <a:solidFill>
                  <a:srgbClr val="FF0000"/>
                </a:solidFill>
              </a:rPr>
              <a:t> LAW OF THEROMODYNAMICS – ENTROPY</a:t>
            </a:r>
          </a:p>
          <a:p>
            <a:pPr marL="0" indent="0">
              <a:buNone/>
            </a:pPr>
            <a:endParaRPr lang="en-US" b="1" dirty="0">
              <a:solidFill>
                <a:srgbClr val="0000FF"/>
              </a:solidFill>
            </a:endParaRPr>
          </a:p>
          <a:p>
            <a:pPr marL="0" indent="0">
              <a:buNone/>
            </a:pPr>
            <a:r>
              <a:rPr lang="en-US" i="1" dirty="0"/>
              <a:t> </a:t>
            </a:r>
            <a:r>
              <a:rPr lang="en-US" i="1" dirty="0" smtClean="0"/>
              <a:t>    The </a:t>
            </a:r>
            <a:r>
              <a:rPr lang="en-US" i="1" dirty="0"/>
              <a:t>total entropy of any isolated </a:t>
            </a:r>
            <a:endParaRPr lang="en-US" i="1" dirty="0" smtClean="0"/>
          </a:p>
          <a:p>
            <a:pPr marL="0" indent="0">
              <a:buNone/>
            </a:pPr>
            <a:r>
              <a:rPr lang="en-US" i="1" dirty="0" smtClean="0"/>
              <a:t>     thermodynamic </a:t>
            </a:r>
            <a:r>
              <a:rPr lang="en-US" i="1" dirty="0"/>
              <a:t>system tends to </a:t>
            </a:r>
            <a:endParaRPr lang="en-US" i="1" dirty="0" smtClean="0"/>
          </a:p>
          <a:p>
            <a:pPr marL="0" indent="0">
              <a:buNone/>
            </a:pPr>
            <a:r>
              <a:rPr lang="en-US" i="1" dirty="0" smtClean="0"/>
              <a:t>     increase </a:t>
            </a:r>
            <a:r>
              <a:rPr lang="en-US" i="1" dirty="0"/>
              <a:t>over </a:t>
            </a:r>
            <a:r>
              <a:rPr lang="en-US" i="1" dirty="0" smtClean="0"/>
              <a:t>time…</a:t>
            </a:r>
            <a:endParaRPr lang="en-US" b="1" dirty="0" smtClean="0">
              <a:solidFill>
                <a:srgbClr val="0000FF"/>
              </a:solidFill>
            </a:endParaRPr>
          </a:p>
          <a:p>
            <a:pPr marL="0" indent="0">
              <a:buNone/>
            </a:pPr>
            <a:endParaRPr lang="en-US" b="1" dirty="0" smtClean="0">
              <a:solidFill>
                <a:srgbClr val="0000FF"/>
              </a:solidFill>
            </a:endParaRPr>
          </a:p>
          <a:p>
            <a:pPr marL="0" indent="0">
              <a:buNone/>
            </a:pPr>
            <a:r>
              <a:rPr lang="en-US" sz="2000" b="1" dirty="0" smtClean="0">
                <a:solidFill>
                  <a:srgbClr val="FF0000"/>
                </a:solidFill>
              </a:rPr>
              <a:t>                </a:t>
            </a:r>
          </a:p>
          <a:p>
            <a:pPr marL="0" indent="0">
              <a:buNone/>
            </a:pPr>
            <a:r>
              <a:rPr lang="en-US" sz="2000" b="1" dirty="0">
                <a:solidFill>
                  <a:srgbClr val="FF0000"/>
                </a:solidFill>
              </a:rPr>
              <a:t> </a:t>
            </a:r>
            <a:r>
              <a:rPr lang="en-US" sz="2000" b="1" dirty="0" smtClean="0">
                <a:solidFill>
                  <a:srgbClr val="FF0000"/>
                </a:solidFill>
              </a:rPr>
              <a:t>                 higher the entropy,  </a:t>
            </a:r>
          </a:p>
          <a:p>
            <a:pPr marL="0" indent="0">
              <a:buNone/>
            </a:pPr>
            <a:r>
              <a:rPr lang="en-US" sz="2000" b="1" dirty="0" smtClean="0">
                <a:solidFill>
                  <a:srgbClr val="FF0000"/>
                </a:solidFill>
              </a:rPr>
              <a:t>           higher the chaos (disorder)</a:t>
            </a:r>
            <a:endParaRPr lang="en-US" sz="2000" b="1" dirty="0">
              <a:solidFill>
                <a:srgbClr val="FF0000"/>
              </a:solidFill>
            </a:endParaRPr>
          </a:p>
          <a:p>
            <a:pPr marL="0" indent="0">
              <a:buNone/>
            </a:pPr>
            <a:endParaRPr lang="en-US" dirty="0"/>
          </a:p>
          <a:p>
            <a:pPr marL="0" indent="0">
              <a:buNone/>
            </a:pPr>
            <a:r>
              <a:rPr lang="en-US" dirty="0"/>
              <a:t> </a:t>
            </a:r>
            <a:r>
              <a:rPr lang="en-US" dirty="0" smtClean="0"/>
              <a:t>             </a:t>
            </a:r>
            <a:endParaRPr lang="en-US" sz="3200" b="1" dirty="0" smtClean="0">
              <a:solidFill>
                <a:schemeClr val="tx1"/>
              </a:solidFill>
            </a:endParaRPr>
          </a:p>
          <a:p>
            <a:pPr marL="0" indent="0">
              <a:buNone/>
            </a:pPr>
            <a:r>
              <a:rPr lang="en-US" sz="3200" b="1" dirty="0">
                <a:solidFill>
                  <a:schemeClr val="tx1"/>
                </a:solidFill>
              </a:rPr>
              <a:t> </a:t>
            </a:r>
            <a:r>
              <a:rPr lang="en-US" sz="3200" b="1" dirty="0" smtClean="0">
                <a:solidFill>
                  <a:schemeClr val="tx1"/>
                </a:solidFill>
              </a:rPr>
              <a:t>  </a:t>
            </a:r>
            <a:r>
              <a:rPr lang="en-US" sz="3200" b="1" dirty="0">
                <a:solidFill>
                  <a:schemeClr val="tx1"/>
                </a:solidFill>
              </a:rPr>
              <a:t> </a:t>
            </a:r>
            <a:r>
              <a:rPr lang="en-US" sz="2800" b="1" dirty="0" smtClean="0">
                <a:solidFill>
                  <a:schemeClr val="tx1"/>
                </a:solidFill>
              </a:rPr>
              <a:t>Yes</a:t>
            </a:r>
            <a:r>
              <a:rPr lang="en-US" sz="2800" b="1" dirty="0">
                <a:solidFill>
                  <a:schemeClr val="tx1"/>
                </a:solidFill>
              </a:rPr>
              <a:t>, we are now in the puddle</a:t>
            </a:r>
            <a:r>
              <a:rPr lang="en-US" sz="2800" b="1" dirty="0" smtClean="0">
                <a:solidFill>
                  <a:schemeClr val="tx1"/>
                </a:solidFill>
              </a:rPr>
              <a:t>…</a:t>
            </a:r>
          </a:p>
          <a:p>
            <a:pPr marL="0" indent="0">
              <a:buNone/>
            </a:pPr>
            <a:r>
              <a:rPr lang="en-US" sz="2800" b="1" dirty="0" smtClean="0">
                <a:solidFill>
                  <a:schemeClr val="tx1"/>
                </a:solidFill>
              </a:rPr>
              <a:t>                         trying </a:t>
            </a:r>
            <a:r>
              <a:rPr lang="en-US" sz="2800" b="1" dirty="0">
                <a:solidFill>
                  <a:schemeClr val="tx1"/>
                </a:solidFill>
              </a:rPr>
              <a:t>t</a:t>
            </a:r>
            <a:r>
              <a:rPr lang="en-US" sz="2800" b="1" dirty="0" smtClean="0">
                <a:solidFill>
                  <a:schemeClr val="tx1"/>
                </a:solidFill>
              </a:rPr>
              <a:t>o </a:t>
            </a:r>
            <a:r>
              <a:rPr lang="en-US" sz="2800" b="1" dirty="0">
                <a:solidFill>
                  <a:schemeClr val="tx1"/>
                </a:solidFill>
              </a:rPr>
              <a:t>make sense of the </a:t>
            </a:r>
            <a:r>
              <a:rPr lang="en-US" sz="2800" b="1" dirty="0" smtClean="0">
                <a:solidFill>
                  <a:schemeClr val="tx1"/>
                </a:solidFill>
              </a:rPr>
              <a:t>cube…</a:t>
            </a:r>
            <a:endParaRPr lang="en-US" sz="2800" b="1" dirty="0">
              <a:solidFill>
                <a:schemeClr val="tx1"/>
              </a:solidFill>
            </a:endParaRPr>
          </a:p>
          <a:p>
            <a:pPr marL="0" indent="0">
              <a:buNone/>
            </a:pPr>
            <a:endParaRPr lang="en-US" sz="1600" dirty="0" smtClean="0">
              <a:solidFill>
                <a:srgbClr val="FF6600"/>
              </a:solidFill>
            </a:endParaRPr>
          </a:p>
          <a:p>
            <a:pPr marL="0" indent="0">
              <a:buNone/>
            </a:pPr>
            <a:endParaRPr lang="en-US" sz="1600" dirty="0" smtClean="0">
              <a:solidFill>
                <a:schemeClr val="tx1"/>
              </a:solidFill>
            </a:endParaRPr>
          </a:p>
          <a:p>
            <a:pPr marL="0" indent="0">
              <a:buNone/>
            </a:pPr>
            <a:endParaRPr lang="en-US" sz="1500" dirty="0" smtClean="0">
              <a:solidFill>
                <a:schemeClr val="tx1"/>
              </a:solidFill>
            </a:endParaRPr>
          </a:p>
          <a:p>
            <a:pPr marL="0" indent="0">
              <a:buNone/>
            </a:pPr>
            <a:r>
              <a:rPr lang="en-US" sz="1500" dirty="0" smtClean="0">
                <a:solidFill>
                  <a:schemeClr val="tx1"/>
                </a:solidFill>
              </a:rPr>
              <a:t>                        *Entropy = the only quantity </a:t>
            </a:r>
            <a:r>
              <a:rPr lang="en-US" sz="1500" dirty="0">
                <a:solidFill>
                  <a:schemeClr val="tx1"/>
                </a:solidFill>
              </a:rPr>
              <a:t>in the physical sciences </a:t>
            </a:r>
            <a:r>
              <a:rPr lang="en-US" sz="1500" dirty="0" smtClean="0">
                <a:solidFill>
                  <a:schemeClr val="tx1"/>
                </a:solidFill>
              </a:rPr>
              <a:t>that implies the arrow of time  </a:t>
            </a:r>
            <a:r>
              <a:rPr lang="en-US" sz="1500" b="1" dirty="0" smtClean="0">
                <a:solidFill>
                  <a:schemeClr val="tx1"/>
                </a:solidFill>
              </a:rPr>
              <a:t>&gt;</a:t>
            </a:r>
            <a:r>
              <a:rPr lang="en-US" sz="1500" b="1" dirty="0" smtClean="0">
                <a:solidFill>
                  <a:srgbClr val="0000FF"/>
                </a:solidFill>
              </a:rPr>
              <a:t>&gt;</a:t>
            </a:r>
            <a:r>
              <a:rPr lang="en-US" sz="1500" b="1" dirty="0" smtClean="0">
                <a:solidFill>
                  <a:srgbClr val="660066"/>
                </a:solidFill>
              </a:rPr>
              <a:t>&gt;</a:t>
            </a:r>
            <a:r>
              <a:rPr lang="en-US" sz="1500" b="1" dirty="0" smtClean="0">
                <a:solidFill>
                  <a:srgbClr val="FF0000"/>
                </a:solidFill>
              </a:rPr>
              <a:t>&gt;&gt;</a:t>
            </a:r>
          </a:p>
        </p:txBody>
      </p:sp>
      <p:pic>
        <p:nvPicPr>
          <p:cNvPr id="8" name="Content Placeholder 3" descr="file0001856376051.jpg"/>
          <p:cNvPicPr>
            <a:picLocks noChangeAspect="1"/>
          </p:cNvPicPr>
          <p:nvPr/>
        </p:nvPicPr>
        <p:blipFill rotWithShape="1">
          <a:blip r:embed="rId2" cstate="print">
            <a:extLst>
              <a:ext uri="{28A0092B-C50C-407E-A947-70E740481C1C}">
                <a14:useLocalDpi xmlns:a14="http://schemas.microsoft.com/office/drawing/2010/main"/>
              </a:ext>
            </a:extLst>
          </a:blip>
          <a:srcRect l="-229"/>
          <a:stretch/>
        </p:blipFill>
        <p:spPr>
          <a:xfrm>
            <a:off x="4826000" y="1595874"/>
            <a:ext cx="3846528" cy="2891438"/>
          </a:xfrm>
          <a:prstGeom prst="rect">
            <a:avLst/>
          </a:prstGeom>
        </p:spPr>
      </p:pic>
    </p:spTree>
    <p:extLst>
      <p:ext uri="{BB962C8B-B14F-4D97-AF65-F5344CB8AC3E}">
        <p14:creationId xmlns:p14="http://schemas.microsoft.com/office/powerpoint/2010/main" val="304089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r>
              <a:rPr lang="en-US" sz="2700" dirty="0" smtClean="0"/>
              <a:t>  Examining </a:t>
            </a:r>
            <a:r>
              <a:rPr lang="en-US" sz="2700" i="1" dirty="0" smtClean="0">
                <a:solidFill>
                  <a:srgbClr val="0000FF"/>
                </a:solidFill>
              </a:rPr>
              <a:t>ENTROPY</a:t>
            </a:r>
            <a:r>
              <a:rPr lang="en-US" sz="2700" dirty="0" smtClean="0"/>
              <a:t> starting with…</a:t>
            </a:r>
            <a:r>
              <a:rPr lang="en-US" dirty="0" smtClean="0">
                <a:solidFill>
                  <a:srgbClr val="FF0000"/>
                </a:solidFill>
              </a:rPr>
              <a:t>The Painful Truth</a:t>
            </a:r>
            <a:endParaRPr lang="en-US" dirty="0">
              <a:solidFill>
                <a:srgbClr val="FF0000"/>
              </a:solidFill>
            </a:endParaRPr>
          </a:p>
        </p:txBody>
      </p:sp>
      <p:sp>
        <p:nvSpPr>
          <p:cNvPr id="3" name="Content Placeholder 2"/>
          <p:cNvSpPr>
            <a:spLocks noGrp="1"/>
          </p:cNvSpPr>
          <p:nvPr>
            <p:ph sz="quarter" idx="10"/>
          </p:nvPr>
        </p:nvSpPr>
        <p:spPr>
          <a:xfrm>
            <a:off x="0" y="1016000"/>
            <a:ext cx="9144000" cy="5060462"/>
          </a:xfrm>
        </p:spPr>
        <p:txBody>
          <a:bodyPr>
            <a:normAutofit lnSpcReduction="10000"/>
          </a:bodyPr>
          <a:lstStyle/>
          <a:p>
            <a:pPr marL="0" indent="0">
              <a:buNone/>
            </a:pPr>
            <a:r>
              <a:rPr lang="en-US" b="1" dirty="0" smtClean="0"/>
              <a:t>Watters </a:t>
            </a:r>
            <a:r>
              <a:rPr lang="en-US" b="1" dirty="0"/>
              <a:t>v. TSR, Inc., 904 F. 2d 378 - Court of Appeals, 6th Circuit </a:t>
            </a:r>
            <a:r>
              <a:rPr lang="en-US" b="1" dirty="0" smtClean="0"/>
              <a:t>1990 </a:t>
            </a:r>
            <a:r>
              <a:rPr lang="en-US" dirty="0" smtClean="0"/>
              <a:t>(Dungeons &amp; Dragons):</a:t>
            </a:r>
          </a:p>
          <a:p>
            <a:pPr marL="0" indent="0">
              <a:buNone/>
            </a:pPr>
            <a:r>
              <a:rPr lang="en-US" i="1" dirty="0" smtClean="0"/>
              <a:t>“But </a:t>
            </a:r>
            <a:r>
              <a:rPr lang="en-US" i="1" dirty="0"/>
              <a:t>if Johnny's suicide was not foreseeable to his own mother, there is no reason to suppose that it was foreseeable to defendant </a:t>
            </a:r>
            <a:r>
              <a:rPr lang="en-US" i="1" dirty="0" smtClean="0"/>
              <a:t>TSR…</a:t>
            </a:r>
          </a:p>
          <a:p>
            <a:pPr marL="0" indent="0">
              <a:buNone/>
            </a:pPr>
            <a:r>
              <a:rPr lang="en-US" i="1" dirty="0"/>
              <a:t>…The fact is, unfortunately, that youth is not always proof against the strange waves of despair and hopelessness that sometimes sweep seemingly normal people to suicide, and we have no way of knowing that Johnny would not have committed suicide if he had not played Dungeons &amp; </a:t>
            </a:r>
            <a:r>
              <a:rPr lang="en-US" i="1" dirty="0" smtClean="0"/>
              <a:t>Dragons… </a:t>
            </a:r>
            <a:endParaRPr lang="en-US" i="1" dirty="0"/>
          </a:p>
          <a:p>
            <a:pPr marL="0" indent="0">
              <a:buNone/>
            </a:pPr>
            <a:r>
              <a:rPr lang="en-US" i="1" dirty="0"/>
              <a:t>…As far as the record discloses, no one had any reason to know that Johnny Burnett was going to take his own life. We cannot tell why he did so or what his mental state was at the time. </a:t>
            </a:r>
            <a:r>
              <a:rPr lang="en-US" i="1" dirty="0">
                <a:solidFill>
                  <a:srgbClr val="0000FF"/>
                </a:solidFill>
              </a:rPr>
              <a:t>His death surely was not the fault of his mother, or his school, or his friends, or the manufacturer of the game he and his friends so loved to play. Tragedies such as this simply defy rational explanation, and courts should not pretend otherwise</a:t>
            </a:r>
            <a:r>
              <a:rPr lang="en-US" i="1" dirty="0" smtClean="0"/>
              <a:t>.”</a:t>
            </a:r>
            <a:endParaRPr lang="en-US" i="1" dirty="0"/>
          </a:p>
          <a:p>
            <a:pPr marL="0" indent="0">
              <a:buNone/>
            </a:pPr>
            <a:endParaRPr lang="en-US" i="1" dirty="0"/>
          </a:p>
        </p:txBody>
      </p:sp>
    </p:spTree>
    <p:extLst>
      <p:ext uri="{BB962C8B-B14F-4D97-AF65-F5344CB8AC3E}">
        <p14:creationId xmlns:p14="http://schemas.microsoft.com/office/powerpoint/2010/main" val="185679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0"/>
            <a:ext cx="9144000" cy="1016000"/>
          </a:xfrm>
        </p:spPr>
        <p:txBody>
          <a:bodyPr>
            <a:normAutofit fontScale="90000"/>
          </a:bodyPr>
          <a:lstStyle/>
          <a:p>
            <a:r>
              <a:rPr lang="en-US" sz="3600" dirty="0"/>
              <a:t>  </a:t>
            </a:r>
            <a:r>
              <a:rPr lang="en-US" sz="3600" b="1" dirty="0">
                <a:solidFill>
                  <a:schemeClr val="tx1"/>
                </a:solidFill>
              </a:rPr>
              <a:t>A Case For </a:t>
            </a:r>
            <a:r>
              <a:rPr lang="en-US" sz="3600" b="1" dirty="0" smtClean="0">
                <a:solidFill>
                  <a:schemeClr val="tx1"/>
                </a:solidFill>
              </a:rPr>
              <a:t>Absolutes </a:t>
            </a:r>
            <a:r>
              <a:rPr lang="en-US" sz="2700" b="1" dirty="0" smtClean="0">
                <a:solidFill>
                  <a:schemeClr val="tx1"/>
                </a:solidFill>
              </a:rPr>
              <a:t>(1) </a:t>
            </a:r>
            <a:r>
              <a:rPr lang="en-US" sz="2700" dirty="0"/>
              <a:t>(but not the one you expect)</a:t>
            </a:r>
          </a:p>
        </p:txBody>
      </p:sp>
      <p:sp>
        <p:nvSpPr>
          <p:cNvPr id="3" name="Content Placeholder 2"/>
          <p:cNvSpPr>
            <a:spLocks noGrp="1"/>
          </p:cNvSpPr>
          <p:nvPr>
            <p:ph sz="quarter" idx="10"/>
          </p:nvPr>
        </p:nvSpPr>
        <p:spPr>
          <a:xfrm>
            <a:off x="507999" y="1019321"/>
            <a:ext cx="8061739" cy="5021462"/>
          </a:xfrm>
        </p:spPr>
        <p:txBody>
          <a:bodyPr>
            <a:normAutofit/>
          </a:bodyPr>
          <a:lstStyle/>
          <a:p>
            <a:pPr marL="0" indent="0">
              <a:buNone/>
            </a:pPr>
            <a:r>
              <a:rPr lang="en-US" dirty="0" smtClean="0"/>
              <a:t>One </a:t>
            </a:r>
            <a:r>
              <a:rPr lang="en-US" b="1" dirty="0" smtClean="0">
                <a:solidFill>
                  <a:srgbClr val="008000"/>
                </a:solidFill>
              </a:rPr>
              <a:t>good that </a:t>
            </a:r>
            <a:r>
              <a:rPr lang="en-US" i="1" u="sng" dirty="0" smtClean="0">
                <a:solidFill>
                  <a:schemeClr val="tx1"/>
                </a:solidFill>
              </a:rPr>
              <a:t>appears</a:t>
            </a:r>
            <a:r>
              <a:rPr lang="en-US" b="1" dirty="0" smtClean="0">
                <a:solidFill>
                  <a:srgbClr val="008000"/>
                </a:solidFill>
              </a:rPr>
              <a:t> absolute </a:t>
            </a:r>
            <a:r>
              <a:rPr lang="en-US" dirty="0" smtClean="0"/>
              <a:t>is……….(drumroll please)...</a:t>
            </a:r>
          </a:p>
          <a:p>
            <a:pPr marL="0" indent="0">
              <a:buNone/>
            </a:pPr>
            <a:r>
              <a:rPr lang="en-US" dirty="0" smtClean="0"/>
              <a:t>         </a:t>
            </a:r>
            <a:r>
              <a:rPr lang="en-US" dirty="0" smtClean="0">
                <a:solidFill>
                  <a:srgbClr val="660066"/>
                </a:solidFill>
              </a:rPr>
              <a:t>  </a:t>
            </a:r>
            <a:r>
              <a:rPr lang="en-US" sz="3200" b="1" dirty="0" smtClean="0">
                <a:solidFill>
                  <a:srgbClr val="660066"/>
                </a:solidFill>
              </a:rPr>
              <a:t>…dialectics on issues of </a:t>
            </a:r>
          </a:p>
          <a:p>
            <a:pPr marL="0" indent="0">
              <a:buNone/>
            </a:pPr>
            <a:r>
              <a:rPr lang="en-US" sz="3200" b="1" dirty="0" smtClean="0">
                <a:solidFill>
                  <a:srgbClr val="FF0000"/>
                </a:solidFill>
              </a:rPr>
              <a:t>             …violence, censorship &amp; fear</a:t>
            </a:r>
            <a:endParaRPr lang="en-US" b="1" dirty="0" smtClean="0">
              <a:solidFill>
                <a:srgbClr val="FF0000"/>
              </a:solidFill>
            </a:endParaRPr>
          </a:p>
          <a:p>
            <a:pPr marL="0" indent="0">
              <a:buNone/>
            </a:pPr>
            <a:r>
              <a:rPr lang="en-US" b="1" dirty="0" smtClean="0">
                <a:solidFill>
                  <a:srgbClr val="0000FF"/>
                </a:solidFill>
              </a:rPr>
              <a:t>        (as well as protecting ourselves from ourselves)</a:t>
            </a:r>
          </a:p>
          <a:p>
            <a:pPr marL="0" indent="0">
              <a:buNone/>
            </a:pPr>
            <a:endParaRPr lang="en-US" dirty="0" smtClean="0"/>
          </a:p>
          <a:p>
            <a:pPr marL="0" indent="0">
              <a:buNone/>
            </a:pPr>
            <a:r>
              <a:rPr lang="en-US" b="1" dirty="0" smtClean="0">
                <a:solidFill>
                  <a:schemeClr val="tx1"/>
                </a:solidFill>
              </a:rPr>
              <a:t>Proof: </a:t>
            </a:r>
            <a:r>
              <a:rPr lang="en-US" dirty="0" smtClean="0">
                <a:solidFill>
                  <a:schemeClr val="tx1"/>
                </a:solidFill>
              </a:rPr>
              <a:t>INCREASE in debate over censorship/freedom issues </a:t>
            </a:r>
            <a:r>
              <a:rPr lang="en-US" i="1" u="sng" dirty="0" smtClean="0">
                <a:solidFill>
                  <a:schemeClr val="tx1"/>
                </a:solidFill>
              </a:rPr>
              <a:t>appears to paralle</a:t>
            </a:r>
            <a:r>
              <a:rPr lang="en-US" i="1" dirty="0" smtClean="0">
                <a:solidFill>
                  <a:schemeClr val="tx1"/>
                </a:solidFill>
              </a:rPr>
              <a:t>l </a:t>
            </a:r>
            <a:r>
              <a:rPr lang="en-US" dirty="0" smtClean="0">
                <a:solidFill>
                  <a:schemeClr val="tx1"/>
                </a:solidFill>
              </a:rPr>
              <a:t>DECREASE in violence &amp; crime</a:t>
            </a:r>
          </a:p>
          <a:p>
            <a:pPr marL="0" indent="0">
              <a:buNone/>
            </a:pPr>
            <a:endParaRPr lang="en-US" b="1" dirty="0" smtClean="0">
              <a:solidFill>
                <a:schemeClr val="tx1"/>
              </a:solidFill>
            </a:endParaRPr>
          </a:p>
          <a:p>
            <a:pPr marL="0" indent="0">
              <a:buNone/>
            </a:pPr>
            <a:r>
              <a:rPr lang="en-US" sz="2000" b="1" dirty="0" smtClean="0">
                <a:solidFill>
                  <a:schemeClr val="tx1"/>
                </a:solidFill>
              </a:rPr>
              <a:t>Parallels:</a:t>
            </a:r>
            <a:r>
              <a:rPr lang="en-US" sz="2000" dirty="0" smtClean="0"/>
              <a:t> Steven Pinker </a:t>
            </a:r>
            <a:r>
              <a:rPr lang="en-US" sz="2000" i="1" dirty="0" smtClean="0"/>
              <a:t>“The Better Angels of Our Nature: Why Violence Has Declined” </a:t>
            </a:r>
          </a:p>
          <a:p>
            <a:pPr marL="0" indent="0">
              <a:buNone/>
            </a:pPr>
            <a:r>
              <a:rPr lang="en-US" sz="2000" dirty="0" smtClean="0"/>
              <a:t>*to paraphrase - </a:t>
            </a:r>
            <a:r>
              <a:rPr lang="en-US" sz="2000" b="1" dirty="0" smtClean="0">
                <a:solidFill>
                  <a:srgbClr val="000000"/>
                </a:solidFill>
              </a:rPr>
              <a:t>our ability to reason has allowed us to curtail the  </a:t>
            </a:r>
          </a:p>
          <a:p>
            <a:pPr marL="0" indent="0">
              <a:buNone/>
            </a:pPr>
            <a:r>
              <a:rPr lang="en-US" sz="2000" b="1" dirty="0">
                <a:solidFill>
                  <a:srgbClr val="000000"/>
                </a:solidFill>
              </a:rPr>
              <a:t> </a:t>
            </a:r>
            <a:r>
              <a:rPr lang="en-US" sz="2000" b="1" dirty="0" smtClean="0">
                <a:solidFill>
                  <a:srgbClr val="000000"/>
                </a:solidFill>
              </a:rPr>
              <a:t>                                                                         appeals of violence</a:t>
            </a:r>
          </a:p>
        </p:txBody>
      </p:sp>
      <p:pic>
        <p:nvPicPr>
          <p:cNvPr id="4" name="Content Placeholder 3" descr="The_Better_Angels_of_Our_Nature.jpg"/>
          <p:cNvPicPr>
            <a:picLocks noChangeAspect="1"/>
          </p:cNvPicPr>
          <p:nvPr/>
        </p:nvPicPr>
        <p:blipFill rotWithShape="1">
          <a:blip r:embed="rId2" cstate="print">
            <a:extLst>
              <a:ext uri="{28A0092B-C50C-407E-A947-70E740481C1C}">
                <a14:useLocalDpi xmlns:a14="http://schemas.microsoft.com/office/drawing/2010/main"/>
              </a:ext>
            </a:extLst>
          </a:blip>
          <a:srcRect r="-423"/>
          <a:stretch/>
        </p:blipFill>
        <p:spPr>
          <a:xfrm>
            <a:off x="4535184" y="5322957"/>
            <a:ext cx="953426" cy="1435652"/>
          </a:xfrm>
          <a:prstGeom prst="rect">
            <a:avLst/>
          </a:prstGeom>
        </p:spPr>
      </p:pic>
    </p:spTree>
    <p:extLst>
      <p:ext uri="{BB962C8B-B14F-4D97-AF65-F5344CB8AC3E}">
        <p14:creationId xmlns:p14="http://schemas.microsoft.com/office/powerpoint/2010/main" val="116151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4"/>
            <a:ext cx="8229600" cy="932363"/>
          </a:xfrm>
        </p:spPr>
        <p:txBody>
          <a:bodyPr>
            <a:normAutofit/>
          </a:bodyPr>
          <a:lstStyle/>
          <a:p>
            <a:r>
              <a:rPr lang="en-US" sz="4800" dirty="0"/>
              <a:t> </a:t>
            </a:r>
            <a:r>
              <a:rPr lang="en-US" sz="4800" dirty="0" smtClean="0"/>
              <a:t> </a:t>
            </a:r>
            <a:r>
              <a:rPr lang="en-US" sz="4800" b="1" dirty="0" smtClean="0">
                <a:solidFill>
                  <a:schemeClr val="tx1"/>
                </a:solidFill>
              </a:rPr>
              <a:t>A </a:t>
            </a:r>
            <a:r>
              <a:rPr lang="en-US" sz="4800" b="1" dirty="0">
                <a:solidFill>
                  <a:schemeClr val="tx1"/>
                </a:solidFill>
              </a:rPr>
              <a:t>Case For Absolutes </a:t>
            </a:r>
            <a:r>
              <a:rPr lang="en-US" sz="2400" b="1" dirty="0" smtClean="0">
                <a:solidFill>
                  <a:schemeClr val="tx1"/>
                </a:solidFill>
              </a:rPr>
              <a:t>(2)</a:t>
            </a:r>
            <a:endParaRPr lang="en-US" sz="2400" dirty="0"/>
          </a:p>
        </p:txBody>
      </p:sp>
      <p:sp>
        <p:nvSpPr>
          <p:cNvPr id="3" name="Content Placeholder 2"/>
          <p:cNvSpPr>
            <a:spLocks noGrp="1"/>
          </p:cNvSpPr>
          <p:nvPr>
            <p:ph sz="quarter" idx="10"/>
          </p:nvPr>
        </p:nvSpPr>
        <p:spPr>
          <a:xfrm>
            <a:off x="457200" y="1154853"/>
            <a:ext cx="8229600" cy="5250363"/>
          </a:xfrm>
        </p:spPr>
        <p:txBody>
          <a:bodyPr>
            <a:normAutofit fontScale="85000" lnSpcReduction="10000"/>
          </a:bodyPr>
          <a:lstStyle/>
          <a:p>
            <a:pPr marL="0" indent="0">
              <a:buNone/>
            </a:pPr>
            <a:r>
              <a:rPr lang="en-US" dirty="0" smtClean="0"/>
              <a:t>  Another </a:t>
            </a:r>
            <a:r>
              <a:rPr lang="en-US" b="1" dirty="0">
                <a:solidFill>
                  <a:srgbClr val="008000"/>
                </a:solidFill>
              </a:rPr>
              <a:t>good that </a:t>
            </a:r>
            <a:r>
              <a:rPr lang="en-US" i="1" u="sng" dirty="0">
                <a:solidFill>
                  <a:schemeClr val="tx1"/>
                </a:solidFill>
              </a:rPr>
              <a:t>appears</a:t>
            </a:r>
            <a:r>
              <a:rPr lang="en-US" b="1" dirty="0">
                <a:solidFill>
                  <a:srgbClr val="008000"/>
                </a:solidFill>
              </a:rPr>
              <a:t> absolute </a:t>
            </a:r>
            <a:r>
              <a:rPr lang="en-US" dirty="0"/>
              <a:t>is that addressing problems </a:t>
            </a:r>
            <a:r>
              <a:rPr lang="en-US" dirty="0" smtClean="0"/>
              <a:t>at</a:t>
            </a:r>
          </a:p>
          <a:p>
            <a:pPr marL="0" indent="0">
              <a:buNone/>
            </a:pPr>
            <a:r>
              <a:rPr lang="en-US" dirty="0" smtClean="0"/>
              <a:t>  their </a:t>
            </a:r>
            <a:r>
              <a:rPr lang="en-US" dirty="0"/>
              <a:t>extremes often makes for an odd &amp; inappropriate </a:t>
            </a:r>
            <a:r>
              <a:rPr lang="en-US" dirty="0" smtClean="0"/>
              <a:t>middle</a:t>
            </a:r>
          </a:p>
          <a:p>
            <a:pPr marL="0" indent="0">
              <a:buNone/>
            </a:pPr>
            <a:endParaRPr lang="en-US" dirty="0" smtClean="0"/>
          </a:p>
          <a:p>
            <a:pPr marL="0" indent="0">
              <a:buNone/>
            </a:pPr>
            <a:r>
              <a:rPr lang="en-US" dirty="0" smtClean="0"/>
              <a:t>  Dealing </a:t>
            </a:r>
            <a:r>
              <a:rPr lang="en-US" dirty="0"/>
              <a:t>with violent video games with a goal of preventing </a:t>
            </a:r>
            <a:r>
              <a:rPr lang="en-US" dirty="0" smtClean="0"/>
              <a:t>further</a:t>
            </a:r>
          </a:p>
          <a:p>
            <a:pPr marL="0" indent="0">
              <a:buNone/>
            </a:pPr>
            <a:r>
              <a:rPr lang="en-US" dirty="0" smtClean="0"/>
              <a:t>  </a:t>
            </a:r>
            <a:r>
              <a:rPr lang="en-US" dirty="0" smtClean="0">
                <a:solidFill>
                  <a:srgbClr val="000090"/>
                </a:solidFill>
              </a:rPr>
              <a:t>New </a:t>
            </a:r>
            <a:r>
              <a:rPr lang="en-US" dirty="0">
                <a:solidFill>
                  <a:srgbClr val="000090"/>
                </a:solidFill>
              </a:rPr>
              <a:t>Town’s &amp; Columbine’s</a:t>
            </a:r>
            <a:r>
              <a:rPr lang="en-US" dirty="0"/>
              <a:t> </a:t>
            </a:r>
            <a:r>
              <a:rPr lang="en-US" b="1" dirty="0">
                <a:solidFill>
                  <a:srgbClr val="000000"/>
                </a:solidFill>
              </a:rPr>
              <a:t>mixes up causality &amp; </a:t>
            </a:r>
            <a:r>
              <a:rPr lang="en-US" b="1" dirty="0" smtClean="0">
                <a:solidFill>
                  <a:srgbClr val="000000"/>
                </a:solidFill>
              </a:rPr>
              <a:t>correlation</a:t>
            </a:r>
          </a:p>
          <a:p>
            <a:pPr marL="0" indent="0">
              <a:buNone/>
            </a:pPr>
            <a:endParaRPr lang="en-US" b="1" dirty="0">
              <a:solidFill>
                <a:srgbClr val="000000"/>
              </a:solidFill>
            </a:endParaRPr>
          </a:p>
          <a:p>
            <a:pPr marL="0" indent="0">
              <a:buNone/>
            </a:pPr>
            <a:r>
              <a:rPr lang="en-US" dirty="0" smtClean="0"/>
              <a:t>  Seems </a:t>
            </a:r>
            <a:r>
              <a:rPr lang="en-US" dirty="0"/>
              <a:t>likely that games don’t create killers but that killers seek </a:t>
            </a:r>
            <a:r>
              <a:rPr lang="en-US" dirty="0" smtClean="0"/>
              <a:t>out</a:t>
            </a:r>
          </a:p>
          <a:p>
            <a:pPr marL="0" indent="0">
              <a:buNone/>
            </a:pPr>
            <a:r>
              <a:rPr lang="en-US" dirty="0" smtClean="0"/>
              <a:t>  killing </a:t>
            </a:r>
            <a:r>
              <a:rPr lang="en-US" dirty="0"/>
              <a:t>games as an outlet (explains study results where violent </a:t>
            </a:r>
            <a:r>
              <a:rPr lang="en-US" dirty="0" smtClean="0"/>
              <a:t>games</a:t>
            </a:r>
          </a:p>
          <a:p>
            <a:pPr marL="0" indent="0">
              <a:buNone/>
            </a:pPr>
            <a:r>
              <a:rPr lang="en-US" dirty="0" smtClean="0"/>
              <a:t>  and </a:t>
            </a:r>
            <a:r>
              <a:rPr lang="en-US" dirty="0"/>
              <a:t>sexual outlets </a:t>
            </a:r>
            <a:r>
              <a:rPr lang="en-US" i="1" u="sng" dirty="0">
                <a:solidFill>
                  <a:srgbClr val="000000"/>
                </a:solidFill>
              </a:rPr>
              <a:t>appear to</a:t>
            </a:r>
            <a:r>
              <a:rPr lang="en-US" i="1" dirty="0">
                <a:solidFill>
                  <a:srgbClr val="000000"/>
                </a:solidFill>
              </a:rPr>
              <a:t> </a:t>
            </a:r>
            <a:r>
              <a:rPr lang="en-US" dirty="0"/>
              <a:t>decrease “deviance”</a:t>
            </a:r>
            <a:r>
              <a:rPr lang="en-US" dirty="0" smtClean="0"/>
              <a:t>)</a:t>
            </a:r>
          </a:p>
          <a:p>
            <a:pPr marL="0" indent="0">
              <a:buNone/>
            </a:pPr>
            <a:endParaRPr lang="en-US" dirty="0" smtClean="0"/>
          </a:p>
          <a:p>
            <a:pPr marL="0" indent="0">
              <a:buNone/>
            </a:pPr>
            <a:r>
              <a:rPr lang="en-US" sz="2800" b="1" dirty="0" smtClean="0">
                <a:solidFill>
                  <a:srgbClr val="000000"/>
                </a:solidFill>
              </a:rPr>
              <a:t>“Gun </a:t>
            </a:r>
            <a:r>
              <a:rPr lang="en-US" sz="2800" b="1" dirty="0">
                <a:solidFill>
                  <a:srgbClr val="000000"/>
                </a:solidFill>
              </a:rPr>
              <a:t>Control Debate: Violent Video Games </a:t>
            </a:r>
            <a:r>
              <a:rPr lang="en-US" sz="2800" b="1" dirty="0" smtClean="0">
                <a:solidFill>
                  <a:srgbClr val="000000"/>
                </a:solidFill>
              </a:rPr>
              <a:t>Actually</a:t>
            </a:r>
          </a:p>
          <a:p>
            <a:pPr marL="0" indent="0">
              <a:buNone/>
            </a:pPr>
            <a:r>
              <a:rPr lang="en-US" sz="2800" b="1" dirty="0">
                <a:solidFill>
                  <a:srgbClr val="000000"/>
                </a:solidFill>
              </a:rPr>
              <a:t> </a:t>
            </a:r>
            <a:r>
              <a:rPr lang="en-US" sz="2800" b="1" dirty="0" smtClean="0">
                <a:solidFill>
                  <a:srgbClr val="000000"/>
                </a:solidFill>
              </a:rPr>
              <a:t>             Decrease </a:t>
            </a:r>
            <a:r>
              <a:rPr lang="en-US" sz="2800" b="1" dirty="0">
                <a:solidFill>
                  <a:srgbClr val="000000"/>
                </a:solidFill>
              </a:rPr>
              <a:t>Violence, </a:t>
            </a:r>
            <a:r>
              <a:rPr lang="en-US" sz="2800" b="1" dirty="0" smtClean="0">
                <a:solidFill>
                  <a:srgbClr val="000000"/>
                </a:solidFill>
              </a:rPr>
              <a:t>Study Finds”:</a:t>
            </a:r>
            <a:r>
              <a:rPr lang="en-US" sz="2800" b="1" dirty="0">
                <a:solidFill>
                  <a:srgbClr val="000000"/>
                </a:solidFill>
              </a:rPr>
              <a:t> </a:t>
            </a:r>
            <a:r>
              <a:rPr lang="en-US" sz="1600" dirty="0">
                <a:hlinkClick r:id="rId2"/>
              </a:rPr>
              <a:t>http://www.policymic.com/articles/28280/violent-video-games-actually-decrease-violence-study-</a:t>
            </a:r>
            <a:r>
              <a:rPr lang="en-US" sz="1600" dirty="0" smtClean="0">
                <a:hlinkClick r:id="rId2"/>
              </a:rPr>
              <a:t>finds</a:t>
            </a:r>
            <a:endParaRPr lang="en-US" sz="1600" dirty="0" smtClean="0"/>
          </a:p>
          <a:p>
            <a:pPr marL="0" indent="0">
              <a:buNone/>
            </a:pPr>
            <a:endParaRPr lang="en-US" sz="1600" dirty="0"/>
          </a:p>
          <a:p>
            <a:pPr marL="0" indent="0">
              <a:buNone/>
            </a:pPr>
            <a:r>
              <a:rPr lang="en-US" sz="2800" b="1" dirty="0" smtClean="0"/>
              <a:t>   </a:t>
            </a:r>
            <a:r>
              <a:rPr lang="en-US" sz="2800" b="1" dirty="0" smtClean="0">
                <a:solidFill>
                  <a:srgbClr val="000000"/>
                </a:solidFill>
              </a:rPr>
              <a:t>“Research</a:t>
            </a:r>
            <a:r>
              <a:rPr lang="en-US" sz="2800" b="1" dirty="0">
                <a:solidFill>
                  <a:srgbClr val="000000"/>
                </a:solidFill>
              </a:rPr>
              <a:t>: As Violent Video Game Sales Climb</a:t>
            </a:r>
            <a:r>
              <a:rPr lang="en-US" sz="2800" b="1" dirty="0" smtClean="0">
                <a:solidFill>
                  <a:srgbClr val="000000"/>
                </a:solidFill>
              </a:rPr>
              <a:t>,</a:t>
            </a:r>
          </a:p>
          <a:p>
            <a:pPr marL="0" indent="0">
              <a:buNone/>
            </a:pPr>
            <a:r>
              <a:rPr lang="en-US" sz="2800" b="1" dirty="0" smtClean="0">
                <a:solidFill>
                  <a:srgbClr val="000000"/>
                </a:solidFill>
              </a:rPr>
              <a:t>         Violent </a:t>
            </a:r>
            <a:r>
              <a:rPr lang="en-US" sz="2800" b="1" dirty="0">
                <a:solidFill>
                  <a:srgbClr val="000000"/>
                </a:solidFill>
              </a:rPr>
              <a:t>Crime Among </a:t>
            </a:r>
            <a:r>
              <a:rPr lang="en-US" sz="2800" b="1" dirty="0" smtClean="0">
                <a:solidFill>
                  <a:srgbClr val="000000"/>
                </a:solidFill>
              </a:rPr>
              <a:t>Youths Decreases”</a:t>
            </a:r>
            <a:r>
              <a:rPr lang="en-US" sz="3200" b="1" dirty="0" smtClean="0">
                <a:solidFill>
                  <a:srgbClr val="000000"/>
                </a:solidFill>
              </a:rPr>
              <a:t>: </a:t>
            </a:r>
            <a:r>
              <a:rPr lang="en-US" sz="1600" dirty="0">
                <a:hlinkClick r:id="rId3"/>
              </a:rPr>
              <a:t>http://www.gamepolitics.com/2013/02/13/research-violent-video-game-sales-climb-crime-among</a:t>
            </a:r>
            <a:r>
              <a:rPr lang="en-US" sz="1600" dirty="0" smtClean="0">
                <a:hlinkClick r:id="rId3"/>
              </a:rPr>
              <a:t>-</a:t>
            </a:r>
          </a:p>
          <a:p>
            <a:pPr marL="0" indent="0">
              <a:buNone/>
            </a:pPr>
            <a:r>
              <a:rPr lang="en-US" sz="1600" dirty="0" smtClean="0">
                <a:hlinkClick r:id="rId3"/>
              </a:rPr>
              <a:t>youths-decreases</a:t>
            </a:r>
            <a:r>
              <a:rPr lang="en-US" sz="1600" dirty="0">
                <a:hlinkClick r:id="rId3"/>
              </a:rPr>
              <a:t>#.UR9AI6XR0m0</a:t>
            </a:r>
            <a:r>
              <a:rPr lang="en-US" sz="1600" dirty="0"/>
              <a:t>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16584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094" y="345787"/>
            <a:ext cx="8501283" cy="1087796"/>
          </a:xfrm>
          <a:prstGeom prst="rect">
            <a:avLst/>
          </a:prstGeom>
        </p:spPr>
        <p:txBody>
          <a:bodyPr wrap="square" lIns="91435" tIns="45718" rIns="91435" bIns="45718">
            <a:spAutoFit/>
          </a:bodyPr>
          <a:lstStyle/>
          <a:p>
            <a:r>
              <a:rPr lang="en-US" sz="3200" b="1" dirty="0"/>
              <a:t>The Assault on Videogames</a:t>
            </a:r>
          </a:p>
          <a:p>
            <a:r>
              <a:rPr lang="en-US" sz="3200" b="1" dirty="0"/>
              <a:t>                       The Assault by Videogames</a:t>
            </a:r>
          </a:p>
        </p:txBody>
      </p:sp>
      <p:pic>
        <p:nvPicPr>
          <p:cNvPr id="6" name="Content Placeholder 3" descr="Police_at_Sandy_Hook.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457" y="2729273"/>
            <a:ext cx="4281369" cy="2892506"/>
          </a:xfrm>
          <a:prstGeom prst="rect">
            <a:avLst/>
          </a:prstGeom>
        </p:spPr>
      </p:pic>
      <p:pic>
        <p:nvPicPr>
          <p:cNvPr id="7" name="Content Placeholder 3" descr="Hopelibrar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7184" y="2729273"/>
            <a:ext cx="3831375" cy="2892506"/>
          </a:xfrm>
          <a:prstGeom prst="rect">
            <a:avLst/>
          </a:prstGeom>
        </p:spPr>
      </p:pic>
      <p:sp>
        <p:nvSpPr>
          <p:cNvPr id="2" name="Rectangle 1"/>
          <p:cNvSpPr/>
          <p:nvPr/>
        </p:nvSpPr>
        <p:spPr>
          <a:xfrm>
            <a:off x="553094" y="1719385"/>
            <a:ext cx="8255465" cy="461665"/>
          </a:xfrm>
          <a:prstGeom prst="rect">
            <a:avLst/>
          </a:prstGeom>
        </p:spPr>
        <p:txBody>
          <a:bodyPr wrap="square">
            <a:spAutoFit/>
          </a:bodyPr>
          <a:lstStyle/>
          <a:p>
            <a:r>
              <a:rPr lang="en-US" sz="2400" b="1" dirty="0" smtClean="0">
                <a:solidFill>
                  <a:srgbClr val="0000FF"/>
                </a:solidFill>
              </a:rPr>
              <a:t>            REMIXING </a:t>
            </a:r>
            <a:r>
              <a:rPr lang="en-US" sz="2400" b="1" dirty="0">
                <a:solidFill>
                  <a:srgbClr val="0000FF"/>
                </a:solidFill>
              </a:rPr>
              <a:t>VIOLENCE &amp; CIVIL SOCIETY</a:t>
            </a:r>
          </a:p>
        </p:txBody>
      </p:sp>
    </p:spTree>
    <p:extLst>
      <p:ext uri="{BB962C8B-B14F-4D97-AF65-F5344CB8AC3E}">
        <p14:creationId xmlns:p14="http://schemas.microsoft.com/office/powerpoint/2010/main" val="68269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80"/>
            <a:ext cx="8229600" cy="1016000"/>
          </a:xfrm>
        </p:spPr>
        <p:txBody>
          <a:bodyPr>
            <a:normAutofit/>
          </a:bodyPr>
          <a:lstStyle/>
          <a:p>
            <a:r>
              <a:rPr lang="en-US" sz="4800" dirty="0" smtClean="0"/>
              <a:t>   </a:t>
            </a:r>
            <a:r>
              <a:rPr lang="en-US" sz="4800" dirty="0" smtClean="0">
                <a:solidFill>
                  <a:schemeClr val="tx1"/>
                </a:solidFill>
              </a:rPr>
              <a:t> </a:t>
            </a:r>
            <a:r>
              <a:rPr lang="en-US" sz="4800" b="1" dirty="0" smtClean="0">
                <a:solidFill>
                  <a:schemeClr val="tx1"/>
                </a:solidFill>
              </a:rPr>
              <a:t>A </a:t>
            </a:r>
            <a:r>
              <a:rPr lang="en-US" sz="4800" b="1" dirty="0">
                <a:solidFill>
                  <a:schemeClr val="tx1"/>
                </a:solidFill>
              </a:rPr>
              <a:t>Case For </a:t>
            </a:r>
            <a:r>
              <a:rPr lang="en-US" sz="4800" b="1" dirty="0" smtClean="0">
                <a:solidFill>
                  <a:schemeClr val="tx1"/>
                </a:solidFill>
              </a:rPr>
              <a:t>Absolutes </a:t>
            </a:r>
            <a:r>
              <a:rPr lang="en-US" sz="2400" b="1" dirty="0" smtClean="0"/>
              <a:t>(3)</a:t>
            </a:r>
            <a:endParaRPr lang="en-US" sz="2400" b="1" dirty="0"/>
          </a:p>
        </p:txBody>
      </p:sp>
      <p:sp>
        <p:nvSpPr>
          <p:cNvPr id="3" name="Content Placeholder 2"/>
          <p:cNvSpPr>
            <a:spLocks noGrp="1"/>
          </p:cNvSpPr>
          <p:nvPr>
            <p:ph sz="quarter" idx="10"/>
          </p:nvPr>
        </p:nvSpPr>
        <p:spPr>
          <a:xfrm>
            <a:off x="457199" y="1110681"/>
            <a:ext cx="8488017" cy="4786536"/>
          </a:xfrm>
        </p:spPr>
        <p:txBody>
          <a:bodyPr>
            <a:normAutofit lnSpcReduction="10000"/>
          </a:bodyPr>
          <a:lstStyle/>
          <a:p>
            <a:pPr marL="0" indent="0">
              <a:buNone/>
            </a:pPr>
            <a:r>
              <a:rPr lang="en-US" b="1" dirty="0" smtClean="0">
                <a:solidFill>
                  <a:srgbClr val="0000FF"/>
                </a:solidFill>
              </a:rPr>
              <a:t>                   3</a:t>
            </a:r>
            <a:r>
              <a:rPr lang="en-US" b="1" baseline="30000" dirty="0" smtClean="0">
                <a:solidFill>
                  <a:srgbClr val="0000FF"/>
                </a:solidFill>
              </a:rPr>
              <a:t>rd</a:t>
            </a:r>
            <a:r>
              <a:rPr lang="en-US" b="1" dirty="0" smtClean="0">
                <a:solidFill>
                  <a:srgbClr val="0000FF"/>
                </a:solidFill>
              </a:rPr>
              <a:t> ABSOLUTE </a:t>
            </a:r>
            <a:r>
              <a:rPr lang="en-US" dirty="0" smtClean="0">
                <a:solidFill>
                  <a:srgbClr val="000000"/>
                </a:solidFill>
              </a:rPr>
              <a:t>(as mentioned)</a:t>
            </a:r>
            <a:r>
              <a:rPr lang="en-US" b="1" dirty="0" smtClean="0">
                <a:solidFill>
                  <a:srgbClr val="0000FF"/>
                </a:solidFill>
              </a:rPr>
              <a:t>: </a:t>
            </a:r>
          </a:p>
          <a:p>
            <a:pPr marL="0" indent="0">
              <a:buNone/>
            </a:pPr>
            <a:r>
              <a:rPr lang="en-US" b="1" dirty="0" smtClean="0"/>
              <a:t>                       historical truth (?) </a:t>
            </a:r>
            <a:r>
              <a:rPr lang="en-US" dirty="0" smtClean="0"/>
              <a:t>that </a:t>
            </a:r>
          </a:p>
          <a:p>
            <a:pPr marL="0" indent="0">
              <a:buNone/>
            </a:pPr>
            <a:r>
              <a:rPr lang="en-US" i="1" dirty="0" smtClean="0">
                <a:solidFill>
                  <a:srgbClr val="0000FF"/>
                </a:solidFill>
              </a:rPr>
              <a:t>     we look back &amp; </a:t>
            </a:r>
            <a:r>
              <a:rPr lang="en-US" i="1" dirty="0" smtClean="0">
                <a:solidFill>
                  <a:schemeClr val="accent2"/>
                </a:solidFill>
              </a:rPr>
              <a:t>laugh (and cry)</a:t>
            </a:r>
            <a:r>
              <a:rPr lang="en-US" i="1" dirty="0" smtClean="0">
                <a:solidFill>
                  <a:srgbClr val="0000FF"/>
                </a:solidFill>
              </a:rPr>
              <a:t> at </a:t>
            </a:r>
            <a:r>
              <a:rPr lang="en-US" b="1" i="1" dirty="0" smtClean="0">
                <a:solidFill>
                  <a:srgbClr val="800000"/>
                </a:solidFill>
              </a:rPr>
              <a:t>previous</a:t>
            </a:r>
            <a:r>
              <a:rPr lang="en-US" i="1" dirty="0" smtClean="0">
                <a:solidFill>
                  <a:srgbClr val="0000FF"/>
                </a:solidFill>
              </a:rPr>
              <a:t> censorship</a:t>
            </a:r>
          </a:p>
          <a:p>
            <a:endParaRPr lang="en-US" dirty="0"/>
          </a:p>
          <a:p>
            <a:pPr marL="0" indent="0">
              <a:buNone/>
            </a:pPr>
            <a:r>
              <a:rPr lang="en-US" dirty="0" smtClean="0"/>
              <a:t>“</a:t>
            </a:r>
            <a:r>
              <a:rPr lang="en-US" dirty="0"/>
              <a:t>What matters is not what Canadians think is right for themselves to see. What matters is what Canadians would not abide other Canadians seeing because it would be beyond the contemporary Canadian Standard of tolerance to allow them to see it.” </a:t>
            </a:r>
            <a:r>
              <a:rPr lang="en-US" sz="2000" dirty="0"/>
              <a:t>(1985 </a:t>
            </a:r>
            <a:r>
              <a:rPr lang="en-US" sz="2000" dirty="0" smtClean="0"/>
              <a:t>SCC Dickson CJ </a:t>
            </a:r>
            <a:r>
              <a:rPr lang="en-US" sz="1600" i="1" dirty="0" smtClean="0"/>
              <a:t>Towne Cinema v. The Queen </a:t>
            </a:r>
            <a:r>
              <a:rPr lang="en-US" sz="2000" dirty="0" smtClean="0"/>
              <a:t>)</a:t>
            </a:r>
            <a:endParaRPr lang="en-US" sz="2000" dirty="0"/>
          </a:p>
          <a:p>
            <a:endParaRPr lang="en-US" sz="2800" b="1" i="1" dirty="0">
              <a:solidFill>
                <a:srgbClr val="FF0000"/>
              </a:solidFill>
            </a:endParaRPr>
          </a:p>
          <a:p>
            <a:pPr marL="0" indent="0">
              <a:buNone/>
            </a:pPr>
            <a:r>
              <a:rPr lang="en-US" sz="2800" b="1" i="1" dirty="0" smtClean="0">
                <a:solidFill>
                  <a:srgbClr val="FF0000"/>
                </a:solidFill>
              </a:rPr>
              <a:t>THE “MRS. SMITH” PRINCIPLE</a:t>
            </a:r>
          </a:p>
          <a:p>
            <a:pPr marL="0" indent="0">
              <a:buNone/>
            </a:pPr>
            <a:endParaRPr lang="en-US" b="1" dirty="0">
              <a:solidFill>
                <a:srgbClr val="FF0000"/>
              </a:solidFill>
            </a:endParaRPr>
          </a:p>
          <a:p>
            <a:pPr marL="0" indent="0">
              <a:buNone/>
            </a:pPr>
            <a:r>
              <a:rPr lang="en-US" dirty="0" smtClean="0">
                <a:solidFill>
                  <a:srgbClr val="FF6600"/>
                </a:solidFill>
              </a:rPr>
              <a:t>          Human </a:t>
            </a:r>
            <a:r>
              <a:rPr lang="en-US" dirty="0">
                <a:solidFill>
                  <a:srgbClr val="FF6600"/>
                </a:solidFill>
              </a:rPr>
              <a:t>Instinct to </a:t>
            </a:r>
            <a:r>
              <a:rPr lang="en-US" dirty="0" smtClean="0">
                <a:solidFill>
                  <a:srgbClr val="FF6600"/>
                </a:solidFill>
              </a:rPr>
              <a:t>Censor?</a:t>
            </a:r>
            <a:endParaRPr lang="en-US" dirty="0">
              <a:solidFill>
                <a:srgbClr val="FF6600"/>
              </a:solidFill>
            </a:endParaRPr>
          </a:p>
          <a:p>
            <a:pPr marL="0" indent="0">
              <a:buNone/>
            </a:pPr>
            <a:r>
              <a:rPr lang="en-US" b="1" dirty="0" smtClean="0">
                <a:solidFill>
                  <a:srgbClr val="FF0000"/>
                </a:solidFill>
              </a:rPr>
              <a:t>      </a:t>
            </a:r>
            <a:r>
              <a:rPr lang="en-US" b="1" dirty="0" smtClean="0">
                <a:solidFill>
                  <a:srgbClr val="000000"/>
                </a:solidFill>
              </a:rPr>
              <a:t>(</a:t>
            </a:r>
            <a:r>
              <a:rPr lang="en-US" sz="2000" b="1" dirty="0" smtClean="0">
                <a:solidFill>
                  <a:schemeClr val="tx1"/>
                </a:solidFill>
              </a:rPr>
              <a:t>non-dialectical- impedes </a:t>
            </a:r>
            <a:r>
              <a:rPr lang="en-US" sz="2000" b="1" dirty="0" smtClean="0">
                <a:solidFill>
                  <a:srgbClr val="008000"/>
                </a:solidFill>
              </a:rPr>
              <a:t>progress</a:t>
            </a:r>
            <a:r>
              <a:rPr lang="en-US" sz="2000" b="1" dirty="0" smtClean="0">
                <a:solidFill>
                  <a:schemeClr val="tx1"/>
                </a:solidFill>
              </a:rPr>
              <a:t>)</a:t>
            </a:r>
            <a:endParaRPr lang="en-US" b="1" dirty="0">
              <a:solidFill>
                <a:srgbClr val="FF0000"/>
              </a:solidFill>
            </a:endParaRPr>
          </a:p>
        </p:txBody>
      </p:sp>
      <p:pic>
        <p:nvPicPr>
          <p:cNvPr id="4"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0173" y="4135873"/>
            <a:ext cx="2230783" cy="2091655"/>
          </a:xfrm>
          <a:prstGeom prst="rect">
            <a:avLst/>
          </a:prstGeom>
        </p:spPr>
      </p:pic>
    </p:spTree>
    <p:extLst>
      <p:ext uri="{BB962C8B-B14F-4D97-AF65-F5344CB8AC3E}">
        <p14:creationId xmlns:p14="http://schemas.microsoft.com/office/powerpoint/2010/main" val="155512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        A </a:t>
            </a:r>
            <a:r>
              <a:rPr lang="en-US" b="1" dirty="0">
                <a:solidFill>
                  <a:schemeClr val="tx1"/>
                </a:solidFill>
              </a:rPr>
              <a:t>Case For Absolutes </a:t>
            </a:r>
            <a:r>
              <a:rPr lang="en-US" sz="1800" b="1" dirty="0" smtClean="0"/>
              <a:t>(4)</a:t>
            </a:r>
            <a:endParaRPr lang="en-US" dirty="0"/>
          </a:p>
        </p:txBody>
      </p:sp>
      <p:sp>
        <p:nvSpPr>
          <p:cNvPr id="3" name="Content Placeholder 2"/>
          <p:cNvSpPr>
            <a:spLocks noGrp="1"/>
          </p:cNvSpPr>
          <p:nvPr>
            <p:ph sz="quarter" idx="10"/>
          </p:nvPr>
        </p:nvSpPr>
        <p:spPr>
          <a:xfrm>
            <a:off x="0" y="1408134"/>
            <a:ext cx="9144000" cy="4318000"/>
          </a:xfrm>
        </p:spPr>
        <p:txBody>
          <a:bodyPr/>
          <a:lstStyle/>
          <a:p>
            <a:pPr marL="0" indent="0">
              <a:buNone/>
            </a:pPr>
            <a:r>
              <a:rPr lang="en-US" b="1" dirty="0" smtClean="0">
                <a:solidFill>
                  <a:srgbClr val="000090"/>
                </a:solidFill>
              </a:rPr>
              <a:t>                              A BOLD QUESTION </a:t>
            </a:r>
          </a:p>
          <a:p>
            <a:endParaRPr lang="en-US" b="1" dirty="0">
              <a:solidFill>
                <a:srgbClr val="000090"/>
              </a:solidFill>
            </a:endParaRPr>
          </a:p>
          <a:p>
            <a:pPr marL="0" indent="0">
              <a:buNone/>
            </a:pPr>
            <a:r>
              <a:rPr lang="en-US" sz="2800" b="1" i="1" dirty="0" smtClean="0">
                <a:solidFill>
                  <a:srgbClr val="000000"/>
                </a:solidFill>
              </a:rPr>
              <a:t>          Is all </a:t>
            </a:r>
            <a:r>
              <a:rPr lang="en-US" sz="2800" b="1" i="1" dirty="0">
                <a:solidFill>
                  <a:srgbClr val="000000"/>
                </a:solidFill>
              </a:rPr>
              <a:t>speech &amp; </a:t>
            </a:r>
            <a:r>
              <a:rPr lang="en-US" sz="2800" b="1" i="1" u="sng" dirty="0">
                <a:solidFill>
                  <a:srgbClr val="660066"/>
                </a:solidFill>
              </a:rPr>
              <a:t>creativit</a:t>
            </a:r>
            <a:r>
              <a:rPr lang="en-US" sz="2800" b="1" i="1" dirty="0">
                <a:solidFill>
                  <a:srgbClr val="660066"/>
                </a:solidFill>
              </a:rPr>
              <a:t>y</a:t>
            </a:r>
            <a:r>
              <a:rPr lang="en-US" sz="2800" b="1" i="1" dirty="0">
                <a:solidFill>
                  <a:srgbClr val="000000"/>
                </a:solidFill>
              </a:rPr>
              <a:t> is “political</a:t>
            </a:r>
            <a:r>
              <a:rPr lang="en-US" sz="2800" b="1" i="1" dirty="0" smtClean="0">
                <a:solidFill>
                  <a:srgbClr val="000000"/>
                </a:solidFill>
              </a:rPr>
              <a:t>”?</a:t>
            </a:r>
            <a:r>
              <a:rPr lang="en-US" sz="2800" dirty="0" smtClean="0">
                <a:solidFill>
                  <a:srgbClr val="000000"/>
                </a:solidFill>
              </a:rPr>
              <a:t> </a:t>
            </a:r>
          </a:p>
          <a:p>
            <a:pPr marL="0" indent="0">
              <a:buNone/>
            </a:pPr>
            <a:r>
              <a:rPr lang="en-US" sz="1800" b="1" dirty="0" smtClean="0">
                <a:solidFill>
                  <a:schemeClr val="tx1">
                    <a:lumMod val="65000"/>
                    <a:lumOff val="35000"/>
                  </a:schemeClr>
                </a:solidFill>
                <a:latin typeface="Andale Mono"/>
                <a:cs typeface="Andale Mono"/>
              </a:rPr>
              <a:t>                 </a:t>
            </a:r>
            <a:r>
              <a:rPr lang="en-US" dirty="0" smtClean="0">
                <a:solidFill>
                  <a:schemeClr val="tx1">
                    <a:lumMod val="65000"/>
                    <a:lumOff val="35000"/>
                  </a:schemeClr>
                </a:solidFill>
                <a:latin typeface="Andale Mono"/>
                <a:cs typeface="Andale Mono"/>
              </a:rPr>
              <a:t>(</a:t>
            </a:r>
            <a:r>
              <a:rPr lang="en-US" dirty="0">
                <a:solidFill>
                  <a:schemeClr val="tx1">
                    <a:lumMod val="65000"/>
                    <a:lumOff val="35000"/>
                  </a:schemeClr>
                </a:solidFill>
                <a:latin typeface="Andale Mono"/>
                <a:cs typeface="Andale Mono"/>
              </a:rPr>
              <a:t>in the digital age)</a:t>
            </a:r>
          </a:p>
          <a:p>
            <a:pPr marL="0" indent="0">
              <a:buNone/>
            </a:pPr>
            <a:endParaRPr lang="en-US" dirty="0"/>
          </a:p>
          <a:p>
            <a:pPr marL="0" indent="0">
              <a:buNone/>
            </a:pPr>
            <a:r>
              <a:rPr lang="en-US" b="1" dirty="0">
                <a:solidFill>
                  <a:srgbClr val="0000FF"/>
                </a:solidFill>
              </a:rPr>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2722" y="3955449"/>
            <a:ext cx="3761278" cy="1966378"/>
          </a:xfrm>
          <a:prstGeom prst="rect">
            <a:avLst/>
          </a:prstGeom>
        </p:spPr>
      </p:pic>
      <p:pic>
        <p:nvPicPr>
          <p:cNvPr id="6" name="Content Placeholder 5" descr="517GHADAS0L._SL500_AA300_.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1324" y="3158435"/>
            <a:ext cx="1811398" cy="2763393"/>
          </a:xfrm>
          <a:prstGeom prst="rect">
            <a:avLst/>
          </a:prstGeom>
        </p:spPr>
      </p:pic>
      <p:pic>
        <p:nvPicPr>
          <p:cNvPr id="7" name="Content Placeholder 3" descr="Breakout2600.png"/>
          <p:cNvPicPr>
            <a:picLocks noChangeAspect="1"/>
          </p:cNvPicPr>
          <p:nvPr/>
        </p:nvPicPr>
        <p:blipFill rotWithShape="1">
          <a:blip r:embed="rId4" cstate="print">
            <a:extLst>
              <a:ext uri="{28A0092B-C50C-407E-A947-70E740481C1C}">
                <a14:useLocalDpi xmlns:a14="http://schemas.microsoft.com/office/drawing/2010/main"/>
              </a:ext>
            </a:extLst>
          </a:blip>
          <a:srcRect l="152" r="319"/>
          <a:stretch/>
        </p:blipFill>
        <p:spPr>
          <a:xfrm>
            <a:off x="0" y="3567042"/>
            <a:ext cx="3571324" cy="2354785"/>
          </a:xfrm>
          <a:prstGeom prst="rect">
            <a:avLst/>
          </a:prstGeom>
        </p:spPr>
      </p:pic>
    </p:spTree>
    <p:extLst>
      <p:ext uri="{BB962C8B-B14F-4D97-AF65-F5344CB8AC3E}">
        <p14:creationId xmlns:p14="http://schemas.microsoft.com/office/powerpoint/2010/main" val="374126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9"/>
            <a:ext cx="9144000" cy="1016000"/>
          </a:xfrm>
        </p:spPr>
        <p:txBody>
          <a:bodyPr>
            <a:normAutofit fontScale="90000"/>
          </a:bodyPr>
          <a:lstStyle/>
          <a:p>
            <a:r>
              <a:rPr lang="en-US" dirty="0" smtClean="0">
                <a:solidFill>
                  <a:srgbClr val="000000"/>
                </a:solidFill>
              </a:rPr>
              <a:t>Virtual v. Real </a:t>
            </a:r>
            <a:r>
              <a:rPr lang="en-US" b="1" i="1" dirty="0" smtClean="0"/>
              <a:t>GUNS</a:t>
            </a:r>
            <a:r>
              <a:rPr lang="en-US" dirty="0" smtClean="0"/>
              <a:t>: </a:t>
            </a:r>
            <a:r>
              <a:rPr lang="en-US" sz="3600" b="1" dirty="0">
                <a:solidFill>
                  <a:srgbClr val="0000FF"/>
                </a:solidFill>
              </a:rPr>
              <a:t>t</a:t>
            </a:r>
            <a:r>
              <a:rPr lang="en-US" sz="3600" b="1" dirty="0" smtClean="0">
                <a:solidFill>
                  <a:srgbClr val="0000FF"/>
                </a:solidFill>
              </a:rPr>
              <a:t>he obvious distinction</a:t>
            </a:r>
            <a:endParaRPr lang="en-US" sz="3600" b="1" dirty="0">
              <a:solidFill>
                <a:srgbClr val="0000FF"/>
              </a:solidFill>
            </a:endParaRPr>
          </a:p>
        </p:txBody>
      </p:sp>
      <p:sp>
        <p:nvSpPr>
          <p:cNvPr id="3" name="Content Placeholder 2"/>
          <p:cNvSpPr>
            <a:spLocks noGrp="1"/>
          </p:cNvSpPr>
          <p:nvPr>
            <p:ph sz="quarter" idx="10"/>
          </p:nvPr>
        </p:nvSpPr>
        <p:spPr>
          <a:xfrm>
            <a:off x="77304" y="1044419"/>
            <a:ext cx="9066696" cy="4681715"/>
          </a:xfrm>
        </p:spPr>
        <p:txBody>
          <a:bodyPr>
            <a:normAutofit/>
          </a:bodyPr>
          <a:lstStyle/>
          <a:p>
            <a:pPr marL="0" indent="0">
              <a:buNone/>
            </a:pPr>
            <a:r>
              <a:rPr lang="en-US" b="1" dirty="0" smtClean="0"/>
              <a:t>          </a:t>
            </a:r>
            <a:r>
              <a:rPr lang="en-US" b="1" dirty="0"/>
              <a:t> </a:t>
            </a:r>
            <a:r>
              <a:rPr lang="en-US" b="1" dirty="0" smtClean="0"/>
              <a:t> </a:t>
            </a:r>
            <a:r>
              <a:rPr lang="en-US" sz="2800" b="1" dirty="0" smtClean="0">
                <a:solidFill>
                  <a:srgbClr val="000000"/>
                </a:solidFill>
              </a:rPr>
              <a:t>Guns </a:t>
            </a:r>
            <a:r>
              <a:rPr lang="en-US" sz="2800" b="1" dirty="0">
                <a:solidFill>
                  <a:srgbClr val="000000"/>
                </a:solidFill>
              </a:rPr>
              <a:t>are not the cause of violence </a:t>
            </a:r>
            <a:r>
              <a:rPr lang="en-US" sz="2800" b="1" dirty="0" smtClean="0">
                <a:solidFill>
                  <a:srgbClr val="000000"/>
                </a:solidFill>
              </a:rPr>
              <a:t> </a:t>
            </a:r>
          </a:p>
          <a:p>
            <a:pPr marL="0" indent="0">
              <a:buNone/>
            </a:pPr>
            <a:endParaRPr lang="en-US" b="1" dirty="0" smtClean="0"/>
          </a:p>
          <a:p>
            <a:pPr marL="0" indent="0">
              <a:buNone/>
            </a:pPr>
            <a:r>
              <a:rPr lang="en-US" b="1" dirty="0" smtClean="0"/>
              <a:t>            </a:t>
            </a:r>
            <a:r>
              <a:rPr lang="en-US" b="1" dirty="0" smtClean="0">
                <a:solidFill>
                  <a:srgbClr val="000000"/>
                </a:solidFill>
              </a:rPr>
              <a:t>They </a:t>
            </a:r>
            <a:r>
              <a:rPr lang="en-US" b="1" dirty="0">
                <a:solidFill>
                  <a:srgbClr val="000000"/>
                </a:solidFill>
              </a:rPr>
              <a:t>are actually </a:t>
            </a:r>
            <a:r>
              <a:rPr lang="en-US" sz="3200" b="1" dirty="0">
                <a:solidFill>
                  <a:srgbClr val="FF0000"/>
                </a:solidFill>
              </a:rPr>
              <a:t>a part of </a:t>
            </a:r>
            <a:r>
              <a:rPr lang="en-US" b="1" dirty="0">
                <a:solidFill>
                  <a:srgbClr val="000000"/>
                </a:solidFill>
              </a:rPr>
              <a:t>the violence</a:t>
            </a:r>
            <a:r>
              <a:rPr lang="en-US" b="1" dirty="0"/>
              <a:t>. </a:t>
            </a:r>
            <a:endParaRPr lang="en-US" b="1" dirty="0" smtClean="0"/>
          </a:p>
          <a:p>
            <a:pPr marL="0" indent="0">
              <a:buNone/>
            </a:pPr>
            <a:endParaRPr lang="en-US" b="1" dirty="0"/>
          </a:p>
          <a:p>
            <a:pPr marL="0" indent="0">
              <a:buNone/>
            </a:pPr>
            <a:r>
              <a:rPr lang="en-US" b="1" dirty="0" smtClean="0"/>
              <a:t>        It is for </a:t>
            </a:r>
            <a:r>
              <a:rPr lang="en-US" b="1" dirty="0"/>
              <a:t>that </a:t>
            </a:r>
            <a:r>
              <a:rPr lang="en-US" b="1" dirty="0" smtClean="0"/>
              <a:t>reason they are </a:t>
            </a:r>
            <a:r>
              <a:rPr lang="en-US" b="1" dirty="0"/>
              <a:t>different from </a:t>
            </a:r>
            <a:r>
              <a:rPr lang="en-US" b="1" dirty="0" smtClean="0"/>
              <a:t>media</a:t>
            </a:r>
          </a:p>
          <a:p>
            <a:pPr marL="0" indent="0">
              <a:buNone/>
            </a:pPr>
            <a:r>
              <a:rPr lang="en-US" b="1" dirty="0" smtClean="0"/>
              <a:t>                 influences, video</a:t>
            </a:r>
            <a:r>
              <a:rPr lang="en-US" b="1" dirty="0"/>
              <a:t>-games and the rest. </a:t>
            </a:r>
          </a:p>
          <a:p>
            <a:pPr marL="0" indent="0">
              <a:buNone/>
            </a:pPr>
            <a:endParaRPr lang="en-US" b="1" dirty="0"/>
          </a:p>
          <a:p>
            <a:pPr marL="0" indent="0">
              <a:buNone/>
            </a:pPr>
            <a:r>
              <a:rPr lang="en-US" b="1" dirty="0" smtClean="0"/>
              <a:t> Related</a:t>
            </a:r>
            <a:r>
              <a:rPr lang="en-US" b="1" dirty="0"/>
              <a:t>: difference between </a:t>
            </a:r>
            <a:r>
              <a:rPr lang="en-US" b="1" dirty="0" smtClean="0">
                <a:solidFill>
                  <a:srgbClr val="FF0000"/>
                </a:solidFill>
              </a:rPr>
              <a:t>ACTIONS</a:t>
            </a:r>
            <a:r>
              <a:rPr lang="en-US" b="1" dirty="0" smtClean="0"/>
              <a:t> (e.g. rampage </a:t>
            </a:r>
            <a:r>
              <a:rPr lang="en-US" b="1" dirty="0"/>
              <a:t>killing) </a:t>
            </a:r>
            <a:endParaRPr lang="en-US" b="1" dirty="0" smtClean="0"/>
          </a:p>
          <a:p>
            <a:pPr marL="0" indent="0">
              <a:buNone/>
            </a:pPr>
            <a:r>
              <a:rPr lang="en-US" b="1" dirty="0" smtClean="0"/>
              <a:t>                &amp; </a:t>
            </a:r>
            <a:r>
              <a:rPr lang="en-US" b="1" dirty="0" smtClean="0">
                <a:solidFill>
                  <a:srgbClr val="660066"/>
                </a:solidFill>
              </a:rPr>
              <a:t>INFLUENCES</a:t>
            </a:r>
            <a:r>
              <a:rPr lang="en-US" b="1" dirty="0" smtClean="0"/>
              <a:t> </a:t>
            </a:r>
            <a:r>
              <a:rPr lang="en-US" b="1" dirty="0"/>
              <a:t>(</a:t>
            </a:r>
            <a:r>
              <a:rPr lang="en-US" b="1" dirty="0">
                <a:solidFill>
                  <a:schemeClr val="tx1"/>
                </a:solidFill>
              </a:rPr>
              <a:t>video-games</a:t>
            </a:r>
            <a:r>
              <a:rPr lang="en-US" b="1" dirty="0"/>
              <a:t>, movies). </a:t>
            </a:r>
            <a:endParaRPr lang="en-US" b="1" dirty="0" smtClean="0"/>
          </a:p>
          <a:p>
            <a:pPr marL="0" indent="0">
              <a:buNone/>
            </a:pPr>
            <a:r>
              <a:rPr lang="en-US" b="1" dirty="0" smtClean="0"/>
              <a:t>                </a:t>
            </a:r>
            <a:r>
              <a:rPr lang="en-US" b="1" dirty="0" smtClean="0">
                <a:solidFill>
                  <a:schemeClr val="tx1"/>
                </a:solidFill>
              </a:rPr>
              <a:t>Between </a:t>
            </a:r>
            <a:r>
              <a:rPr lang="en-US" b="1" dirty="0">
                <a:solidFill>
                  <a:schemeClr val="tx1"/>
                </a:solidFill>
              </a:rPr>
              <a:t>them </a:t>
            </a:r>
            <a:r>
              <a:rPr lang="en-US" b="1" dirty="0"/>
              <a:t>lies </a:t>
            </a:r>
            <a:r>
              <a:rPr lang="en-US" b="1" dirty="0" smtClean="0">
                <a:solidFill>
                  <a:srgbClr val="000090"/>
                </a:solidFill>
              </a:rPr>
              <a:t>INTERPRETATION</a:t>
            </a:r>
            <a:r>
              <a:rPr lang="en-US" sz="2000" b="1" dirty="0" smtClean="0"/>
              <a:t> </a:t>
            </a:r>
          </a:p>
          <a:p>
            <a:pPr marL="0" indent="0">
              <a:buNone/>
            </a:pPr>
            <a:r>
              <a:rPr lang="en-US" b="1" dirty="0"/>
              <a:t> </a:t>
            </a:r>
            <a:r>
              <a:rPr lang="en-US" b="1" dirty="0" smtClean="0"/>
              <a:t>                        (</a:t>
            </a:r>
            <a:r>
              <a:rPr lang="en-US" b="1" dirty="0"/>
              <a:t>which is about </a:t>
            </a:r>
            <a:r>
              <a:rPr lang="en-US" b="1" dirty="0">
                <a:solidFill>
                  <a:srgbClr val="008000"/>
                </a:solidFill>
              </a:rPr>
              <a:t>education</a:t>
            </a:r>
            <a:r>
              <a:rPr lang="en-US" b="1" dirty="0" smtClean="0"/>
              <a:t>) </a:t>
            </a:r>
            <a:r>
              <a:rPr lang="en-US" b="1" dirty="0"/>
              <a:t> </a:t>
            </a:r>
          </a:p>
          <a:p>
            <a:pPr marL="0" indent="0">
              <a:buNone/>
            </a:pPr>
            <a:r>
              <a:rPr lang="en-US" dirty="0" smtClean="0"/>
              <a:t>      </a:t>
            </a:r>
            <a:endParaRPr lang="en-US" dirty="0"/>
          </a:p>
        </p:txBody>
      </p:sp>
      <p:pic>
        <p:nvPicPr>
          <p:cNvPr id="4" name="Content Placeholder 3" descr="Walther_P99_9x19mm.png"/>
          <p:cNvPicPr>
            <a:picLocks noChangeAspect="1"/>
          </p:cNvPicPr>
          <p:nvPr/>
        </p:nvPicPr>
        <p:blipFill rotWithShape="1">
          <a:blip r:embed="rId2" cstate="print">
            <a:extLst>
              <a:ext uri="{28A0092B-C50C-407E-A947-70E740481C1C}">
                <a14:useLocalDpi xmlns:a14="http://schemas.microsoft.com/office/drawing/2010/main"/>
              </a:ext>
            </a:extLst>
          </a:blip>
          <a:srcRect l="4711" t="3706" r="1600" b="2431"/>
          <a:stretch/>
        </p:blipFill>
        <p:spPr>
          <a:xfrm>
            <a:off x="6784094" y="4744544"/>
            <a:ext cx="2065130" cy="1572412"/>
          </a:xfrm>
          <a:prstGeom prst="rect">
            <a:avLst/>
          </a:prstGeom>
        </p:spPr>
      </p:pic>
      <p:pic>
        <p:nvPicPr>
          <p:cNvPr id="5" name="Content Placeholder 3" descr="Doom_cover_a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7739" y="4312569"/>
            <a:ext cx="1169903" cy="1750301"/>
          </a:xfrm>
          <a:prstGeom prst="rect">
            <a:avLst/>
          </a:prstGeom>
        </p:spPr>
      </p:pic>
    </p:spTree>
    <p:extLst>
      <p:ext uri="{BB962C8B-B14F-4D97-AF65-F5344CB8AC3E}">
        <p14:creationId xmlns:p14="http://schemas.microsoft.com/office/powerpoint/2010/main" val="412236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39328" y="0"/>
            <a:ext cx="8465344" cy="1424609"/>
          </a:xfrm>
        </p:spPr>
        <p:txBody>
          <a:bodyPr rtlCol="0">
            <a:normAutofit/>
          </a:bodyPr>
          <a:lstStyle/>
          <a:p>
            <a:pPr>
              <a:defRPr/>
            </a:pPr>
            <a:r>
              <a:rPr lang="en-US" dirty="0" smtClean="0">
                <a:solidFill>
                  <a:schemeClr val="tx1">
                    <a:lumMod val="85000"/>
                    <a:lumOff val="15000"/>
                  </a:schemeClr>
                </a:solidFill>
                <a:latin typeface="Helvetica Light" charset="0"/>
                <a:cs typeface="Helvetica Light" charset="0"/>
              </a:rPr>
              <a:t>       </a:t>
            </a:r>
            <a:r>
              <a:rPr lang="en-US" b="1" dirty="0" smtClean="0">
                <a:solidFill>
                  <a:schemeClr val="tx1">
                    <a:lumMod val="85000"/>
                    <a:lumOff val="15000"/>
                  </a:schemeClr>
                </a:solidFill>
                <a:latin typeface="Arial Black"/>
                <a:cs typeface="Arial Black"/>
              </a:rPr>
              <a:t>Game Wars: Episode 4</a:t>
            </a:r>
            <a:r>
              <a:rPr lang="en-US" b="1" dirty="0">
                <a:solidFill>
                  <a:schemeClr val="tx1">
                    <a:lumMod val="85000"/>
                    <a:lumOff val="15000"/>
                  </a:schemeClr>
                </a:solidFill>
                <a:latin typeface="Arial Black"/>
                <a:cs typeface="Arial Black"/>
              </a:rPr>
              <a:t> </a:t>
            </a:r>
            <a:r>
              <a:rPr lang="en-US" b="1" dirty="0" smtClean="0">
                <a:solidFill>
                  <a:schemeClr val="tx1">
                    <a:lumMod val="85000"/>
                    <a:lumOff val="15000"/>
                  </a:schemeClr>
                </a:solidFill>
                <a:latin typeface="Arial Black"/>
                <a:cs typeface="Arial Black"/>
              </a:rPr>
              <a:t/>
            </a:r>
            <a:br>
              <a:rPr lang="en-US" b="1" dirty="0" smtClean="0">
                <a:solidFill>
                  <a:schemeClr val="tx1">
                    <a:lumMod val="85000"/>
                    <a:lumOff val="15000"/>
                  </a:schemeClr>
                </a:solidFill>
                <a:latin typeface="Arial Black"/>
                <a:cs typeface="Arial Black"/>
              </a:rPr>
            </a:br>
            <a:r>
              <a:rPr lang="en-US" b="1" dirty="0" smtClean="0">
                <a:solidFill>
                  <a:schemeClr val="tx1">
                    <a:lumMod val="85000"/>
                    <a:lumOff val="15000"/>
                  </a:schemeClr>
                </a:solidFill>
                <a:latin typeface="Arial Black"/>
                <a:cs typeface="Arial Black"/>
              </a:rPr>
              <a:t>               A New Hope</a:t>
            </a:r>
            <a:endParaRPr lang="en-US" b="1" dirty="0">
              <a:solidFill>
                <a:schemeClr val="tx1">
                  <a:lumMod val="85000"/>
                  <a:lumOff val="15000"/>
                </a:schemeClr>
              </a:solidFill>
              <a:latin typeface="Arial Black"/>
              <a:cs typeface="Arial Black"/>
            </a:endParaRPr>
          </a:p>
        </p:txBody>
      </p:sp>
      <p:sp>
        <p:nvSpPr>
          <p:cNvPr id="29699" name="Rectangle 2"/>
          <p:cNvSpPr>
            <a:spLocks noGrp="1" noChangeArrowheads="1"/>
          </p:cNvSpPr>
          <p:nvPr>
            <p:ph sz="quarter" idx="10"/>
          </p:nvPr>
        </p:nvSpPr>
        <p:spPr>
          <a:xfrm>
            <a:off x="1" y="1512957"/>
            <a:ext cx="9144000" cy="4973812"/>
          </a:xfrm>
        </p:spPr>
        <p:txBody>
          <a:bodyPr rtlCol="0">
            <a:noAutofit/>
          </a:bodyPr>
          <a:lstStyle/>
          <a:p>
            <a:pPr marL="321457" indent="-321457">
              <a:spcBef>
                <a:spcPts val="1687"/>
              </a:spcBef>
              <a:buFontTx/>
              <a:buChar char="•"/>
              <a:defRPr/>
            </a:pPr>
            <a:r>
              <a:rPr lang="en-US" sz="2800" dirty="0">
                <a:solidFill>
                  <a:schemeClr val="tx1">
                    <a:lumMod val="85000"/>
                    <a:lumOff val="15000"/>
                  </a:schemeClr>
                </a:solidFill>
                <a:latin typeface="Arial"/>
                <a:cs typeface="Arial"/>
              </a:rPr>
              <a:t>Broader gaming audience; education; </a:t>
            </a:r>
            <a:r>
              <a:rPr lang="en-US" sz="2800" dirty="0" smtClean="0">
                <a:solidFill>
                  <a:schemeClr val="tx1">
                    <a:lumMod val="85000"/>
                    <a:lumOff val="15000"/>
                  </a:schemeClr>
                </a:solidFill>
                <a:latin typeface="Arial"/>
                <a:cs typeface="Arial"/>
              </a:rPr>
              <a:t>tasteless violence </a:t>
            </a:r>
            <a:r>
              <a:rPr lang="en-US" sz="2800" dirty="0">
                <a:solidFill>
                  <a:schemeClr val="tx1">
                    <a:lumMod val="85000"/>
                    <a:lumOff val="15000"/>
                  </a:schemeClr>
                </a:solidFill>
                <a:latin typeface="Arial"/>
                <a:cs typeface="Arial"/>
              </a:rPr>
              <a:t>(E.g. </a:t>
            </a:r>
            <a:r>
              <a:rPr lang="en-US" sz="2800" dirty="0" err="1">
                <a:solidFill>
                  <a:schemeClr val="tx1">
                    <a:lumMod val="85000"/>
                    <a:lumOff val="15000"/>
                  </a:schemeClr>
                </a:solidFill>
                <a:latin typeface="Arial"/>
                <a:cs typeface="Arial"/>
              </a:rPr>
              <a:t>Hitman</a:t>
            </a:r>
            <a:r>
              <a:rPr lang="en-US" sz="2800" dirty="0">
                <a:solidFill>
                  <a:schemeClr val="tx1">
                    <a:lumMod val="85000"/>
                    <a:lumOff val="15000"/>
                  </a:schemeClr>
                </a:solidFill>
                <a:latin typeface="Arial"/>
                <a:cs typeface="Arial"/>
              </a:rPr>
              <a:t> </a:t>
            </a:r>
            <a:r>
              <a:rPr lang="en-US" sz="2800" dirty="0" smtClean="0">
                <a:solidFill>
                  <a:schemeClr val="tx1">
                    <a:lumMod val="85000"/>
                    <a:lumOff val="15000"/>
                  </a:schemeClr>
                </a:solidFill>
                <a:latin typeface="Arial"/>
                <a:cs typeface="Arial"/>
              </a:rPr>
              <a:t>3 controversy?)</a:t>
            </a:r>
            <a:r>
              <a:rPr lang="en-US" sz="2800" dirty="0">
                <a:solidFill>
                  <a:schemeClr val="tx1">
                    <a:lumMod val="85000"/>
                    <a:lumOff val="15000"/>
                  </a:schemeClr>
                </a:solidFill>
                <a:latin typeface="Arial"/>
                <a:cs typeface="Arial"/>
              </a:rPr>
              <a:t>; </a:t>
            </a:r>
            <a:r>
              <a:rPr lang="en-US" sz="2800" dirty="0" smtClean="0">
                <a:solidFill>
                  <a:schemeClr val="tx1">
                    <a:lumMod val="85000"/>
                    <a:lumOff val="15000"/>
                  </a:schemeClr>
                </a:solidFill>
                <a:latin typeface="Arial"/>
                <a:cs typeface="Arial"/>
              </a:rPr>
              <a:t>mobile </a:t>
            </a:r>
            <a:r>
              <a:rPr lang="en-US" sz="2800" dirty="0">
                <a:solidFill>
                  <a:schemeClr val="tx1">
                    <a:lumMod val="85000"/>
                    <a:lumOff val="15000"/>
                  </a:schemeClr>
                </a:solidFill>
                <a:latin typeface="Arial"/>
                <a:cs typeface="Arial"/>
              </a:rPr>
              <a:t>etc. </a:t>
            </a:r>
            <a:endParaRPr lang="en-US" sz="2800" dirty="0" smtClean="0">
              <a:solidFill>
                <a:schemeClr val="tx1">
                  <a:lumMod val="85000"/>
                  <a:lumOff val="15000"/>
                </a:schemeClr>
              </a:solidFill>
              <a:latin typeface="Arial"/>
              <a:cs typeface="Arial"/>
            </a:endParaRPr>
          </a:p>
          <a:p>
            <a:pPr marL="321457" indent="-321457">
              <a:spcBef>
                <a:spcPts val="1687"/>
              </a:spcBef>
              <a:buFontTx/>
              <a:buChar char="•"/>
              <a:defRPr/>
            </a:pPr>
            <a:r>
              <a:rPr lang="en-US" sz="2800" dirty="0" smtClean="0">
                <a:solidFill>
                  <a:schemeClr val="tx1">
                    <a:lumMod val="85000"/>
                    <a:lumOff val="15000"/>
                  </a:schemeClr>
                </a:solidFill>
                <a:latin typeface="Arial"/>
                <a:cs typeface="Arial"/>
              </a:rPr>
              <a:t>Leads </a:t>
            </a:r>
            <a:r>
              <a:rPr lang="en-US" sz="2800" dirty="0">
                <a:solidFill>
                  <a:schemeClr val="tx1">
                    <a:lumMod val="85000"/>
                    <a:lumOff val="15000"/>
                  </a:schemeClr>
                </a:solidFill>
                <a:latin typeface="Arial"/>
                <a:cs typeface="Arial"/>
              </a:rPr>
              <a:t>to alienation of hardcore?</a:t>
            </a:r>
          </a:p>
          <a:p>
            <a:pPr marL="321457" indent="-321457">
              <a:spcBef>
                <a:spcPts val="1687"/>
              </a:spcBef>
              <a:buFontTx/>
              <a:buChar char="•"/>
              <a:defRPr/>
            </a:pPr>
            <a:r>
              <a:rPr lang="en-US" sz="2800" dirty="0">
                <a:solidFill>
                  <a:schemeClr val="tx1">
                    <a:lumMod val="85000"/>
                    <a:lumOff val="15000"/>
                  </a:schemeClr>
                </a:solidFill>
                <a:latin typeface="Arial"/>
                <a:cs typeface="Arial"/>
              </a:rPr>
              <a:t>Leads to developer reaction </a:t>
            </a:r>
            <a:r>
              <a:rPr lang="en-US" sz="2800" dirty="0" smtClean="0">
                <a:solidFill>
                  <a:schemeClr val="tx1">
                    <a:lumMod val="85000"/>
                    <a:lumOff val="15000"/>
                  </a:schemeClr>
                </a:solidFill>
                <a:latin typeface="Arial"/>
                <a:cs typeface="Arial"/>
              </a:rPr>
              <a:t>against gratuitous sex    &amp; </a:t>
            </a:r>
            <a:r>
              <a:rPr lang="en-US" sz="2800" dirty="0">
                <a:solidFill>
                  <a:schemeClr val="tx1">
                    <a:lumMod val="85000"/>
                    <a:lumOff val="15000"/>
                  </a:schemeClr>
                </a:solidFill>
                <a:latin typeface="Arial"/>
                <a:cs typeface="Arial"/>
              </a:rPr>
              <a:t>violence in games?</a:t>
            </a:r>
          </a:p>
          <a:p>
            <a:pPr marL="321457" indent="-321457">
              <a:spcBef>
                <a:spcPts val="1687"/>
              </a:spcBef>
              <a:buFontTx/>
              <a:buChar char="•"/>
              <a:defRPr/>
            </a:pPr>
            <a:r>
              <a:rPr lang="en-US" sz="2800" dirty="0">
                <a:solidFill>
                  <a:schemeClr val="tx1">
                    <a:lumMod val="85000"/>
                    <a:lumOff val="15000"/>
                  </a:schemeClr>
                </a:solidFill>
                <a:latin typeface="Arial"/>
                <a:cs typeface="Arial"/>
              </a:rPr>
              <a:t>Leads to noticing </a:t>
            </a:r>
            <a:r>
              <a:rPr lang="en-US" sz="2800" dirty="0" smtClean="0">
                <a:solidFill>
                  <a:schemeClr val="tx1">
                    <a:lumMod val="85000"/>
                    <a:lumOff val="15000"/>
                  </a:schemeClr>
                </a:solidFill>
                <a:latin typeface="Arial"/>
                <a:cs typeface="Arial"/>
              </a:rPr>
              <a:t>these bad </a:t>
            </a:r>
            <a:r>
              <a:rPr lang="en-US" sz="2800" dirty="0">
                <a:solidFill>
                  <a:schemeClr val="tx1">
                    <a:lumMod val="85000"/>
                    <a:lumOff val="15000"/>
                  </a:schemeClr>
                </a:solidFill>
                <a:latin typeface="Arial"/>
                <a:cs typeface="Arial"/>
              </a:rPr>
              <a:t>games aren't that good </a:t>
            </a:r>
            <a:r>
              <a:rPr lang="en-US" sz="2800" dirty="0" smtClean="0">
                <a:solidFill>
                  <a:schemeClr val="tx1">
                    <a:lumMod val="85000"/>
                    <a:lumOff val="15000"/>
                  </a:schemeClr>
                </a:solidFill>
                <a:latin typeface="Arial"/>
                <a:cs typeface="Arial"/>
              </a:rPr>
              <a:t> </a:t>
            </a:r>
            <a:r>
              <a:rPr lang="en-US" sz="2800" dirty="0">
                <a:solidFill>
                  <a:schemeClr val="tx1">
                    <a:lumMod val="85000"/>
                    <a:lumOff val="15000"/>
                  </a:schemeClr>
                </a:solidFill>
                <a:latin typeface="Arial"/>
                <a:cs typeface="Arial"/>
              </a:rPr>
              <a:t>- </a:t>
            </a:r>
            <a:r>
              <a:rPr lang="en-US" sz="2800" dirty="0" smtClean="0">
                <a:solidFill>
                  <a:schemeClr val="tx1">
                    <a:lumMod val="85000"/>
                    <a:lumOff val="15000"/>
                  </a:schemeClr>
                </a:solidFill>
                <a:latin typeface="Arial"/>
                <a:cs typeface="Arial"/>
              </a:rPr>
              <a:t>- - As </a:t>
            </a:r>
            <a:r>
              <a:rPr lang="en-US" sz="2800" dirty="0">
                <a:solidFill>
                  <a:schemeClr val="tx1">
                    <a:lumMod val="85000"/>
                    <a:lumOff val="15000"/>
                  </a:schemeClr>
                </a:solidFill>
                <a:latin typeface="Arial"/>
                <a:cs typeface="Arial"/>
              </a:rPr>
              <a:t>opposed to censorship. </a:t>
            </a:r>
            <a:endParaRPr lang="en-US" sz="2800" dirty="0" smtClean="0">
              <a:solidFill>
                <a:schemeClr val="tx1">
                  <a:lumMod val="85000"/>
                  <a:lumOff val="15000"/>
                </a:schemeClr>
              </a:solidFill>
              <a:latin typeface="Arial"/>
              <a:cs typeface="Arial"/>
            </a:endParaRPr>
          </a:p>
          <a:p>
            <a:pPr marL="0" indent="0">
              <a:spcBef>
                <a:spcPts val="1687"/>
              </a:spcBef>
              <a:buNone/>
              <a:defRPr/>
            </a:pPr>
            <a:r>
              <a:rPr lang="en-US" b="1" i="1" dirty="0" smtClean="0">
                <a:solidFill>
                  <a:srgbClr val="660066"/>
                </a:solidFill>
              </a:rPr>
              <a:t>“Nine </a:t>
            </a:r>
            <a:r>
              <a:rPr lang="en-US" b="1" i="1" dirty="0">
                <a:solidFill>
                  <a:srgbClr val="660066"/>
                </a:solidFill>
              </a:rPr>
              <a:t>Signs That Video Games Grew Up a Bit </a:t>
            </a:r>
            <a:r>
              <a:rPr lang="en-US" b="1" i="1" dirty="0" smtClean="0">
                <a:solidFill>
                  <a:srgbClr val="660066"/>
                </a:solidFill>
              </a:rPr>
              <a:t>in 2012”</a:t>
            </a:r>
            <a:r>
              <a:rPr lang="en-US" sz="1400" dirty="0" smtClean="0">
                <a:hlinkClick r:id="rId3"/>
              </a:rPr>
              <a:t>http</a:t>
            </a:r>
            <a:r>
              <a:rPr lang="en-US" sz="1400" dirty="0">
                <a:hlinkClick r:id="rId3"/>
              </a:rPr>
              <a:t>://kotaku.com/5966587/nine-signs-that-video-games-grew-up-a-bit-in-</a:t>
            </a:r>
            <a:r>
              <a:rPr lang="en-US" sz="1400" dirty="0" smtClean="0">
                <a:hlinkClick r:id="rId3"/>
              </a:rPr>
              <a:t>2012</a:t>
            </a:r>
            <a:endParaRPr lang="en-US" sz="1400" dirty="0" smtClean="0"/>
          </a:p>
          <a:p>
            <a:pPr marL="0" indent="0">
              <a:spcBef>
                <a:spcPts val="1687"/>
              </a:spcBef>
              <a:buNone/>
              <a:defRPr/>
            </a:pPr>
            <a:endParaRPr lang="en-US" sz="2000" b="1" dirty="0"/>
          </a:p>
          <a:p>
            <a:pPr marL="0" indent="0">
              <a:spcBef>
                <a:spcPts val="1687"/>
              </a:spcBef>
              <a:buNone/>
              <a:defRPr/>
            </a:pPr>
            <a:endParaRPr lang="en-US" dirty="0">
              <a:solidFill>
                <a:schemeClr val="tx1">
                  <a:lumMod val="85000"/>
                  <a:lumOff val="15000"/>
                </a:schemeClr>
              </a:solidFill>
              <a:latin typeface="Arial"/>
              <a:cs typeface="Arial"/>
            </a:endParaRPr>
          </a:p>
        </p:txBody>
      </p:sp>
      <p:pic>
        <p:nvPicPr>
          <p:cNvPr id="4" name="Content Placeholder 3" descr="150px-Lightsaber_blue.png"/>
          <p:cNvPicPr>
            <a:picLocks noChangeAspect="1"/>
          </p:cNvPicPr>
          <p:nvPr/>
        </p:nvPicPr>
        <p:blipFill rotWithShape="1">
          <a:blip r:embed="rId4" cstate="print">
            <a:extLst>
              <a:ext uri="{28A0092B-C50C-407E-A947-70E740481C1C}">
                <a14:useLocalDpi xmlns:a14="http://schemas.microsoft.com/office/drawing/2010/main"/>
              </a:ext>
            </a:extLst>
          </a:blip>
          <a:srcRect l="431" r="3254"/>
          <a:stretch/>
        </p:blipFill>
        <p:spPr>
          <a:xfrm>
            <a:off x="6939818" y="4704662"/>
            <a:ext cx="2204182" cy="1586723"/>
          </a:xfrm>
          <a:prstGeom prst="rect">
            <a:avLst/>
          </a:prstGeom>
        </p:spPr>
      </p:pic>
    </p:spTree>
    <p:extLst>
      <p:ext uri="{BB962C8B-B14F-4D97-AF65-F5344CB8AC3E}">
        <p14:creationId xmlns:p14="http://schemas.microsoft.com/office/powerpoint/2010/main" val="33935256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6"/>
            <a:ext cx="8229600" cy="865253"/>
          </a:xfrm>
        </p:spPr>
        <p:txBody>
          <a:bodyPr/>
          <a:lstStyle/>
          <a:p>
            <a:r>
              <a:rPr lang="en-US" dirty="0" smtClean="0"/>
              <a:t>            Additional Sources…</a:t>
            </a:r>
            <a:endParaRPr lang="en-US" dirty="0"/>
          </a:p>
        </p:txBody>
      </p:sp>
      <p:sp>
        <p:nvSpPr>
          <p:cNvPr id="3" name="Content Placeholder 2"/>
          <p:cNvSpPr>
            <a:spLocks noGrp="1"/>
          </p:cNvSpPr>
          <p:nvPr>
            <p:ph sz="quarter" idx="10"/>
          </p:nvPr>
        </p:nvSpPr>
        <p:spPr>
          <a:xfrm>
            <a:off x="0" y="1049516"/>
            <a:ext cx="9144000" cy="5222330"/>
          </a:xfrm>
        </p:spPr>
        <p:txBody>
          <a:bodyPr>
            <a:normAutofit/>
          </a:bodyPr>
          <a:lstStyle/>
          <a:p>
            <a:pPr marL="0" indent="0">
              <a:buNone/>
            </a:pPr>
            <a:r>
              <a:rPr lang="en-US" b="1" dirty="0" smtClean="0"/>
              <a:t>* “The </a:t>
            </a:r>
            <a:r>
              <a:rPr lang="en-US" b="1" dirty="0"/>
              <a:t>Agony and the </a:t>
            </a:r>
            <a:r>
              <a:rPr lang="en-US" b="1" dirty="0" err="1"/>
              <a:t>Exidy</a:t>
            </a:r>
            <a:r>
              <a:rPr lang="en-US" b="1" dirty="0"/>
              <a:t>: A History of Video Game Violence and the Legacy of Death </a:t>
            </a:r>
            <a:r>
              <a:rPr lang="en-US" b="1" dirty="0" smtClean="0"/>
              <a:t>Race” </a:t>
            </a:r>
            <a:r>
              <a:rPr lang="en-US" sz="1500" dirty="0" smtClean="0">
                <a:hlinkClick r:id="rId2"/>
              </a:rPr>
              <a:t>http</a:t>
            </a:r>
            <a:r>
              <a:rPr lang="en-US" sz="1500" dirty="0">
                <a:hlinkClick r:id="rId2"/>
              </a:rPr>
              <a:t>://gamestudies.org/1201/articles/</a:t>
            </a:r>
            <a:r>
              <a:rPr lang="en-US" sz="1500" dirty="0" smtClean="0">
                <a:hlinkClick r:id="rId2"/>
              </a:rPr>
              <a:t>carly_kocurek</a:t>
            </a:r>
            <a:endParaRPr lang="en-US" sz="1500" dirty="0" smtClean="0"/>
          </a:p>
          <a:p>
            <a:pPr marL="0" indent="0">
              <a:buNone/>
            </a:pPr>
            <a:r>
              <a:rPr lang="en-US" b="1" dirty="0" smtClean="0"/>
              <a:t>* “The </a:t>
            </a:r>
            <a:r>
              <a:rPr lang="en-US" b="1" dirty="0" err="1" smtClean="0"/>
              <a:t>Darknet</a:t>
            </a:r>
            <a:r>
              <a:rPr lang="en-US" b="1" dirty="0" smtClean="0"/>
              <a:t> and the Future of Content Distribution” </a:t>
            </a:r>
            <a:r>
              <a:rPr lang="en-US" sz="1500" u="sng" dirty="0" err="1" smtClean="0">
                <a:solidFill>
                  <a:srgbClr val="0000FF"/>
                </a:solidFill>
              </a:rPr>
              <a:t>crypto.stanford.edu</a:t>
            </a:r>
            <a:r>
              <a:rPr lang="en-US" sz="1500" u="sng" dirty="0">
                <a:solidFill>
                  <a:srgbClr val="0000FF"/>
                </a:solidFill>
              </a:rPr>
              <a:t>/DRM2002/darknet5.</a:t>
            </a:r>
            <a:r>
              <a:rPr lang="en-US" sz="1500" u="sng" dirty="0" smtClean="0">
                <a:solidFill>
                  <a:srgbClr val="0000FF"/>
                </a:solidFill>
              </a:rPr>
              <a:t>doc</a:t>
            </a:r>
          </a:p>
          <a:p>
            <a:pPr marL="0" indent="0">
              <a:buNone/>
            </a:pPr>
            <a:r>
              <a:rPr lang="en-US" b="1" dirty="0" smtClean="0"/>
              <a:t>* “Violence </a:t>
            </a:r>
            <a:r>
              <a:rPr lang="en-US" b="1" dirty="0"/>
              <a:t>and videogames: we look at the studies cited in the aftermath of Sandy </a:t>
            </a:r>
            <a:r>
              <a:rPr lang="en-US" b="1" dirty="0" err="1" smtClean="0"/>
              <a:t>Hook”</a:t>
            </a:r>
            <a:r>
              <a:rPr lang="en-US" sz="1500" u="sng" dirty="0" err="1" smtClean="0">
                <a:solidFill>
                  <a:srgbClr val="0000FF"/>
                </a:solidFill>
                <a:hlinkClick r:id="rId3"/>
              </a:rPr>
              <a:t>http</a:t>
            </a:r>
            <a:r>
              <a:rPr lang="en-US" sz="1500" u="sng" dirty="0">
                <a:solidFill>
                  <a:srgbClr val="0000FF"/>
                </a:solidFill>
                <a:hlinkClick r:id="rId3"/>
              </a:rPr>
              <a:t>://www.pcgamer.com/2012/12/20/violence-and-videogames-we-look-at-the-studies-cited-in-the-aftermath-of-sandy-hook</a:t>
            </a:r>
            <a:r>
              <a:rPr lang="en-US" sz="1500" u="sng" dirty="0" smtClean="0">
                <a:solidFill>
                  <a:srgbClr val="0000FF"/>
                </a:solidFill>
                <a:hlinkClick r:id="rId3"/>
              </a:rPr>
              <a:t>/</a:t>
            </a:r>
            <a:endParaRPr lang="en-US" sz="1500" u="sng" dirty="0" smtClean="0">
              <a:solidFill>
                <a:srgbClr val="0000FF"/>
              </a:solidFill>
            </a:endParaRPr>
          </a:p>
          <a:p>
            <a:pPr marL="0" indent="0">
              <a:buNone/>
            </a:pPr>
            <a:r>
              <a:rPr lang="en-US" b="1" dirty="0" smtClean="0"/>
              <a:t>* “Don't </a:t>
            </a:r>
            <a:r>
              <a:rPr lang="en-US" b="1" dirty="0"/>
              <a:t>Trust the Research Saying Video Games Cause Real-World </a:t>
            </a:r>
            <a:r>
              <a:rPr lang="en-US" b="1" dirty="0" err="1" smtClean="0"/>
              <a:t>Aggression”</a:t>
            </a:r>
            <a:r>
              <a:rPr lang="en-US" sz="1500" u="sng" dirty="0" err="1" smtClean="0">
                <a:solidFill>
                  <a:srgbClr val="0000FF"/>
                </a:solidFill>
                <a:hlinkClick r:id="rId4"/>
              </a:rPr>
              <a:t>http</a:t>
            </a:r>
            <a:r>
              <a:rPr lang="en-US" sz="1500" u="sng" dirty="0">
                <a:solidFill>
                  <a:srgbClr val="0000FF"/>
                </a:solidFill>
                <a:hlinkClick r:id="rId4"/>
              </a:rPr>
              <a:t>://www.slate.com/blogs/crime/2012/12/21/</a:t>
            </a:r>
            <a:r>
              <a:rPr lang="en-US" sz="1500" u="sng" dirty="0" smtClean="0">
                <a:solidFill>
                  <a:srgbClr val="0000FF"/>
                </a:solidFill>
                <a:hlinkClick r:id="rId4"/>
              </a:rPr>
              <a:t>wayne_lapierre_don_t_listen_to_the_nra_the_research_saying_video_games_cause.html</a:t>
            </a:r>
            <a:endParaRPr lang="en-US" sz="1500" u="sng" dirty="0" smtClean="0">
              <a:solidFill>
                <a:srgbClr val="0000FF"/>
              </a:solidFill>
            </a:endParaRPr>
          </a:p>
          <a:p>
            <a:pPr marL="0" indent="0">
              <a:buNone/>
            </a:pPr>
            <a:r>
              <a:rPr lang="en-US" b="1" dirty="0" smtClean="0"/>
              <a:t>* “All </a:t>
            </a:r>
            <a:r>
              <a:rPr lang="en-US" b="1" dirty="0"/>
              <a:t>Games Are (In A Sense) </a:t>
            </a:r>
            <a:r>
              <a:rPr lang="en-US" b="1" dirty="0" smtClean="0"/>
              <a:t>Violent” </a:t>
            </a:r>
            <a:r>
              <a:rPr lang="en-US" sz="1500" dirty="0" smtClean="0">
                <a:hlinkClick r:id="rId5"/>
              </a:rPr>
              <a:t>http</a:t>
            </a:r>
            <a:r>
              <a:rPr lang="en-US" sz="1500" dirty="0">
                <a:hlinkClick r:id="rId5"/>
              </a:rPr>
              <a:t>://techcrunch.com/2012/12/22/all-games-are-in-a-sense-violent</a:t>
            </a:r>
            <a:r>
              <a:rPr lang="en-US" sz="1500" dirty="0" smtClean="0">
                <a:hlinkClick r:id="rId5"/>
              </a:rPr>
              <a:t>/</a:t>
            </a:r>
            <a:endParaRPr lang="en-US" sz="1500" dirty="0" smtClean="0"/>
          </a:p>
          <a:p>
            <a:pPr marL="0" indent="0">
              <a:buNone/>
            </a:pPr>
            <a:r>
              <a:rPr lang="en-US" b="1" dirty="0" smtClean="0">
                <a:solidFill>
                  <a:schemeClr val="tx1"/>
                </a:solidFill>
              </a:rPr>
              <a:t>* “Video </a:t>
            </a:r>
            <a:r>
              <a:rPr lang="en-US" b="1" dirty="0">
                <a:solidFill>
                  <a:schemeClr val="tx1"/>
                </a:solidFill>
              </a:rPr>
              <a:t>games don't create violence in society, </a:t>
            </a:r>
            <a:r>
              <a:rPr lang="en-US" b="1" dirty="0" smtClean="0">
                <a:solidFill>
                  <a:schemeClr val="tx1"/>
                </a:solidFill>
              </a:rPr>
              <a:t>they reflect</a:t>
            </a:r>
            <a:r>
              <a:rPr lang="en-US" b="1" dirty="0">
                <a:solidFill>
                  <a:schemeClr val="tx1"/>
                </a:solidFill>
              </a:rPr>
              <a:t> </a:t>
            </a:r>
            <a:r>
              <a:rPr lang="en-US" b="1" dirty="0" smtClean="0">
                <a:solidFill>
                  <a:schemeClr val="tx1"/>
                </a:solidFill>
              </a:rPr>
              <a:t>it</a:t>
            </a:r>
            <a:r>
              <a:rPr lang="en-US" sz="1500" b="1" dirty="0" smtClean="0">
                <a:solidFill>
                  <a:schemeClr val="tx1"/>
                </a:solidFill>
              </a:rPr>
              <a:t>  </a:t>
            </a:r>
            <a:r>
              <a:rPr lang="en-US" sz="1500" dirty="0" smtClean="0">
                <a:hlinkClick r:id="rId6"/>
              </a:rPr>
              <a:t>http</a:t>
            </a:r>
            <a:r>
              <a:rPr lang="en-US" sz="1500" dirty="0">
                <a:hlinkClick r:id="rId6"/>
              </a:rPr>
              <a:t>://www.polygon.com/2013/1/14/3875420/video-game-</a:t>
            </a:r>
            <a:r>
              <a:rPr lang="en-US" sz="1500" dirty="0" smtClean="0">
                <a:hlinkClick r:id="rId6"/>
              </a:rPr>
              <a:t>violence</a:t>
            </a:r>
            <a:endParaRPr lang="en-US" sz="1500" dirty="0" smtClean="0"/>
          </a:p>
          <a:p>
            <a:pPr marL="0" indent="0">
              <a:buNone/>
            </a:pPr>
            <a:r>
              <a:rPr lang="en-US" b="1" smtClean="0"/>
              <a:t>* “</a:t>
            </a:r>
            <a:r>
              <a:rPr lang="en-US" b="1" dirty="0" smtClean="0"/>
              <a:t>Expert</a:t>
            </a:r>
            <a:r>
              <a:rPr lang="en-US" b="1" dirty="0"/>
              <a:t>: Violent Video Games Should Be For Adults </a:t>
            </a:r>
            <a:r>
              <a:rPr lang="en-US" b="1" dirty="0" smtClean="0"/>
              <a:t>Only” </a:t>
            </a:r>
            <a:r>
              <a:rPr lang="en-US" sz="1400" dirty="0" smtClean="0">
                <a:hlinkClick r:id="rId7"/>
              </a:rPr>
              <a:t>http</a:t>
            </a:r>
            <a:r>
              <a:rPr lang="en-US" sz="1400" dirty="0">
                <a:hlinkClick r:id="rId7"/>
              </a:rPr>
              <a:t>://hereandnow.wbur.org/2013/02/21/video-games-</a:t>
            </a:r>
            <a:r>
              <a:rPr lang="en-US" sz="1400" dirty="0" smtClean="0">
                <a:hlinkClick r:id="rId7"/>
              </a:rPr>
              <a:t>guns</a:t>
            </a:r>
            <a:endParaRPr lang="en-US" sz="1400" dirty="0" smtClean="0"/>
          </a:p>
          <a:p>
            <a:endParaRPr lang="en-US" b="1" dirty="0"/>
          </a:p>
          <a:p>
            <a:endParaRPr lang="en-US" dirty="0" smtClean="0"/>
          </a:p>
          <a:p>
            <a:endParaRPr lang="en-US" dirty="0"/>
          </a:p>
          <a:p>
            <a:endParaRPr lang="en-US" dirty="0" smtClean="0"/>
          </a:p>
          <a:p>
            <a:endParaRPr lang="en-US" dirty="0" smtClean="0"/>
          </a:p>
          <a:p>
            <a:endParaRPr lang="en-US" b="1" dirty="0" smtClean="0"/>
          </a:p>
          <a:p>
            <a:endParaRPr lang="en-US" b="1" dirty="0" smtClean="0"/>
          </a:p>
          <a:p>
            <a:endParaRPr lang="en-US" b="1" dirty="0" smtClean="0"/>
          </a:p>
          <a:p>
            <a:endParaRPr lang="en-US" b="1" dirty="0"/>
          </a:p>
          <a:p>
            <a:endParaRPr lang="en-US" u="sng" dirty="0" smtClean="0">
              <a:solidFill>
                <a:srgbClr val="0000FF"/>
              </a:solidFill>
            </a:endParaRPr>
          </a:p>
          <a:p>
            <a:endParaRPr lang="en-US" dirty="0"/>
          </a:p>
          <a:p>
            <a:endParaRPr lang="en-US" dirty="0"/>
          </a:p>
        </p:txBody>
      </p:sp>
    </p:spTree>
    <p:extLst>
      <p:ext uri="{BB962C8B-B14F-4D97-AF65-F5344CB8AC3E}">
        <p14:creationId xmlns:p14="http://schemas.microsoft.com/office/powerpoint/2010/main" val="264011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solidFill>
                  <a:srgbClr val="800000"/>
                </a:solidFill>
              </a:rPr>
              <a:t>Women Gamers – Women in Games</a:t>
            </a:r>
            <a:r>
              <a:rPr lang="en-US" dirty="0" smtClean="0"/>
              <a:t/>
            </a:r>
            <a:br>
              <a:rPr lang="en-US" dirty="0" smtClean="0"/>
            </a:br>
            <a:r>
              <a:rPr lang="en-US" dirty="0" smtClean="0"/>
              <a:t>                        </a:t>
            </a:r>
            <a:r>
              <a:rPr lang="en-US" dirty="0" smtClean="0">
                <a:solidFill>
                  <a:schemeClr val="tx1"/>
                </a:solidFill>
              </a:rPr>
              <a:t>(sources) </a:t>
            </a:r>
            <a:endParaRPr lang="en-US" dirty="0">
              <a:solidFill>
                <a:schemeClr val="tx1"/>
              </a:solidFill>
            </a:endParaRPr>
          </a:p>
        </p:txBody>
      </p:sp>
      <p:sp>
        <p:nvSpPr>
          <p:cNvPr id="3" name="Content Placeholder 2"/>
          <p:cNvSpPr>
            <a:spLocks noGrp="1"/>
          </p:cNvSpPr>
          <p:nvPr>
            <p:ph sz="quarter" idx="10"/>
          </p:nvPr>
        </p:nvSpPr>
        <p:spPr>
          <a:xfrm>
            <a:off x="0" y="1408134"/>
            <a:ext cx="9144000" cy="4707404"/>
          </a:xfrm>
        </p:spPr>
        <p:txBody>
          <a:bodyPr>
            <a:normAutofit/>
          </a:bodyPr>
          <a:lstStyle/>
          <a:p>
            <a:r>
              <a:rPr lang="en-US" b="1" dirty="0" smtClean="0"/>
              <a:t>“Video </a:t>
            </a:r>
            <a:r>
              <a:rPr lang="en-US" b="1" dirty="0"/>
              <a:t>Games and </a:t>
            </a:r>
            <a:r>
              <a:rPr lang="en-US" b="1" dirty="0" err="1"/>
              <a:t>Aestheticising</a:t>
            </a:r>
            <a:r>
              <a:rPr lang="en-US" b="1" dirty="0"/>
              <a:t> Sexual </a:t>
            </a:r>
            <a:r>
              <a:rPr lang="en-US" b="1" dirty="0" err="1" smtClean="0"/>
              <a:t>Violence”</a:t>
            </a:r>
            <a:r>
              <a:rPr lang="en-US" sz="1600" dirty="0" err="1" smtClean="0">
                <a:hlinkClick r:id="rId2"/>
              </a:rPr>
              <a:t>http</a:t>
            </a:r>
            <a:r>
              <a:rPr lang="en-US" sz="1600" dirty="0">
                <a:hlinkClick r:id="rId2"/>
              </a:rPr>
              <a:t>://gamingbolt.com/video-games-and-aestheticising-sexual-</a:t>
            </a:r>
            <a:r>
              <a:rPr lang="en-US" sz="1600" dirty="0" smtClean="0">
                <a:hlinkClick r:id="rId2"/>
              </a:rPr>
              <a:t>violence</a:t>
            </a:r>
            <a:endParaRPr lang="en-US" sz="1600" dirty="0" smtClean="0"/>
          </a:p>
          <a:p>
            <a:r>
              <a:rPr lang="en-US" b="1" dirty="0" smtClean="0"/>
              <a:t>“A </a:t>
            </a:r>
            <a:r>
              <a:rPr lang="en-US" b="1" dirty="0"/>
              <a:t>Feminist Reviews Tomb Raider's Lara </a:t>
            </a:r>
            <a:r>
              <a:rPr lang="en-US" b="1" dirty="0" smtClean="0"/>
              <a:t>Croft” </a:t>
            </a:r>
            <a:r>
              <a:rPr lang="en-US" sz="1600" u="sng" dirty="0" smtClean="0">
                <a:hlinkClick r:id="rId3"/>
              </a:rPr>
              <a:t>http</a:t>
            </a:r>
            <a:r>
              <a:rPr lang="en-US" sz="1600" u="sng" dirty="0">
                <a:hlinkClick r:id="rId3"/>
              </a:rPr>
              <a:t>://www.forbes.com/sites/carolpinchefsky/2013/03/12/a-feminist-reviews-tomb-raiders-lara-croft</a:t>
            </a:r>
            <a:r>
              <a:rPr lang="en-US" sz="1600" u="sng" dirty="0" smtClean="0">
                <a:hlinkClick r:id="rId3"/>
              </a:rPr>
              <a:t>/</a:t>
            </a:r>
            <a:endParaRPr lang="en-US" sz="1600" b="1" dirty="0"/>
          </a:p>
          <a:p>
            <a:r>
              <a:rPr lang="en-US" b="1" dirty="0" smtClean="0"/>
              <a:t>“</a:t>
            </a:r>
            <a:r>
              <a:rPr lang="en-US" b="1" dirty="0" err="1" smtClean="0"/>
              <a:t>Hitman</a:t>
            </a:r>
            <a:r>
              <a:rPr lang="en-US" b="1" dirty="0" smtClean="0"/>
              <a:t> </a:t>
            </a:r>
            <a:r>
              <a:rPr lang="en-US" b="1" dirty="0"/>
              <a:t>Absolution: Trailer causes </a:t>
            </a:r>
            <a:r>
              <a:rPr lang="en-US" b="1" dirty="0" err="1" smtClean="0"/>
              <a:t>outrage”</a:t>
            </a:r>
            <a:r>
              <a:rPr lang="en-US" sz="1500" dirty="0" err="1" smtClean="0">
                <a:hlinkClick r:id="rId4"/>
              </a:rPr>
              <a:t>http</a:t>
            </a:r>
            <a:r>
              <a:rPr lang="en-US" sz="1500" dirty="0">
                <a:hlinkClick r:id="rId4"/>
              </a:rPr>
              <a:t>://www.pocket-lint.com/news/45874/hitman-absolution-trailer-causes-outrage-io-games-producer-talks-violence-and-</a:t>
            </a:r>
            <a:r>
              <a:rPr lang="en-US" sz="1500" dirty="0" smtClean="0">
                <a:hlinkClick r:id="rId4"/>
              </a:rPr>
              <a:t>content</a:t>
            </a:r>
            <a:endParaRPr lang="en-US" sz="1500" dirty="0" smtClean="0"/>
          </a:p>
          <a:p>
            <a:r>
              <a:rPr lang="en-US" b="1" dirty="0" smtClean="0"/>
              <a:t>“In </a:t>
            </a:r>
            <a:r>
              <a:rPr lang="en-US" b="1" dirty="0"/>
              <a:t>Virtual Play, Sex Harassment Is All Too </a:t>
            </a:r>
            <a:r>
              <a:rPr lang="en-US" b="1" dirty="0" err="1" smtClean="0"/>
              <a:t>Real”</a:t>
            </a:r>
            <a:r>
              <a:rPr lang="en-US" sz="1500" dirty="0" err="1" smtClean="0">
                <a:hlinkClick r:id="rId5"/>
              </a:rPr>
              <a:t>http</a:t>
            </a:r>
            <a:r>
              <a:rPr lang="en-US" sz="1500" dirty="0">
                <a:hlinkClick r:id="rId5"/>
              </a:rPr>
              <a:t>://www.nytimes.com/2012/08/02/us/sexual-harassment-in-online-gaming-stirs-</a:t>
            </a:r>
            <a:r>
              <a:rPr lang="en-US" sz="1500" dirty="0" smtClean="0">
                <a:hlinkClick r:id="rId5"/>
              </a:rPr>
              <a:t>anger.html</a:t>
            </a:r>
            <a:endParaRPr lang="en-US" sz="1500" dirty="0" smtClean="0"/>
          </a:p>
          <a:p>
            <a:r>
              <a:rPr lang="en-US" b="1" dirty="0" smtClean="0"/>
              <a:t>“Image Based Harassment and Visual </a:t>
            </a:r>
            <a:r>
              <a:rPr lang="en-US" b="1" dirty="0" err="1" smtClean="0"/>
              <a:t>Misogyny”</a:t>
            </a:r>
            <a:r>
              <a:rPr lang="en-US" sz="1500" dirty="0" err="1" smtClean="0">
                <a:hlinkClick r:id="rId6"/>
              </a:rPr>
              <a:t>http</a:t>
            </a:r>
            <a:r>
              <a:rPr lang="en-US" sz="1500" dirty="0">
                <a:hlinkClick r:id="rId6"/>
              </a:rPr>
              <a:t>://www.feministfrequency.com/2012/07/image-based-harassment-and-visual-misogyny</a:t>
            </a:r>
            <a:r>
              <a:rPr lang="en-US" sz="1500" dirty="0" smtClean="0">
                <a:hlinkClick r:id="rId6"/>
              </a:rPr>
              <a:t>/</a:t>
            </a:r>
            <a:endParaRPr lang="en-US" sz="1500" dirty="0" smtClean="0"/>
          </a:p>
          <a:p>
            <a:r>
              <a:rPr lang="en-US" b="1" dirty="0" smtClean="0"/>
              <a:t>“Fear of a Woman </a:t>
            </a:r>
            <a:r>
              <a:rPr lang="en-US" b="1" dirty="0" err="1" smtClean="0"/>
              <a:t>Warrior”</a:t>
            </a:r>
            <a:r>
              <a:rPr lang="en-US" sz="1500" dirty="0" err="1" smtClean="0">
                <a:hlinkClick r:id="rId7"/>
              </a:rPr>
              <a:t>http</a:t>
            </a:r>
            <a:r>
              <a:rPr lang="en-US" sz="1500" dirty="0">
                <a:hlinkClick r:id="rId7"/>
              </a:rPr>
              <a:t>://www.gamespot.com/features/fear-of-a-woman-warrior-6404142</a:t>
            </a:r>
            <a:r>
              <a:rPr lang="en-US" sz="1500" dirty="0" smtClean="0">
                <a:hlinkClick r:id="rId7"/>
              </a:rPr>
              <a:t>/</a:t>
            </a:r>
            <a:endParaRPr lang="en-US" sz="1500" dirty="0" smtClean="0"/>
          </a:p>
          <a:p>
            <a:r>
              <a:rPr lang="en-US" b="1" dirty="0" smtClean="0"/>
              <a:t>“On being a girl in computer science - a confession” </a:t>
            </a:r>
            <a:r>
              <a:rPr lang="en-US" dirty="0" smtClean="0"/>
              <a:t>by Dr. Kimberly </a:t>
            </a:r>
            <a:r>
              <a:rPr lang="en-US" dirty="0" err="1" smtClean="0"/>
              <a:t>Voll</a:t>
            </a:r>
            <a:r>
              <a:rPr lang="en-US" sz="1400" dirty="0" err="1" smtClean="0">
                <a:hlinkClick r:id="rId8"/>
              </a:rPr>
              <a:t>http</a:t>
            </a:r>
            <a:r>
              <a:rPr lang="en-US" sz="1400" dirty="0">
                <a:hlinkClick r:id="rId8"/>
              </a:rPr>
              <a:t>://zanytomato.tumblr.com/post/44978912674/on-being-a-girl-in-computer-science-a-</a:t>
            </a:r>
            <a:r>
              <a:rPr lang="en-US" sz="1400" dirty="0" smtClean="0">
                <a:hlinkClick r:id="rId8"/>
              </a:rPr>
              <a:t>confession</a:t>
            </a:r>
            <a:endParaRPr lang="en-US" sz="1400" dirty="0" smtClean="0"/>
          </a:p>
          <a:p>
            <a:endParaRPr lang="en-US" dirty="0"/>
          </a:p>
          <a:p>
            <a:endParaRPr lang="en-US" b="1" dirty="0"/>
          </a:p>
          <a:p>
            <a:endParaRPr lang="en-US" b="1" dirty="0"/>
          </a:p>
          <a:p>
            <a:endParaRPr lang="en-US" dirty="0"/>
          </a:p>
        </p:txBody>
      </p:sp>
      <p:pic>
        <p:nvPicPr>
          <p:cNvPr id="5" name="Content Placeholder 3" descr="HitmanAbsolutionPackArt.jpg"/>
          <p:cNvPicPr>
            <a:picLocks noChangeAspect="1"/>
          </p:cNvPicPr>
          <p:nvPr/>
        </p:nvPicPr>
        <p:blipFill rotWithShape="1">
          <a:blip r:embed="rId9" cstate="print">
            <a:extLst>
              <a:ext uri="{28A0092B-C50C-407E-A947-70E740481C1C}">
                <a14:useLocalDpi xmlns:a14="http://schemas.microsoft.com/office/drawing/2010/main"/>
              </a:ext>
            </a:extLst>
          </a:blip>
          <a:srcRect r="-119" b="-420"/>
          <a:stretch/>
        </p:blipFill>
        <p:spPr>
          <a:xfrm>
            <a:off x="8032004" y="821980"/>
            <a:ext cx="975227" cy="1405405"/>
          </a:xfrm>
          <a:prstGeom prst="rect">
            <a:avLst/>
          </a:prstGeom>
        </p:spPr>
      </p:pic>
    </p:spTree>
    <p:extLst>
      <p:ext uri="{BB962C8B-B14F-4D97-AF65-F5344CB8AC3E}">
        <p14:creationId xmlns:p14="http://schemas.microsoft.com/office/powerpoint/2010/main" val="379794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747"/>
            <a:ext cx="8229600" cy="845715"/>
          </a:xfrm>
        </p:spPr>
        <p:txBody>
          <a:bodyPr>
            <a:normAutofit fontScale="90000"/>
          </a:bodyPr>
          <a:lstStyle/>
          <a:p>
            <a:r>
              <a:rPr lang="en-US" b="1" dirty="0" smtClean="0">
                <a:solidFill>
                  <a:srgbClr val="800000"/>
                </a:solidFill>
              </a:rPr>
              <a:t>                </a:t>
            </a:r>
            <a:br>
              <a:rPr lang="en-US" b="1" dirty="0" smtClean="0">
                <a:solidFill>
                  <a:srgbClr val="800000"/>
                </a:solidFill>
              </a:rPr>
            </a:br>
            <a:r>
              <a:rPr lang="en-US" b="1" dirty="0">
                <a:solidFill>
                  <a:srgbClr val="800000"/>
                </a:solidFill>
              </a:rPr>
              <a:t> </a:t>
            </a:r>
            <a:r>
              <a:rPr lang="en-US" b="1" dirty="0" smtClean="0">
                <a:solidFill>
                  <a:srgbClr val="800000"/>
                </a:solidFill>
              </a:rPr>
              <a:t>             Kids &amp; Video Games</a:t>
            </a:r>
            <a:r>
              <a:rPr lang="en-US" dirty="0"/>
              <a:t/>
            </a:r>
            <a:br>
              <a:rPr lang="en-US" dirty="0"/>
            </a:br>
            <a:endParaRPr lang="en-US" dirty="0"/>
          </a:p>
        </p:txBody>
      </p:sp>
      <p:sp>
        <p:nvSpPr>
          <p:cNvPr id="3" name="Content Placeholder 2"/>
          <p:cNvSpPr>
            <a:spLocks noGrp="1"/>
          </p:cNvSpPr>
          <p:nvPr>
            <p:ph sz="quarter" idx="10"/>
          </p:nvPr>
        </p:nvSpPr>
        <p:spPr>
          <a:xfrm>
            <a:off x="457200" y="996462"/>
            <a:ext cx="8229600" cy="4729672"/>
          </a:xfrm>
          <a:prstGeom prst="actionButtonInformation">
            <a:avLst/>
          </a:prstGeom>
        </p:spPr>
        <p:txBody>
          <a:bodyPr>
            <a:normAutofit fontScale="40000" lnSpcReduction="20000"/>
          </a:bodyPr>
          <a:lstStyle/>
          <a:p>
            <a:pPr marL="0" indent="0">
              <a:buNone/>
            </a:pPr>
            <a:r>
              <a:rPr lang="en-US" sz="9600" b="1" dirty="0" smtClean="0">
                <a:solidFill>
                  <a:srgbClr val="000000"/>
                </a:solidFill>
              </a:rPr>
              <a:t>  </a:t>
            </a: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r>
              <a:rPr lang="en-US" sz="9600" b="1" dirty="0" smtClean="0">
                <a:solidFill>
                  <a:srgbClr val="000000"/>
                </a:solidFill>
              </a:rPr>
              <a:t>Surprisingly (to some) </a:t>
            </a:r>
            <a:r>
              <a:rPr lang="en-US" sz="9600" b="1" dirty="0" smtClean="0">
                <a:solidFill>
                  <a:srgbClr val="0000FF"/>
                </a:solidFill>
              </a:rPr>
              <a:t>positive</a:t>
            </a:r>
            <a:r>
              <a:rPr lang="en-US" sz="9600" b="1" dirty="0" smtClean="0">
                <a:solidFill>
                  <a:srgbClr val="000000"/>
                </a:solidFill>
              </a:rPr>
              <a:t>?         </a:t>
            </a:r>
          </a:p>
          <a:p>
            <a:pPr marL="0" indent="0">
              <a:buNone/>
            </a:pPr>
            <a:r>
              <a:rPr lang="en-US" sz="9600" b="1" dirty="0">
                <a:solidFill>
                  <a:srgbClr val="000000"/>
                </a:solidFill>
              </a:rPr>
              <a:t> </a:t>
            </a:r>
            <a:r>
              <a:rPr lang="en-US" sz="9600" b="1" dirty="0" smtClean="0">
                <a:solidFill>
                  <a:srgbClr val="FF0000"/>
                </a:solidFill>
              </a:rPr>
              <a:t> </a:t>
            </a:r>
            <a:endParaRPr lang="en-US" sz="9600" b="1" dirty="0">
              <a:solidFill>
                <a:srgbClr val="FF0000"/>
              </a:solidFill>
            </a:endParaRPr>
          </a:p>
        </p:txBody>
      </p:sp>
      <p:sp>
        <p:nvSpPr>
          <p:cNvPr id="5" name="Rectangle 4"/>
          <p:cNvSpPr/>
          <p:nvPr/>
        </p:nvSpPr>
        <p:spPr>
          <a:xfrm>
            <a:off x="2286000" y="3105835"/>
            <a:ext cx="4572000" cy="646331"/>
          </a:xfrm>
          <a:prstGeom prst="rect">
            <a:avLst/>
          </a:prstGeom>
        </p:spPr>
        <p:txBody>
          <a:bodyPr>
            <a:spAutoFit/>
          </a:bodyPr>
          <a:lstStyle/>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2743200" y="1637323"/>
            <a:ext cx="3657356" cy="2468716"/>
          </a:xfrm>
          <a:prstGeom prst="rect">
            <a:avLst/>
          </a:prstGeom>
        </p:spPr>
      </p:pic>
    </p:spTree>
    <p:extLst>
      <p:ext uri="{BB962C8B-B14F-4D97-AF65-F5344CB8AC3E}">
        <p14:creationId xmlns:p14="http://schemas.microsoft.com/office/powerpoint/2010/main" val="1835637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solidFill>
                  <a:srgbClr val="FF0000"/>
                </a:solidFill>
              </a:rPr>
              <a:t>                </a:t>
            </a:r>
            <a:r>
              <a:rPr lang="en-US" b="1" u="sng" dirty="0" smtClean="0">
                <a:solidFill>
                  <a:srgbClr val="FF0000"/>
                </a:solidFill>
              </a:rPr>
              <a:t>Game </a:t>
            </a:r>
            <a:r>
              <a:rPr lang="en-US" b="1" u="sng" dirty="0">
                <a:solidFill>
                  <a:srgbClr val="FF0000"/>
                </a:solidFill>
              </a:rPr>
              <a:t>Addiction</a:t>
            </a:r>
            <a:endParaRPr lang="en-US" dirty="0"/>
          </a:p>
        </p:txBody>
      </p:sp>
      <p:sp>
        <p:nvSpPr>
          <p:cNvPr id="7" name="Content Placeholder 6"/>
          <p:cNvSpPr>
            <a:spLocks noGrp="1"/>
          </p:cNvSpPr>
          <p:nvPr>
            <p:ph sz="quarter" idx="10"/>
          </p:nvPr>
        </p:nvSpPr>
        <p:spPr>
          <a:xfrm>
            <a:off x="0" y="1015999"/>
            <a:ext cx="9144000" cy="5216769"/>
          </a:xfrm>
        </p:spPr>
        <p:txBody>
          <a:bodyPr>
            <a:normAutofit/>
          </a:bodyPr>
          <a:lstStyle/>
          <a:p>
            <a:r>
              <a:rPr lang="en-US" dirty="0" smtClean="0"/>
              <a:t>“Top 10 Cases of Extreme Game </a:t>
            </a:r>
            <a:r>
              <a:rPr lang="en-US" dirty="0" err="1" smtClean="0"/>
              <a:t>Addiction”</a:t>
            </a:r>
            <a:r>
              <a:rPr lang="en-US" sz="1400" dirty="0" err="1" smtClean="0">
                <a:hlinkClick r:id="rId2"/>
              </a:rPr>
              <a:t>http</a:t>
            </a:r>
            <a:r>
              <a:rPr lang="en-US" sz="1400" dirty="0" smtClean="0">
                <a:hlinkClick r:id="rId2"/>
              </a:rPr>
              <a:t>://listverse.com/2010/11/07/top-10-cases-of-extreme-game-addiction/</a:t>
            </a:r>
            <a:endParaRPr lang="en-US" sz="1400" dirty="0" smtClean="0"/>
          </a:p>
          <a:p>
            <a:r>
              <a:rPr lang="en-US" dirty="0" smtClean="0"/>
              <a:t>“Problems with the Concept of Video Game “Addiction”: Some Case Study Examples” - Richard T. A. </a:t>
            </a:r>
            <a:r>
              <a:rPr lang="en-US" dirty="0" err="1" smtClean="0"/>
              <a:t>Wood</a:t>
            </a:r>
            <a:r>
              <a:rPr lang="en-US" sz="1400" dirty="0" err="1" smtClean="0">
                <a:hlinkClick r:id="rId3"/>
              </a:rPr>
              <a:t>http</a:t>
            </a:r>
            <a:r>
              <a:rPr lang="en-US" sz="1400" dirty="0" smtClean="0">
                <a:hlinkClick r:id="rId3"/>
              </a:rPr>
              <a:t>://laurier.communicationstudies.ca/files/wood_problems_game_addiction.pdf</a:t>
            </a:r>
            <a:endParaRPr lang="en-US" sz="1400" dirty="0" smtClean="0"/>
          </a:p>
          <a:p>
            <a:r>
              <a:rPr lang="en-US" dirty="0" smtClean="0"/>
              <a:t>“A case study of Internet Game Addiction - </a:t>
            </a:r>
            <a:r>
              <a:rPr lang="en-US" dirty="0" err="1" smtClean="0"/>
              <a:t>Eun</a:t>
            </a:r>
            <a:r>
              <a:rPr lang="en-US" dirty="0" smtClean="0"/>
              <a:t> Jin </a:t>
            </a:r>
            <a:r>
              <a:rPr lang="en-US" dirty="0" err="1" smtClean="0"/>
              <a:t>Lee"</a:t>
            </a:r>
            <a:r>
              <a:rPr lang="en-US" sz="1400" dirty="0" err="1" smtClean="0">
                <a:hlinkClick r:id="rId4"/>
              </a:rPr>
              <a:t>http</a:t>
            </a:r>
            <a:r>
              <a:rPr lang="en-US" sz="1400" dirty="0" smtClean="0">
                <a:hlinkClick r:id="rId4"/>
              </a:rPr>
              <a:t>://wpblog.uncfsu.edu/fsu_news/files/2012/01/Journal-of-Addictions-Nursing-Article-on-A-Case-Study-of-Internet-Game-Addiction.pdf</a:t>
            </a:r>
            <a:endParaRPr lang="en-US" sz="1400" dirty="0" smtClean="0"/>
          </a:p>
          <a:p>
            <a:r>
              <a:rPr lang="en-US" dirty="0" smtClean="0"/>
              <a:t>“Computer and Video Game Addiction—A Comparison between Game Users and Non-Game </a:t>
            </a:r>
            <a:r>
              <a:rPr lang="en-US" dirty="0" err="1" smtClean="0"/>
              <a:t>Users”</a:t>
            </a:r>
            <a:r>
              <a:rPr lang="en-US" sz="1400" dirty="0" err="1" smtClean="0">
                <a:hlinkClick r:id="rId5"/>
              </a:rPr>
              <a:t>https</a:t>
            </a:r>
            <a:r>
              <a:rPr lang="en-US" sz="1400" dirty="0">
                <a:hlinkClick r:id="rId5"/>
              </a:rPr>
              <a:t>://www.sfu.ca/cmns/courses/2011/325/class/13zachary/3_final_project/Misc_files/Computer%20and%20Video%20Game%20Addiction%20%</a:t>
            </a:r>
            <a:r>
              <a:rPr lang="en-US" sz="1400" dirty="0" smtClean="0">
                <a:hlinkClick r:id="rId5"/>
              </a:rPr>
              <a:t>20Weinstein.pdf</a:t>
            </a:r>
            <a:endParaRPr lang="en-US" sz="1400" dirty="0"/>
          </a:p>
          <a:p>
            <a:r>
              <a:rPr lang="en-US" dirty="0" smtClean="0"/>
              <a:t>Video Game Addiction.Org</a:t>
            </a:r>
            <a:r>
              <a:rPr lang="en-US" sz="1400" dirty="0" smtClean="0">
                <a:hlinkClick r:id="rId6"/>
              </a:rPr>
              <a:t>http</a:t>
            </a:r>
            <a:r>
              <a:rPr lang="en-US" sz="1400" b="1" dirty="0">
                <a:hlinkClick r:id="rId6"/>
              </a:rPr>
              <a:t>://www.video-game-addiction.org/video-game-addiction-articles/study-documents-prevalence-of-pathological-behavior-among-young-video-</a:t>
            </a:r>
            <a:r>
              <a:rPr lang="en-US" sz="1400" b="1" dirty="0" smtClean="0">
                <a:hlinkClick r:id="rId6"/>
              </a:rPr>
              <a:t>gamers.htm</a:t>
            </a:r>
            <a:endParaRPr lang="en-US" sz="1400" b="1" dirty="0" smtClean="0"/>
          </a:p>
          <a:p>
            <a:endParaRPr lang="en-US" sz="1400" b="1"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3" descr="FD000063.png"/>
          <p:cNvPicPr>
            <a:picLocks noChangeAspect="1"/>
          </p:cNvPicPr>
          <p:nvPr/>
        </p:nvPicPr>
        <p:blipFill rotWithShape="1">
          <a:blip r:embed="rId7" cstate="print">
            <a:extLst>
              <a:ext uri="{28A0092B-C50C-407E-A947-70E740481C1C}">
                <a14:useLocalDpi xmlns:a14="http://schemas.microsoft.com/office/drawing/2010/main"/>
              </a:ext>
            </a:extLst>
          </a:blip>
          <a:srcRect l="-1996" r="-3312"/>
          <a:stretch/>
        </p:blipFill>
        <p:spPr>
          <a:xfrm>
            <a:off x="4258986" y="4968325"/>
            <a:ext cx="1368090" cy="1889675"/>
          </a:xfrm>
          <a:prstGeom prst="rect">
            <a:avLst/>
          </a:prstGeom>
        </p:spPr>
      </p:pic>
      <p:pic>
        <p:nvPicPr>
          <p:cNvPr id="9" name="Content Placeholder 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942179" y="4806462"/>
            <a:ext cx="2116870" cy="1426306"/>
          </a:xfrm>
          <a:prstGeom prst="rect">
            <a:avLst/>
          </a:prstGeom>
        </p:spPr>
      </p:pic>
    </p:spTree>
    <p:extLst>
      <p:ext uri="{BB962C8B-B14F-4D97-AF65-F5344CB8AC3E}">
        <p14:creationId xmlns:p14="http://schemas.microsoft.com/office/powerpoint/2010/main" val="178270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6"/>
            <a:ext cx="8229600" cy="1016000"/>
          </a:xfrm>
        </p:spPr>
        <p:txBody>
          <a:bodyPr>
            <a:normAutofit fontScale="90000"/>
          </a:bodyPr>
          <a:lstStyle/>
          <a:p>
            <a:r>
              <a:rPr lang="en-US" dirty="0" smtClean="0"/>
              <a:t> Next Class: Controlling the Controllers</a:t>
            </a:r>
            <a:endParaRPr lang="en-US" dirty="0"/>
          </a:p>
        </p:txBody>
      </p:sp>
      <p:sp>
        <p:nvSpPr>
          <p:cNvPr id="3" name="Content Placeholder 2"/>
          <p:cNvSpPr>
            <a:spLocks noGrp="1"/>
          </p:cNvSpPr>
          <p:nvPr>
            <p:ph sz="quarter" idx="10"/>
          </p:nvPr>
        </p:nvSpPr>
        <p:spPr>
          <a:xfrm>
            <a:off x="457200" y="1022119"/>
            <a:ext cx="8229600" cy="4704016"/>
          </a:xfrm>
        </p:spPr>
        <p:txBody>
          <a:bodyPr/>
          <a:lstStyle/>
          <a:p>
            <a:pPr marL="0" indent="0">
              <a:buNone/>
            </a:pPr>
            <a:r>
              <a:rPr lang="en-US" dirty="0" smtClean="0"/>
              <a:t>                      </a:t>
            </a:r>
          </a:p>
          <a:p>
            <a:pPr marL="0" indent="0">
              <a:buNone/>
            </a:pPr>
            <a:r>
              <a:rPr lang="en-US" dirty="0"/>
              <a:t> </a:t>
            </a:r>
            <a:r>
              <a:rPr lang="en-US" dirty="0" smtClean="0"/>
              <a:t>        The </a:t>
            </a:r>
            <a:r>
              <a:rPr lang="en-US" i="1" dirty="0" smtClean="0">
                <a:solidFill>
                  <a:schemeClr val="accent2"/>
                </a:solidFill>
              </a:rPr>
              <a:t>many meanings </a:t>
            </a:r>
            <a:r>
              <a:rPr lang="en-US" dirty="0" smtClean="0"/>
              <a:t>of Privacy in Video Games</a:t>
            </a:r>
          </a:p>
          <a:p>
            <a:pPr marL="0" indent="0">
              <a:buNone/>
            </a:pPr>
            <a:endParaRPr lang="en-US" dirty="0" smtClean="0"/>
          </a:p>
          <a:p>
            <a:pPr marL="0" indent="0">
              <a:buNone/>
            </a:pPr>
            <a:r>
              <a:rPr lang="en-US" dirty="0"/>
              <a:t> </a:t>
            </a:r>
            <a:r>
              <a:rPr lang="en-US" dirty="0" smtClean="0"/>
              <a:t>               </a:t>
            </a:r>
            <a:r>
              <a:rPr lang="en-US" dirty="0" smtClean="0">
                <a:solidFill>
                  <a:schemeClr val="accent1"/>
                </a:solidFill>
              </a:rPr>
              <a:t>Contours</a:t>
            </a:r>
            <a:r>
              <a:rPr lang="en-US" dirty="0" smtClean="0"/>
              <a:t> of Video Game Regulation?</a:t>
            </a:r>
          </a:p>
          <a:p>
            <a:pPr marL="0" indent="0">
              <a:buNone/>
            </a:pPr>
            <a:endParaRPr lang="en-US" dirty="0" smtClean="0"/>
          </a:p>
          <a:p>
            <a:pPr marL="0" indent="0">
              <a:buNone/>
            </a:pPr>
            <a:r>
              <a:rPr lang="en-US" dirty="0" smtClean="0"/>
              <a:t>                       </a:t>
            </a:r>
          </a:p>
          <a:p>
            <a:pPr marL="0" indent="0">
              <a:buNone/>
            </a:pPr>
            <a:endParaRPr lang="en-US" dirty="0"/>
          </a:p>
          <a:p>
            <a:pPr marL="0" indent="0">
              <a:buNone/>
            </a:pPr>
            <a:r>
              <a:rPr lang="en-US" dirty="0" smtClean="0"/>
              <a:t>           </a:t>
            </a:r>
            <a:endParaRPr lang="en-US" dirty="0"/>
          </a:p>
        </p:txBody>
      </p:sp>
      <p:pic>
        <p:nvPicPr>
          <p:cNvPr id="5" name="Content Placeholder 3" descr="file0001941807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92922" y="2812870"/>
            <a:ext cx="5040925" cy="3030274"/>
          </a:xfrm>
          <a:prstGeom prst="rect">
            <a:avLst/>
          </a:prstGeom>
        </p:spPr>
      </p:pic>
    </p:spTree>
    <p:extLst>
      <p:ext uri="{BB962C8B-B14F-4D97-AF65-F5344CB8AC3E}">
        <p14:creationId xmlns:p14="http://schemas.microsoft.com/office/powerpoint/2010/main" val="102884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783690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10"/>
          </a:xfrm>
        </p:spPr>
        <p:txBody>
          <a:bodyPr>
            <a:noAutofit/>
          </a:bodyPr>
          <a:lstStyle/>
          <a:p>
            <a:r>
              <a:rPr lang="en-US" sz="3600" b="1" dirty="0">
                <a:solidFill>
                  <a:srgbClr val="FF0000"/>
                </a:solidFill>
              </a:rPr>
              <a:t>    </a:t>
            </a:r>
            <a:r>
              <a:rPr lang="en-US" sz="3600" b="1" dirty="0" smtClean="0">
                <a:solidFill>
                  <a:schemeClr val="tx1"/>
                </a:solidFill>
              </a:rPr>
              <a:t>LAST WEEK A: </a:t>
            </a:r>
            <a:r>
              <a:rPr lang="en-US" sz="3600" b="1" dirty="0">
                <a:solidFill>
                  <a:srgbClr val="FF0000"/>
                </a:solidFill>
              </a:rPr>
              <a:t>Layers of Control</a:t>
            </a:r>
            <a:endParaRPr lang="en-US" sz="3600" b="1" dirty="0"/>
          </a:p>
        </p:txBody>
      </p:sp>
      <p:sp>
        <p:nvSpPr>
          <p:cNvPr id="3" name="Content Placeholder 2"/>
          <p:cNvSpPr>
            <a:spLocks noGrp="1"/>
          </p:cNvSpPr>
          <p:nvPr>
            <p:ph sz="quarter" idx="10"/>
          </p:nvPr>
        </p:nvSpPr>
        <p:spPr>
          <a:xfrm>
            <a:off x="0" y="881411"/>
            <a:ext cx="9144000" cy="5427386"/>
          </a:xfrm>
        </p:spPr>
        <p:txBody>
          <a:bodyPr>
            <a:normAutofit fontScale="92500" lnSpcReduction="20000"/>
          </a:bodyPr>
          <a:lstStyle/>
          <a:p>
            <a:pPr marL="0" indent="0">
              <a:buNone/>
            </a:pPr>
            <a:r>
              <a:rPr lang="en-US" dirty="0" smtClean="0"/>
              <a:t>12. Theft</a:t>
            </a:r>
            <a:r>
              <a:rPr lang="en-US" dirty="0"/>
              <a:t>, assault (criminal law)</a:t>
            </a:r>
          </a:p>
          <a:p>
            <a:pPr marL="0" indent="0">
              <a:buNone/>
            </a:pPr>
            <a:r>
              <a:rPr lang="en-US" dirty="0" smtClean="0"/>
              <a:t>11. Currency</a:t>
            </a:r>
            <a:r>
              <a:rPr lang="en-US" dirty="0"/>
              <a:t>/taxation (statutory/regulatory)</a:t>
            </a:r>
            <a:r>
              <a:rPr lang="en-US" dirty="0" smtClean="0"/>
              <a:t>.</a:t>
            </a:r>
          </a:p>
          <a:p>
            <a:pPr marL="0" indent="0">
              <a:buNone/>
            </a:pPr>
            <a:r>
              <a:rPr lang="en-US" dirty="0" smtClean="0"/>
              <a:t>10. </a:t>
            </a:r>
            <a:r>
              <a:rPr lang="en-US" dirty="0"/>
              <a:t>Gambling (regulatory body – criminal law back-drop)</a:t>
            </a:r>
          </a:p>
          <a:p>
            <a:pPr marL="0" indent="0">
              <a:buNone/>
            </a:pPr>
            <a:r>
              <a:rPr lang="en-US" dirty="0" smtClean="0"/>
              <a:t>9. </a:t>
            </a:r>
            <a:r>
              <a:rPr lang="en-US" dirty="0"/>
              <a:t>Unfair competition (Competition/anti-trust)</a:t>
            </a:r>
          </a:p>
          <a:p>
            <a:pPr marL="0" indent="0">
              <a:buNone/>
            </a:pPr>
            <a:r>
              <a:rPr lang="en-US" dirty="0" smtClean="0">
                <a:solidFill>
                  <a:srgbClr val="FF0000"/>
                </a:solidFill>
              </a:rPr>
              <a:t>8</a:t>
            </a:r>
            <a:r>
              <a:rPr lang="en-US" dirty="0">
                <a:solidFill>
                  <a:srgbClr val="FF0000"/>
                </a:solidFill>
              </a:rPr>
              <a:t>. Misleading promises/advertising, physical or psychological </a:t>
            </a:r>
            <a:r>
              <a:rPr lang="en-US" dirty="0" smtClean="0">
                <a:solidFill>
                  <a:srgbClr val="FF0000"/>
                </a:solidFill>
              </a:rPr>
              <a:t>harm</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(consumer protection</a:t>
            </a:r>
            <a:r>
              <a:rPr lang="en-US" dirty="0" smtClean="0">
                <a:solidFill>
                  <a:srgbClr val="FF0000"/>
                </a:solidFill>
              </a:rPr>
              <a:t>)</a:t>
            </a:r>
          </a:p>
          <a:p>
            <a:pPr marL="0" indent="0">
              <a:buNone/>
            </a:pPr>
            <a:r>
              <a:rPr lang="en-US" dirty="0" smtClean="0">
                <a:solidFill>
                  <a:srgbClr val="FF0000"/>
                </a:solidFill>
              </a:rPr>
              <a:t>7. </a:t>
            </a:r>
            <a:r>
              <a:rPr lang="en-US" dirty="0">
                <a:solidFill>
                  <a:srgbClr val="FF0000"/>
                </a:solidFill>
              </a:rPr>
              <a:t>Medium specific regulation (constitutional</a:t>
            </a:r>
            <a:r>
              <a:rPr lang="en-US" dirty="0" smtClean="0">
                <a:solidFill>
                  <a:srgbClr val="FF0000"/>
                </a:solidFill>
              </a:rPr>
              <a:t>)</a:t>
            </a:r>
          </a:p>
          <a:p>
            <a:pPr marL="0" indent="0">
              <a:buNone/>
            </a:pPr>
            <a:endParaRPr lang="en-US" dirty="0" smtClean="0"/>
          </a:p>
          <a:p>
            <a:pPr marL="0" indent="0">
              <a:buNone/>
            </a:pPr>
            <a:r>
              <a:rPr lang="en-US" dirty="0" smtClean="0"/>
              <a:t>           </a:t>
            </a:r>
            <a:r>
              <a:rPr lang="en-US" sz="2200" b="1" dirty="0">
                <a:solidFill>
                  <a:srgbClr val="FF0000"/>
                </a:solidFill>
              </a:rPr>
              <a:t>Out of the Game                                        Norms</a:t>
            </a:r>
          </a:p>
          <a:p>
            <a:pPr marL="0" indent="0">
              <a:buNone/>
            </a:pPr>
            <a:r>
              <a:rPr lang="en-US" dirty="0" smtClean="0"/>
              <a:t>------------------------------------------------------------------------------------------------</a:t>
            </a:r>
          </a:p>
          <a:p>
            <a:pPr marL="0" indent="0">
              <a:buNone/>
            </a:pPr>
            <a:r>
              <a:rPr lang="en-US" dirty="0" smtClean="0"/>
              <a:t>       </a:t>
            </a:r>
            <a:r>
              <a:rPr lang="en-US" sz="2200" dirty="0"/>
              <a:t> </a:t>
            </a:r>
            <a:r>
              <a:rPr lang="en-US" sz="2200" b="1" dirty="0">
                <a:solidFill>
                  <a:srgbClr val="0000FF"/>
                </a:solidFill>
              </a:rPr>
              <a:t>In the Game </a:t>
            </a:r>
            <a:r>
              <a:rPr lang="en-US" sz="1700" b="1" dirty="0">
                <a:solidFill>
                  <a:srgbClr val="660066"/>
                </a:solidFill>
              </a:rPr>
              <a:t>(Magic Circle)           </a:t>
            </a:r>
            <a:r>
              <a:rPr lang="en-US" sz="2200" b="1" dirty="0">
                <a:solidFill>
                  <a:srgbClr val="660066"/>
                </a:solidFill>
              </a:rPr>
              <a:t>  </a:t>
            </a:r>
            <a:r>
              <a:rPr lang="en-US" sz="2200" b="1" dirty="0">
                <a:solidFill>
                  <a:srgbClr val="0000FF"/>
                </a:solidFill>
              </a:rPr>
              <a:t>Ethics </a:t>
            </a:r>
            <a:r>
              <a:rPr lang="en-US" sz="1700" b="1" dirty="0">
                <a:solidFill>
                  <a:srgbClr val="660066"/>
                </a:solidFill>
              </a:rPr>
              <a:t>(</a:t>
            </a:r>
            <a:r>
              <a:rPr lang="en-US" sz="1700" b="1" u="sng" dirty="0">
                <a:solidFill>
                  <a:srgbClr val="660066"/>
                </a:solidFill>
              </a:rPr>
              <a:t>of</a:t>
            </a:r>
            <a:r>
              <a:rPr lang="en-US" sz="1700" b="1" dirty="0">
                <a:solidFill>
                  <a:srgbClr val="660066"/>
                </a:solidFill>
              </a:rPr>
              <a:t> Originality, Creativity &amp; Expression)</a:t>
            </a:r>
          </a:p>
          <a:p>
            <a:pPr marL="0" indent="0">
              <a:buNone/>
            </a:pPr>
            <a:endParaRPr lang="en-US" b="1" dirty="0" smtClean="0">
              <a:solidFill>
                <a:srgbClr val="FF0000"/>
              </a:solidFill>
            </a:endParaRPr>
          </a:p>
          <a:p>
            <a:pPr marL="0" indent="0">
              <a:buNone/>
            </a:pPr>
            <a:r>
              <a:rPr lang="en-US" dirty="0" smtClean="0">
                <a:solidFill>
                  <a:srgbClr val="0000FF"/>
                </a:solidFill>
              </a:rPr>
              <a:t>6. </a:t>
            </a:r>
            <a:r>
              <a:rPr lang="en-US" dirty="0">
                <a:solidFill>
                  <a:srgbClr val="0000FF"/>
                </a:solidFill>
              </a:rPr>
              <a:t>Industry self regulation</a:t>
            </a:r>
          </a:p>
          <a:p>
            <a:pPr marL="0" indent="0">
              <a:buNone/>
            </a:pPr>
            <a:r>
              <a:rPr lang="en-US" dirty="0" smtClean="0"/>
              <a:t>5</a:t>
            </a:r>
            <a:r>
              <a:rPr lang="en-US" dirty="0"/>
              <a:t>. Personality rights (tort, IP)</a:t>
            </a:r>
          </a:p>
          <a:p>
            <a:pPr marL="0" indent="0">
              <a:buNone/>
            </a:pPr>
            <a:r>
              <a:rPr lang="en-US" dirty="0" smtClean="0"/>
              <a:t>4. </a:t>
            </a:r>
            <a:r>
              <a:rPr lang="en-US" dirty="0"/>
              <a:t>EULA/</a:t>
            </a:r>
            <a:r>
              <a:rPr lang="en-US" dirty="0" err="1"/>
              <a:t>ToS</a:t>
            </a:r>
            <a:r>
              <a:rPr lang="en-US" dirty="0"/>
              <a:t> (contractual, private)</a:t>
            </a:r>
          </a:p>
          <a:p>
            <a:pPr marL="0" indent="0">
              <a:buNone/>
            </a:pPr>
            <a:r>
              <a:rPr lang="en-US" dirty="0" smtClean="0"/>
              <a:t>3. </a:t>
            </a:r>
            <a:r>
              <a:rPr lang="en-US" dirty="0"/>
              <a:t>IP (copyright, patent, trademark – statutory)</a:t>
            </a:r>
          </a:p>
          <a:p>
            <a:pPr marL="0" indent="0">
              <a:buNone/>
            </a:pPr>
            <a:r>
              <a:rPr lang="en-US" dirty="0" smtClean="0"/>
              <a:t>2. </a:t>
            </a:r>
            <a:r>
              <a:rPr lang="en-US" dirty="0"/>
              <a:t>Technology (quasi extra-legal)</a:t>
            </a:r>
          </a:p>
          <a:p>
            <a:pPr marL="0" indent="0">
              <a:buNone/>
            </a:pPr>
            <a:r>
              <a:rPr lang="en-US" dirty="0" smtClean="0"/>
              <a:t>1. Community </a:t>
            </a:r>
            <a:r>
              <a:rPr lang="en-US" dirty="0"/>
              <a:t>(extra-legal</a:t>
            </a:r>
            <a:r>
              <a:rPr lang="en-US" dirty="0" smtClean="0"/>
              <a:t>)</a:t>
            </a:r>
            <a:endParaRPr lang="en-US" dirty="0"/>
          </a:p>
        </p:txBody>
      </p:sp>
      <p:sp>
        <p:nvSpPr>
          <p:cNvPr id="4" name="TextBox 3"/>
          <p:cNvSpPr txBox="1"/>
          <p:nvPr/>
        </p:nvSpPr>
        <p:spPr>
          <a:xfrm>
            <a:off x="5592410" y="512078"/>
            <a:ext cx="184663" cy="373659"/>
          </a:xfrm>
          <a:prstGeom prst="rect">
            <a:avLst/>
          </a:prstGeom>
          <a:noFill/>
        </p:spPr>
        <p:txBody>
          <a:bodyPr wrap="none" lIns="91435" tIns="45718" rIns="91435" bIns="45718" rtlCol="0">
            <a:spAutoFit/>
          </a:bodyPr>
          <a:lstStyle/>
          <a:p>
            <a:endParaRPr lang="en-US" dirty="0"/>
          </a:p>
        </p:txBody>
      </p:sp>
    </p:spTree>
    <p:extLst>
      <p:ext uri="{BB962C8B-B14F-4D97-AF65-F5344CB8AC3E}">
        <p14:creationId xmlns:p14="http://schemas.microsoft.com/office/powerpoint/2010/main" val="324876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346"/>
            <a:ext cx="9144000" cy="1016000"/>
          </a:xfrm>
        </p:spPr>
        <p:txBody>
          <a:bodyPr>
            <a:normAutofit fontScale="90000"/>
          </a:bodyPr>
          <a:lstStyle/>
          <a:p>
            <a:r>
              <a:rPr lang="en-US" dirty="0" smtClean="0"/>
              <a:t> </a:t>
            </a:r>
            <a:r>
              <a:rPr lang="en-US" sz="2700" dirty="0" smtClean="0"/>
              <a:t>LAST WEEK B:</a:t>
            </a:r>
            <a:r>
              <a:rPr lang="en-US" dirty="0" smtClean="0"/>
              <a:t> </a:t>
            </a:r>
            <a:r>
              <a:rPr lang="en-US" b="1" dirty="0" smtClean="0">
                <a:solidFill>
                  <a:schemeClr val="tx1"/>
                </a:solidFill>
              </a:rPr>
              <a:t>The new video game </a:t>
            </a:r>
            <a:r>
              <a:rPr lang="en-US" sz="2800" dirty="0">
                <a:solidFill>
                  <a:schemeClr val="tx1"/>
                </a:solidFill>
              </a:rPr>
              <a:t>(hypothetical)</a:t>
            </a:r>
          </a:p>
        </p:txBody>
      </p:sp>
      <p:sp>
        <p:nvSpPr>
          <p:cNvPr id="3" name="Content Placeholder 2"/>
          <p:cNvSpPr>
            <a:spLocks noGrp="1"/>
          </p:cNvSpPr>
          <p:nvPr>
            <p:ph sz="quarter" idx="10"/>
          </p:nvPr>
        </p:nvSpPr>
        <p:spPr>
          <a:xfrm>
            <a:off x="457200" y="1035346"/>
            <a:ext cx="8229600" cy="4690788"/>
          </a:xfrm>
        </p:spPr>
        <p:txBody>
          <a:bodyPr>
            <a:normAutofit lnSpcReduction="10000"/>
          </a:bodyPr>
          <a:lstStyle/>
          <a:p>
            <a:pPr marL="0" indent="0">
              <a:buNone/>
            </a:pPr>
            <a:r>
              <a:rPr lang="en-US" dirty="0" smtClean="0"/>
              <a:t> </a:t>
            </a:r>
            <a:r>
              <a:rPr lang="en-US" dirty="0" smtClean="0">
                <a:solidFill>
                  <a:srgbClr val="3366FF"/>
                </a:solidFill>
              </a:rPr>
              <a:t>Real-world </a:t>
            </a:r>
            <a:r>
              <a:rPr lang="en-US" dirty="0" smtClean="0"/>
              <a:t>“play” (“Ingress” – Capture the Flag mechanic)</a:t>
            </a:r>
          </a:p>
          <a:p>
            <a:pPr marL="0" indent="0">
              <a:buNone/>
            </a:pPr>
            <a:r>
              <a:rPr lang="en-US" dirty="0" smtClean="0"/>
              <a:t>+ </a:t>
            </a:r>
            <a:r>
              <a:rPr lang="en-US" dirty="0" smtClean="0">
                <a:solidFill>
                  <a:srgbClr val="3366FF"/>
                </a:solidFill>
              </a:rPr>
              <a:t>Immersive</a:t>
            </a:r>
            <a:r>
              <a:rPr lang="en-US" dirty="0" smtClean="0"/>
              <a:t> control mechanism (Google Glass)</a:t>
            </a:r>
          </a:p>
          <a:p>
            <a:pPr marL="0" indent="0">
              <a:buNone/>
            </a:pPr>
            <a:r>
              <a:rPr lang="en-US" dirty="0" smtClean="0"/>
              <a:t>+ Anywhere/any device capability (the “</a:t>
            </a:r>
            <a:r>
              <a:rPr lang="en-US" dirty="0" smtClean="0">
                <a:solidFill>
                  <a:srgbClr val="3366FF"/>
                </a:solidFill>
              </a:rPr>
              <a:t>cloud</a:t>
            </a:r>
            <a:r>
              <a:rPr lang="en-US" dirty="0" smtClean="0"/>
              <a:t>”)</a:t>
            </a:r>
          </a:p>
          <a:p>
            <a:pPr marL="0" indent="0">
              <a:buNone/>
            </a:pPr>
            <a:r>
              <a:rPr lang="en-US" dirty="0" smtClean="0"/>
              <a:t>+ “</a:t>
            </a:r>
            <a:r>
              <a:rPr lang="en-US" dirty="0" smtClean="0">
                <a:solidFill>
                  <a:srgbClr val="3366FF"/>
                </a:solidFill>
              </a:rPr>
              <a:t>Open World</a:t>
            </a:r>
            <a:r>
              <a:rPr lang="en-US" dirty="0" smtClean="0"/>
              <a:t>” design (literally &amp; Google Earth)</a:t>
            </a:r>
          </a:p>
          <a:p>
            <a:pPr marL="0" indent="0">
              <a:buNone/>
            </a:pPr>
            <a:r>
              <a:rPr lang="en-US" dirty="0" smtClean="0"/>
              <a:t>+ Tools/</a:t>
            </a:r>
            <a:r>
              <a:rPr lang="en-US" dirty="0" smtClean="0">
                <a:solidFill>
                  <a:srgbClr val="3366FF"/>
                </a:solidFill>
              </a:rPr>
              <a:t>weapons </a:t>
            </a:r>
            <a:r>
              <a:rPr lang="en-US" dirty="0" smtClean="0"/>
              <a:t>(AR Drone Quadra Copter; Google Car)</a:t>
            </a:r>
          </a:p>
          <a:p>
            <a:pPr marL="0" indent="0">
              <a:buNone/>
            </a:pPr>
            <a:r>
              <a:rPr lang="en-US" sz="4000" b="1" dirty="0">
                <a:solidFill>
                  <a:srgbClr val="000000"/>
                </a:solidFill>
              </a:rPr>
              <a:t>IS THIS </a:t>
            </a:r>
            <a:r>
              <a:rPr lang="en-US" sz="4000" b="1" u="sng" dirty="0">
                <a:solidFill>
                  <a:srgbClr val="000000"/>
                </a:solidFill>
              </a:rPr>
              <a:t>REALLY</a:t>
            </a:r>
            <a:r>
              <a:rPr lang="en-US" sz="4000" b="1" dirty="0">
                <a:solidFill>
                  <a:srgbClr val="000000"/>
                </a:solidFill>
              </a:rPr>
              <a:t> A GAME? </a:t>
            </a:r>
            <a:r>
              <a:rPr lang="en-US" dirty="0" smtClean="0"/>
              <a:t>                                                                                              </a:t>
            </a:r>
            <a:endParaRPr lang="en-US" sz="6000" b="1" dirty="0">
              <a:solidFill>
                <a:srgbClr val="FF0000"/>
              </a:solidFill>
            </a:endParaRPr>
          </a:p>
          <a:p>
            <a:pPr marL="0" indent="0">
              <a:buNone/>
            </a:pPr>
            <a:r>
              <a:rPr lang="en-US" sz="6000" b="1" dirty="0">
                <a:solidFill>
                  <a:srgbClr val="FF0000"/>
                </a:solidFill>
              </a:rPr>
              <a:t>                                       </a:t>
            </a:r>
          </a:p>
          <a:p>
            <a:pPr marL="0" indent="0">
              <a:buNone/>
            </a:pPr>
            <a:r>
              <a:rPr lang="en-US" dirty="0" smtClean="0"/>
              <a:t>                                             </a:t>
            </a:r>
            <a:r>
              <a:rPr lang="en-US" sz="6000" dirty="0">
                <a:solidFill>
                  <a:srgbClr val="FF0000"/>
                </a:solidFill>
              </a:rPr>
              <a:t>+</a:t>
            </a:r>
          </a:p>
          <a:p>
            <a:pPr marL="0" indent="0">
              <a:buNone/>
            </a:pPr>
            <a:r>
              <a:rPr lang="en-US" dirty="0"/>
              <a:t> </a:t>
            </a:r>
            <a:r>
              <a:rPr lang="en-US" dirty="0" smtClean="0"/>
              <a:t>                                           </a:t>
            </a:r>
            <a:endParaRPr lang="en-US" sz="6600" b="1" dirty="0">
              <a:solidFill>
                <a:srgbClr val="FF0000"/>
              </a:solidFill>
            </a:endParaRPr>
          </a:p>
        </p:txBody>
      </p:sp>
      <p:pic>
        <p:nvPicPr>
          <p:cNvPr id="4" name="Content Placeholder 5" descr="800px-Parrot_AR.Drone_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23994" y="3479774"/>
            <a:ext cx="3569472" cy="2651647"/>
          </a:xfrm>
          <a:prstGeom prst="rect">
            <a:avLst/>
          </a:prstGeo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590" y="3605028"/>
            <a:ext cx="3354717" cy="2266457"/>
          </a:xfrm>
          <a:prstGeom prst="rect">
            <a:avLst/>
          </a:prstGeom>
        </p:spPr>
      </p:pic>
    </p:spTree>
    <p:extLst>
      <p:ext uri="{BB962C8B-B14F-4D97-AF65-F5344CB8AC3E}">
        <p14:creationId xmlns:p14="http://schemas.microsoft.com/office/powerpoint/2010/main" val="346778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6"/>
            <a:ext cx="9144000" cy="1016000"/>
          </a:xfrm>
        </p:spPr>
        <p:txBody>
          <a:bodyPr>
            <a:normAutofit fontScale="90000"/>
          </a:bodyPr>
          <a:lstStyle/>
          <a:p>
            <a:r>
              <a:rPr lang="en-US" b="1" i="1" dirty="0" smtClean="0">
                <a:solidFill>
                  <a:srgbClr val="660066"/>
                </a:solidFill>
              </a:rPr>
              <a:t> </a:t>
            </a:r>
            <a:r>
              <a:rPr lang="en-US" sz="3600" b="1" dirty="0" smtClean="0">
                <a:solidFill>
                  <a:srgbClr val="000000"/>
                </a:solidFill>
              </a:rPr>
              <a:t>Intro:</a:t>
            </a:r>
            <a:r>
              <a:rPr lang="en-US" sz="3600" b="1" i="1" dirty="0" smtClean="0">
                <a:solidFill>
                  <a:srgbClr val="000000"/>
                </a:solidFill>
              </a:rPr>
              <a:t> </a:t>
            </a:r>
            <a:r>
              <a:rPr lang="en-US" b="1" i="1" dirty="0" smtClean="0">
                <a:solidFill>
                  <a:srgbClr val="660066"/>
                </a:solidFill>
              </a:rPr>
              <a:t>“Secrets” </a:t>
            </a:r>
            <a:r>
              <a:rPr lang="en-US" dirty="0" smtClean="0">
                <a:solidFill>
                  <a:srgbClr val="660066"/>
                </a:solidFill>
              </a:rPr>
              <a:t>of contractual immunity</a:t>
            </a:r>
            <a:endParaRPr lang="en-US" dirty="0">
              <a:solidFill>
                <a:srgbClr val="660066"/>
              </a:solidFill>
            </a:endParaRPr>
          </a:p>
        </p:txBody>
      </p:sp>
      <p:sp>
        <p:nvSpPr>
          <p:cNvPr id="3" name="Content Placeholder 2"/>
          <p:cNvSpPr>
            <a:spLocks noGrp="1"/>
          </p:cNvSpPr>
          <p:nvPr>
            <p:ph sz="quarter" idx="10"/>
          </p:nvPr>
        </p:nvSpPr>
        <p:spPr>
          <a:xfrm>
            <a:off x="0" y="1035347"/>
            <a:ext cx="9144000" cy="4905861"/>
          </a:xfrm>
        </p:spPr>
        <p:txBody>
          <a:bodyPr>
            <a:normAutofit lnSpcReduction="10000"/>
          </a:bodyPr>
          <a:lstStyle/>
          <a:p>
            <a:r>
              <a:rPr lang="en-US" sz="2600" dirty="0">
                <a:solidFill>
                  <a:schemeClr val="tx1"/>
                </a:solidFill>
              </a:rPr>
              <a:t>Overall video game population is about </a:t>
            </a:r>
            <a:r>
              <a:rPr lang="en-US" sz="2600" i="1" u="sng" dirty="0">
                <a:solidFill>
                  <a:srgbClr val="FF0000"/>
                </a:solidFill>
              </a:rPr>
              <a:t>one third kids</a:t>
            </a:r>
            <a:endParaRPr lang="en-US" sz="2600" i="1" u="sng" dirty="0"/>
          </a:p>
          <a:p>
            <a:pPr marL="0" indent="0">
              <a:buNone/>
            </a:pPr>
            <a:endParaRPr lang="en-US" dirty="0" smtClean="0"/>
          </a:p>
          <a:p>
            <a:pPr marL="0" indent="0">
              <a:buNone/>
            </a:pPr>
            <a:r>
              <a:rPr lang="en-US" sz="2200" dirty="0"/>
              <a:t>ESA Game Player Data: “Sixty-eight percent of gamers are 18 years of age or older” </a:t>
            </a:r>
            <a:r>
              <a:rPr lang="en-US" sz="1500" dirty="0">
                <a:hlinkClick r:id="rId2"/>
              </a:rPr>
              <a:t>http://www.theesa.com/facts/gameplayer.asp</a:t>
            </a:r>
            <a:endParaRPr lang="en-US" sz="1500" dirty="0"/>
          </a:p>
          <a:p>
            <a:pPr marL="0" indent="0">
              <a:buNone/>
            </a:pPr>
            <a:r>
              <a:rPr lang="en-US" sz="2200" dirty="0"/>
              <a:t>See also “2012 Sales, Demographic and Usage </a:t>
            </a:r>
            <a:r>
              <a:rPr lang="en-US" sz="2200" dirty="0" err="1"/>
              <a:t>Data”</a:t>
            </a:r>
            <a:r>
              <a:rPr lang="en-US" sz="1500" dirty="0" err="1">
                <a:hlinkClick r:id="rId3"/>
              </a:rPr>
              <a:t>http</a:t>
            </a:r>
            <a:r>
              <a:rPr lang="en-US" sz="1500" dirty="0">
                <a:hlinkClick r:id="rId3"/>
              </a:rPr>
              <a:t>://www.theesa.com/facts/pdfs/ESA_EF_2012.pdf</a:t>
            </a:r>
            <a:endParaRPr lang="en-US" sz="1500" dirty="0"/>
          </a:p>
          <a:p>
            <a:pPr marL="0" indent="0">
              <a:buNone/>
            </a:pPr>
            <a:r>
              <a:rPr lang="en-US" sz="2200" i="1" dirty="0"/>
              <a:t>“91 percent of kids are gamers, research says” </a:t>
            </a:r>
            <a:r>
              <a:rPr lang="en-US" sz="2200" dirty="0"/>
              <a:t>(also kids responsible for 44% of physical software sales)</a:t>
            </a:r>
            <a:r>
              <a:rPr lang="en-US" sz="1400" dirty="0">
                <a:hlinkClick r:id="rId4"/>
              </a:rPr>
              <a:t>http://news.cnet.com/8301-13506_3-20118481-17/91-percent-of-kids-are-gamers-research-says/</a:t>
            </a:r>
            <a:endParaRPr lang="en-US" sz="1400" dirty="0"/>
          </a:p>
          <a:p>
            <a:pPr marL="0" indent="0">
              <a:buNone/>
            </a:pPr>
            <a:endParaRPr lang="en-US" sz="1400" dirty="0"/>
          </a:p>
          <a:p>
            <a:endParaRPr lang="en-US" sz="1400" dirty="0"/>
          </a:p>
          <a:p>
            <a:r>
              <a:rPr lang="en-US" dirty="0" smtClean="0">
                <a:solidFill>
                  <a:srgbClr val="000000"/>
                </a:solidFill>
              </a:rPr>
              <a:t>EULA’s </a:t>
            </a:r>
            <a:r>
              <a:rPr lang="en-US" dirty="0">
                <a:solidFill>
                  <a:srgbClr val="000000"/>
                </a:solidFill>
              </a:rPr>
              <a:t>&amp; </a:t>
            </a:r>
            <a:r>
              <a:rPr lang="en-US" dirty="0" err="1">
                <a:solidFill>
                  <a:srgbClr val="000000"/>
                </a:solidFill>
              </a:rPr>
              <a:t>ToS</a:t>
            </a:r>
            <a:r>
              <a:rPr lang="en-US" dirty="0">
                <a:solidFill>
                  <a:srgbClr val="000000"/>
                </a:solidFill>
              </a:rPr>
              <a:t> </a:t>
            </a:r>
            <a:r>
              <a:rPr lang="en-US" b="1" dirty="0" smtClean="0">
                <a:solidFill>
                  <a:schemeClr val="tx1"/>
                </a:solidFill>
              </a:rPr>
              <a:t>do not </a:t>
            </a:r>
            <a:r>
              <a:rPr lang="en-US" b="1" dirty="0">
                <a:solidFill>
                  <a:schemeClr val="tx1"/>
                </a:solidFill>
              </a:rPr>
              <a:t>mention </a:t>
            </a:r>
            <a:r>
              <a:rPr lang="en-US" dirty="0"/>
              <a:t>underage use &amp; even more rarely mention </a:t>
            </a:r>
            <a:r>
              <a:rPr lang="en-US" dirty="0" smtClean="0"/>
              <a:t>penalties </a:t>
            </a:r>
            <a:r>
              <a:rPr lang="en-US" sz="2000" dirty="0">
                <a:solidFill>
                  <a:srgbClr val="000000"/>
                </a:solidFill>
              </a:rPr>
              <a:t>(e.g. Check </a:t>
            </a:r>
            <a:r>
              <a:rPr lang="en-US" sz="2000" dirty="0" err="1">
                <a:solidFill>
                  <a:srgbClr val="000000"/>
                </a:solidFill>
              </a:rPr>
              <a:t>CoD</a:t>
            </a:r>
            <a:r>
              <a:rPr lang="en-US" sz="2000" dirty="0">
                <a:solidFill>
                  <a:srgbClr val="000000"/>
                </a:solidFill>
              </a:rPr>
              <a:t> EULA &amp; </a:t>
            </a:r>
            <a:r>
              <a:rPr lang="en-US" sz="2000" dirty="0" err="1">
                <a:solidFill>
                  <a:srgbClr val="000000"/>
                </a:solidFill>
              </a:rPr>
              <a:t>ToU</a:t>
            </a:r>
            <a:r>
              <a:rPr lang="en-US" sz="2000" dirty="0">
                <a:solidFill>
                  <a:srgbClr val="000000"/>
                </a:solidFill>
              </a:rPr>
              <a:t>)</a:t>
            </a:r>
          </a:p>
          <a:p>
            <a:r>
              <a:rPr lang="en-US" dirty="0" smtClean="0">
                <a:solidFill>
                  <a:srgbClr val="000000"/>
                </a:solidFill>
              </a:rPr>
              <a:t>EULA’s </a:t>
            </a:r>
            <a:r>
              <a:rPr lang="en-US" dirty="0">
                <a:solidFill>
                  <a:srgbClr val="000000"/>
                </a:solidFill>
              </a:rPr>
              <a:t>&amp; </a:t>
            </a:r>
            <a:r>
              <a:rPr lang="en-US" dirty="0" err="1">
                <a:solidFill>
                  <a:srgbClr val="000000"/>
                </a:solidFill>
              </a:rPr>
              <a:t>ToS</a:t>
            </a:r>
            <a:r>
              <a:rPr lang="en-US" dirty="0">
                <a:solidFill>
                  <a:srgbClr val="000000"/>
                </a:solidFill>
              </a:rPr>
              <a:t> </a:t>
            </a:r>
            <a:r>
              <a:rPr lang="en-US" dirty="0" smtClean="0">
                <a:solidFill>
                  <a:srgbClr val="000000"/>
                </a:solidFill>
              </a:rPr>
              <a:t> </a:t>
            </a:r>
            <a:r>
              <a:rPr lang="en-US" dirty="0" smtClean="0"/>
              <a:t>not really obvious </a:t>
            </a:r>
            <a:r>
              <a:rPr lang="en-US" dirty="0"/>
              <a:t>in </a:t>
            </a:r>
            <a:r>
              <a:rPr lang="en-US" dirty="0" smtClean="0"/>
              <a:t>violence debates </a:t>
            </a:r>
          </a:p>
          <a:p>
            <a:r>
              <a:rPr lang="en-US" b="1" dirty="0" smtClean="0">
                <a:solidFill>
                  <a:schemeClr val="tx1"/>
                </a:solidFill>
              </a:rPr>
              <a:t>WHY? </a:t>
            </a:r>
            <a:r>
              <a:rPr lang="en-US" dirty="0" smtClean="0"/>
              <a:t>Because EULA’s &amp; </a:t>
            </a:r>
            <a:r>
              <a:rPr lang="en-US" dirty="0" err="1" smtClean="0"/>
              <a:t>ToS</a:t>
            </a:r>
            <a:r>
              <a:rPr lang="en-US" dirty="0" smtClean="0"/>
              <a:t> are </a:t>
            </a:r>
            <a:r>
              <a:rPr lang="en-US" b="1" dirty="0" smtClean="0">
                <a:solidFill>
                  <a:schemeClr val="tx1"/>
                </a:solidFill>
              </a:rPr>
              <a:t>irrelevant</a:t>
            </a:r>
            <a:r>
              <a:rPr lang="en-US" dirty="0" smtClean="0"/>
              <a:t>… </a:t>
            </a:r>
          </a:p>
          <a:p>
            <a:pPr marL="0" indent="0">
              <a:buNone/>
            </a:pPr>
            <a:r>
              <a:rPr lang="en-US" dirty="0" smtClean="0"/>
              <a:t>         “</a:t>
            </a:r>
            <a:r>
              <a:rPr lang="en-US" dirty="0" err="1" smtClean="0"/>
              <a:t>Gordion</a:t>
            </a:r>
            <a:r>
              <a:rPr lang="en-US" dirty="0" smtClean="0"/>
              <a:t> Knot” </a:t>
            </a:r>
            <a:r>
              <a:rPr lang="en-US" dirty="0"/>
              <a:t>-</a:t>
            </a:r>
            <a:r>
              <a:rPr lang="en-US" dirty="0" smtClean="0"/>
              <a:t> </a:t>
            </a:r>
            <a:r>
              <a:rPr lang="en-US" dirty="0" smtClean="0">
                <a:solidFill>
                  <a:srgbClr val="000000"/>
                </a:solidFill>
              </a:rPr>
              <a:t>contracts don’t bind kids</a:t>
            </a:r>
          </a:p>
          <a:p>
            <a:r>
              <a:rPr lang="en-US" b="1" dirty="0" smtClean="0">
                <a:solidFill>
                  <a:schemeClr val="tx1"/>
                </a:solidFill>
              </a:rPr>
              <a:t>Example</a:t>
            </a:r>
            <a:r>
              <a:rPr lang="en-US" dirty="0" smtClean="0"/>
              <a:t> of how </a:t>
            </a:r>
            <a:r>
              <a:rPr lang="en-US" b="1" dirty="0" smtClean="0">
                <a:solidFill>
                  <a:srgbClr val="3366FF"/>
                </a:solidFill>
              </a:rPr>
              <a:t>ineffectual</a:t>
            </a:r>
            <a:r>
              <a:rPr lang="en-US" dirty="0" smtClean="0"/>
              <a:t> EULA &amp; </a:t>
            </a:r>
            <a:r>
              <a:rPr lang="en-US" dirty="0" err="1" smtClean="0"/>
              <a:t>ToS</a:t>
            </a:r>
            <a:r>
              <a:rPr lang="en-US" dirty="0" smtClean="0"/>
              <a:t> can be…</a:t>
            </a:r>
          </a:p>
        </p:txBody>
      </p:sp>
    </p:spTree>
    <p:extLst>
      <p:ext uri="{BB962C8B-B14F-4D97-AF65-F5344CB8AC3E}">
        <p14:creationId xmlns:p14="http://schemas.microsoft.com/office/powerpoint/2010/main" val="96550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4167"/>
          </a:xfrm>
        </p:spPr>
        <p:txBody>
          <a:bodyPr/>
          <a:lstStyle/>
          <a:p>
            <a:r>
              <a:rPr lang="en-US" dirty="0" smtClean="0"/>
              <a:t>           </a:t>
            </a:r>
            <a:r>
              <a:rPr lang="en-US" b="1" dirty="0" smtClean="0"/>
              <a:t>Industry Complicity? </a:t>
            </a:r>
            <a:r>
              <a:rPr lang="en-US" sz="2800" b="1" dirty="0" smtClean="0"/>
              <a:t>1.</a:t>
            </a:r>
            <a:endParaRPr lang="en-US" sz="2800" b="1" dirty="0"/>
          </a:p>
        </p:txBody>
      </p:sp>
      <p:sp>
        <p:nvSpPr>
          <p:cNvPr id="3" name="Content Placeholder 2"/>
          <p:cNvSpPr>
            <a:spLocks noGrp="1"/>
          </p:cNvSpPr>
          <p:nvPr>
            <p:ph sz="quarter" idx="10"/>
          </p:nvPr>
        </p:nvSpPr>
        <p:spPr>
          <a:xfrm>
            <a:off x="0" y="814168"/>
            <a:ext cx="9144000" cy="5412644"/>
          </a:xfrm>
        </p:spPr>
        <p:txBody>
          <a:bodyPr>
            <a:normAutofit lnSpcReduction="10000"/>
          </a:bodyPr>
          <a:lstStyle/>
          <a:p>
            <a:pPr marL="0" indent="0">
              <a:buNone/>
            </a:pPr>
            <a:r>
              <a:rPr lang="en-US" sz="2000" i="1" dirty="0" smtClean="0"/>
              <a:t>“</a:t>
            </a:r>
            <a:r>
              <a:rPr lang="en-US" sz="2000" i="1" dirty="0"/>
              <a:t>And here's another dirty little truth that the media try their best to </a:t>
            </a:r>
            <a:r>
              <a:rPr lang="en-US" sz="2000" i="1" dirty="0" smtClean="0"/>
              <a:t>conceal: There </a:t>
            </a:r>
            <a:r>
              <a:rPr lang="en-US" sz="2000" i="1" dirty="0"/>
              <a:t>exists in this country a callous, corrupt and corrupting shadow industry that sells, and sows, violence against its own people…Through vicious, </a:t>
            </a:r>
            <a:r>
              <a:rPr lang="en-US" sz="2000" i="1" dirty="0" smtClean="0"/>
              <a:t>violent video </a:t>
            </a:r>
            <a:r>
              <a:rPr lang="en-US" sz="2000" i="1" dirty="0"/>
              <a:t>games with names like </a:t>
            </a:r>
            <a:r>
              <a:rPr lang="en-US" sz="2000" i="1" dirty="0">
                <a:solidFill>
                  <a:srgbClr val="FF0000"/>
                </a:solidFill>
              </a:rPr>
              <a:t>Bulletstorm</a:t>
            </a:r>
            <a:r>
              <a:rPr lang="en-US" sz="2000" i="1" dirty="0"/>
              <a:t>, </a:t>
            </a:r>
            <a:r>
              <a:rPr lang="en-US" sz="2000" i="1" dirty="0">
                <a:solidFill>
                  <a:srgbClr val="FF0000"/>
                </a:solidFill>
              </a:rPr>
              <a:t>Grand Theft Auto</a:t>
            </a:r>
            <a:r>
              <a:rPr lang="en-US" sz="2000" i="1" dirty="0"/>
              <a:t>, </a:t>
            </a:r>
            <a:r>
              <a:rPr lang="en-US" sz="2000" i="1" dirty="0">
                <a:solidFill>
                  <a:srgbClr val="FF0000"/>
                </a:solidFill>
              </a:rPr>
              <a:t>Mortal </a:t>
            </a:r>
            <a:r>
              <a:rPr lang="en-US" sz="2000" i="1" dirty="0" err="1">
                <a:solidFill>
                  <a:srgbClr val="FF0000"/>
                </a:solidFill>
              </a:rPr>
              <a:t>Kombat</a:t>
            </a:r>
            <a:r>
              <a:rPr lang="en-US" sz="2000" i="1" dirty="0">
                <a:solidFill>
                  <a:srgbClr val="FF0000"/>
                </a:solidFill>
              </a:rPr>
              <a:t> </a:t>
            </a:r>
            <a:r>
              <a:rPr lang="en-US" sz="2000" i="1" dirty="0" smtClean="0"/>
              <a:t>and </a:t>
            </a:r>
            <a:r>
              <a:rPr lang="en-US" sz="2000" i="1" dirty="0" err="1" smtClean="0">
                <a:solidFill>
                  <a:srgbClr val="FF0000"/>
                </a:solidFill>
              </a:rPr>
              <a:t>Splatterhouse</a:t>
            </a:r>
            <a:r>
              <a:rPr lang="en-US" sz="2000" i="1" dirty="0"/>
              <a:t>. And here’s one: it’s called </a:t>
            </a:r>
            <a:r>
              <a:rPr lang="en-US" sz="2000" i="1" dirty="0">
                <a:solidFill>
                  <a:srgbClr val="FF0000"/>
                </a:solidFill>
              </a:rPr>
              <a:t>Kindergarten Killers</a:t>
            </a:r>
            <a:r>
              <a:rPr lang="en-US" sz="2000" i="1" dirty="0"/>
              <a:t>. It’s been online for 10 years…” </a:t>
            </a:r>
            <a:r>
              <a:rPr lang="en-US" sz="2000" i="1" dirty="0" smtClean="0"/>
              <a:t>--- </a:t>
            </a:r>
            <a:r>
              <a:rPr lang="en-US" sz="1800" dirty="0" smtClean="0">
                <a:solidFill>
                  <a:srgbClr val="000000"/>
                </a:solidFill>
              </a:rPr>
              <a:t>Wayne </a:t>
            </a:r>
            <a:r>
              <a:rPr lang="en-US" sz="1800" dirty="0" err="1">
                <a:solidFill>
                  <a:srgbClr val="000000"/>
                </a:solidFill>
              </a:rPr>
              <a:t>LaPierre</a:t>
            </a:r>
            <a:r>
              <a:rPr lang="en-US" sz="1800" dirty="0">
                <a:solidFill>
                  <a:srgbClr val="000000"/>
                </a:solidFill>
              </a:rPr>
              <a:t> </a:t>
            </a:r>
            <a:r>
              <a:rPr lang="en-US" sz="1800" i="1" dirty="0"/>
              <a:t> </a:t>
            </a:r>
            <a:r>
              <a:rPr lang="en-US" sz="1800" dirty="0" smtClean="0">
                <a:solidFill>
                  <a:srgbClr val="000000"/>
                </a:solidFill>
              </a:rPr>
              <a:t>NRA --- </a:t>
            </a:r>
            <a:r>
              <a:rPr lang="en-US" sz="1400" dirty="0" smtClean="0">
                <a:hlinkClick r:id="rId2"/>
              </a:rPr>
              <a:t>http</a:t>
            </a:r>
            <a:r>
              <a:rPr lang="en-US" sz="1400" dirty="0">
                <a:hlinkClick r:id="rId2"/>
              </a:rPr>
              <a:t>://</a:t>
            </a:r>
            <a:r>
              <a:rPr lang="en-US" sz="1400" dirty="0" smtClean="0">
                <a:hlinkClick r:id="rId2"/>
              </a:rPr>
              <a:t>home.nra.org</a:t>
            </a:r>
            <a:r>
              <a:rPr lang="en-US" sz="1400" dirty="0">
                <a:hlinkClick r:id="rId2"/>
              </a:rPr>
              <a:t>/pdf/</a:t>
            </a:r>
            <a:r>
              <a:rPr lang="en-US" sz="1400" dirty="0" smtClean="0">
                <a:hlinkClick r:id="rId2"/>
              </a:rPr>
              <a:t>Transcript_PDF.pdf</a:t>
            </a:r>
            <a:endParaRPr lang="en-US" sz="1400" dirty="0"/>
          </a:p>
          <a:p>
            <a:pPr marL="0" indent="0">
              <a:buNone/>
            </a:pPr>
            <a:r>
              <a:rPr lang="en-US" sz="1200" b="1" dirty="0" smtClean="0">
                <a:solidFill>
                  <a:srgbClr val="FF6600"/>
                </a:solidFill>
              </a:rPr>
              <a:t>(</a:t>
            </a:r>
            <a:r>
              <a:rPr lang="en-US" sz="1200" b="1" dirty="0" err="1" smtClean="0">
                <a:solidFill>
                  <a:srgbClr val="FF6600"/>
                </a:solidFill>
              </a:rPr>
              <a:t>Bulletstorm</a:t>
            </a:r>
            <a:r>
              <a:rPr lang="en-US" sz="1200" b="1" dirty="0" smtClean="0">
                <a:solidFill>
                  <a:schemeClr val="tx1"/>
                </a:solidFill>
              </a:rPr>
              <a:t>=</a:t>
            </a:r>
            <a:r>
              <a:rPr lang="en-US" sz="1200" b="1" dirty="0" smtClean="0">
                <a:solidFill>
                  <a:srgbClr val="FF6600"/>
                </a:solidFill>
              </a:rPr>
              <a:t>sci</a:t>
            </a:r>
            <a:r>
              <a:rPr lang="en-US" sz="1200" b="1" dirty="0">
                <a:solidFill>
                  <a:srgbClr val="FF6600"/>
                </a:solidFill>
              </a:rPr>
              <a:t>-fi; Grand Theft </a:t>
            </a:r>
            <a:r>
              <a:rPr lang="en-US" sz="1200" b="1" dirty="0" smtClean="0">
                <a:solidFill>
                  <a:srgbClr val="FF6600"/>
                </a:solidFill>
              </a:rPr>
              <a:t>Auto</a:t>
            </a:r>
            <a:r>
              <a:rPr lang="en-US" sz="1200" b="1" dirty="0" smtClean="0">
                <a:solidFill>
                  <a:srgbClr val="000000"/>
                </a:solidFill>
              </a:rPr>
              <a:t>=</a:t>
            </a:r>
            <a:r>
              <a:rPr lang="en-US" sz="1200" b="1" dirty="0" smtClean="0">
                <a:solidFill>
                  <a:srgbClr val="FF6600"/>
                </a:solidFill>
              </a:rPr>
              <a:t>crime</a:t>
            </a:r>
            <a:r>
              <a:rPr lang="en-US" sz="1200" b="1" dirty="0">
                <a:solidFill>
                  <a:srgbClr val="FF6600"/>
                </a:solidFill>
              </a:rPr>
              <a:t>; Mortal </a:t>
            </a:r>
            <a:r>
              <a:rPr lang="en-US" sz="1200" b="1" dirty="0" err="1" smtClean="0">
                <a:solidFill>
                  <a:srgbClr val="FF6600"/>
                </a:solidFill>
              </a:rPr>
              <a:t>Kombat</a:t>
            </a:r>
            <a:r>
              <a:rPr lang="en-US" sz="1200" b="1" dirty="0" smtClean="0">
                <a:solidFill>
                  <a:srgbClr val="000000"/>
                </a:solidFill>
              </a:rPr>
              <a:t>=</a:t>
            </a:r>
            <a:r>
              <a:rPr lang="en-US" sz="1200" b="1" dirty="0" smtClean="0">
                <a:solidFill>
                  <a:srgbClr val="FF6600"/>
                </a:solidFill>
              </a:rPr>
              <a:t>fantasy</a:t>
            </a:r>
            <a:r>
              <a:rPr lang="en-US" sz="1200" b="1" dirty="0">
                <a:solidFill>
                  <a:srgbClr val="FF6600"/>
                </a:solidFill>
              </a:rPr>
              <a:t>; </a:t>
            </a:r>
            <a:r>
              <a:rPr lang="en-US" sz="1200" b="1" dirty="0" err="1" smtClean="0">
                <a:solidFill>
                  <a:srgbClr val="FF6600"/>
                </a:solidFill>
              </a:rPr>
              <a:t>Splatterhouse</a:t>
            </a:r>
            <a:r>
              <a:rPr lang="en-US" sz="1200" b="1" dirty="0" smtClean="0">
                <a:solidFill>
                  <a:srgbClr val="000000"/>
                </a:solidFill>
              </a:rPr>
              <a:t>=</a:t>
            </a:r>
            <a:r>
              <a:rPr lang="en-US" sz="1200" b="1" dirty="0" smtClean="0">
                <a:solidFill>
                  <a:srgbClr val="FF6600"/>
                </a:solidFill>
              </a:rPr>
              <a:t>horror</a:t>
            </a:r>
            <a:r>
              <a:rPr lang="en-US" sz="1200" b="1" dirty="0">
                <a:solidFill>
                  <a:srgbClr val="FF6600"/>
                </a:solidFill>
              </a:rPr>
              <a:t>; Kindergarten </a:t>
            </a:r>
            <a:r>
              <a:rPr lang="en-US" sz="1200" b="1" dirty="0" smtClean="0">
                <a:solidFill>
                  <a:srgbClr val="FF6600"/>
                </a:solidFill>
              </a:rPr>
              <a:t>Killers</a:t>
            </a:r>
            <a:r>
              <a:rPr lang="en-US" sz="1200" b="1" dirty="0" smtClean="0">
                <a:solidFill>
                  <a:srgbClr val="000000"/>
                </a:solidFill>
              </a:rPr>
              <a:t>=</a:t>
            </a:r>
            <a:r>
              <a:rPr lang="en-US" sz="1200" b="1" dirty="0" smtClean="0">
                <a:solidFill>
                  <a:srgbClr val="FF6600"/>
                </a:solidFill>
              </a:rPr>
              <a:t>“</a:t>
            </a:r>
            <a:r>
              <a:rPr lang="en-US" sz="1200" b="1" dirty="0">
                <a:solidFill>
                  <a:srgbClr val="FF6600"/>
                </a:solidFill>
              </a:rPr>
              <a:t>flash</a:t>
            </a:r>
            <a:r>
              <a:rPr lang="en-US" sz="1200" b="1" dirty="0" smtClean="0">
                <a:solidFill>
                  <a:srgbClr val="FF6600"/>
                </a:solidFill>
              </a:rPr>
              <a:t>”)</a:t>
            </a:r>
            <a:endParaRPr lang="en-US" sz="1200" b="1" dirty="0">
              <a:solidFill>
                <a:srgbClr val="FF6600"/>
              </a:solidFill>
            </a:endParaRPr>
          </a:p>
          <a:p>
            <a:pPr marL="0" indent="0" fontAlgn="base">
              <a:buNone/>
            </a:pPr>
            <a:r>
              <a:rPr lang="en-US" sz="2000" dirty="0">
                <a:solidFill>
                  <a:schemeClr val="tx1"/>
                </a:solidFill>
              </a:rPr>
              <a:t> </a:t>
            </a:r>
            <a:r>
              <a:rPr lang="en-US" sz="2000" dirty="0" smtClean="0">
                <a:solidFill>
                  <a:schemeClr val="tx1"/>
                </a:solidFill>
              </a:rPr>
              <a:t>                                      </a:t>
            </a:r>
          </a:p>
          <a:p>
            <a:pPr marL="0" indent="0" fontAlgn="base">
              <a:buNone/>
            </a:pPr>
            <a:r>
              <a:rPr lang="en-US" sz="2000" b="1" dirty="0" smtClean="0">
                <a:solidFill>
                  <a:srgbClr val="660066"/>
                </a:solidFill>
              </a:rPr>
              <a:t>WHAT’S </a:t>
            </a:r>
            <a:r>
              <a:rPr lang="en-US" sz="2000" b="1" dirty="0">
                <a:solidFill>
                  <a:srgbClr val="660066"/>
                </a:solidFill>
              </a:rPr>
              <a:t>MISSING</a:t>
            </a:r>
            <a:r>
              <a:rPr lang="en-US" sz="2000" b="1" dirty="0" smtClean="0">
                <a:solidFill>
                  <a:srgbClr val="660066"/>
                </a:solidFill>
              </a:rPr>
              <a:t>?... </a:t>
            </a:r>
            <a:r>
              <a:rPr lang="en-US" sz="2000" b="1" dirty="0" smtClean="0">
                <a:solidFill>
                  <a:srgbClr val="000000"/>
                </a:solidFill>
                <a:latin typeface="Abadi MT Condensed Extra Bold"/>
                <a:cs typeface="Abadi MT Condensed Extra Bold"/>
              </a:rPr>
              <a:t>CALL </a:t>
            </a:r>
            <a:r>
              <a:rPr lang="en-US" sz="2000" b="1" dirty="0">
                <a:solidFill>
                  <a:srgbClr val="000000"/>
                </a:solidFill>
                <a:latin typeface="Abadi MT Condensed Extra Bold"/>
                <a:cs typeface="Abadi MT Condensed Extra Bold"/>
              </a:rPr>
              <a:t>of DUTY</a:t>
            </a:r>
            <a:r>
              <a:rPr lang="en-US" sz="2000" b="1" dirty="0">
                <a:solidFill>
                  <a:srgbClr val="000000"/>
                </a:solidFill>
              </a:rPr>
              <a:t>; </a:t>
            </a:r>
            <a:r>
              <a:rPr lang="en-US" sz="2000" b="1" dirty="0">
                <a:solidFill>
                  <a:schemeClr val="tx1">
                    <a:lumMod val="65000"/>
                    <a:lumOff val="35000"/>
                  </a:schemeClr>
                </a:solidFill>
                <a:latin typeface="Britannic Bold"/>
                <a:cs typeface="Britannic Bold"/>
              </a:rPr>
              <a:t>BATTLEFIELD</a:t>
            </a:r>
            <a:r>
              <a:rPr lang="en-US" sz="2000" dirty="0">
                <a:solidFill>
                  <a:schemeClr val="tx1"/>
                </a:solidFill>
              </a:rPr>
              <a:t>; </a:t>
            </a:r>
            <a:r>
              <a:rPr lang="en-US" sz="2000" b="1" dirty="0">
                <a:solidFill>
                  <a:schemeClr val="accent3">
                    <a:lumMod val="50000"/>
                  </a:schemeClr>
                </a:solidFill>
              </a:rPr>
              <a:t>America’s Army</a:t>
            </a:r>
            <a:r>
              <a:rPr lang="en-US" sz="2000" dirty="0" smtClean="0">
                <a:solidFill>
                  <a:schemeClr val="tx1"/>
                </a:solidFill>
              </a:rPr>
              <a:t>…</a:t>
            </a:r>
          </a:p>
          <a:p>
            <a:pPr marL="0" indent="0" fontAlgn="base">
              <a:buNone/>
            </a:pPr>
            <a:r>
              <a:rPr lang="en-US" sz="2000" dirty="0" smtClean="0">
                <a:solidFill>
                  <a:schemeClr val="tx1"/>
                </a:solidFill>
              </a:rPr>
              <a:t> </a:t>
            </a:r>
            <a:endParaRPr lang="en-US" sz="2000" dirty="0">
              <a:solidFill>
                <a:schemeClr val="tx1"/>
              </a:solidFill>
            </a:endParaRPr>
          </a:p>
          <a:p>
            <a:pPr marL="0" indent="0">
              <a:buNone/>
            </a:pPr>
            <a:r>
              <a:rPr lang="en-US" sz="1800" i="1" dirty="0" smtClean="0">
                <a:solidFill>
                  <a:schemeClr val="tx1"/>
                </a:solidFill>
              </a:rPr>
              <a:t>* “</a:t>
            </a:r>
            <a:r>
              <a:rPr lang="en-US" sz="1800" i="1" dirty="0">
                <a:solidFill>
                  <a:schemeClr val="tx1"/>
                </a:solidFill>
              </a:rPr>
              <a:t>Shooters: How Video Games Fund Arms Manufacturers” </a:t>
            </a:r>
            <a:r>
              <a:rPr lang="en-US" sz="1800" dirty="0"/>
              <a:t>- Simon </a:t>
            </a:r>
            <a:r>
              <a:rPr lang="en-US" sz="1800" dirty="0" err="1" smtClean="0"/>
              <a:t>Parkin</a:t>
            </a:r>
            <a:r>
              <a:rPr lang="en-US" sz="1800" dirty="0" smtClean="0"/>
              <a:t> </a:t>
            </a:r>
            <a:r>
              <a:rPr lang="en-US" sz="1500" dirty="0">
                <a:hlinkClick r:id="rId3"/>
              </a:rPr>
              <a:t>http://www.eurogamer.net/articles/2013-02-01-shooters-how-video-games-fund-arms-</a:t>
            </a:r>
            <a:r>
              <a:rPr lang="en-US" sz="1500" dirty="0" smtClean="0">
                <a:hlinkClick r:id="rId3"/>
              </a:rPr>
              <a:t>manufacturers</a:t>
            </a:r>
            <a:endParaRPr lang="en-US" sz="1500" dirty="0" smtClean="0"/>
          </a:p>
          <a:p>
            <a:pPr marL="0" indent="0">
              <a:buNone/>
            </a:pPr>
            <a:r>
              <a:rPr lang="en-US" sz="1800" dirty="0" smtClean="0">
                <a:solidFill>
                  <a:srgbClr val="000000"/>
                </a:solidFill>
              </a:rPr>
              <a:t>* “EA removes links to gun sellers on ‘Medal of Honor’ page”</a:t>
            </a:r>
          </a:p>
          <a:p>
            <a:pPr marL="0" indent="0">
              <a:buNone/>
            </a:pPr>
            <a:r>
              <a:rPr lang="en-US" sz="1400" dirty="0">
                <a:solidFill>
                  <a:srgbClr val="000000"/>
                </a:solidFill>
                <a:hlinkClick r:id="rId4"/>
              </a:rPr>
              <a:t>http://www.theverge.com/2012/12/27/3807900/ea-removes-links-to-gun-sellers-on-medal-of-honor-</a:t>
            </a:r>
            <a:r>
              <a:rPr lang="en-US" sz="1400" dirty="0" smtClean="0">
                <a:solidFill>
                  <a:srgbClr val="000000"/>
                </a:solidFill>
                <a:hlinkClick r:id="rId4"/>
              </a:rPr>
              <a:t>page</a:t>
            </a:r>
            <a:endParaRPr lang="en-US" sz="1400" dirty="0" smtClean="0">
              <a:solidFill>
                <a:srgbClr val="000000"/>
              </a:solidFill>
            </a:endParaRPr>
          </a:p>
          <a:p>
            <a:pPr marL="0" indent="0">
              <a:buNone/>
            </a:pPr>
            <a:endParaRPr lang="en-US" sz="1400" dirty="0">
              <a:solidFill>
                <a:srgbClr val="000000"/>
              </a:solidFill>
            </a:endParaRPr>
          </a:p>
          <a:p>
            <a:pPr marL="0" indent="0">
              <a:buNone/>
            </a:pPr>
            <a:r>
              <a:rPr lang="en-US" sz="2000" b="1" i="1" dirty="0" smtClean="0">
                <a:solidFill>
                  <a:srgbClr val="660066"/>
                </a:solidFill>
              </a:rPr>
              <a:t>        </a:t>
            </a:r>
            <a:r>
              <a:rPr lang="en-US" sz="2000" b="1" i="1" u="sng" dirty="0" smtClean="0">
                <a:solidFill>
                  <a:srgbClr val="660066"/>
                </a:solidFill>
              </a:rPr>
              <a:t>Double </a:t>
            </a:r>
            <a:r>
              <a:rPr lang="en-US" sz="2000" b="1" i="1" u="sng" dirty="0">
                <a:solidFill>
                  <a:srgbClr val="660066"/>
                </a:solidFill>
              </a:rPr>
              <a:t>Standards Test</a:t>
            </a:r>
            <a:r>
              <a:rPr lang="en-US" sz="2000" b="1" i="1" u="sng" dirty="0" smtClean="0">
                <a:solidFill>
                  <a:srgbClr val="660066"/>
                </a:solidFill>
              </a:rPr>
              <a:t>?</a:t>
            </a:r>
          </a:p>
          <a:p>
            <a:pPr marL="0" indent="0">
              <a:buNone/>
            </a:pPr>
            <a:r>
              <a:rPr lang="en-US" sz="1600" dirty="0" smtClean="0">
                <a:solidFill>
                  <a:schemeClr val="tx1"/>
                </a:solidFill>
              </a:rPr>
              <a:t>               </a:t>
            </a:r>
            <a:r>
              <a:rPr lang="en-US" sz="1600" dirty="0" smtClean="0">
                <a:solidFill>
                  <a:srgbClr val="660066"/>
                </a:solidFill>
              </a:rPr>
              <a:t> --------------------------------</a:t>
            </a:r>
          </a:p>
          <a:p>
            <a:pPr marL="0" indent="0">
              <a:buNone/>
            </a:pPr>
            <a:endParaRPr lang="en-US" sz="1600" b="1" dirty="0" smtClean="0">
              <a:solidFill>
                <a:schemeClr val="tx1"/>
              </a:solidFill>
            </a:endParaRPr>
          </a:p>
          <a:p>
            <a:pPr marL="0" indent="0">
              <a:buNone/>
            </a:pPr>
            <a:r>
              <a:rPr lang="en-US" sz="1600" b="1" dirty="0" smtClean="0">
                <a:solidFill>
                  <a:schemeClr val="tx1"/>
                </a:solidFill>
              </a:rPr>
              <a:t>See also: </a:t>
            </a:r>
            <a:r>
              <a:rPr lang="en-US" sz="1600" dirty="0" smtClean="0">
                <a:solidFill>
                  <a:schemeClr val="tx1"/>
                </a:solidFill>
              </a:rPr>
              <a:t>“Invading Your Hearts and </a:t>
            </a:r>
            <a:r>
              <a:rPr lang="en-US" sz="1600" dirty="0">
                <a:solidFill>
                  <a:schemeClr val="tx1"/>
                </a:solidFill>
              </a:rPr>
              <a:t>M</a:t>
            </a:r>
            <a:r>
              <a:rPr lang="en-US" sz="1600" dirty="0" smtClean="0">
                <a:solidFill>
                  <a:schemeClr val="tx1"/>
                </a:solidFill>
              </a:rPr>
              <a:t>inds”:</a:t>
            </a:r>
          </a:p>
          <a:p>
            <a:pPr marL="0" indent="0">
              <a:buNone/>
            </a:pPr>
            <a:r>
              <a:rPr lang="en-US" sz="1600" i="1" dirty="0" smtClean="0">
                <a:solidFill>
                  <a:schemeClr val="tx1"/>
                </a:solidFill>
              </a:rPr>
              <a:t>Call </a:t>
            </a:r>
            <a:r>
              <a:rPr lang="en-US" sz="1600" i="1" dirty="0">
                <a:solidFill>
                  <a:schemeClr val="tx1"/>
                </a:solidFill>
              </a:rPr>
              <a:t>of Duty</a:t>
            </a:r>
            <a:r>
              <a:rPr lang="en-US" sz="1600" dirty="0">
                <a:solidFill>
                  <a:schemeClr val="tx1"/>
                </a:solidFill>
              </a:rPr>
              <a:t> </a:t>
            </a:r>
            <a:r>
              <a:rPr lang="en-US" sz="1600" dirty="0" smtClean="0">
                <a:solidFill>
                  <a:schemeClr val="tx1"/>
                </a:solidFill>
              </a:rPr>
              <a:t>and the (Re)Writing of Militarism in</a:t>
            </a:r>
          </a:p>
          <a:p>
            <a:pPr marL="0" indent="0">
              <a:buNone/>
            </a:pPr>
            <a:r>
              <a:rPr lang="en-US" sz="1600" dirty="0">
                <a:solidFill>
                  <a:schemeClr val="tx1"/>
                </a:solidFill>
              </a:rPr>
              <a:t>U.S. Digital Games And </a:t>
            </a:r>
            <a:r>
              <a:rPr lang="en-US" sz="1600" dirty="0" smtClean="0">
                <a:solidFill>
                  <a:schemeClr val="tx1"/>
                </a:solidFill>
              </a:rPr>
              <a:t>Popular Culture” (2010)</a:t>
            </a:r>
          </a:p>
          <a:p>
            <a:pPr marL="0" indent="0">
              <a:buNone/>
            </a:pPr>
            <a:r>
              <a:rPr lang="en-US" sz="1200" dirty="0">
                <a:solidFill>
                  <a:schemeClr val="tx1"/>
                </a:solidFill>
                <a:hlinkClick r:id="rId5"/>
              </a:rPr>
              <a:t>http://ejas.revues.org/</a:t>
            </a:r>
            <a:r>
              <a:rPr lang="en-US" sz="1200" dirty="0" smtClean="0">
                <a:solidFill>
                  <a:schemeClr val="tx1"/>
                </a:solidFill>
                <a:hlinkClick r:id="rId5"/>
              </a:rPr>
              <a:t>8831</a:t>
            </a:r>
            <a:endParaRPr lang="en-US" sz="1200" dirty="0" smtClean="0">
              <a:solidFill>
                <a:schemeClr val="tx1"/>
              </a:solidFill>
            </a:endParaRPr>
          </a:p>
          <a:p>
            <a:pPr marL="0" indent="0">
              <a:buNone/>
            </a:pPr>
            <a:endParaRPr lang="en-US" sz="1600" dirty="0">
              <a:solidFill>
                <a:schemeClr val="tx1"/>
              </a:solidFill>
            </a:endParaRPr>
          </a:p>
          <a:p>
            <a:endParaRPr lang="en-US" b="1" dirty="0">
              <a:solidFill>
                <a:schemeClr val="tx1">
                  <a:lumMod val="65000"/>
                  <a:lumOff val="35000"/>
                </a:schemeClr>
              </a:solidFill>
              <a:latin typeface="Britannic Bold"/>
              <a:cs typeface="Britannic Bold"/>
            </a:endParaRPr>
          </a:p>
          <a:p>
            <a:endParaRPr lang="en-US" dirty="0"/>
          </a:p>
        </p:txBody>
      </p:sp>
      <p:pic>
        <p:nvPicPr>
          <p:cNvPr id="4" name="Content Placeholder 3" descr="America's_Army3.png"/>
          <p:cNvPicPr>
            <a:picLocks noChangeAspect="1"/>
          </p:cNvPicPr>
          <p:nvPr/>
        </p:nvPicPr>
        <p:blipFill rotWithShape="1">
          <a:blip r:embed="rId6" cstate="print">
            <a:extLst>
              <a:ext uri="{28A0092B-C50C-407E-A947-70E740481C1C}">
                <a14:useLocalDpi xmlns:a14="http://schemas.microsoft.com/office/drawing/2010/main"/>
              </a:ext>
            </a:extLst>
          </a:blip>
          <a:srcRect l="-377" r="-307"/>
          <a:stretch/>
        </p:blipFill>
        <p:spPr>
          <a:xfrm>
            <a:off x="6786080" y="5000135"/>
            <a:ext cx="1646720" cy="1226678"/>
          </a:xfrm>
          <a:prstGeom prst="rect">
            <a:avLst/>
          </a:prstGeom>
        </p:spPr>
      </p:pic>
      <p:pic>
        <p:nvPicPr>
          <p:cNvPr id="5" name="Content Placeholder 6" descr="Call_Of_Duty_4_MP_Screenshot.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18364" y="5026124"/>
            <a:ext cx="1447889" cy="1200688"/>
          </a:xfrm>
          <a:prstGeom prst="rect">
            <a:avLst/>
          </a:prstGeom>
        </p:spPr>
      </p:pic>
    </p:spTree>
    <p:extLst>
      <p:ext uri="{BB962C8B-B14F-4D97-AF65-F5344CB8AC3E}">
        <p14:creationId xmlns:p14="http://schemas.microsoft.com/office/powerpoint/2010/main" val="97332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03"/>
            <a:ext cx="8229600" cy="827953"/>
          </a:xfrm>
        </p:spPr>
        <p:txBody>
          <a:bodyPr/>
          <a:lstStyle/>
          <a:p>
            <a:r>
              <a:rPr lang="en-US" b="1" dirty="0" smtClean="0"/>
              <a:t>         Industry </a:t>
            </a:r>
            <a:r>
              <a:rPr lang="en-US" b="1" dirty="0"/>
              <a:t>Complicity? </a:t>
            </a:r>
            <a:r>
              <a:rPr lang="en-US" sz="2800" b="1" dirty="0" smtClean="0"/>
              <a:t>2</a:t>
            </a:r>
            <a:r>
              <a:rPr lang="en-US" sz="2800" b="1" dirty="0"/>
              <a:t>.</a:t>
            </a:r>
            <a:endParaRPr lang="en-US" sz="2800" dirty="0"/>
          </a:p>
        </p:txBody>
      </p:sp>
      <p:sp>
        <p:nvSpPr>
          <p:cNvPr id="3" name="Content Placeholder 2"/>
          <p:cNvSpPr>
            <a:spLocks noGrp="1"/>
          </p:cNvSpPr>
          <p:nvPr>
            <p:ph sz="quarter" idx="10"/>
          </p:nvPr>
        </p:nvSpPr>
        <p:spPr>
          <a:xfrm>
            <a:off x="0" y="981364"/>
            <a:ext cx="9144000" cy="5437909"/>
          </a:xfrm>
        </p:spPr>
        <p:txBody>
          <a:bodyPr>
            <a:normAutofit/>
          </a:bodyPr>
          <a:lstStyle/>
          <a:p>
            <a:pPr marL="0" indent="0">
              <a:buNone/>
            </a:pPr>
            <a:r>
              <a:rPr lang="en-US" dirty="0" smtClean="0">
                <a:solidFill>
                  <a:schemeClr val="tx1"/>
                </a:solidFill>
              </a:rPr>
              <a:t>                          </a:t>
            </a:r>
            <a:r>
              <a:rPr lang="en-US" b="1" dirty="0" smtClean="0">
                <a:solidFill>
                  <a:schemeClr val="tx1"/>
                </a:solidFill>
              </a:rPr>
              <a:t>Industry maturity issue? </a:t>
            </a:r>
          </a:p>
          <a:p>
            <a:pPr marL="0" indent="0">
              <a:buNone/>
            </a:pPr>
            <a:r>
              <a:rPr lang="en-US" dirty="0" smtClean="0">
                <a:solidFill>
                  <a:srgbClr val="000000"/>
                </a:solidFill>
              </a:rPr>
              <a:t>Actual maturity issue </a:t>
            </a:r>
            <a:r>
              <a:rPr lang="en-US" dirty="0" smtClean="0"/>
              <a:t>(young geeky males trying to be </a:t>
            </a:r>
            <a:r>
              <a:rPr lang="en-US" b="1" i="1" dirty="0" smtClean="0">
                <a:solidFill>
                  <a:schemeClr val="accent5">
                    <a:lumMod val="75000"/>
                  </a:schemeClr>
                </a:solidFill>
              </a:rPr>
              <a:t>cool</a:t>
            </a:r>
            <a:r>
              <a:rPr lang="en-US" dirty="0" smtClean="0"/>
              <a:t>)?</a:t>
            </a:r>
          </a:p>
          <a:p>
            <a:pPr marL="0" indent="0">
              <a:buNone/>
            </a:pPr>
            <a:r>
              <a:rPr lang="en-US" b="1" dirty="0" smtClean="0">
                <a:solidFill>
                  <a:srgbClr val="660066"/>
                </a:solidFill>
              </a:rPr>
              <a:t>Counter-culture roots</a:t>
            </a:r>
            <a:r>
              <a:rPr lang="en-US" dirty="0" smtClean="0"/>
              <a:t> become </a:t>
            </a:r>
            <a:r>
              <a:rPr lang="en-US" b="1" i="1" dirty="0" smtClean="0">
                <a:solidFill>
                  <a:schemeClr val="accent5">
                    <a:lumMod val="75000"/>
                  </a:schemeClr>
                </a:solidFill>
                <a:latin typeface="American Typewriter"/>
                <a:cs typeface="American Typewriter"/>
              </a:rPr>
              <a:t>trendy poseur rebellion</a:t>
            </a:r>
            <a:r>
              <a:rPr lang="en-US" dirty="0" smtClean="0"/>
              <a:t>?</a:t>
            </a:r>
          </a:p>
          <a:p>
            <a:pPr marL="0" indent="0">
              <a:buNone/>
            </a:pPr>
            <a:endParaRPr lang="en-US" dirty="0" smtClean="0"/>
          </a:p>
          <a:p>
            <a:pPr marL="0" indent="0">
              <a:buNone/>
            </a:pPr>
            <a:r>
              <a:rPr lang="en-US" sz="2800" b="1" i="1" dirty="0">
                <a:solidFill>
                  <a:schemeClr val="tx1"/>
                </a:solidFill>
                <a:latin typeface="Apple Casual"/>
                <a:cs typeface="Apple Casual"/>
              </a:rPr>
              <a:t>The “Grand Theft Auto San Andreas/Hot Coffee” saga</a:t>
            </a:r>
          </a:p>
          <a:p>
            <a:pPr marL="0" indent="0">
              <a:buNone/>
            </a:pPr>
            <a:r>
              <a:rPr lang="en-US" sz="2000" dirty="0"/>
              <a:t>“Debate intensifies over Hot Coffee sex in GTA” (</a:t>
            </a:r>
            <a:r>
              <a:rPr lang="en-US" sz="2000" dirty="0" err="1"/>
              <a:t>Gamespot</a:t>
            </a:r>
            <a:r>
              <a:rPr lang="en-US" sz="2000" dirty="0"/>
              <a:t> June 11, 2005) </a:t>
            </a:r>
            <a:r>
              <a:rPr lang="en-US" sz="1400" dirty="0">
                <a:hlinkClick r:id="rId2"/>
              </a:rPr>
              <a:t>http://www.gamespot.com/news/debate-intensifies-over-hot-coffee-sex-in-gta-6128837</a:t>
            </a:r>
            <a:endParaRPr lang="en-US" sz="1400" dirty="0"/>
          </a:p>
          <a:p>
            <a:pPr marL="0" indent="0">
              <a:buNone/>
            </a:pPr>
            <a:r>
              <a:rPr lang="en-US" sz="2000" dirty="0"/>
              <a:t>“Hot Coffee controversy grows as Hilary Clinton weighs in” (</a:t>
            </a:r>
            <a:r>
              <a:rPr lang="en-US" sz="2000" dirty="0" err="1"/>
              <a:t>Gamesindustry</a:t>
            </a:r>
            <a:r>
              <a:rPr lang="en-US" sz="2000" dirty="0"/>
              <a:t> International July 14, 2005</a:t>
            </a:r>
            <a:r>
              <a:rPr lang="en-US" dirty="0" smtClean="0"/>
              <a:t>)</a:t>
            </a:r>
            <a:r>
              <a:rPr lang="en-US" sz="1400" dirty="0">
                <a:hlinkClick r:id="rId3"/>
              </a:rPr>
              <a:t>http://www.gamesindustry.biz/articles/hot-coffee-controversy-grows-as-hilary-clinton-weighs-in</a:t>
            </a:r>
            <a:endParaRPr lang="en-US" sz="1400" dirty="0"/>
          </a:p>
          <a:p>
            <a:pPr marL="0" indent="0">
              <a:buNone/>
            </a:pPr>
            <a:r>
              <a:rPr lang="en-US" sz="2000" dirty="0"/>
              <a:t>“ESRB concludes investigation into Grand Theft Auto: San Andreas; Revokes M (Mature) Rating” </a:t>
            </a:r>
            <a:r>
              <a:rPr lang="en-US" sz="1400" dirty="0">
                <a:hlinkClick r:id="rId4"/>
              </a:rPr>
              <a:t>http://www.esrb.org/about/news/7202005.jsp</a:t>
            </a:r>
            <a:endParaRPr lang="en-US" sz="1400" dirty="0"/>
          </a:p>
          <a:p>
            <a:pPr marL="0" indent="0">
              <a:buNone/>
            </a:pPr>
            <a:r>
              <a:rPr lang="en-US" sz="2000" dirty="0"/>
              <a:t>“BREAKING: RB Recalls San Andreas” (</a:t>
            </a:r>
            <a:r>
              <a:rPr lang="en-US" sz="2000" dirty="0" err="1"/>
              <a:t>Kotaku</a:t>
            </a:r>
            <a:r>
              <a:rPr lang="en-US" sz="2000" dirty="0"/>
              <a:t> July 20, 2005) </a:t>
            </a:r>
            <a:r>
              <a:rPr lang="en-US" sz="1400" dirty="0">
                <a:hlinkClick r:id="rId5"/>
              </a:rPr>
              <a:t>http://kotaku.com/113506/breaking-esrb-recalls-san-andreas</a:t>
            </a:r>
            <a:endParaRPr lang="en-US" sz="1400" dirty="0"/>
          </a:p>
          <a:p>
            <a:pPr marL="0" indent="0">
              <a:buNone/>
            </a:pPr>
            <a:endParaRPr lang="en-US" dirty="0"/>
          </a:p>
          <a:p>
            <a:pPr marL="0" indent="0">
              <a:buNone/>
            </a:pPr>
            <a:endParaRPr lang="en-US" dirty="0"/>
          </a:p>
          <a:p>
            <a:endParaRPr lang="en-US" dirty="0"/>
          </a:p>
        </p:txBody>
      </p:sp>
      <p:pic>
        <p:nvPicPr>
          <p:cNvPr id="4" name="Picture 3" descr="GTASABOX.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00636" y="4419022"/>
            <a:ext cx="1535546" cy="1919433"/>
          </a:xfrm>
          <a:prstGeom prst="rect">
            <a:avLst/>
          </a:prstGeom>
        </p:spPr>
      </p:pic>
    </p:spTree>
    <p:extLst>
      <p:ext uri="{BB962C8B-B14F-4D97-AF65-F5344CB8AC3E}">
        <p14:creationId xmlns:p14="http://schemas.microsoft.com/office/powerpoint/2010/main" val="99745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39"/>
            <a:ext cx="9144000" cy="1016000"/>
          </a:xfrm>
        </p:spPr>
        <p:txBody>
          <a:bodyPr>
            <a:normAutofit/>
          </a:bodyPr>
          <a:lstStyle/>
          <a:p>
            <a:r>
              <a:rPr lang="en-US" b="1" dirty="0" smtClean="0"/>
              <a:t>  Industry </a:t>
            </a:r>
            <a:r>
              <a:rPr lang="en-US" b="1" dirty="0"/>
              <a:t>Complicity? </a:t>
            </a:r>
            <a:r>
              <a:rPr lang="en-US" sz="2000" b="1" dirty="0"/>
              <a:t>(2 – GTA saga continued)</a:t>
            </a:r>
            <a:endParaRPr lang="en-US" dirty="0"/>
          </a:p>
        </p:txBody>
      </p:sp>
      <p:sp>
        <p:nvSpPr>
          <p:cNvPr id="3" name="Content Placeholder 2"/>
          <p:cNvSpPr>
            <a:spLocks noGrp="1"/>
          </p:cNvSpPr>
          <p:nvPr>
            <p:ph sz="quarter" idx="10"/>
          </p:nvPr>
        </p:nvSpPr>
        <p:spPr>
          <a:xfrm>
            <a:off x="0" y="1100140"/>
            <a:ext cx="9144000" cy="4625995"/>
          </a:xfrm>
        </p:spPr>
        <p:txBody>
          <a:bodyPr/>
          <a:lstStyle/>
          <a:p>
            <a:pPr marL="0" indent="0">
              <a:buNone/>
            </a:pPr>
            <a:r>
              <a:rPr lang="en-US" dirty="0" smtClean="0"/>
              <a:t>“Who </a:t>
            </a:r>
            <a:r>
              <a:rPr lang="en-US" dirty="0"/>
              <a:t>spilled Hot Coffee</a:t>
            </a:r>
            <a:r>
              <a:rPr lang="en-US" dirty="0" smtClean="0"/>
              <a:t>? The </a:t>
            </a:r>
            <a:r>
              <a:rPr lang="en-US" dirty="0"/>
              <a:t>man who uncovered gaming's greatest sex </a:t>
            </a:r>
            <a:r>
              <a:rPr lang="en-US" dirty="0" smtClean="0"/>
              <a:t>scandal”: </a:t>
            </a:r>
            <a:r>
              <a:rPr lang="en-US" sz="1400" dirty="0">
                <a:hlinkClick r:id="rId2"/>
              </a:rPr>
              <a:t>http://www.eurogamer.net/articles/2012-11-30-who-spilled-hot-coffee</a:t>
            </a:r>
            <a:endParaRPr lang="en-US" sz="1400" dirty="0"/>
          </a:p>
          <a:p>
            <a:pPr marL="0" indent="0">
              <a:buNone/>
            </a:pPr>
            <a:r>
              <a:rPr lang="en-US" dirty="0" smtClean="0"/>
              <a:t>“Federal Trade Commission Complaint against Take-Two &amp; </a:t>
            </a:r>
            <a:r>
              <a:rPr lang="en-US" dirty="0" err="1" smtClean="0"/>
              <a:t>Rockstar</a:t>
            </a:r>
            <a:r>
              <a:rPr lang="en-US" dirty="0" smtClean="0"/>
              <a:t> Games” (July 17, 2006): </a:t>
            </a:r>
            <a:r>
              <a:rPr lang="en-US" sz="1400" dirty="0">
                <a:hlinkClick r:id="rId3"/>
              </a:rPr>
              <a:t>http://www.ftc.gov/os/caselist/0523158/0523158c4162TakeTwoInteractiveandRockstarComplaint.pdf</a:t>
            </a:r>
            <a:endParaRPr lang="en-US" sz="1400" dirty="0"/>
          </a:p>
          <a:p>
            <a:pPr marL="0" indent="0">
              <a:buNone/>
            </a:pPr>
            <a:r>
              <a:rPr lang="en-US" dirty="0"/>
              <a:t>Settled June 8, </a:t>
            </a:r>
            <a:r>
              <a:rPr lang="en-US" dirty="0" smtClean="0"/>
              <a:t>2006: </a:t>
            </a:r>
            <a:r>
              <a:rPr lang="en-US" sz="1400" dirty="0">
                <a:hlinkClick r:id="rId4"/>
              </a:rPr>
              <a:t>http://www.ftc.gov/opa/2006/06/grandtheftauto.shtm</a:t>
            </a:r>
            <a:endParaRPr lang="en-US" sz="1400" dirty="0"/>
          </a:p>
          <a:p>
            <a:r>
              <a:rPr lang="en-US" dirty="0"/>
              <a:t>T</a:t>
            </a:r>
            <a:r>
              <a:rPr lang="en-US" dirty="0" smtClean="0"/>
              <a:t>o </a:t>
            </a:r>
            <a:r>
              <a:rPr lang="en-US" b="1" dirty="0">
                <a:solidFill>
                  <a:schemeClr val="tx1"/>
                </a:solidFill>
              </a:rPr>
              <a:t>“corporatize</a:t>
            </a:r>
            <a:r>
              <a:rPr lang="en-US" b="1" dirty="0" smtClean="0">
                <a:solidFill>
                  <a:schemeClr val="tx1"/>
                </a:solidFill>
              </a:rPr>
              <a:t>” </a:t>
            </a:r>
            <a:r>
              <a:rPr lang="en-US" dirty="0">
                <a:solidFill>
                  <a:schemeClr val="tx1"/>
                </a:solidFill>
              </a:rPr>
              <a:t>-</a:t>
            </a:r>
            <a:r>
              <a:rPr lang="en-US" dirty="0" smtClean="0">
                <a:solidFill>
                  <a:schemeClr val="tx1"/>
                </a:solidFill>
              </a:rPr>
              <a:t> solution or greater problem?</a:t>
            </a:r>
            <a:endParaRPr lang="en-US" dirty="0">
              <a:solidFill>
                <a:schemeClr val="tx1"/>
              </a:solidFill>
            </a:endParaRPr>
          </a:p>
          <a:p>
            <a:endParaRPr lang="en-US" dirty="0"/>
          </a:p>
        </p:txBody>
      </p:sp>
      <p:pic>
        <p:nvPicPr>
          <p:cNvPr id="5" name="Picture 4" descr="Gta-sa-screen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2092" y="3397250"/>
            <a:ext cx="3810000" cy="2857500"/>
          </a:xfrm>
          <a:prstGeom prst="rect">
            <a:avLst/>
          </a:prstGeom>
        </p:spPr>
      </p:pic>
      <p:pic>
        <p:nvPicPr>
          <p:cNvPr id="6" name="Content Placeholder 3" descr="Gta-sa-screen1.jpg"/>
          <p:cNvPicPr>
            <a:picLocks noChangeAspect="1"/>
          </p:cNvPicPr>
          <p:nvPr/>
        </p:nvPicPr>
        <p:blipFill rotWithShape="1">
          <a:blip r:embed="rId6" cstate="print">
            <a:extLst>
              <a:ext uri="{28A0092B-C50C-407E-A947-70E740481C1C}">
                <a14:useLocalDpi xmlns:a14="http://schemas.microsoft.com/office/drawing/2010/main"/>
              </a:ext>
            </a:extLst>
          </a:blip>
          <a:srcRect t="-884" b="-884"/>
          <a:stretch/>
        </p:blipFill>
        <p:spPr>
          <a:xfrm>
            <a:off x="669637" y="3397251"/>
            <a:ext cx="3371273" cy="2573176"/>
          </a:xfrm>
          <a:prstGeom prst="rect">
            <a:avLst/>
          </a:prstGeom>
        </p:spPr>
      </p:pic>
    </p:spTree>
    <p:extLst>
      <p:ext uri="{BB962C8B-B14F-4D97-AF65-F5344CB8AC3E}">
        <p14:creationId xmlns:p14="http://schemas.microsoft.com/office/powerpoint/2010/main" val="57755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69"/>
            <a:ext cx="8229600" cy="996462"/>
          </a:xfrm>
        </p:spPr>
        <p:txBody>
          <a:bodyPr/>
          <a:lstStyle/>
          <a:p>
            <a:r>
              <a:rPr lang="en-US" b="1" dirty="0"/>
              <a:t> </a:t>
            </a:r>
            <a:r>
              <a:rPr lang="en-US" b="1" dirty="0" smtClean="0"/>
              <a:t>         Industry </a:t>
            </a:r>
            <a:r>
              <a:rPr lang="en-US" b="1" dirty="0"/>
              <a:t>Complicity? </a:t>
            </a:r>
            <a:r>
              <a:rPr lang="en-US" sz="2800" b="1" dirty="0" smtClean="0"/>
              <a:t>3</a:t>
            </a:r>
            <a:r>
              <a:rPr lang="en-US" sz="2800" b="1" dirty="0"/>
              <a:t>.</a:t>
            </a:r>
            <a:endParaRPr lang="en-US" sz="2800" dirty="0"/>
          </a:p>
        </p:txBody>
      </p:sp>
      <p:sp>
        <p:nvSpPr>
          <p:cNvPr id="3" name="Content Placeholder 2"/>
          <p:cNvSpPr>
            <a:spLocks noGrp="1"/>
          </p:cNvSpPr>
          <p:nvPr>
            <p:ph sz="quarter" idx="10"/>
          </p:nvPr>
        </p:nvSpPr>
        <p:spPr>
          <a:xfrm>
            <a:off x="457200" y="1133232"/>
            <a:ext cx="8229600" cy="4592903"/>
          </a:xfrm>
        </p:spPr>
        <p:txBody>
          <a:bodyPr/>
          <a:lstStyle/>
          <a:p>
            <a:pPr marL="0" indent="0">
              <a:buNone/>
            </a:pPr>
            <a:r>
              <a:rPr lang="en-US" b="1" dirty="0" smtClean="0">
                <a:solidFill>
                  <a:schemeClr val="tx1"/>
                </a:solidFill>
              </a:rPr>
              <a:t>      EULA’s </a:t>
            </a:r>
            <a:r>
              <a:rPr lang="en-US" b="1" dirty="0">
                <a:solidFill>
                  <a:schemeClr val="tx1"/>
                </a:solidFill>
              </a:rPr>
              <a:t>&amp; </a:t>
            </a:r>
            <a:r>
              <a:rPr lang="en-US" b="1" dirty="0" err="1">
                <a:solidFill>
                  <a:schemeClr val="tx1"/>
                </a:solidFill>
              </a:rPr>
              <a:t>ToS</a:t>
            </a:r>
            <a:r>
              <a:rPr lang="en-US" b="1" dirty="0">
                <a:solidFill>
                  <a:schemeClr val="tx1"/>
                </a:solidFill>
              </a:rPr>
              <a:t>  generally do not even </a:t>
            </a:r>
            <a:r>
              <a:rPr lang="en-US" b="1" dirty="0" smtClean="0">
                <a:solidFill>
                  <a:schemeClr val="tx1"/>
                </a:solidFill>
              </a:rPr>
              <a:t>mention</a:t>
            </a:r>
          </a:p>
          <a:p>
            <a:pPr marL="0" indent="0">
              <a:buNone/>
            </a:pPr>
            <a:r>
              <a:rPr lang="en-US" b="1" dirty="0">
                <a:solidFill>
                  <a:schemeClr val="tx1"/>
                </a:solidFill>
              </a:rPr>
              <a:t> </a:t>
            </a:r>
            <a:r>
              <a:rPr lang="en-US" b="1" dirty="0" smtClean="0">
                <a:solidFill>
                  <a:schemeClr val="tx1"/>
                </a:solidFill>
              </a:rPr>
              <a:t>                            underage use</a:t>
            </a:r>
          </a:p>
          <a:p>
            <a:r>
              <a:rPr lang="en-US" dirty="0" smtClean="0">
                <a:solidFill>
                  <a:schemeClr val="tx1"/>
                </a:solidFill>
              </a:rPr>
              <a:t>Avoiding the issue?</a:t>
            </a:r>
          </a:p>
          <a:p>
            <a:r>
              <a:rPr lang="en-US" dirty="0" smtClean="0">
                <a:solidFill>
                  <a:schemeClr val="tx1"/>
                </a:solidFill>
              </a:rPr>
              <a:t>Not wanting to scare anyone off?</a:t>
            </a:r>
          </a:p>
          <a:p>
            <a:r>
              <a:rPr lang="en-US" dirty="0" smtClean="0">
                <a:solidFill>
                  <a:schemeClr val="tx1"/>
                </a:solidFill>
              </a:rPr>
              <a:t>Confirming ineffectualness?</a:t>
            </a:r>
          </a:p>
          <a:p>
            <a:r>
              <a:rPr lang="en-US" dirty="0" smtClean="0">
                <a:solidFill>
                  <a:schemeClr val="tx1"/>
                </a:solidFill>
              </a:rPr>
              <a:t>Looking the other way?</a:t>
            </a:r>
          </a:p>
          <a:p>
            <a:r>
              <a:rPr lang="en-US" dirty="0" smtClean="0">
                <a:solidFill>
                  <a:schemeClr val="tx1"/>
                </a:solidFill>
              </a:rPr>
              <a:t>Confirming double standard?</a:t>
            </a:r>
          </a:p>
          <a:p>
            <a:pPr marL="0" indent="0">
              <a:buNone/>
            </a:pPr>
            <a:r>
              <a:rPr lang="en-US" i="1" dirty="0" smtClean="0">
                <a:solidFill>
                  <a:srgbClr val="660066"/>
                </a:solidFill>
                <a:latin typeface="Apple Chancery"/>
                <a:cs typeface="Apple Chancery"/>
              </a:rPr>
              <a:t>"</a:t>
            </a:r>
            <a:r>
              <a:rPr lang="en-US" i="1" dirty="0">
                <a:solidFill>
                  <a:srgbClr val="660066"/>
                </a:solidFill>
                <a:latin typeface="Apple Chancery"/>
                <a:cs typeface="Apple Chancery"/>
              </a:rPr>
              <a:t>We consider it a good principle to explain the phenomena by the simplest hypothesis possible</a:t>
            </a:r>
            <a:r>
              <a:rPr lang="en-US" i="1" dirty="0" smtClean="0">
                <a:solidFill>
                  <a:srgbClr val="660066"/>
                </a:solidFill>
                <a:latin typeface="Apple Chancery"/>
                <a:cs typeface="Apple Chancery"/>
              </a:rPr>
              <a:t>.” </a:t>
            </a:r>
            <a:r>
              <a:rPr lang="en-US" dirty="0"/>
              <a:t>Ptolemy (c. AD 90 – c. AD 168) </a:t>
            </a:r>
          </a:p>
        </p:txBody>
      </p:sp>
      <p:pic>
        <p:nvPicPr>
          <p:cNvPr id="4" name="Content Placeholder 3" descr="220px-Ptolemaeu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31455" y="4439477"/>
            <a:ext cx="1758839" cy="1817767"/>
          </a:xfrm>
          <a:prstGeom prst="rect">
            <a:avLst/>
          </a:prstGeom>
        </p:spPr>
      </p:pic>
    </p:spTree>
    <p:extLst>
      <p:ext uri="{BB962C8B-B14F-4D97-AF65-F5344CB8AC3E}">
        <p14:creationId xmlns:p14="http://schemas.microsoft.com/office/powerpoint/2010/main" val="3299590625"/>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1200</TotalTime>
  <Words>3673</Words>
  <Application>Microsoft Macintosh PowerPoint</Application>
  <PresentationFormat>On-screen Show (4:3)</PresentationFormat>
  <Paragraphs>380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CDM_PPT_Template </vt:lpstr>
      <vt:lpstr>                       Mass Effect-s</vt:lpstr>
      <vt:lpstr>PowerPoint Presentation</vt:lpstr>
      <vt:lpstr>    LAST WEEK A: Layers of Control</vt:lpstr>
      <vt:lpstr> LAST WEEK B: The new video game (hypothetical)</vt:lpstr>
      <vt:lpstr> Intro: “Secrets” of contractual immunity</vt:lpstr>
      <vt:lpstr>           Industry Complicity? 1.</vt:lpstr>
      <vt:lpstr>         Industry Complicity? 2.</vt:lpstr>
      <vt:lpstr>  Industry Complicity? (2 – GTA saga continued)</vt:lpstr>
      <vt:lpstr>          Industry Complicity? 3.</vt:lpstr>
      <vt:lpstr>    Violent Games, Liability &amp; Regulation: Cases</vt:lpstr>
      <vt:lpstr> Violent Games, Liability &amp; Regulation: Rationales</vt:lpstr>
      <vt:lpstr>   Canada - potentially quite different (if tested)</vt:lpstr>
      <vt:lpstr>              The Political Issue</vt:lpstr>
      <vt:lpstr> Evolving Memes &amp; Cultural/Legal Choices</vt:lpstr>
      <vt:lpstr>  Footnote: Recent SCC “User” paradigm shifts</vt:lpstr>
      <vt:lpstr>              Perspective:  A Law to know -                    but not a Legal  Principle </vt:lpstr>
      <vt:lpstr>  Examining ENTROPY starting with…The Painful Truth</vt:lpstr>
      <vt:lpstr>  A Case For Absolutes (1) (but not the one you expect)</vt:lpstr>
      <vt:lpstr>  A Case For Absolutes (2)</vt:lpstr>
      <vt:lpstr>    A Case For Absolutes (3)</vt:lpstr>
      <vt:lpstr>        A Case For Absolutes (4)</vt:lpstr>
      <vt:lpstr>Virtual v. Real GUNS: the obvious distinction</vt:lpstr>
      <vt:lpstr>       Game Wars: Episode 4                 A New Hope</vt:lpstr>
      <vt:lpstr>            Additional Sources…</vt:lpstr>
      <vt:lpstr> Women Gamers – Women in Games                         (sources) </vt:lpstr>
      <vt:lpstr>                               Kids &amp; Video Games </vt:lpstr>
      <vt:lpstr>                Game Addiction</vt:lpstr>
      <vt:lpstr> Next Class: Controlling the Controllers</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Festinger</dc:creator>
  <cp:lastModifiedBy>Jon Festinger</cp:lastModifiedBy>
  <cp:revision>152</cp:revision>
  <cp:lastPrinted>2013-03-13T09:31:25Z</cp:lastPrinted>
  <dcterms:created xsi:type="dcterms:W3CDTF">2013-03-10T22:18:16Z</dcterms:created>
  <dcterms:modified xsi:type="dcterms:W3CDTF">2013-03-15T06:19:55Z</dcterms:modified>
</cp:coreProperties>
</file>