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88" r:id="rId4"/>
    <p:sldId id="275" r:id="rId5"/>
    <p:sldId id="268" r:id="rId6"/>
    <p:sldId id="269" r:id="rId7"/>
    <p:sldId id="272" r:id="rId8"/>
    <p:sldId id="293" r:id="rId9"/>
    <p:sldId id="258" r:id="rId10"/>
    <p:sldId id="289" r:id="rId11"/>
    <p:sldId id="290" r:id="rId12"/>
    <p:sldId id="267" r:id="rId13"/>
    <p:sldId id="259" r:id="rId14"/>
    <p:sldId id="260" r:id="rId15"/>
    <p:sldId id="262" r:id="rId16"/>
    <p:sldId id="270" r:id="rId17"/>
    <p:sldId id="264" r:id="rId18"/>
    <p:sldId id="292" r:id="rId19"/>
    <p:sldId id="28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4ABF5FC-7E57-45EC-9002-85833B6E3CD2}">
          <p14:sldIdLst>
            <p14:sldId id="256"/>
            <p14:sldId id="287"/>
            <p14:sldId id="288"/>
            <p14:sldId id="275"/>
            <p14:sldId id="268"/>
            <p14:sldId id="269"/>
            <p14:sldId id="272"/>
            <p14:sldId id="293"/>
            <p14:sldId id="258"/>
            <p14:sldId id="289"/>
            <p14:sldId id="290"/>
            <p14:sldId id="267"/>
            <p14:sldId id="259"/>
            <p14:sldId id="260"/>
            <p14:sldId id="262"/>
            <p14:sldId id="270"/>
            <p14:sldId id="264"/>
          </p14:sldIdLst>
        </p14:section>
        <p14:section name="Untitled Section" id="{303DBC7B-DF54-4FDF-ABC6-7B30A24CA60D}">
          <p14:sldIdLst>
            <p14:sldId id="292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F50"/>
    <a:srgbClr val="8497B0"/>
    <a:srgbClr val="2E6CA4"/>
    <a:srgbClr val="4E7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C155-2C6E-4CC9-B79A-0B84CBD50587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BF1A-D0BC-4D14-8D00-C4659D4D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06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C155-2C6E-4CC9-B79A-0B84CBD50587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BF1A-D0BC-4D14-8D00-C4659D4D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C155-2C6E-4CC9-B79A-0B84CBD50587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BF1A-D0BC-4D14-8D00-C4659D4D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8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C155-2C6E-4CC9-B79A-0B84CBD50587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BF1A-D0BC-4D14-8D00-C4659D4D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7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C155-2C6E-4CC9-B79A-0B84CBD50587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BF1A-D0BC-4D14-8D00-C4659D4D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4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C155-2C6E-4CC9-B79A-0B84CBD50587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BF1A-D0BC-4D14-8D00-C4659D4D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67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C155-2C6E-4CC9-B79A-0B84CBD50587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BF1A-D0BC-4D14-8D00-C4659D4D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95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C155-2C6E-4CC9-B79A-0B84CBD50587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BF1A-D0BC-4D14-8D00-C4659D4D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69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C155-2C6E-4CC9-B79A-0B84CBD50587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BF1A-D0BC-4D14-8D00-C4659D4D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79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C155-2C6E-4CC9-B79A-0B84CBD50587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BF1A-D0BC-4D14-8D00-C4659D4D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5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C155-2C6E-4CC9-B79A-0B84CBD50587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BF1A-D0BC-4D14-8D00-C4659D4D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52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EC155-2C6E-4CC9-B79A-0B84CBD50587}" type="datetimeFigureOut">
              <a:rPr lang="en-US" smtClean="0"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EBF1A-D0BC-4D14-8D00-C4659D4D1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85" y="-233318"/>
            <a:ext cx="9204385" cy="72254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77421" y="-233318"/>
            <a:ext cx="9321421" cy="722547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  <a:alpha val="35000"/>
                </a:schemeClr>
              </a:gs>
              <a:gs pos="69000">
                <a:schemeClr val="accent5">
                  <a:lumMod val="45000"/>
                  <a:lumOff val="55000"/>
                  <a:alpha val="52000"/>
                </a:schemeClr>
              </a:gs>
              <a:gs pos="83000">
                <a:schemeClr val="accent5">
                  <a:lumMod val="45000"/>
                  <a:lumOff val="55000"/>
                  <a:alpha val="35000"/>
                </a:schemeClr>
              </a:gs>
              <a:gs pos="100000">
                <a:schemeClr val="accent5">
                  <a:lumMod val="30000"/>
                  <a:lumOff val="70000"/>
                  <a:alpha val="35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shade val="5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6693" y="54005"/>
            <a:ext cx="8917307" cy="4524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SAFE TRAVEL ESSENTIALS</a:t>
            </a:r>
            <a:endParaRPr lang="en-US" sz="96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92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0" y="256674"/>
            <a:ext cx="9050850" cy="21656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50" y="2474984"/>
            <a:ext cx="9050850" cy="438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0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international so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358" y="-380165"/>
            <a:ext cx="2149642" cy="21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13" y="1120691"/>
            <a:ext cx="9020487" cy="50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6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62" y="198110"/>
            <a:ext cx="7697158" cy="635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0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20842" y="401052"/>
            <a:ext cx="8566484" cy="5454315"/>
          </a:xfrm>
          <a:prstGeom prst="rect">
            <a:avLst/>
          </a:prstGeom>
          <a:ln w="762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I have MSP, or another provincial insurance plan, I </a:t>
            </a:r>
            <a:r>
              <a:rPr lang="en-US" sz="7200" b="1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need travel insurance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 rot="20693514">
            <a:off x="279990" y="994145"/>
            <a:ext cx="8648189" cy="4268126"/>
          </a:xfrm>
          <a:prstGeom prst="rect">
            <a:avLst/>
          </a:prstGeom>
          <a:solidFill>
            <a:srgbClr val="8497B0"/>
          </a:solidFill>
          <a:ln w="142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latin typeface="Arial Black" panose="020B0A04020102020204" pitchFamily="34" charset="0"/>
              </a:rPr>
              <a:t>FALSE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19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9636" y="1110342"/>
            <a:ext cx="8425542" cy="4362995"/>
          </a:xfrm>
          <a:prstGeom prst="rect">
            <a:avLst/>
          </a:prstGeom>
          <a:ln w="76200"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my host university requires I purchase local insurance I </a:t>
            </a:r>
            <a:r>
              <a:rPr lang="en-US" sz="6600" b="1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need travel insurance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20693514">
            <a:off x="406764" y="805079"/>
            <a:ext cx="8648189" cy="4268126"/>
          </a:xfrm>
          <a:prstGeom prst="rect">
            <a:avLst/>
          </a:prstGeom>
          <a:solidFill>
            <a:srgbClr val="8497B0"/>
          </a:solidFill>
          <a:ln w="142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latin typeface="Arial Black" panose="020B0A04020102020204" pitchFamily="34" charset="0"/>
              </a:rPr>
              <a:t>FALSE</a:t>
            </a:r>
            <a:endParaRPr lang="en-US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54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99539" y="1095041"/>
            <a:ext cx="8407577" cy="4535737"/>
          </a:xfrm>
          <a:prstGeom prst="rect">
            <a:avLst/>
          </a:prstGeom>
          <a:ln w="76200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AMS/GSS Plan </a:t>
            </a:r>
            <a:r>
              <a:rPr lang="en-US" sz="6000" b="1" i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include travel insurance 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95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64" y="-209549"/>
            <a:ext cx="8915936" cy="728227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048283" y="2278902"/>
            <a:ext cx="4066902" cy="870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2029098" y="3161211"/>
            <a:ext cx="4458788" cy="295004"/>
            <a:chOff x="2029098" y="3161211"/>
            <a:chExt cx="4458788" cy="295004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3357972" y="3161211"/>
              <a:ext cx="3129914" cy="549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029098" y="3307080"/>
              <a:ext cx="4066902" cy="870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029098" y="3450725"/>
              <a:ext cx="3129914" cy="549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/>
        </p:nvCxnSpPr>
        <p:spPr>
          <a:xfrm>
            <a:off x="1955075" y="4658768"/>
            <a:ext cx="4066902" cy="8709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048283" y="6010456"/>
            <a:ext cx="1745795" cy="1092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69540" y="6728346"/>
            <a:ext cx="1337481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223442" y="5883937"/>
            <a:ext cx="1745795" cy="1092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77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121" y="0"/>
            <a:ext cx="12133938" cy="68473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15121" y="-277280"/>
            <a:ext cx="9321421" cy="7225473"/>
          </a:xfrm>
          <a:prstGeom prst="rect">
            <a:avLst/>
          </a:prstGeom>
          <a:gradFill>
            <a:gsLst>
              <a:gs pos="11000">
                <a:srgbClr val="8497B0">
                  <a:alpha val="30000"/>
                </a:srgbClr>
              </a:gs>
              <a:gs pos="46000">
                <a:schemeClr val="accent2">
                  <a:lumMod val="95000"/>
                  <a:lumOff val="5000"/>
                  <a:alpha val="35000"/>
                </a:schemeClr>
              </a:gs>
              <a:gs pos="100000">
                <a:schemeClr val="accent2">
                  <a:lumMod val="60000"/>
                  <a:alpha val="27000"/>
                </a:schemeClr>
              </a:gs>
            </a:gsLst>
            <a:lin ang="2700000" scaled="1"/>
          </a:gradFill>
          <a:ln>
            <a:solidFill>
              <a:schemeClr val="accent1">
                <a:shade val="5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3518" y="1392189"/>
            <a:ext cx="7944141" cy="3549088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risk is the possibility of losing something of value</a:t>
            </a:r>
          </a:p>
          <a:p>
            <a:endParaRPr lang="en-US" sz="2800" dirty="0" smtClean="0">
              <a:solidFill>
                <a:srgbClr val="333F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 can be specific to </a:t>
            </a:r>
            <a:br>
              <a:rPr lang="en-US" sz="2800" dirty="0" smtClean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 smtClean="0">
              <a:solidFill>
                <a:srgbClr val="333F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destination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types of activities you engage 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Yourself </a:t>
            </a:r>
          </a:p>
        </p:txBody>
      </p:sp>
    </p:spTree>
    <p:extLst>
      <p:ext uri="{BB962C8B-B14F-4D97-AF65-F5344CB8AC3E}">
        <p14:creationId xmlns:p14="http://schemas.microsoft.com/office/powerpoint/2010/main" val="330878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61467"/>
            <a:ext cx="9296400" cy="12395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77421" y="-233318"/>
            <a:ext cx="9321421" cy="7225473"/>
          </a:xfrm>
          <a:prstGeom prst="rect">
            <a:avLst/>
          </a:prstGeom>
          <a:gradFill>
            <a:gsLst>
              <a:gs pos="11000">
                <a:srgbClr val="8497B0">
                  <a:alpha val="48000"/>
                </a:srgbClr>
              </a:gs>
              <a:gs pos="46000">
                <a:schemeClr val="accent2">
                  <a:lumMod val="95000"/>
                  <a:lumOff val="5000"/>
                  <a:alpha val="30000"/>
                </a:schemeClr>
              </a:gs>
              <a:gs pos="100000">
                <a:schemeClr val="accent2">
                  <a:lumMod val="60000"/>
                  <a:alpha val="41000"/>
                </a:schemeClr>
              </a:gs>
            </a:gsLst>
            <a:lin ang="2700000" scaled="1"/>
          </a:gradFill>
          <a:ln>
            <a:solidFill>
              <a:schemeClr val="accent1">
                <a:shade val="5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5425" y="2607408"/>
            <a:ext cx="8215728" cy="120032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333F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What’s one thing you’re going to do to prepare for a safe trip?</a:t>
            </a:r>
            <a:endParaRPr lang="en-US" sz="48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93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43" y="0"/>
            <a:ext cx="9299943" cy="69749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0174" y="5592188"/>
            <a:ext cx="5783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s</a:t>
            </a:r>
            <a:r>
              <a:rPr lang="en-US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afety.abroad@ubc.ca</a:t>
            </a:r>
            <a:endParaRPr lang="en-US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53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98740" y="1315992"/>
            <a:ext cx="7806699" cy="4593101"/>
            <a:chOff x="2452346" y="1272633"/>
            <a:chExt cx="6627430" cy="4320662"/>
          </a:xfrm>
        </p:grpSpPr>
        <p:grpSp>
          <p:nvGrpSpPr>
            <p:cNvPr id="12" name="Group 11"/>
            <p:cNvGrpSpPr/>
            <p:nvPr/>
          </p:nvGrpSpPr>
          <p:grpSpPr>
            <a:xfrm>
              <a:off x="2452346" y="2915639"/>
              <a:ext cx="6627430" cy="2677656"/>
              <a:chOff x="2452346" y="2393125"/>
              <a:chExt cx="6627430" cy="2677656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452346" y="2393125"/>
                <a:ext cx="2018484" cy="23083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Maintain the Student Safety Abroad Registry</a:t>
                </a:r>
                <a:endParaRPr lang="en-US" sz="240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872411" y="2393125"/>
                <a:ext cx="2022567" cy="1569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Stay informed of travel conditions</a:t>
                </a:r>
                <a:endParaRPr lang="en-US" sz="240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238184" y="2393125"/>
                <a:ext cx="1841592" cy="26776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Offer students resources advice and help while travelling</a:t>
                </a:r>
                <a:endParaRPr lang="en-US" sz="240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2452346" y="1272633"/>
              <a:ext cx="5993006" cy="1207168"/>
              <a:chOff x="2452346" y="1272633"/>
              <a:chExt cx="5993006" cy="1207168"/>
            </a:xfrm>
          </p:grpSpPr>
          <p:pic>
            <p:nvPicPr>
              <p:cNvPr id="2052" name="Picture 4" descr="Image result for maintain icon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2346" y="1367352"/>
                <a:ext cx="1017733" cy="1017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4" name="Picture 6" descr="Image result for informed icon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2411" y="1367351"/>
                <a:ext cx="1017733" cy="1017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6" name="Picture 8" descr="Image result for advice icon"/>
              <p:cNvPicPr>
                <a:picLocks noChangeAspect="1" noChangeArrowheads="1"/>
              </p:cNvPicPr>
              <p:nvPr/>
            </p:nvPicPr>
            <p:blipFill>
              <a:blip r:embed="rId6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8184" y="1272633"/>
                <a:ext cx="1207168" cy="1207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07495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9704" y="1412737"/>
            <a:ext cx="7380884" cy="4470477"/>
            <a:chOff x="63712" y="1153945"/>
            <a:chExt cx="7380884" cy="4470477"/>
          </a:xfrm>
        </p:grpSpPr>
        <p:grpSp>
          <p:nvGrpSpPr>
            <p:cNvPr id="8" name="Group 7"/>
            <p:cNvGrpSpPr/>
            <p:nvPr/>
          </p:nvGrpSpPr>
          <p:grpSpPr>
            <a:xfrm>
              <a:off x="63712" y="2898451"/>
              <a:ext cx="7380884" cy="2725971"/>
              <a:chOff x="203324" y="2393125"/>
              <a:chExt cx="6425969" cy="230832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203324" y="2424050"/>
                <a:ext cx="1905816" cy="12003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Use safe travel resources </a:t>
                </a:r>
                <a:endParaRPr lang="en-US" sz="240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2468366" y="2393125"/>
                <a:ext cx="2018484" cy="23083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Register your trip with UBC and your home country</a:t>
                </a:r>
                <a:endParaRPr lang="en-US" sz="240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846076" y="2393125"/>
                <a:ext cx="1783217" cy="19389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chemeClr val="bg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Research and prepare for travel risks</a:t>
                </a:r>
                <a:endParaRPr lang="en-US" sz="2400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3712" y="1153945"/>
              <a:ext cx="6949563" cy="1494363"/>
              <a:chOff x="167229" y="1153946"/>
              <a:chExt cx="6113431" cy="1280756"/>
            </a:xfrm>
          </p:grpSpPr>
          <p:pic>
            <p:nvPicPr>
              <p:cNvPr id="1028" name="Picture 4" descr="Related image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229" y="1153946"/>
                <a:ext cx="1276560" cy="12765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Image result for register icon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7211" y="1276560"/>
                <a:ext cx="1047972" cy="11539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0" name="Picture 16" descr="Related image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artisticPhotocopy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2518" y="1276560"/>
                <a:ext cx="1158142" cy="11581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70877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9878" y="0"/>
            <a:ext cx="9124122" cy="6872974"/>
            <a:chOff x="0" y="-14974"/>
            <a:chExt cx="9124122" cy="6872974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-14974"/>
              <a:ext cx="9124122" cy="6872974"/>
              <a:chOff x="0" y="-14974"/>
              <a:chExt cx="9124122" cy="687297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-14974"/>
                <a:ext cx="9124122" cy="6872974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0" y="950976"/>
                <a:ext cx="2353056" cy="426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5864352" y="585216"/>
              <a:ext cx="585216" cy="219456"/>
            </a:xfrm>
            <a:prstGeom prst="rect">
              <a:avLst/>
            </a:prstGeom>
            <a:solidFill>
              <a:srgbClr val="E6E6E6"/>
            </a:solidFill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05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43464" y="517526"/>
            <a:ext cx="8124286" cy="583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Who’s travelled away from home on their own?</a:t>
            </a:r>
          </a:p>
          <a:p>
            <a:pPr algn="r"/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51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94112" y="360772"/>
            <a:ext cx="7886700" cy="583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Who’s been to their destination before? </a:t>
            </a:r>
          </a:p>
        </p:txBody>
      </p:sp>
    </p:spTree>
    <p:extLst>
      <p:ext uri="{BB962C8B-B14F-4D97-AF65-F5344CB8AC3E}">
        <p14:creationId xmlns:p14="http://schemas.microsoft.com/office/powerpoint/2010/main" val="310777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1419" y="0"/>
            <a:ext cx="10275652" cy="6850434"/>
          </a:xfrm>
        </p:spPr>
      </p:pic>
      <p:sp>
        <p:nvSpPr>
          <p:cNvPr id="6" name="Rectangle 5"/>
          <p:cNvSpPr/>
          <p:nvPr/>
        </p:nvSpPr>
        <p:spPr>
          <a:xfrm>
            <a:off x="-177421" y="-233318"/>
            <a:ext cx="9321421" cy="7225473"/>
          </a:xfrm>
          <a:prstGeom prst="rect">
            <a:avLst/>
          </a:prstGeom>
          <a:gradFill>
            <a:gsLst>
              <a:gs pos="11000">
                <a:srgbClr val="8497B0">
                  <a:alpha val="52000"/>
                </a:srgbClr>
              </a:gs>
              <a:gs pos="46000">
                <a:schemeClr val="accent2">
                  <a:lumMod val="95000"/>
                  <a:lumOff val="5000"/>
                  <a:alpha val="46000"/>
                </a:schemeClr>
              </a:gs>
              <a:gs pos="100000">
                <a:schemeClr val="accent2">
                  <a:lumMod val="60000"/>
                  <a:alpha val="53000"/>
                </a:schemeClr>
              </a:gs>
            </a:gsLst>
            <a:lin ang="2700000" scaled="1"/>
          </a:gradFill>
          <a:ln>
            <a:solidFill>
              <a:schemeClr val="accent1">
                <a:shade val="5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1677" y="1257218"/>
            <a:ext cx="8203224" cy="401816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a partner and share a story of a previous travel mishap. Focus on: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 smtClean="0">
              <a:solidFill>
                <a:srgbClr val="333F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did you respond?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you learn?</a:t>
            </a:r>
          </a:p>
          <a:p>
            <a:pPr marL="514350" indent="-514350">
              <a:buFont typeface="+mj-lt"/>
              <a:buAutoNum type="arabicPeriod"/>
            </a:pPr>
            <a:endParaRPr lang="en-US" b="1" dirty="0" smtClean="0">
              <a:solidFill>
                <a:srgbClr val="333F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prepared to share back to the group</a:t>
            </a:r>
            <a:endParaRPr lang="en-US" sz="2000" dirty="0">
              <a:solidFill>
                <a:srgbClr val="333F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24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6843" y="-292100"/>
            <a:ext cx="10681013" cy="7150100"/>
          </a:xfrm>
        </p:spPr>
      </p:pic>
      <p:sp>
        <p:nvSpPr>
          <p:cNvPr id="9" name="Rectangle 8"/>
          <p:cNvSpPr/>
          <p:nvPr/>
        </p:nvSpPr>
        <p:spPr>
          <a:xfrm>
            <a:off x="-177421" y="-233318"/>
            <a:ext cx="9321421" cy="7225473"/>
          </a:xfrm>
          <a:prstGeom prst="rect">
            <a:avLst/>
          </a:prstGeom>
          <a:gradFill>
            <a:gsLst>
              <a:gs pos="11000">
                <a:srgbClr val="8497B0">
                  <a:alpha val="52000"/>
                </a:srgbClr>
              </a:gs>
              <a:gs pos="46000">
                <a:schemeClr val="accent2">
                  <a:lumMod val="95000"/>
                  <a:lumOff val="5000"/>
                  <a:alpha val="46000"/>
                </a:schemeClr>
              </a:gs>
              <a:gs pos="100000">
                <a:schemeClr val="accent2">
                  <a:lumMod val="60000"/>
                  <a:alpha val="17000"/>
                </a:schemeClr>
              </a:gs>
            </a:gsLst>
            <a:lin ang="2700000" scaled="1"/>
          </a:gradFill>
          <a:ln>
            <a:solidFill>
              <a:schemeClr val="accent1">
                <a:shade val="5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36197" y="1088804"/>
            <a:ext cx="9180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CASE STUDY</a:t>
            </a:r>
            <a:endParaRPr lang="en-US" sz="72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80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74" y="484278"/>
            <a:ext cx="8559800" cy="579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 smtClean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</a:t>
            </a:r>
            <a:r>
              <a:rPr lang="en-US" sz="2500" dirty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couple of weeks left at your destination and decide </a:t>
            </a:r>
            <a:r>
              <a:rPr lang="en-US" sz="2500" dirty="0" smtClean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time to </a:t>
            </a:r>
            <a:r>
              <a:rPr lang="en-US" sz="2500" dirty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out the hike that everyone has been telling you </a:t>
            </a:r>
            <a:r>
              <a:rPr lang="en-US" sz="2500" dirty="0" smtClean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about. </a:t>
            </a:r>
            <a:r>
              <a:rPr lang="en-US" sz="2500" dirty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the one with </a:t>
            </a:r>
            <a:r>
              <a:rPr lang="en-US" sz="2500" dirty="0" smtClean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amazing views that isn’t difficult; </a:t>
            </a:r>
            <a:r>
              <a:rPr lang="en-US" sz="2500" dirty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tourists do it all the time. You </a:t>
            </a:r>
            <a:r>
              <a:rPr lang="en-US" sz="2500" dirty="0" smtClean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out with </a:t>
            </a:r>
            <a:r>
              <a:rPr lang="en-US" sz="2500" dirty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500" dirty="0" smtClean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friend and around the midpoint you </a:t>
            </a:r>
            <a:r>
              <a:rPr lang="en-US" sz="2500" dirty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lose your footing and slip. </a:t>
            </a:r>
            <a:r>
              <a:rPr lang="en-US" sz="2500" i="1" dirty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Ouch!</a:t>
            </a:r>
            <a:r>
              <a:rPr lang="en-US" sz="2500" dirty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feel </a:t>
            </a:r>
            <a:r>
              <a:rPr lang="en-US" sz="2500" dirty="0" smtClean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severe </a:t>
            </a:r>
            <a:r>
              <a:rPr lang="en-US" sz="2500" dirty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pain in your lower leg, notice swelling and cannot bear any weight on your leg. You already know there is cell-service </a:t>
            </a:r>
            <a:r>
              <a:rPr lang="en-US" sz="2500" dirty="0" smtClean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you </a:t>
            </a:r>
            <a:r>
              <a:rPr lang="en-US" sz="2500" dirty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posted a picture of one of the lookouts </a:t>
            </a:r>
            <a:r>
              <a:rPr lang="en-US" sz="2500" dirty="0" smtClean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500" dirty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Instagram. 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333F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b="1" i="1" dirty="0">
              <a:solidFill>
                <a:srgbClr val="333F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i="1" dirty="0" smtClean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would you respond?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i="1" dirty="0" smtClean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there extra challenges since you’re somewhere new? </a:t>
            </a:r>
            <a:endParaRPr lang="en-US" sz="2000" i="1" dirty="0">
              <a:solidFill>
                <a:srgbClr val="333F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000" i="1" dirty="0" smtClean="0"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you have done anything in advance to avoid the incident? </a:t>
            </a:r>
            <a:endParaRPr lang="en-US" sz="2000" i="1" dirty="0">
              <a:solidFill>
                <a:srgbClr val="333F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3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8545</TotalTime>
  <Words>294</Words>
  <Application>Microsoft Office PowerPoint</Application>
  <PresentationFormat>On-screen Show (4:3)</PresentationFormat>
  <Paragraphs>36</Paragraphs>
  <Slides>19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Univeristy of British Columbia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Tracey, Laurinda</dc:creator>
  <cp:lastModifiedBy>Hempenstall, Ella</cp:lastModifiedBy>
  <cp:revision>72</cp:revision>
  <dcterms:created xsi:type="dcterms:W3CDTF">2018-07-30T21:53:11Z</dcterms:created>
  <dcterms:modified xsi:type="dcterms:W3CDTF">2019-05-03T18:32:10Z</dcterms:modified>
</cp:coreProperties>
</file>