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Lst>
  <p:notesMasterIdLst>
    <p:notesMasterId r:id="rId37"/>
  </p:notesMasterIdLst>
  <p:handoutMasterIdLst>
    <p:handoutMasterId r:id="rId38"/>
  </p:handoutMasterIdLst>
  <p:sldIdLst>
    <p:sldId id="285" r:id="rId4"/>
    <p:sldId id="259" r:id="rId5"/>
    <p:sldId id="258" r:id="rId6"/>
    <p:sldId id="260" r:id="rId7"/>
    <p:sldId id="261"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9" r:id="rId26"/>
    <p:sldId id="283" r:id="rId27"/>
    <p:sldId id="290" r:id="rId28"/>
    <p:sldId id="301" r:id="rId29"/>
    <p:sldId id="298" r:id="rId30"/>
    <p:sldId id="299" r:id="rId31"/>
    <p:sldId id="293" r:id="rId32"/>
    <p:sldId id="294" r:id="rId33"/>
    <p:sldId id="300" r:id="rId34"/>
    <p:sldId id="297" r:id="rId35"/>
    <p:sldId id="296"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30" autoAdjust="0"/>
  </p:normalViewPr>
  <p:slideViewPr>
    <p:cSldViewPr>
      <p:cViewPr varScale="1">
        <p:scale>
          <a:sx n="62" d="100"/>
          <a:sy n="62" d="100"/>
        </p:scale>
        <p:origin x="1400" y="28"/>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586FB7C-445E-4F70-AD77-6D8797045F76}" type="datetimeFigureOut">
              <a:rPr lang="en-US" smtClean="0"/>
              <a:t>11/13/2019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2B27EC2-2311-4D91-99BE-178C5E4C010B}" type="slidenum">
              <a:rPr lang="en-US" smtClean="0"/>
              <a:t>‹#›</a:t>
            </a:fld>
            <a:endParaRPr lang="en-US"/>
          </a:p>
        </p:txBody>
      </p:sp>
    </p:spTree>
    <p:extLst>
      <p:ext uri="{BB962C8B-B14F-4D97-AF65-F5344CB8AC3E}">
        <p14:creationId xmlns:p14="http://schemas.microsoft.com/office/powerpoint/2010/main" val="359111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055DB2D-8292-4D23-A5BA-3230FDE3E092}" type="datetimeFigureOut">
              <a:rPr lang="en-CA" smtClean="0"/>
              <a:t>2019-11-13</a:t>
            </a:fld>
            <a:endParaRPr lang="en-CA"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136B6B8-32D8-4F0B-B675-C889D848D1A8}" type="slidenum">
              <a:rPr lang="en-CA" smtClean="0"/>
              <a:t>‹#›</a:t>
            </a:fld>
            <a:endParaRPr lang="en-CA" dirty="0"/>
          </a:p>
        </p:txBody>
      </p:sp>
    </p:spTree>
    <p:extLst>
      <p:ext uri="{BB962C8B-B14F-4D97-AF65-F5344CB8AC3E}">
        <p14:creationId xmlns:p14="http://schemas.microsoft.com/office/powerpoint/2010/main" val="14256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36B6B8-32D8-4F0B-B675-C889D848D1A8}" type="slidenum">
              <a:rPr lang="en-CA" smtClean="0"/>
              <a:t>1</a:t>
            </a:fld>
            <a:endParaRPr lang="en-CA" dirty="0"/>
          </a:p>
        </p:txBody>
      </p:sp>
    </p:spTree>
    <p:extLst>
      <p:ext uri="{BB962C8B-B14F-4D97-AF65-F5344CB8AC3E}">
        <p14:creationId xmlns:p14="http://schemas.microsoft.com/office/powerpoint/2010/main" val="228339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0F69771E-A6B0-4FF4-8FE4-E402067A3563}" type="slidenum">
              <a:rPr lang="en-US" altLang="en-US" sz="1200"/>
              <a:pPr/>
              <a:t>10</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9464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F88AD-CAA8-4403-AC59-DEF39CD306AD}" type="slidenum">
              <a:rPr lang="en-US" altLang="en-US" sz="1200"/>
              <a:pPr/>
              <a:t>11</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42151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DD332AC4-2AC3-47EE-9784-85E4055994C5}" type="slidenum">
              <a:rPr lang="en-US" altLang="en-US" sz="1200"/>
              <a:pPr/>
              <a:t>12</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0788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8F1E4C6B-36F0-4B20-94C8-BA8A3DB2299A}" type="slidenum">
              <a:rPr lang="en-US" altLang="en-US" sz="1200"/>
              <a:pPr/>
              <a:t>13</a:t>
            </a:fld>
            <a:endParaRPr lang="en-US" altLang="en-US" sz="12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88295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75A50630-73B0-4013-ADC3-DF4D999AA94F}" type="slidenum">
              <a:rPr lang="en-US" altLang="en-US" sz="1200"/>
              <a:pPr/>
              <a:t>14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79317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9596A6C4-4A22-476F-AC79-498E7FC32A27}" type="slidenum">
              <a:rPr lang="en-US" altLang="en-US" sz="1200"/>
              <a:pPr/>
              <a:t>15</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64315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12B34F0B-D5E5-4A62-BD9E-307FB8B30C85}" type="slidenum">
              <a:rPr lang="en-US" altLang="en-US" sz="1200"/>
              <a:pPr/>
              <a:t>16</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13099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44586265-B0C2-4CE3-96C7-6DAFEC76FB84}" type="slidenum">
              <a:rPr lang="en-US" altLang="en-US" sz="1200"/>
              <a:pPr/>
              <a:t>17</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01211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DE5E6967-6106-4CCE-8D14-12450053EC67}" type="slidenum">
              <a:rPr lang="en-US" altLang="en-US" sz="1200"/>
              <a:pPr/>
              <a:t>18</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01719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1626DFBC-E8D3-4849-BCBF-E3F070944756}" type="slidenum">
              <a:rPr lang="en-US" altLang="en-US" sz="1200"/>
              <a:pP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59198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FE142CF5-FB66-4FC0-8892-5751106971E7}" type="slidenum">
              <a:rPr lang="en-US" altLang="en-US" sz="1200"/>
              <a:pPr/>
              <a:t>2</a:t>
            </a:fld>
            <a:endParaRPr lang="en-US"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Calibri" pitchFamily="34" charset="0"/>
              </a:rPr>
              <a:t>Why Consider Exchange</a:t>
            </a:r>
          </a:p>
          <a:p>
            <a:pPr defTabSz="933237">
              <a:defRPr/>
            </a:pPr>
            <a:r>
              <a:rPr lang="en-US" altLang="en-US" dirty="0">
                <a:latin typeface="Calibri" pitchFamily="34" charset="0"/>
              </a:rPr>
              <a:t>Application &amp; Selection Process</a:t>
            </a:r>
          </a:p>
          <a:p>
            <a:pPr defTabSz="933237">
              <a:defRPr/>
            </a:pPr>
            <a:r>
              <a:rPr lang="en-US" altLang="en-US" dirty="0">
                <a:solidFill>
                  <a:srgbClr val="000000"/>
                </a:solidFill>
                <a:latin typeface="Calibri" pitchFamily="34" charset="0"/>
              </a:rPr>
              <a:t>Registration, Grading</a:t>
            </a:r>
          </a:p>
          <a:p>
            <a:pPr eaLnBrk="1" hangingPunct="1"/>
            <a:r>
              <a:rPr lang="en-US" altLang="en-US" dirty="0">
                <a:ea typeface="ＭＳ Ｐゴシック" pitchFamily="34" charset="-128"/>
              </a:rPr>
              <a:t>When and How much</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367835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A2FEFF7F-4E90-4C3C-8FA1-C420614384AF}" type="slidenum">
              <a:rPr lang="en-US" altLang="en-US" sz="1200"/>
              <a:pPr/>
              <a:t>20</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05348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88A7E9DD-015C-4116-B16D-7B6734FE94AE}" type="slidenum">
              <a:rPr lang="en-US" altLang="en-US" sz="1200"/>
              <a:pPr/>
              <a:t>21</a:t>
            </a:fld>
            <a:endParaRPr lang="en-US" alt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15328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0D295ABD-7511-4CEC-AD4F-4A0E340D170D}" type="slidenum">
              <a:rPr lang="en-US" altLang="en-US" sz="1200"/>
              <a:pPr/>
              <a:t>22</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91198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0D295ABD-7511-4CEC-AD4F-4A0E340D170D}" type="slidenum">
              <a:rPr lang="en-US" altLang="en-US" sz="1200"/>
              <a:pPr/>
              <a:t>23</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783797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215DED2A-5E6B-4E5D-80BC-083B0AE861F3}" type="slidenum">
              <a:rPr lang="en-US" altLang="en-US" sz="1200"/>
              <a:pPr/>
              <a:t>24</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223565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941620-0B47-4E7E-A9E6-DA8A09B5E2CC}" type="slidenum">
              <a:rPr lang="en-US" altLang="en-US" sz="1300">
                <a:solidFill>
                  <a:srgbClr val="000000"/>
                </a:solidFill>
              </a:rPr>
              <a:pPr/>
              <a:t>25</a:t>
            </a:fld>
            <a:endParaRPr lang="en-US" altLang="en-US" sz="13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38374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941620-0B47-4E7E-A9E6-DA8A09B5E2CC}" type="slidenum">
              <a:rPr lang="en-US" altLang="en-US" sz="1300">
                <a:solidFill>
                  <a:srgbClr val="000000"/>
                </a:solidFill>
              </a:rPr>
              <a:pPr/>
              <a:t>26</a:t>
            </a:fld>
            <a:endParaRPr lang="en-US" altLang="en-US" sz="130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660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the GNAM. The full name is Global Network for Advanced Management. GNAM is launched in 2012 so it just marked its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anniversary.  It is an international partnership spearheaded by the Yale School of Management and connecting leading global business schools, dedicated to integrating international experience into graduate business education. UBC Sauder School of Business is now the only Canadian member of the Global Network for Advanced Management (GNAM),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GNAM</a:t>
            </a:r>
            <a:r>
              <a:rPr lang="en-US" sz="1200" kern="1200" baseline="0" dirty="0">
                <a:solidFill>
                  <a:schemeClr val="tx1"/>
                </a:solidFill>
                <a:effectLst/>
                <a:latin typeface="+mn-lt"/>
                <a:ea typeface="+mn-ea"/>
                <a:cs typeface="+mn-cs"/>
              </a:rPr>
              <a:t> provides u</a:t>
            </a:r>
            <a:r>
              <a:rPr lang="en-US" sz="1200" kern="1200" dirty="0">
                <a:solidFill>
                  <a:schemeClr val="tx1"/>
                </a:solidFill>
                <a:effectLst/>
                <a:latin typeface="+mn-lt"/>
                <a:ea typeface="+mn-ea"/>
                <a:cs typeface="+mn-cs"/>
              </a:rPr>
              <a:t>nprecedented access to learning opportunities globally (30 partners around the world). </a:t>
            </a:r>
            <a:endParaRPr lang="en-CA" dirty="0"/>
          </a:p>
        </p:txBody>
      </p:sp>
      <p:sp>
        <p:nvSpPr>
          <p:cNvPr id="4" name="Slide Number Placeholder 3"/>
          <p:cNvSpPr>
            <a:spLocks noGrp="1"/>
          </p:cNvSpPr>
          <p:nvPr>
            <p:ph type="sldNum" sz="quarter" idx="10"/>
          </p:nvPr>
        </p:nvSpPr>
        <p:spPr/>
        <p:txBody>
          <a:bodyPr/>
          <a:lstStyle/>
          <a:p>
            <a:fld id="{1BA8E9C5-14F8-4839-B378-EA435D1742A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78538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two type GNAM</a:t>
            </a:r>
            <a:r>
              <a:rPr lang="en-US" sz="1200" kern="1200" baseline="0" dirty="0">
                <a:solidFill>
                  <a:schemeClr val="tx1"/>
                </a:solidFill>
                <a:effectLst/>
                <a:latin typeface="+mn-lt"/>
                <a:ea typeface="+mn-ea"/>
                <a:cs typeface="+mn-cs"/>
              </a:rPr>
              <a:t> course IMBAs can apply as an option: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Global Network Weeks – intensive study at partner institutions in short courses count for credit towards your IMBA degree. One week in Mar 2019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Global Network Courses – real-time virtual classes count for credit towards your IMBA degree</a:t>
            </a:r>
          </a:p>
          <a:p>
            <a:pPr marL="0" lvl="0" indent="0">
              <a:buFont typeface="Arial" panose="020B0604020202020204" pitchFamily="34" charset="0"/>
              <a:buNone/>
            </a:pPr>
            <a:r>
              <a:rPr lang="en-US" sz="1200" kern="1200" dirty="0">
                <a:solidFill>
                  <a:schemeClr val="tx1"/>
                </a:solidFill>
                <a:effectLst/>
                <a:latin typeface="+mn-lt"/>
                <a:ea typeface="+mn-ea"/>
                <a:cs typeface="+mn-cs"/>
              </a:rPr>
              <a:t>    *Students from IMBA</a:t>
            </a:r>
            <a:r>
              <a:rPr lang="en-US" sz="1200" kern="1200" baseline="0" dirty="0">
                <a:solidFill>
                  <a:schemeClr val="tx1"/>
                </a:solidFill>
                <a:effectLst/>
                <a:latin typeface="+mn-lt"/>
                <a:ea typeface="+mn-ea"/>
                <a:cs typeface="+mn-cs"/>
              </a:rPr>
              <a:t> Class of 2018 </a:t>
            </a:r>
            <a:r>
              <a:rPr lang="en-US" sz="1200" kern="1200" dirty="0">
                <a:solidFill>
                  <a:schemeClr val="tx1"/>
                </a:solidFill>
                <a:effectLst/>
                <a:latin typeface="+mn-lt"/>
                <a:ea typeface="+mn-ea"/>
                <a:cs typeface="+mn-cs"/>
              </a:rPr>
              <a:t>went to Korea, Costa Rica, Israel &amp; Renmin University</a:t>
            </a:r>
          </a:p>
          <a:p>
            <a:r>
              <a:rPr lang="en-US" sz="1200" kern="1200" dirty="0">
                <a:solidFill>
                  <a:schemeClr val="tx1"/>
                </a:solidFill>
                <a:effectLst/>
                <a:latin typeface="+mn-lt"/>
                <a:ea typeface="+mn-ea"/>
                <a:cs typeface="+mn-cs"/>
              </a:rPr>
              <a:t>IMBAs have the opportunity to take </a:t>
            </a:r>
            <a:r>
              <a:rPr lang="en-US" sz="1200" kern="1200" dirty="0" err="1">
                <a:solidFill>
                  <a:schemeClr val="tx1"/>
                </a:solidFill>
                <a:effectLst/>
                <a:latin typeface="+mn-lt"/>
                <a:ea typeface="+mn-ea"/>
                <a:cs typeface="+mn-cs"/>
              </a:rPr>
              <a:t>GNAm</a:t>
            </a:r>
            <a:r>
              <a:rPr lang="en-US" sz="1200" kern="1200" dirty="0">
                <a:solidFill>
                  <a:schemeClr val="tx1"/>
                </a:solidFill>
                <a:effectLst/>
                <a:latin typeface="+mn-lt"/>
                <a:ea typeface="+mn-ea"/>
                <a:cs typeface="+mn-cs"/>
              </a:rPr>
              <a:t> course in two formats: in person 1 week intensive courses or online learning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over a few months. Our Global Learning team will lead and manage the communication and application for all these learning activities. More details will come out after your Vancouver Residency. Please keep in mind that some of the schools are very popular so we cannot guarantee your top choice. All application is upon approval. </a:t>
            </a:r>
            <a:endParaRPr lang="en-US" sz="11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BA8E9C5-14F8-4839-B378-EA435D1742A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83965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7405DD-77C6-45F3-9517-299A1A2D9BE0}" type="slidenum">
              <a:rPr lang="en-US" altLang="en-US" sz="1300">
                <a:solidFill>
                  <a:srgbClr val="000000"/>
                </a:solidFill>
              </a:rPr>
              <a:pPr/>
              <a:t>29</a:t>
            </a:fld>
            <a:endParaRPr lang="en-US" altLang="en-US" sz="130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Do not book any work travel during exam week! </a:t>
            </a:r>
          </a:p>
          <a:p>
            <a:pPr eaLnBrk="1" hangingPunct="1"/>
            <a:r>
              <a:rPr lang="en-US" altLang="en-US">
                <a:latin typeface="Arial" panose="020B0604020202020204" pitchFamily="34" charset="0"/>
              </a:rPr>
              <a:t>Exams can take place on Friday nights or Saturdays!!!!!</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22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14C548BD-33ED-4F12-B9F3-94E1645144A3}" type="slidenum">
              <a:rPr lang="en-US" altLang="en-US" sz="1200"/>
              <a:pPr/>
              <a:t>3</a:t>
            </a:fld>
            <a:endParaRPr lang="en-US" altLang="en-US" sz="1200" dirty="0"/>
          </a:p>
        </p:txBody>
      </p:sp>
    </p:spTree>
    <p:extLst>
      <p:ext uri="{BB962C8B-B14F-4D97-AF65-F5344CB8AC3E}">
        <p14:creationId xmlns:p14="http://schemas.microsoft.com/office/powerpoint/2010/main" val="2940107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58255" indent="-291636">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6546" indent="-233309">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3164" indent="-233309">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9782" indent="-233309">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61F8E84-99E5-4AF7-A4EB-68CA6B06827C}" type="slidenum">
              <a:rPr lang="en-US" altLang="en-US"/>
              <a:pPr>
                <a:spcBef>
                  <a:spcPct val="0"/>
                </a:spcBef>
              </a:pPr>
              <a:t>31</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8222" marR="0" lvl="0" indent="-178222" algn="l" defTabSz="914400" rtl="0" eaLnBrk="1" fontAlgn="auto" latinLnBrk="0" hangingPunct="1">
              <a:lnSpc>
                <a:spcPct val="100000"/>
              </a:lnSpc>
              <a:spcBef>
                <a:spcPts val="0"/>
              </a:spcBef>
              <a:spcAft>
                <a:spcPts val="0"/>
              </a:spcAft>
              <a:buClrTx/>
              <a:buSzTx/>
              <a:buFontTx/>
              <a:buChar char="•"/>
              <a:tabLst/>
              <a:defRPr/>
            </a:pPr>
            <a:r>
              <a:rPr lang="en-US" altLang="en-US" baseline="0" dirty="0">
                <a:latin typeface="Arial" panose="020B0604020202020204" pitchFamily="34" charset="0"/>
                <a:ea typeface="ＭＳ Ｐゴシック" panose="020B0600070205080204" pitchFamily="34" charset="-128"/>
              </a:rPr>
              <a:t>Finally, those who are interested, will have an opportunity to learn more and apply for the Yale MAM dual degree program. Students can apply while in the final year of their MBA degree, finish the MBA in July and start Yale MAM in August. </a:t>
            </a:r>
            <a:endParaRPr lang="en-US" altLang="en-US" dirty="0">
              <a:latin typeface="Arial" panose="020B0604020202020204" pitchFamily="34" charset="0"/>
              <a:ea typeface="ＭＳ Ｐゴシック" panose="020B0600070205080204" pitchFamily="34" charset="-128"/>
            </a:endParaRPr>
          </a:p>
          <a:p>
            <a:pPr marL="178222" indent="-178222">
              <a:buFontTx/>
              <a:buChar char="•"/>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7126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A6E29E-ABD8-48D0-B622-A3BB3BF6F921}" type="slidenum">
              <a:rPr lang="en-US" altLang="en-US" sz="1300">
                <a:solidFill>
                  <a:srgbClr val="000000"/>
                </a:solidFill>
              </a:rPr>
              <a:pPr/>
              <a:t>32</a:t>
            </a:fld>
            <a:endParaRPr lang="en-US" altLang="en-US" sz="13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1047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5642E4-EA29-4AE1-B4F0-B258774200AF}" type="slidenum">
              <a:rPr lang="en-US" sz="1300"/>
              <a:pPr/>
              <a:t>33</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extLst>
      <p:ext uri="{BB962C8B-B14F-4D97-AF65-F5344CB8AC3E}">
        <p14:creationId xmlns:p14="http://schemas.microsoft.com/office/powerpoint/2010/main" val="1181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54A60372-F035-40B9-BD7F-6C0044989D99}" type="slidenum">
              <a:rPr lang="en-US" altLang="en-US" sz="1200"/>
              <a:pPr/>
              <a:t>4</a:t>
            </a:fld>
            <a:endParaRPr lang="en-US"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00519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F479C73C-FAC4-40FC-BA79-7C8C0F2829D3}" type="slidenum">
              <a:rPr lang="en-US" altLang="en-US" sz="1200"/>
              <a:pPr/>
              <a:t>5</a:t>
            </a:fld>
            <a:endParaRPr lang="en-US" alt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45812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07081D61-00CC-45F8-B926-9592568F1569}" type="slidenum">
              <a:rPr lang="en-US" altLang="en-US" sz="1200"/>
              <a:pPr/>
              <a:t>6</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71180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A44CB794-F75A-443C-8C9E-15CA43EC67B5}" type="slidenum">
              <a:rPr lang="en-US" altLang="en-US" sz="1200"/>
              <a:pPr/>
              <a:t>7</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56494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D13FC840-5EB9-4D99-B436-14E8537370CB}" type="slidenum">
              <a:rPr lang="en-US" altLang="en-US" sz="1200"/>
              <a:pPr/>
              <a:t>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25476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2" indent="-285716">
              <a:defRPr sz="2400">
                <a:solidFill>
                  <a:schemeClr val="tx1"/>
                </a:solidFill>
                <a:latin typeface="Arial" charset="0"/>
                <a:ea typeface="ＭＳ Ｐゴシック" pitchFamily="34" charset="-128"/>
              </a:defRPr>
            </a:lvl2pPr>
            <a:lvl3pPr marL="1142865" indent="-228573">
              <a:defRPr sz="2400">
                <a:solidFill>
                  <a:schemeClr val="tx1"/>
                </a:solidFill>
                <a:latin typeface="Arial" charset="0"/>
                <a:ea typeface="ＭＳ Ｐゴシック" pitchFamily="34" charset="-128"/>
              </a:defRPr>
            </a:lvl3pPr>
            <a:lvl4pPr marL="1600011" indent="-228573">
              <a:defRPr sz="2400">
                <a:solidFill>
                  <a:schemeClr val="tx1"/>
                </a:solidFill>
                <a:latin typeface="Arial" charset="0"/>
                <a:ea typeface="ＭＳ Ｐゴシック" pitchFamily="34" charset="-128"/>
              </a:defRPr>
            </a:lvl4pPr>
            <a:lvl5pPr marL="2057157" indent="-228573">
              <a:defRPr sz="2400">
                <a:solidFill>
                  <a:schemeClr val="tx1"/>
                </a:solidFill>
                <a:latin typeface="Arial"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charset="0"/>
                <a:ea typeface="ＭＳ Ｐゴシック" pitchFamily="34" charset="-128"/>
              </a:defRPr>
            </a:lvl6pPr>
            <a:lvl7pPr marL="2971448" indent="-228573" eaLnBrk="0" fontAlgn="base" hangingPunct="0">
              <a:spcBef>
                <a:spcPct val="0"/>
              </a:spcBef>
              <a:spcAft>
                <a:spcPct val="0"/>
              </a:spcAft>
              <a:defRPr sz="2400">
                <a:solidFill>
                  <a:schemeClr val="tx1"/>
                </a:solidFill>
                <a:latin typeface="Arial"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charset="0"/>
                <a:ea typeface="ＭＳ Ｐゴシック" pitchFamily="34" charset="-128"/>
              </a:defRPr>
            </a:lvl9pPr>
          </a:lstStyle>
          <a:p>
            <a:fld id="{0470F779-1FA9-4F85-AD13-CACC627DAA68}" type="slidenum">
              <a:rPr lang="en-US" altLang="en-US" sz="1200"/>
              <a:pPr/>
              <a:t>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GUIDELINES:</a:t>
            </a:r>
          </a:p>
          <a:p>
            <a:pPr eaLnBrk="1" hangingPunct="1">
              <a:buFontTx/>
              <a:buChar char="-"/>
            </a:pPr>
            <a:r>
              <a:rPr lang="en-US" altLang="en-US" dirty="0">
                <a:ea typeface="ＭＳ Ｐゴシック" pitchFamily="34" charset="-128"/>
              </a:rPr>
              <a:t>Remember to try and follow the “7 by 7 Rule” (max. 7 words per line, and max. 7 lines of text) as outline in the </a:t>
            </a:r>
            <a:r>
              <a:rPr lang="en-US" altLang="en-US" i="1" dirty="0">
                <a:ea typeface="ＭＳ Ｐゴシック" pitchFamily="34" charset="-128"/>
              </a:rPr>
              <a:t>Usage Guidelines</a:t>
            </a:r>
            <a:r>
              <a:rPr lang="en-US" altLang="en-US" dirty="0">
                <a:ea typeface="ＭＳ Ｐゴシック" pitchFamily="34" charset="-128"/>
              </a:rPr>
              <a:t> reference</a:t>
            </a:r>
          </a:p>
          <a:p>
            <a:pPr eaLnBrk="1" hangingPunct="1">
              <a:buFontTx/>
              <a:buChar char="-"/>
            </a:pPr>
            <a:r>
              <a:rPr lang="en-US" altLang="en-US" dirty="0">
                <a:ea typeface="ＭＳ Ｐゴシック" pitchFamily="34" charset="-128"/>
              </a:rPr>
              <a:t>The audience will be less distracted from reading and listen to the presenter if there is minimal text</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71778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Arial" panose="020B0604020202020204" pitchFamily="34" charset="0"/>
                <a:cs typeface="Arial" panose="020B0604020202020204" pitchFamily="34" charset="0"/>
              </a:defRPr>
            </a:lvl1pPr>
          </a:lstStyle>
          <a:p>
            <a:r>
              <a:rPr lang="en-US" dirty="0"/>
              <a:t>TITLE OF SECTION LORUM IPSUM</a:t>
            </a:r>
            <a:br>
              <a:rPr lang="en-US" dirty="0"/>
            </a:br>
            <a:endParaRPr lang="en-US" dirty="0"/>
          </a:p>
        </p:txBody>
      </p:sp>
      <p:sp>
        <p:nvSpPr>
          <p:cNvPr id="8" name="Subtitle 2"/>
          <p:cNvSpPr>
            <a:spLocks noGrp="1"/>
          </p:cNvSpPr>
          <p:nvPr>
            <p:ph type="subTitle" idx="1" hasCustomPrompt="1"/>
          </p:nvPr>
        </p:nvSpPr>
        <p:spPr>
          <a:xfrm>
            <a:off x="914400" y="2514600"/>
            <a:ext cx="5105400" cy="381000"/>
          </a:xfrm>
          <a:prstGeom prst="rect">
            <a:avLst/>
          </a:prstGeom>
        </p:spPr>
        <p:txBody>
          <a:bodyPr lIns="0" tIns="0" rIns="0" bIns="0" anchor="t" anchorCtr="0">
            <a:noAutofit/>
          </a:bodyPr>
          <a:lstStyle>
            <a:lvl1pPr marL="0" indent="0" algn="l">
              <a:spcBef>
                <a:spcPts val="0"/>
              </a:spcBef>
              <a:buNone/>
              <a:defRPr sz="20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panose="020B0604020202020204" pitchFamily="34" charset="0"/>
                <a:cs typeface="Arial" panose="020B0604020202020204" pitchFamily="34" charset="0"/>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latin typeface="Arial" panose="020B0604020202020204" pitchFamily="34" charset="0"/>
                <a:cs typeface="Arial" panose="020B0604020202020204" pitchFamily="34" charset="0"/>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bg1"/>
                </a:solidFill>
                <a:effectLst/>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Date Placeholder 3"/>
          <p:cNvSpPr>
            <a:spLocks noGrp="1"/>
          </p:cNvSpPr>
          <p:nvPr>
            <p:ph type="dt" sz="half" idx="2"/>
          </p:nvPr>
        </p:nvSpPr>
        <p:spPr>
          <a:xfrm>
            <a:off x="889248" y="6376243"/>
            <a:ext cx="2746648" cy="365125"/>
          </a:xfrm>
          <a:prstGeom prst="rect">
            <a:avLst/>
          </a:prstGeom>
        </p:spPr>
        <p:txBody>
          <a:bodyPr vert="horz" lIns="91440" tIns="45720" rIns="91440" bIns="45720" rtlCol="0" anchor="ctr"/>
          <a:lstStyle>
            <a:lvl1pPr algn="l">
              <a:defRPr sz="850">
                <a:solidFill>
                  <a:schemeClr val="bg1">
                    <a:lumMod val="50000"/>
                  </a:schemeClr>
                </a:solidFill>
                <a:latin typeface="Arial" panose="020B0604020202020204" pitchFamily="34" charset="0"/>
                <a:cs typeface="Arial" panose="020B0604020202020204" pitchFamily="34" charset="0"/>
              </a:defRPr>
            </a:lvl1pPr>
          </a:lstStyle>
          <a:p>
            <a:r>
              <a:rPr lang="en-CA" dirty="0"/>
              <a:t>THE UNIVERSITY OF BRITISH COLUMBIA</a:t>
            </a:r>
          </a:p>
        </p:txBody>
      </p:sp>
      <p:sp>
        <p:nvSpPr>
          <p:cNvPr id="13" name="Slide Number Placeholder 5"/>
          <p:cNvSpPr>
            <a:spLocks noGrp="1"/>
          </p:cNvSpPr>
          <p:nvPr>
            <p:ph type="sldNum" sz="quarter" idx="4"/>
          </p:nvPr>
        </p:nvSpPr>
        <p:spPr>
          <a:xfrm>
            <a:off x="3563888" y="6356350"/>
            <a:ext cx="5122912" cy="365125"/>
          </a:xfrm>
          <a:prstGeom prst="rect">
            <a:avLst/>
          </a:prstGeom>
        </p:spPr>
        <p:txBody>
          <a:bodyPr vert="horz" lIns="91440" tIns="45720" rIns="91440" bIns="45720" rtlCol="0" anchor="ctr"/>
          <a:lstStyle>
            <a:lvl1pPr algn="r">
              <a:defRPr sz="850">
                <a:solidFill>
                  <a:schemeClr val="bg1">
                    <a:lumMod val="50000"/>
                  </a:schemeClr>
                </a:solidFill>
                <a:latin typeface="Arial" panose="020B0604020202020204" pitchFamily="34" charset="0"/>
                <a:cs typeface="Arial" panose="020B0604020202020204" pitchFamily="34" charset="0"/>
              </a:defRPr>
            </a:lvl1pPr>
          </a:lstStyle>
          <a:p>
            <a:r>
              <a:rPr lang="en-CA" dirty="0"/>
              <a:t>SAUDER SCHOOL OF BUSINESS   l   ROBERT H. LEE GRADUATE SCHOOL</a:t>
            </a:r>
          </a:p>
        </p:txBody>
      </p:sp>
    </p:spTree>
    <p:extLst>
      <p:ext uri="{BB962C8B-B14F-4D97-AF65-F5344CB8AC3E}">
        <p14:creationId xmlns:p14="http://schemas.microsoft.com/office/powerpoint/2010/main" val="166463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97E6EA-16E2-4A0A-ACFF-0C7B731AB14F}" type="slidenum">
              <a:rPr lang="en-US"/>
              <a:pPr>
                <a:defRPr/>
              </a:pPr>
              <a:t>‹#›</a:t>
            </a:fld>
            <a:endParaRPr lang="en-US" dirty="0"/>
          </a:p>
        </p:txBody>
      </p:sp>
    </p:spTree>
    <p:extLst>
      <p:ext uri="{BB962C8B-B14F-4D97-AF65-F5344CB8AC3E}">
        <p14:creationId xmlns:p14="http://schemas.microsoft.com/office/powerpoint/2010/main" val="2218600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C389609-361A-4F4D-AB8D-3C93CA14F160}" type="slidenum">
              <a:rPr lang="en-US"/>
              <a:pPr/>
              <a:t>‹#›</a:t>
            </a:fld>
            <a:endParaRPr lang="en-US"/>
          </a:p>
        </p:txBody>
      </p:sp>
    </p:spTree>
    <p:extLst>
      <p:ext uri="{BB962C8B-B14F-4D97-AF65-F5344CB8AC3E}">
        <p14:creationId xmlns:p14="http://schemas.microsoft.com/office/powerpoint/2010/main" val="45318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37800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all" spc="-70">
                <a:solidFill>
                  <a:srgbClr val="A3AD2A"/>
                </a:solidFill>
                <a:latin typeface="Arial" panose="020B0604020202020204" pitchFamily="34" charset="0"/>
                <a:cs typeface="Arial" panose="020B0604020202020204" pitchFamily="34" charset="0"/>
              </a:defRPr>
            </a:lvl1pPr>
          </a:lstStyle>
          <a:p>
            <a:r>
              <a:rPr lang="en-US" dirty="0"/>
              <a:t>TITLE OF SECTION LORUM IPSUM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all">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3"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panose="020B0604020202020204" pitchFamily="34" charset="0"/>
                <a:cs typeface="Arial" panose="020B0604020202020204" pitchFamily="34" charset="0"/>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dolo.k</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4"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latin typeface="Arial" panose="020B0604020202020204" pitchFamily="34" charset="0"/>
                <a:cs typeface="Arial" panose="020B0604020202020204" pitchFamily="34" charset="0"/>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5"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bg1"/>
                </a:solidFill>
                <a:effectLst/>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Date Placeholder 3"/>
          <p:cNvSpPr>
            <a:spLocks noGrp="1"/>
          </p:cNvSpPr>
          <p:nvPr>
            <p:ph type="dt" sz="half" idx="2"/>
          </p:nvPr>
        </p:nvSpPr>
        <p:spPr>
          <a:xfrm>
            <a:off x="889248" y="6376243"/>
            <a:ext cx="2746648" cy="365125"/>
          </a:xfrm>
          <a:prstGeom prst="rect">
            <a:avLst/>
          </a:prstGeom>
        </p:spPr>
        <p:txBody>
          <a:bodyPr vert="horz" lIns="91440" tIns="45720" rIns="91440" bIns="45720" rtlCol="0" anchor="ctr"/>
          <a:lstStyle>
            <a:lvl1pPr algn="l">
              <a:defRPr sz="850">
                <a:solidFill>
                  <a:schemeClr val="bg1">
                    <a:lumMod val="50000"/>
                  </a:schemeClr>
                </a:solidFill>
                <a:latin typeface="Arial" panose="020B0604020202020204" pitchFamily="34" charset="0"/>
                <a:cs typeface="Arial" panose="020B0604020202020204" pitchFamily="34" charset="0"/>
              </a:defRPr>
            </a:lvl1pPr>
          </a:lstStyle>
          <a:p>
            <a:r>
              <a:rPr lang="en-CA" dirty="0"/>
              <a:t>THE UNIVERSITY OF BRITISH COLUMBIA</a:t>
            </a:r>
          </a:p>
        </p:txBody>
      </p:sp>
      <p:sp>
        <p:nvSpPr>
          <p:cNvPr id="13" name="Slide Number Placeholder 5"/>
          <p:cNvSpPr>
            <a:spLocks noGrp="1"/>
          </p:cNvSpPr>
          <p:nvPr>
            <p:ph type="sldNum" sz="quarter" idx="4"/>
          </p:nvPr>
        </p:nvSpPr>
        <p:spPr>
          <a:xfrm>
            <a:off x="3563888" y="6356350"/>
            <a:ext cx="5122912" cy="365125"/>
          </a:xfrm>
          <a:prstGeom prst="rect">
            <a:avLst/>
          </a:prstGeom>
        </p:spPr>
        <p:txBody>
          <a:bodyPr vert="horz" lIns="91440" tIns="45720" rIns="91440" bIns="45720" rtlCol="0" anchor="ctr"/>
          <a:lstStyle>
            <a:lvl1pPr algn="r">
              <a:defRPr sz="850">
                <a:solidFill>
                  <a:schemeClr val="bg1">
                    <a:lumMod val="50000"/>
                  </a:schemeClr>
                </a:solidFill>
                <a:latin typeface="Arial" panose="020B0604020202020204" pitchFamily="34" charset="0"/>
                <a:cs typeface="Arial" panose="020B0604020202020204" pitchFamily="34" charset="0"/>
              </a:defRPr>
            </a:lvl1pPr>
          </a:lstStyle>
          <a:p>
            <a:r>
              <a:rPr lang="en-CA" dirty="0"/>
              <a:t>SAUDER SCHOOL OF BUSINESS   l   ROBERT H. LEE GRADUATE SCHOOL</a:t>
            </a:r>
          </a:p>
        </p:txBody>
      </p:sp>
    </p:spTree>
    <p:extLst>
      <p:ext uri="{BB962C8B-B14F-4D97-AF65-F5344CB8AC3E}">
        <p14:creationId xmlns:p14="http://schemas.microsoft.com/office/powerpoint/2010/main" val="283683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dirty="0"/>
              <a:t>THE UNIVERSITY OF BRITISH COLUMBIA</a:t>
            </a:r>
          </a:p>
        </p:txBody>
      </p:sp>
      <p:sp>
        <p:nvSpPr>
          <p:cNvPr id="4" name="Slide Number Placeholder 3"/>
          <p:cNvSpPr>
            <a:spLocks noGrp="1"/>
          </p:cNvSpPr>
          <p:nvPr>
            <p:ph type="sldNum" sz="quarter" idx="11"/>
          </p:nvPr>
        </p:nvSpPr>
        <p:spPr/>
        <p:txBody>
          <a:bodyPr/>
          <a:lstStyle/>
          <a:p>
            <a:r>
              <a:rPr lang="en-CA" dirty="0"/>
              <a:t>SAUDER SCHOOL OF BUSINESS   l   ROBERT H. LEE GRADUATE SCHOOL</a:t>
            </a:r>
          </a:p>
        </p:txBody>
      </p:sp>
    </p:spTree>
    <p:extLst>
      <p:ext uri="{BB962C8B-B14F-4D97-AF65-F5344CB8AC3E}">
        <p14:creationId xmlns:p14="http://schemas.microsoft.com/office/powerpoint/2010/main" val="22668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88622" y="4114800"/>
            <a:ext cx="2286000" cy="533400"/>
          </a:xfrm>
          <a:prstGeom prst="rect">
            <a:avLst/>
          </a:prstGeom>
        </p:spPr>
        <p:txBody>
          <a:bodyPr vert="horz" tIns="0" rIns="0" bIns="0"/>
          <a:lstStyle>
            <a:lvl1pPr marL="0" indent="0" algn="l">
              <a:buNone/>
              <a:defRPr sz="3700">
                <a:solidFill>
                  <a:srgbClr val="65B333"/>
                </a:solidFill>
                <a:latin typeface="+mj-lt"/>
              </a:defRPr>
            </a:lvl1pPr>
          </a:lstStyle>
          <a:p>
            <a:pPr lvl="0"/>
            <a:r>
              <a:rPr lang="en-US" dirty="0"/>
              <a:t>SAMPLE </a:t>
            </a:r>
          </a:p>
        </p:txBody>
      </p:sp>
      <p:sp>
        <p:nvSpPr>
          <p:cNvPr id="6" name="Text Placeholder 14"/>
          <p:cNvSpPr>
            <a:spLocks noGrp="1"/>
          </p:cNvSpPr>
          <p:nvPr>
            <p:ph type="body" sz="quarter" idx="15" hasCustomPrompt="1"/>
          </p:nvPr>
        </p:nvSpPr>
        <p:spPr>
          <a:xfrm>
            <a:off x="778933" y="4495800"/>
            <a:ext cx="3581401" cy="533400"/>
          </a:xfrm>
          <a:prstGeom prst="rect">
            <a:avLst/>
          </a:prstGeom>
        </p:spPr>
        <p:txBody>
          <a:bodyPr vert="horz" lIns="0" tIns="0" rIns="0" bIns="0"/>
          <a:lstStyle>
            <a:lvl1pPr marL="0" indent="0" algn="l">
              <a:buNone/>
              <a:defRPr sz="3700">
                <a:solidFill>
                  <a:srgbClr val="B8C0C0"/>
                </a:solidFill>
                <a:latin typeface="+mj-lt"/>
              </a:defRPr>
            </a:lvl1pPr>
          </a:lstStyle>
          <a:p>
            <a:pPr lvl="0"/>
            <a:r>
              <a:rPr lang="en-US" dirty="0"/>
              <a:t>HEADLINE</a:t>
            </a:r>
          </a:p>
        </p:txBody>
      </p:sp>
      <p:sp>
        <p:nvSpPr>
          <p:cNvPr id="7" name="Text Placeholder 16"/>
          <p:cNvSpPr>
            <a:spLocks noGrp="1"/>
          </p:cNvSpPr>
          <p:nvPr>
            <p:ph type="body" sz="quarter" idx="16" hasCustomPrompt="1"/>
          </p:nvPr>
        </p:nvSpPr>
        <p:spPr>
          <a:xfrm>
            <a:off x="778933" y="5257800"/>
            <a:ext cx="2667000" cy="609600"/>
          </a:xfrm>
          <a:prstGeom prst="rect">
            <a:avLst/>
          </a:prstGeom>
        </p:spPr>
        <p:txBody>
          <a:bodyPr vert="horz" lIns="0" tIns="0" rIns="0" bIns="0"/>
          <a:lstStyle>
            <a:lvl1pPr marL="0" indent="0" algn="l">
              <a:buNone/>
              <a:defRPr sz="1700">
                <a:solidFill>
                  <a:srgbClr val="778285"/>
                </a:solidFill>
              </a:defRPr>
            </a:lvl1pPr>
          </a:lstStyle>
          <a:p>
            <a:pPr lvl="0"/>
            <a:r>
              <a:rPr lang="en-US" dirty="0"/>
              <a:t>Sample Subhead</a:t>
            </a:r>
          </a:p>
        </p:txBody>
      </p:sp>
    </p:spTree>
    <p:extLst>
      <p:ext uri="{BB962C8B-B14F-4D97-AF65-F5344CB8AC3E}">
        <p14:creationId xmlns:p14="http://schemas.microsoft.com/office/powerpoint/2010/main" val="3356658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5525" t="27947" r="12931" b="2266"/>
          <a:stretch/>
        </p:blipFill>
        <p:spPr>
          <a:xfrm>
            <a:off x="0" y="5177"/>
            <a:ext cx="9210654" cy="6858000"/>
          </a:xfrm>
          <a:prstGeom prst="rect">
            <a:avLst/>
          </a:prstGeom>
        </p:spPr>
      </p:pic>
      <p:sp>
        <p:nvSpPr>
          <p:cNvPr id="5" name="Date Placeholder 3"/>
          <p:cNvSpPr>
            <a:spLocks noGrp="1"/>
          </p:cNvSpPr>
          <p:nvPr>
            <p:ph type="dt" sz="half" idx="2"/>
          </p:nvPr>
        </p:nvSpPr>
        <p:spPr>
          <a:xfrm>
            <a:off x="889248" y="6376243"/>
            <a:ext cx="2746648" cy="365125"/>
          </a:xfrm>
          <a:prstGeom prst="rect">
            <a:avLst/>
          </a:prstGeom>
        </p:spPr>
        <p:txBody>
          <a:bodyPr vert="horz" lIns="91440" tIns="45720" rIns="91440" bIns="45720" rtlCol="0" anchor="ctr"/>
          <a:lstStyle>
            <a:lvl1pPr algn="l">
              <a:defRPr sz="850">
                <a:solidFill>
                  <a:schemeClr val="bg1">
                    <a:lumMod val="50000"/>
                  </a:schemeClr>
                </a:solidFill>
                <a:latin typeface="Arial" panose="020B0604020202020204" pitchFamily="34" charset="0"/>
                <a:cs typeface="Arial" panose="020B0604020202020204" pitchFamily="34" charset="0"/>
              </a:defRPr>
            </a:lvl1pPr>
          </a:lstStyle>
          <a:p>
            <a:r>
              <a:rPr lang="en-CA" dirty="0"/>
              <a:t>THE UNIVERSITY OF BRITISH COLUMBIA</a:t>
            </a:r>
          </a:p>
        </p:txBody>
      </p:sp>
      <p:sp>
        <p:nvSpPr>
          <p:cNvPr id="6" name="Slide Number Placeholder 5"/>
          <p:cNvSpPr>
            <a:spLocks noGrp="1"/>
          </p:cNvSpPr>
          <p:nvPr>
            <p:ph type="sldNum" sz="quarter" idx="4"/>
          </p:nvPr>
        </p:nvSpPr>
        <p:spPr>
          <a:xfrm>
            <a:off x="3563888" y="6356350"/>
            <a:ext cx="5122912" cy="365125"/>
          </a:xfrm>
          <a:prstGeom prst="rect">
            <a:avLst/>
          </a:prstGeom>
        </p:spPr>
        <p:txBody>
          <a:bodyPr vert="horz" lIns="91440" tIns="45720" rIns="91440" bIns="45720" rtlCol="0" anchor="ctr"/>
          <a:lstStyle>
            <a:lvl1pPr algn="r">
              <a:defRPr sz="850">
                <a:solidFill>
                  <a:schemeClr val="bg1">
                    <a:lumMod val="50000"/>
                  </a:schemeClr>
                </a:solidFill>
                <a:latin typeface="Arial" panose="020B0604020202020204" pitchFamily="34" charset="0"/>
                <a:cs typeface="Arial" panose="020B0604020202020204" pitchFamily="34" charset="0"/>
              </a:defRPr>
            </a:lvl1pPr>
          </a:lstStyle>
          <a:p>
            <a:r>
              <a:rPr lang="en-CA" dirty="0"/>
              <a:t>SAUDER SCHOOL OF BUSINESS   l   ROBERT H. LEE GRADUATE SCHOOL</a:t>
            </a:r>
          </a:p>
        </p:txBody>
      </p:sp>
    </p:spTree>
    <p:extLst>
      <p:ext uri="{BB962C8B-B14F-4D97-AF65-F5344CB8AC3E}">
        <p14:creationId xmlns:p14="http://schemas.microsoft.com/office/powerpoint/2010/main" val="264904862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8"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13615" t="25493" r="13615" b="12590"/>
          <a:stretch/>
        </p:blipFill>
        <p:spPr>
          <a:xfrm>
            <a:off x="0" y="0"/>
            <a:ext cx="9156057" cy="6858000"/>
          </a:xfrm>
          <a:prstGeom prst="rect">
            <a:avLst/>
          </a:prstGeom>
        </p:spPr>
      </p:pic>
      <p:sp>
        <p:nvSpPr>
          <p:cNvPr id="5" name="Date Placeholder 3"/>
          <p:cNvSpPr>
            <a:spLocks noGrp="1"/>
          </p:cNvSpPr>
          <p:nvPr>
            <p:ph type="dt" sz="half" idx="2"/>
          </p:nvPr>
        </p:nvSpPr>
        <p:spPr>
          <a:xfrm>
            <a:off x="889248" y="6376243"/>
            <a:ext cx="2746648" cy="365125"/>
          </a:xfrm>
          <a:prstGeom prst="rect">
            <a:avLst/>
          </a:prstGeom>
        </p:spPr>
        <p:txBody>
          <a:bodyPr vert="horz" lIns="91440" tIns="45720" rIns="91440" bIns="45720" rtlCol="0" anchor="ctr"/>
          <a:lstStyle>
            <a:lvl1pPr algn="l">
              <a:defRPr sz="850">
                <a:solidFill>
                  <a:schemeClr val="bg1">
                    <a:lumMod val="50000"/>
                  </a:schemeClr>
                </a:solidFill>
                <a:latin typeface="Arial" panose="020B0604020202020204" pitchFamily="34" charset="0"/>
                <a:cs typeface="Arial" panose="020B0604020202020204" pitchFamily="34" charset="0"/>
              </a:defRPr>
            </a:lvl1pPr>
          </a:lstStyle>
          <a:p>
            <a:r>
              <a:rPr lang="en-CA" dirty="0"/>
              <a:t>THE UNIVERSITY OF BRITISH COLUMBIA</a:t>
            </a:r>
          </a:p>
        </p:txBody>
      </p:sp>
      <p:sp>
        <p:nvSpPr>
          <p:cNvPr id="6" name="Slide Number Placeholder 5"/>
          <p:cNvSpPr>
            <a:spLocks noGrp="1"/>
          </p:cNvSpPr>
          <p:nvPr>
            <p:ph type="sldNum" sz="quarter" idx="4"/>
          </p:nvPr>
        </p:nvSpPr>
        <p:spPr>
          <a:xfrm>
            <a:off x="3563888" y="6356350"/>
            <a:ext cx="5122912" cy="365125"/>
          </a:xfrm>
          <a:prstGeom prst="rect">
            <a:avLst/>
          </a:prstGeom>
        </p:spPr>
        <p:txBody>
          <a:bodyPr vert="horz" lIns="91440" tIns="45720" rIns="91440" bIns="45720" rtlCol="0" anchor="ctr"/>
          <a:lstStyle>
            <a:lvl1pPr algn="r">
              <a:defRPr sz="850">
                <a:solidFill>
                  <a:schemeClr val="bg1">
                    <a:lumMod val="50000"/>
                  </a:schemeClr>
                </a:solidFill>
                <a:latin typeface="Arial" panose="020B0604020202020204" pitchFamily="34" charset="0"/>
                <a:cs typeface="Arial" panose="020B0604020202020204" pitchFamily="34" charset="0"/>
              </a:defRPr>
            </a:lvl1pPr>
          </a:lstStyle>
          <a:p>
            <a:r>
              <a:rPr lang="en-CA" dirty="0"/>
              <a:t>SAUDER SCHOOL OF BUSINESS   l   ROBERT H. LEE GRADUATE SCHOOL</a:t>
            </a:r>
          </a:p>
        </p:txBody>
      </p:sp>
    </p:spTree>
    <p:extLst>
      <p:ext uri="{BB962C8B-B14F-4D97-AF65-F5344CB8AC3E}">
        <p14:creationId xmlns:p14="http://schemas.microsoft.com/office/powerpoint/2010/main" val="2625633511"/>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5008985"/>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mailto:alina.yukhymets@sauder.ubc.ca"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mailto:RHLglobal@sauder.ubc.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67252" y="4365104"/>
            <a:ext cx="4800599" cy="533400"/>
          </a:xfrm>
        </p:spPr>
        <p:txBody>
          <a:bodyPr/>
          <a:lstStyle/>
          <a:p>
            <a:pPr algn="ctr"/>
            <a:r>
              <a:rPr lang="en-US" sz="2800" b="1" dirty="0">
                <a:solidFill>
                  <a:srgbClr val="65B333"/>
                </a:solidFill>
              </a:rPr>
              <a:t>UBC MBA Global Learning – Info Session</a:t>
            </a:r>
          </a:p>
        </p:txBody>
      </p:sp>
      <p:sp>
        <p:nvSpPr>
          <p:cNvPr id="2" name="Text Placeholder 1"/>
          <p:cNvSpPr>
            <a:spLocks noGrp="1"/>
          </p:cNvSpPr>
          <p:nvPr>
            <p:ph type="body" sz="quarter" idx="16"/>
          </p:nvPr>
        </p:nvSpPr>
        <p:spPr>
          <a:xfrm>
            <a:off x="611560" y="5445224"/>
            <a:ext cx="4801179" cy="609600"/>
          </a:xfrm>
        </p:spPr>
        <p:txBody>
          <a:bodyPr/>
          <a:lstStyle/>
          <a:p>
            <a:r>
              <a:rPr lang="en-US" b="1" kern="0" dirty="0">
                <a:latin typeface="Calibri" pitchFamily="34" charset="0"/>
              </a:rPr>
              <a:t>Alina Yukhymets, Manager Global Learning</a:t>
            </a:r>
          </a:p>
          <a:p>
            <a:endParaRPr lang="en-US" dirty="0"/>
          </a:p>
        </p:txBody>
      </p:sp>
    </p:spTree>
    <p:extLst>
      <p:ext uri="{BB962C8B-B14F-4D97-AF65-F5344CB8AC3E}">
        <p14:creationId xmlns:p14="http://schemas.microsoft.com/office/powerpoint/2010/main" val="131032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467544" y="1295400"/>
            <a:ext cx="8447856" cy="4656659"/>
          </a:xfrm>
          <a:prstGeom prst="rect">
            <a:avLst/>
          </a:prstGeom>
          <a:noFill/>
          <a:ln w="9525">
            <a:noFill/>
            <a:miter lim="800000"/>
            <a:headEnd/>
            <a:tailEnd/>
          </a:ln>
        </p:spPr>
        <p:txBody>
          <a:bodyPr wrap="square">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Current Partners - Asia &amp; The Pacific</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Melbourne Business School, Australia</a:t>
            </a:r>
          </a:p>
          <a:p>
            <a:pPr marL="3027363" lvl="6" indent="-284163">
              <a:lnSpc>
                <a:spcPct val="150000"/>
              </a:lnSpc>
              <a:buFont typeface="Wingdings" pitchFamily="2" charset="2"/>
              <a:buChar char="§"/>
              <a:defRPr/>
            </a:pPr>
            <a:r>
              <a:rPr lang="en-US" altLang="en-US" dirty="0">
                <a:solidFill>
                  <a:srgbClr val="000000"/>
                </a:solidFill>
                <a:latin typeface="Calibri" pitchFamily="34" charset="0"/>
              </a:rPr>
              <a:t>Keio University, Tokyo</a:t>
            </a:r>
            <a:endParaRPr lang="en-US" altLang="en-US" dirty="0">
              <a:solidFill>
                <a:srgbClr val="000000"/>
              </a:solidFill>
              <a:latin typeface="Calibri" pitchFamily="34" charset="0"/>
              <a:ea typeface="ＭＳ Ｐゴシック" pitchFamily="1" charset="-128"/>
            </a:endParaRP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Yonsei University, Seoul</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Singapore Management University, Singapore</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Nanyang Technological University, Singapore</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National University of Singapore, Singapore</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Indian Institute of Management, Ahmedabad</a:t>
            </a:r>
          </a:p>
          <a:p>
            <a:pPr marL="3027363" lvl="6" indent="-284163">
              <a:lnSpc>
                <a:spcPct val="150000"/>
              </a:lnSpc>
              <a:buFont typeface="Wingdings" pitchFamily="2" charset="2"/>
              <a:buChar char="§"/>
              <a:defRPr/>
            </a:pPr>
            <a:r>
              <a:rPr lang="en-US" altLang="en-US" dirty="0">
                <a:solidFill>
                  <a:srgbClr val="000000"/>
                </a:solidFill>
                <a:latin typeface="Calibri" pitchFamily="34" charset="0"/>
                <a:ea typeface="ＭＳ Ｐゴシック" pitchFamily="1" charset="-128"/>
              </a:rPr>
              <a:t>Indian Institute of Management, Bangalore</a:t>
            </a:r>
            <a:endParaRPr lang="en-US" altLang="en-US" b="1" dirty="0">
              <a:solidFill>
                <a:srgbClr val="000000"/>
              </a:solidFill>
              <a:latin typeface="Calibri" pitchFamily="34" charset="0"/>
              <a:ea typeface="ＭＳ Ｐゴシック" pitchFamily="1" charset="-128"/>
            </a:endParaRPr>
          </a:p>
          <a:p>
            <a:pPr marL="342900" indent="-342900">
              <a:spcBef>
                <a:spcPct val="20000"/>
              </a:spcBef>
              <a:defRPr/>
            </a:pPr>
            <a:endParaRPr lang="en-US" altLang="en-US" dirty="0">
              <a:solidFill>
                <a:srgbClr val="000000"/>
              </a:solidFill>
              <a:latin typeface="Calibri" pitchFamily="34" charset="0"/>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pic>
        <p:nvPicPr>
          <p:cNvPr id="15364" name="Picture 6" descr="C:\Users\Owner\AppData\Local\Microsoft\Windows\Temporary Internet Files\Content.IE5\LWMRTUDE\MP9004313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864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479714" y="1295400"/>
            <a:ext cx="8359486" cy="4518160"/>
          </a:xfrm>
          <a:prstGeom prst="rect">
            <a:avLst/>
          </a:prstGeom>
          <a:noFill/>
          <a:ln w="9525">
            <a:noFill/>
            <a:miter lim="800000"/>
            <a:headEnd/>
            <a:tailEnd/>
          </a:ln>
        </p:spPr>
        <p:txBody>
          <a:bodyPr wrap="square">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Current Partners - Europe &amp; the Middle East</a:t>
            </a:r>
          </a:p>
          <a:p>
            <a:pPr marL="342900" indent="-342900" algn="ctr">
              <a:spcBef>
                <a:spcPct val="20000"/>
              </a:spcBef>
              <a:defRPr/>
            </a:pPr>
            <a:endParaRPr lang="en-US" altLang="en-US" sz="1200" b="1" dirty="0">
              <a:solidFill>
                <a:srgbClr val="000000"/>
              </a:solidFill>
              <a:latin typeface="Calibri" pitchFamily="34" charset="0"/>
              <a:ea typeface="ＭＳ Ｐゴシック" pitchFamily="1" charset="-128"/>
            </a:endParaRPr>
          </a:p>
          <a:p>
            <a:pPr marL="342900" indent="-342900" algn="ctr">
              <a:spcBef>
                <a:spcPct val="20000"/>
              </a:spcBef>
              <a:defRPr/>
            </a:pPr>
            <a:endParaRPr lang="en-US" altLang="en-US" sz="1200" b="1" dirty="0">
              <a:solidFill>
                <a:srgbClr val="000000"/>
              </a:solidFill>
              <a:latin typeface="Calibri" pitchFamily="34" charset="0"/>
              <a:ea typeface="ＭＳ Ｐゴシック" pitchFamily="1" charset="-128"/>
            </a:endParaRPr>
          </a:p>
          <a:p>
            <a:pPr marL="2570163" lvl="5" indent="-284163">
              <a:spcBef>
                <a:spcPct val="20000"/>
              </a:spcBef>
              <a:buFont typeface="Wingdings" pitchFamily="2" charset="2"/>
              <a:buChar char="§"/>
              <a:defRPr/>
            </a:pPr>
            <a:r>
              <a:rPr lang="en-US" altLang="en-US" sz="2400" dirty="0">
                <a:solidFill>
                  <a:srgbClr val="000000"/>
                </a:solidFill>
                <a:latin typeface="Calibri" pitchFamily="34" charset="0"/>
                <a:ea typeface="ＭＳ Ｐゴシック" pitchFamily="1" charset="-128"/>
                <a:cs typeface="Calibri" pitchFamily="34" charset="0"/>
              </a:rPr>
              <a:t>Copenhagen Business School, Copenhagen</a:t>
            </a:r>
          </a:p>
          <a:p>
            <a:pPr marL="2570163" lvl="5" indent="-284163">
              <a:lnSpc>
                <a:spcPct val="150000"/>
              </a:lnSpc>
              <a:buFont typeface="Wingdings" pitchFamily="2" charset="2"/>
              <a:buChar char="§"/>
              <a:defRPr/>
            </a:pPr>
            <a:r>
              <a:rPr lang="en-US" altLang="en-US" sz="2400" dirty="0">
                <a:solidFill>
                  <a:srgbClr val="000000"/>
                </a:solidFill>
                <a:latin typeface="Calibri" pitchFamily="34" charset="0"/>
                <a:ea typeface="ＭＳ Ｐゴシック" pitchFamily="1" charset="-128"/>
                <a:cs typeface="Calibri" pitchFamily="34" charset="0"/>
              </a:rPr>
              <a:t>ESADE, Barcelona</a:t>
            </a:r>
          </a:p>
          <a:p>
            <a:pPr marL="2570163" lvl="5" indent="-284163">
              <a:lnSpc>
                <a:spcPct val="150000"/>
              </a:lnSpc>
              <a:buFont typeface="Wingdings" pitchFamily="2" charset="2"/>
              <a:buChar char="§"/>
              <a:defRPr/>
            </a:pPr>
            <a:r>
              <a:rPr lang="en-US" altLang="en-US" sz="2400" dirty="0">
                <a:solidFill>
                  <a:srgbClr val="000000"/>
                </a:solidFill>
                <a:latin typeface="Calibri" pitchFamily="34" charset="0"/>
                <a:ea typeface="ＭＳ Ｐゴシック" pitchFamily="1" charset="-128"/>
                <a:cs typeface="Calibri" pitchFamily="34" charset="0"/>
              </a:rPr>
              <a:t>IE, Madrid </a:t>
            </a:r>
          </a:p>
          <a:p>
            <a:pPr marL="2570163" lvl="5" indent="-284163">
              <a:lnSpc>
                <a:spcPct val="150000"/>
              </a:lnSpc>
              <a:buFont typeface="Wingdings" pitchFamily="2" charset="2"/>
              <a:buChar char="§"/>
              <a:defRPr/>
            </a:pPr>
            <a:r>
              <a:rPr lang="en-US" altLang="en-US" sz="2400" dirty="0">
                <a:solidFill>
                  <a:srgbClr val="000000"/>
                </a:solidFill>
                <a:latin typeface="Calibri" pitchFamily="34" charset="0"/>
                <a:ea typeface="ＭＳ Ｐゴシック" pitchFamily="1" charset="-128"/>
                <a:cs typeface="Calibri" pitchFamily="34" charset="0"/>
              </a:rPr>
              <a:t>ESSEC, Paris </a:t>
            </a:r>
          </a:p>
          <a:p>
            <a:pPr marL="2570163" lvl="5" indent="-284163">
              <a:lnSpc>
                <a:spcPct val="150000"/>
              </a:lnSpc>
              <a:buFont typeface="Wingdings" pitchFamily="2" charset="2"/>
              <a:buChar char="§"/>
              <a:defRPr/>
            </a:pPr>
            <a:r>
              <a:rPr lang="en-US" altLang="en-US" sz="2400" dirty="0">
                <a:solidFill>
                  <a:srgbClr val="000000"/>
                </a:solidFill>
                <a:latin typeface="Calibri" pitchFamily="34" charset="0"/>
                <a:ea typeface="ＭＳ Ｐゴシック" pitchFamily="1" charset="-128"/>
                <a:cs typeface="Calibri" pitchFamily="34" charset="0"/>
              </a:rPr>
              <a:t>EDHEC Business School, Lille &amp; Nice</a:t>
            </a:r>
          </a:p>
          <a:p>
            <a:pPr marL="2570163" lvl="5" indent="-284163">
              <a:lnSpc>
                <a:spcPct val="150000"/>
              </a:lnSpc>
              <a:buFont typeface="Wingdings" pitchFamily="2" charset="2"/>
              <a:buChar char="§"/>
              <a:defRPr/>
            </a:pPr>
            <a:endParaRPr lang="en-US" altLang="en-US" dirty="0">
              <a:solidFill>
                <a:srgbClr val="000000"/>
              </a:solidFill>
              <a:latin typeface="Calibri" pitchFamily="34" charset="0"/>
              <a:ea typeface="ＭＳ Ｐゴシック" pitchFamily="1" charset="-128"/>
              <a:cs typeface="Calibri" pitchFamily="34" charset="0"/>
            </a:endParaRPr>
          </a:p>
          <a:p>
            <a:pPr>
              <a:spcBef>
                <a:spcPct val="50000"/>
              </a:spcBef>
              <a:defRPr/>
            </a:pPr>
            <a:endParaRPr lang="en-US" dirty="0">
              <a:solidFill>
                <a:srgbClr val="58595B"/>
              </a:solidFill>
              <a:ea typeface="ＭＳ Ｐゴシック" pitchFamily="1" charset="-128"/>
            </a:endParaRPr>
          </a:p>
        </p:txBody>
      </p:sp>
      <p:pic>
        <p:nvPicPr>
          <p:cNvPr id="16388" name="Picture 4" descr="C:\Users\Owner\AppData\Local\Microsoft\Windows\Temporary Internet Files\Content.IE5\LWMRTUDE\MP9001640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49975"/>
            <a:ext cx="1973263"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8487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395536" y="1219200"/>
            <a:ext cx="8367464" cy="4970591"/>
          </a:xfrm>
          <a:prstGeom prst="rect">
            <a:avLst/>
          </a:prstGeom>
          <a:noFill/>
          <a:ln w="9525">
            <a:noFill/>
            <a:miter lim="800000"/>
            <a:headEnd/>
            <a:tailEnd/>
          </a:ln>
        </p:spPr>
        <p:txBody>
          <a:bodyPr wrap="square">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Current Partners - Europe &amp; the Middle East</a:t>
            </a:r>
          </a:p>
          <a:p>
            <a:pPr marL="3429000" lvl="7" indent="-228600">
              <a:lnSpc>
                <a:spcPct val="150000"/>
              </a:lnSpc>
              <a:buFont typeface="Wingdings" pitchFamily="2" charset="2"/>
              <a:buChar char="§"/>
              <a:defRPr/>
            </a:pPr>
            <a:endParaRPr lang="en-US" altLang="en-US" sz="1200" dirty="0">
              <a:solidFill>
                <a:srgbClr val="000000"/>
              </a:solidFill>
              <a:latin typeface="Calibri" pitchFamily="34" charset="0"/>
              <a:ea typeface="ＭＳ Ｐゴシック" pitchFamily="1" charset="-128"/>
            </a:endParaRPr>
          </a:p>
          <a:p>
            <a:pPr marL="3429000" lvl="7" indent="-228600">
              <a:buFont typeface="Wingdings" pitchFamily="2" charset="2"/>
              <a:buChar char="§"/>
              <a:defRPr/>
            </a:pPr>
            <a:r>
              <a:rPr lang="en-US" altLang="en-US" sz="2400" dirty="0">
                <a:solidFill>
                  <a:srgbClr val="000000"/>
                </a:solidFill>
                <a:latin typeface="Calibri" pitchFamily="34" charset="0"/>
                <a:ea typeface="ＭＳ Ｐゴシック" pitchFamily="1" charset="-128"/>
              </a:rPr>
              <a:t>Manchester Business School, Manchester</a:t>
            </a:r>
          </a:p>
          <a:p>
            <a:pPr marL="3429000" lvl="7" indent="-228600">
              <a:buFont typeface="Wingdings" pitchFamily="2" charset="2"/>
              <a:buChar char="§"/>
              <a:defRPr/>
            </a:pPr>
            <a:endParaRPr lang="en-US" altLang="en-US" sz="2400" dirty="0">
              <a:solidFill>
                <a:srgbClr val="000000"/>
              </a:solidFill>
              <a:latin typeface="Calibri" pitchFamily="34" charset="0"/>
              <a:ea typeface="ＭＳ Ｐゴシック" pitchFamily="1" charset="-128"/>
            </a:endParaRPr>
          </a:p>
          <a:p>
            <a:pPr marL="3429000" lvl="7" indent="-228600">
              <a:buFont typeface="Wingdings" pitchFamily="2" charset="2"/>
              <a:buChar char="§"/>
              <a:defRPr/>
            </a:pPr>
            <a:r>
              <a:rPr lang="en-US" altLang="en-US" sz="2400" dirty="0">
                <a:solidFill>
                  <a:srgbClr val="000000"/>
                </a:solidFill>
                <a:latin typeface="Calibri" pitchFamily="34" charset="0"/>
                <a:ea typeface="ＭＳ Ｐゴシック" pitchFamily="1" charset="-128"/>
              </a:rPr>
              <a:t>Rotterdam School of Management, Rotterdam</a:t>
            </a:r>
          </a:p>
          <a:p>
            <a:pPr marL="3429000" lvl="7" indent="-228600">
              <a:buFont typeface="Wingdings" pitchFamily="2" charset="2"/>
              <a:buChar char="§"/>
              <a:defRPr/>
            </a:pPr>
            <a:endParaRPr lang="en-US" altLang="en-US" sz="2400" dirty="0">
              <a:solidFill>
                <a:srgbClr val="000000"/>
              </a:solidFill>
              <a:latin typeface="Calibri" pitchFamily="34" charset="0"/>
              <a:ea typeface="ＭＳ Ｐゴシック" pitchFamily="1" charset="-128"/>
            </a:endParaRPr>
          </a:p>
          <a:p>
            <a:pPr marL="3429000" lvl="7" indent="-228600">
              <a:buFont typeface="Wingdings" pitchFamily="2" charset="2"/>
              <a:buChar char="§"/>
              <a:defRPr/>
            </a:pPr>
            <a:r>
              <a:rPr lang="en-US" altLang="en-US" sz="2400" dirty="0">
                <a:solidFill>
                  <a:srgbClr val="000000"/>
                </a:solidFill>
                <a:latin typeface="Calibri" pitchFamily="34" charset="0"/>
                <a:ea typeface="ＭＳ Ｐゴシック" pitchFamily="1" charset="-128"/>
              </a:rPr>
              <a:t>SDA Bocconi, Milan</a:t>
            </a:r>
          </a:p>
          <a:p>
            <a:pPr marL="3429000" lvl="7" indent="-228600">
              <a:buFont typeface="Wingdings" pitchFamily="2" charset="2"/>
              <a:buChar char="§"/>
              <a:defRPr/>
            </a:pPr>
            <a:endParaRPr lang="en-US" altLang="en-US" sz="2400" dirty="0">
              <a:solidFill>
                <a:srgbClr val="000000"/>
              </a:solidFill>
              <a:latin typeface="Calibri" pitchFamily="34" charset="0"/>
              <a:ea typeface="ＭＳ Ｐゴシック" pitchFamily="1" charset="-128"/>
            </a:endParaRPr>
          </a:p>
          <a:p>
            <a:pPr marL="3429000" lvl="7" indent="-228600">
              <a:buFont typeface="Wingdings" pitchFamily="2" charset="2"/>
              <a:buChar char="§"/>
              <a:defRPr/>
            </a:pPr>
            <a:r>
              <a:rPr lang="en-US" altLang="en-US" sz="2400" dirty="0">
                <a:solidFill>
                  <a:srgbClr val="000000"/>
                </a:solidFill>
                <a:latin typeface="Calibri" pitchFamily="34" charset="0"/>
                <a:ea typeface="ＭＳ Ｐゴシック" pitchFamily="1" charset="-128"/>
              </a:rPr>
              <a:t>WHU, Otto Beisheim Graduate School of Management, Koblenz</a:t>
            </a:r>
            <a:endParaRPr lang="en-US" altLang="en-US" sz="2400" dirty="0">
              <a:latin typeface="Calibri" pitchFamily="34" charset="0"/>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pic>
        <p:nvPicPr>
          <p:cNvPr id="17412" name="Picture 4" descr="C:\Users\Owner\AppData\Local\Microsoft\Windows\Temporary Internet Files\Content.IE5\LIJILLJ0\MP9004027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7849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609600" y="1524000"/>
            <a:ext cx="8229600" cy="4813625"/>
          </a:xfrm>
          <a:prstGeom prst="rect">
            <a:avLst/>
          </a:prstGeom>
          <a:noFill/>
          <a:ln w="9525">
            <a:noFill/>
            <a:miter lim="800000"/>
            <a:headEnd/>
            <a:tailEnd/>
          </a:ln>
        </p:spPr>
        <p:txBody>
          <a:bodyPr wrap="square">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Current Partners - Europe &amp; the Middle East</a:t>
            </a:r>
          </a:p>
          <a:p>
            <a:pPr marL="342900" indent="-342900" algn="ctr">
              <a:spcBef>
                <a:spcPct val="20000"/>
              </a:spcBef>
              <a:defRPr/>
            </a:pPr>
            <a:endParaRPr lang="en-US" altLang="en-US" sz="1200" b="1" dirty="0">
              <a:solidFill>
                <a:srgbClr val="000000"/>
              </a:solidFill>
              <a:latin typeface="Calibri" pitchFamily="34" charset="0"/>
              <a:ea typeface="ＭＳ Ｐゴシック" pitchFamily="1" charset="-128"/>
            </a:endParaRPr>
          </a:p>
          <a:p>
            <a:pPr marL="342900" indent="-342900" algn="ctr">
              <a:spcBef>
                <a:spcPct val="20000"/>
              </a:spcBef>
              <a:defRPr/>
            </a:pPr>
            <a:endParaRPr lang="en-US" altLang="en-US" sz="1200" b="1" dirty="0">
              <a:solidFill>
                <a:srgbClr val="000000"/>
              </a:solidFill>
              <a:latin typeface="Calibri" pitchFamily="34" charset="0"/>
              <a:ea typeface="ＭＳ Ｐゴシック" pitchFamily="1" charset="-128"/>
            </a:endParaRPr>
          </a:p>
          <a:p>
            <a:pPr marL="2514600" lvl="5" indent="-228600">
              <a:buFont typeface="Wingdings" pitchFamily="2" charset="2"/>
              <a:buChar char="§"/>
              <a:defRPr/>
            </a:pPr>
            <a:r>
              <a:rPr lang="en-US" altLang="en-US" sz="2400" dirty="0">
                <a:latin typeface="Calibri" pitchFamily="34" charset="0"/>
                <a:ea typeface="ＭＳ Ｐゴシック" pitchFamily="1" charset="-128"/>
              </a:rPr>
              <a:t>University of Cologne, Cologne </a:t>
            </a:r>
          </a:p>
          <a:p>
            <a:pPr marL="2514600" lvl="5" indent="-228600">
              <a:buFont typeface="Wingdings" pitchFamily="2" charset="2"/>
              <a:buChar char="§"/>
              <a:defRPr/>
            </a:pPr>
            <a:endParaRPr lang="en-US" altLang="en-US" sz="2400" dirty="0">
              <a:latin typeface="Calibri" pitchFamily="34" charset="0"/>
              <a:ea typeface="ＭＳ Ｐゴシック" pitchFamily="1" charset="-128"/>
            </a:endParaRPr>
          </a:p>
          <a:p>
            <a:pPr marL="2514600" lvl="5" indent="-228600">
              <a:buFont typeface="Wingdings" pitchFamily="2" charset="2"/>
              <a:buChar char="§"/>
              <a:defRPr/>
            </a:pPr>
            <a:r>
              <a:rPr lang="en-US" altLang="en-US" sz="2400" dirty="0">
                <a:latin typeface="Calibri" pitchFamily="34" charset="0"/>
                <a:ea typeface="ＭＳ Ｐゴシック" pitchFamily="1" charset="-128"/>
              </a:rPr>
              <a:t>Vienna University of Economics and Business Administration, Vienna </a:t>
            </a:r>
          </a:p>
          <a:p>
            <a:pPr marL="2514600" lvl="5" indent="-228600">
              <a:buFont typeface="Wingdings" pitchFamily="2" charset="2"/>
              <a:buChar char="§"/>
              <a:defRPr/>
            </a:pPr>
            <a:endParaRPr lang="en-US" altLang="en-US" sz="2400" dirty="0">
              <a:latin typeface="Calibri" pitchFamily="34" charset="0"/>
              <a:ea typeface="ＭＳ Ｐゴシック" pitchFamily="1" charset="-128"/>
            </a:endParaRPr>
          </a:p>
          <a:p>
            <a:pPr marL="2514600" lvl="5" indent="-228600">
              <a:buFont typeface="Wingdings" pitchFamily="2" charset="2"/>
              <a:buChar char="§"/>
              <a:defRPr/>
            </a:pPr>
            <a:r>
              <a:rPr lang="en-US" altLang="en-US" sz="2400" dirty="0">
                <a:latin typeface="Calibri" pitchFamily="34" charset="0"/>
                <a:ea typeface="ＭＳ Ｐゴシック" pitchFamily="1" charset="-128"/>
              </a:rPr>
              <a:t>Aalto School of Economics, Helsinki </a:t>
            </a:r>
          </a:p>
          <a:p>
            <a:pPr marL="2514600" lvl="5" indent="-228600">
              <a:buFont typeface="Wingdings" pitchFamily="2" charset="2"/>
              <a:buChar char="§"/>
              <a:defRPr/>
            </a:pPr>
            <a:endParaRPr lang="en-US" altLang="en-US" sz="2400" dirty="0">
              <a:latin typeface="Calibri" pitchFamily="34" charset="0"/>
              <a:ea typeface="ＭＳ Ｐゴシック" pitchFamily="1" charset="-128"/>
            </a:endParaRPr>
          </a:p>
          <a:p>
            <a:pPr marL="2514600" lvl="5" indent="-228600">
              <a:buFont typeface="Wingdings" pitchFamily="2" charset="2"/>
              <a:buChar char="§"/>
              <a:defRPr/>
            </a:pPr>
            <a:r>
              <a:rPr lang="en-US" altLang="en-US" sz="2400" dirty="0">
                <a:solidFill>
                  <a:srgbClr val="000000"/>
                </a:solidFill>
                <a:latin typeface="Calibri" pitchFamily="34" charset="0"/>
                <a:ea typeface="ＭＳ Ｐゴシック" pitchFamily="1" charset="-128"/>
              </a:rPr>
              <a:t>Tel Aviv University, Tel Aviv </a:t>
            </a:r>
          </a:p>
          <a:p>
            <a:pPr marL="741363" lvl="1" indent="-284163">
              <a:lnSpc>
                <a:spcPct val="150000"/>
              </a:lnSpc>
              <a:buFont typeface="Wingdings" pitchFamily="2" charset="2"/>
              <a:buChar char="§"/>
              <a:defRPr/>
            </a:pPr>
            <a:endParaRPr lang="en-US" altLang="en-US" dirty="0">
              <a:solidFill>
                <a:srgbClr val="000000"/>
              </a:solidFill>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pic>
        <p:nvPicPr>
          <p:cNvPr id="18436" name="Picture 4" descr="C:\Users\Owner\AppData\Local\Microsoft\Windows\Temporary Internet Files\Content.IE5\LWMRTUDE\MP9004035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57438"/>
            <a:ext cx="20574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77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19459" name="Text Box 8"/>
          <p:cNvSpPr txBox="1">
            <a:spLocks noChangeArrowheads="1"/>
          </p:cNvSpPr>
          <p:nvPr/>
        </p:nvSpPr>
        <p:spPr bwMode="auto">
          <a:xfrm>
            <a:off x="638175" y="1295400"/>
            <a:ext cx="7772400"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CA" altLang="en-US" b="1" dirty="0">
                <a:solidFill>
                  <a:srgbClr val="000000"/>
                </a:solidFill>
                <a:latin typeface="Calibri" pitchFamily="34" charset="0"/>
              </a:rPr>
              <a:t>Application Requirements </a:t>
            </a:r>
          </a:p>
          <a:p>
            <a:pPr>
              <a:buFontTx/>
              <a:buNone/>
            </a:pPr>
            <a:endParaRPr lang="en-US" altLang="en-US" sz="1400" b="1" dirty="0">
              <a:solidFill>
                <a:srgbClr val="000000"/>
              </a:solidFill>
              <a:latin typeface="Calibri" pitchFamily="34" charset="0"/>
            </a:endParaRPr>
          </a:p>
          <a:p>
            <a:pPr>
              <a:buFont typeface="Wingdings" pitchFamily="2" charset="2"/>
              <a:buChar char="§"/>
            </a:pPr>
            <a:r>
              <a:rPr lang="en-US" altLang="en-US" sz="2800" dirty="0">
                <a:solidFill>
                  <a:srgbClr val="000000"/>
                </a:solidFill>
                <a:latin typeface="Calibri" pitchFamily="34" charset="0"/>
              </a:rPr>
              <a:t>Application Form</a:t>
            </a:r>
          </a:p>
          <a:p>
            <a:pPr>
              <a:buFont typeface="Wingdings" pitchFamily="2" charset="2"/>
              <a:buChar char="§"/>
            </a:pPr>
            <a:r>
              <a:rPr lang="en-US" altLang="en-US" sz="2800" dirty="0">
                <a:solidFill>
                  <a:srgbClr val="000000"/>
                </a:solidFill>
                <a:latin typeface="Calibri" pitchFamily="34" charset="0"/>
              </a:rPr>
              <a:t>Resume</a:t>
            </a:r>
          </a:p>
          <a:p>
            <a:pPr>
              <a:buFont typeface="Wingdings" pitchFamily="2" charset="2"/>
              <a:buChar char="§"/>
            </a:pPr>
            <a:r>
              <a:rPr lang="en-US" altLang="en-US" sz="2800" dirty="0">
                <a:solidFill>
                  <a:srgbClr val="000000"/>
                </a:solidFill>
                <a:latin typeface="Calibri" pitchFamily="34" charset="0"/>
              </a:rPr>
              <a:t>Essay</a:t>
            </a:r>
          </a:p>
          <a:p>
            <a:pPr>
              <a:buFont typeface="Wingdings" pitchFamily="2" charset="2"/>
              <a:buChar char="§"/>
            </a:pPr>
            <a:r>
              <a:rPr lang="en-US" altLang="en-US" sz="2800" dirty="0">
                <a:solidFill>
                  <a:srgbClr val="000000"/>
                </a:solidFill>
                <a:latin typeface="Calibri" pitchFamily="34" charset="0"/>
              </a:rPr>
              <a:t>Possibly Interview</a:t>
            </a:r>
          </a:p>
          <a:p>
            <a:pPr>
              <a:buFont typeface="Wingdings" pitchFamily="2" charset="2"/>
              <a:buChar char="§"/>
            </a:pPr>
            <a:r>
              <a:rPr lang="en-US" altLang="en-US" sz="2800" dirty="0">
                <a:solidFill>
                  <a:srgbClr val="000000"/>
                </a:solidFill>
                <a:latin typeface="Calibri" pitchFamily="34" charset="0"/>
              </a:rPr>
              <a:t>Application Fee </a:t>
            </a:r>
            <a:r>
              <a:rPr lang="en-US" sz="2800" dirty="0">
                <a:latin typeface="+mn-lt"/>
              </a:rPr>
              <a:t>$415 (refundable if no spot)</a:t>
            </a:r>
            <a:endParaRPr lang="en-US" sz="2800" dirty="0"/>
          </a:p>
          <a:p>
            <a:pPr>
              <a:buFont typeface="Wingdings" pitchFamily="2" charset="2"/>
              <a:buChar char="§"/>
            </a:pPr>
            <a:r>
              <a:rPr lang="en-US" altLang="en-US" sz="2800" dirty="0">
                <a:solidFill>
                  <a:srgbClr val="000000"/>
                </a:solidFill>
                <a:latin typeface="Calibri" pitchFamily="34" charset="0"/>
              </a:rPr>
              <a:t>Application via on-line portal</a:t>
            </a:r>
          </a:p>
          <a:p>
            <a:pPr lvl="1">
              <a:buFontTx/>
              <a:buNone/>
            </a:pPr>
            <a:r>
              <a:rPr lang="en-US" altLang="en-US" dirty="0">
                <a:solidFill>
                  <a:srgbClr val="000000"/>
                </a:solidFill>
                <a:latin typeface="Calibri" pitchFamily="34" charset="0"/>
              </a:rPr>
              <a:t>		</a:t>
            </a:r>
          </a:p>
          <a:p>
            <a:pPr lvl="1">
              <a:buFontTx/>
              <a:buNone/>
            </a:pPr>
            <a:r>
              <a:rPr lang="en-US" altLang="en-US" b="1" i="1" dirty="0">
                <a:solidFill>
                  <a:srgbClr val="FF0000"/>
                </a:solidFill>
                <a:latin typeface="Calibri" pitchFamily="34" charset="0"/>
              </a:rPr>
              <a:t>Application: Due January 20, 2020 </a:t>
            </a:r>
          </a:p>
        </p:txBody>
      </p:sp>
      <p:pic>
        <p:nvPicPr>
          <p:cNvPr id="194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96199"/>
            <a:ext cx="29718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494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20483" name="Text Box 8"/>
          <p:cNvSpPr txBox="1">
            <a:spLocks noChangeArrowheads="1"/>
          </p:cNvSpPr>
          <p:nvPr/>
        </p:nvSpPr>
        <p:spPr bwMode="auto">
          <a:xfrm>
            <a:off x="609600" y="1447800"/>
            <a:ext cx="7772400" cy="36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nSpc>
                <a:spcPct val="120000"/>
              </a:lnSpc>
              <a:buFontTx/>
              <a:buNone/>
            </a:pPr>
            <a:r>
              <a:rPr lang="en-US" altLang="en-US" b="1" dirty="0">
                <a:solidFill>
                  <a:srgbClr val="000000"/>
                </a:solidFill>
                <a:latin typeface="Calibri" pitchFamily="34" charset="0"/>
              </a:rPr>
              <a:t>Selection Criteria</a:t>
            </a:r>
          </a:p>
          <a:p>
            <a:pPr lvl="1">
              <a:lnSpc>
                <a:spcPct val="120000"/>
              </a:lnSpc>
              <a:buFont typeface="Wingdings" pitchFamily="2" charset="2"/>
              <a:buChar char="§"/>
            </a:pPr>
            <a:r>
              <a:rPr lang="en-US" altLang="en-US" dirty="0">
                <a:solidFill>
                  <a:srgbClr val="000000"/>
                </a:solidFill>
                <a:latin typeface="Calibri" pitchFamily="34" charset="0"/>
              </a:rPr>
              <a:t>Reasons</a:t>
            </a:r>
          </a:p>
          <a:p>
            <a:pPr lvl="1">
              <a:lnSpc>
                <a:spcPct val="120000"/>
              </a:lnSpc>
              <a:buFont typeface="Wingdings" pitchFamily="2" charset="2"/>
              <a:buChar char="§"/>
            </a:pPr>
            <a:r>
              <a:rPr lang="en-US" altLang="en-US" dirty="0">
                <a:solidFill>
                  <a:srgbClr val="000000"/>
                </a:solidFill>
                <a:latin typeface="Calibri" pitchFamily="34" charset="0"/>
              </a:rPr>
              <a:t>Fit for Academic and/or Career goals</a:t>
            </a:r>
          </a:p>
          <a:p>
            <a:pPr lvl="1">
              <a:lnSpc>
                <a:spcPct val="120000"/>
              </a:lnSpc>
              <a:buFont typeface="Wingdings" pitchFamily="2" charset="2"/>
              <a:buChar char="§"/>
            </a:pPr>
            <a:r>
              <a:rPr lang="en-US" altLang="en-US" dirty="0">
                <a:solidFill>
                  <a:srgbClr val="000000"/>
                </a:solidFill>
                <a:latin typeface="Calibri" pitchFamily="34" charset="0"/>
              </a:rPr>
              <a:t>Academic Performance </a:t>
            </a:r>
          </a:p>
          <a:p>
            <a:pPr lvl="1">
              <a:lnSpc>
                <a:spcPct val="120000"/>
              </a:lnSpc>
              <a:buFont typeface="Wingdings" pitchFamily="2" charset="2"/>
              <a:buChar char="§"/>
            </a:pPr>
            <a:r>
              <a:rPr lang="en-US" altLang="en-US" dirty="0">
                <a:solidFill>
                  <a:srgbClr val="000000"/>
                </a:solidFill>
                <a:latin typeface="Calibri" pitchFamily="34" charset="0"/>
              </a:rPr>
              <a:t>Maturity &amp; Professionalism</a:t>
            </a:r>
          </a:p>
          <a:p>
            <a:pPr lvl="1">
              <a:lnSpc>
                <a:spcPct val="120000"/>
              </a:lnSpc>
              <a:buFont typeface="Wingdings" pitchFamily="2" charset="2"/>
              <a:buChar char="§"/>
            </a:pPr>
            <a:r>
              <a:rPr lang="en-US" altLang="en-US" dirty="0">
                <a:solidFill>
                  <a:srgbClr val="000000"/>
                </a:solidFill>
                <a:latin typeface="Calibri" pitchFamily="34" charset="0"/>
              </a:rPr>
              <a:t>Strong ambassador for UBC Sauder</a:t>
            </a:r>
            <a:endParaRPr lang="en-US" altLang="en-US" b="1" u="sng" dirty="0">
              <a:solidFill>
                <a:srgbClr val="000000"/>
              </a:solidFill>
              <a:latin typeface="Calibri" pitchFamily="34" charset="0"/>
            </a:endParaRPr>
          </a:p>
        </p:txBody>
      </p:sp>
    </p:spTree>
    <p:extLst>
      <p:ext uri="{BB962C8B-B14F-4D97-AF65-F5344CB8AC3E}">
        <p14:creationId xmlns:p14="http://schemas.microsoft.com/office/powerpoint/2010/main" val="28301544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21507" name="Text Box 8"/>
          <p:cNvSpPr txBox="1">
            <a:spLocks noChangeArrowheads="1"/>
          </p:cNvSpPr>
          <p:nvPr/>
        </p:nvSpPr>
        <p:spPr bwMode="auto">
          <a:xfrm>
            <a:off x="304800" y="1447800"/>
            <a:ext cx="8382000" cy="318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b="1" dirty="0">
                <a:solidFill>
                  <a:srgbClr val="000000"/>
                </a:solidFill>
                <a:latin typeface="Calibri" pitchFamily="34" charset="0"/>
              </a:rPr>
              <a:t>Academic Requirements While On Exchange</a:t>
            </a:r>
          </a:p>
          <a:p>
            <a:pPr lvl="1">
              <a:buFont typeface="Wingdings" pitchFamily="2" charset="2"/>
              <a:buChar char="Ø"/>
            </a:pPr>
            <a:endParaRPr lang="en-US" altLang="en-US" sz="2400" dirty="0">
              <a:solidFill>
                <a:srgbClr val="000000"/>
              </a:solidFill>
              <a:latin typeface="Calibri" pitchFamily="34" charset="0"/>
            </a:endParaRPr>
          </a:p>
          <a:p>
            <a:pPr lvl="1">
              <a:spcBef>
                <a:spcPct val="5000"/>
              </a:spcBef>
              <a:buFont typeface="Wingdings" pitchFamily="2" charset="2"/>
              <a:buChar char="§"/>
            </a:pPr>
            <a:r>
              <a:rPr lang="en-US" altLang="en-US" dirty="0">
                <a:solidFill>
                  <a:srgbClr val="000000"/>
                </a:solidFill>
                <a:latin typeface="Calibri" pitchFamily="34" charset="0"/>
              </a:rPr>
              <a:t>Must  take a ‘full-time course load’ comparable        to 8 modules </a:t>
            </a:r>
          </a:p>
          <a:p>
            <a:pPr lvl="1">
              <a:spcBef>
                <a:spcPct val="5000"/>
              </a:spcBef>
              <a:buFont typeface="Wingdings" pitchFamily="2" charset="2"/>
              <a:buChar char="§"/>
            </a:pPr>
            <a:endParaRPr lang="en-US" altLang="en-US" sz="1200" dirty="0">
              <a:solidFill>
                <a:srgbClr val="000000"/>
              </a:solidFill>
              <a:latin typeface="Calibri" pitchFamily="34" charset="0"/>
            </a:endParaRPr>
          </a:p>
          <a:p>
            <a:pPr lvl="1">
              <a:spcBef>
                <a:spcPct val="5000"/>
              </a:spcBef>
              <a:buFont typeface="Wingdings" pitchFamily="2" charset="2"/>
              <a:buChar char="§"/>
            </a:pPr>
            <a:r>
              <a:rPr lang="en-US" altLang="en-US" dirty="0">
                <a:solidFill>
                  <a:srgbClr val="000000"/>
                </a:solidFill>
                <a:latin typeface="Calibri" pitchFamily="34" charset="0"/>
              </a:rPr>
              <a:t>Fill as many Track requirements as possible prior to exchange</a:t>
            </a:r>
          </a:p>
          <a:p>
            <a:pPr lvl="1">
              <a:spcBef>
                <a:spcPct val="5000"/>
              </a:spcBef>
              <a:buFont typeface="Wingdings" pitchFamily="2" charset="2"/>
              <a:buChar char="§"/>
            </a:pPr>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9458202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228600" y="1219200"/>
            <a:ext cx="8153400" cy="4400550"/>
          </a:xfrm>
          <a:prstGeom prst="rect">
            <a:avLst/>
          </a:prstGeom>
          <a:noFill/>
          <a:ln w="9525">
            <a:noFill/>
            <a:miter lim="800000"/>
            <a:headEnd/>
            <a:tailEnd/>
          </a:ln>
        </p:spPr>
        <p:txBody>
          <a:bodyPr>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REGISTRATION &amp; GRADING</a:t>
            </a:r>
          </a:p>
          <a:p>
            <a:pPr marL="342900" indent="-342900">
              <a:spcBef>
                <a:spcPct val="20000"/>
              </a:spcBef>
              <a:defRPr/>
            </a:pPr>
            <a:endParaRPr lang="en-US" altLang="en-US" sz="1000" b="1" dirty="0">
              <a:solidFill>
                <a:srgbClr val="000000"/>
              </a:solidFill>
              <a:latin typeface="Calibri" pitchFamily="34" charset="0"/>
              <a:ea typeface="ＭＳ Ｐゴシック" pitchFamily="1" charset="-128"/>
            </a:endParaRPr>
          </a:p>
          <a:p>
            <a:pPr marL="342900" indent="-342900">
              <a:spcBef>
                <a:spcPct val="20000"/>
              </a:spcBef>
              <a:defRPr/>
            </a:pPr>
            <a:endParaRPr lang="en-US" altLang="en-US" sz="1000" b="1" dirty="0">
              <a:solidFill>
                <a:srgbClr val="000000"/>
              </a:solidFill>
              <a:latin typeface="Calibri" pitchFamily="34" charset="0"/>
              <a:ea typeface="ＭＳ Ｐゴシック" pitchFamily="1" charset="-128"/>
            </a:endParaRP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Registered by RHL Office in exchange course    </a:t>
            </a:r>
          </a:p>
          <a:p>
            <a:pPr lvl="1">
              <a:spcBef>
                <a:spcPct val="20000"/>
              </a:spcBef>
              <a:defRPr/>
            </a:pPr>
            <a:r>
              <a:rPr lang="en-US" altLang="en-US" sz="2800" dirty="0">
                <a:solidFill>
                  <a:srgbClr val="000000"/>
                </a:solidFill>
                <a:latin typeface="Calibri" pitchFamily="34" charset="0"/>
                <a:ea typeface="ＭＳ Ｐゴシック" pitchFamily="1" charset="-128"/>
              </a:rPr>
              <a:t>	‘BA 530’ (~12 Credits)</a:t>
            </a:r>
          </a:p>
          <a:p>
            <a:pPr marL="741363" lvl="1" indent="-284163">
              <a:spcBef>
                <a:spcPct val="20000"/>
              </a:spcBef>
              <a:buFont typeface="Wingdings" pitchFamily="2" charset="2"/>
              <a:buChar char="§"/>
              <a:defRPr/>
            </a:pPr>
            <a:endParaRPr lang="en-US" altLang="en-US" sz="1400" dirty="0">
              <a:solidFill>
                <a:srgbClr val="000000"/>
              </a:solidFill>
              <a:latin typeface="Calibri" pitchFamily="34" charset="0"/>
              <a:ea typeface="ＭＳ Ｐゴシック" pitchFamily="1" charset="-128"/>
            </a:endParaRP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Completed coursework evaluated by Sauder after receiving host school transcripts</a:t>
            </a:r>
          </a:p>
          <a:p>
            <a:pPr marL="741363" lvl="1" indent="-284163">
              <a:spcBef>
                <a:spcPct val="20000"/>
              </a:spcBef>
              <a:buFont typeface="Wingdings" pitchFamily="2" charset="2"/>
              <a:buChar char="§"/>
              <a:defRPr/>
            </a:pPr>
            <a:endParaRPr lang="en-US" altLang="en-US" sz="1200" dirty="0">
              <a:solidFill>
                <a:srgbClr val="000000"/>
              </a:solidFill>
              <a:latin typeface="Calibri" pitchFamily="34" charset="0"/>
              <a:ea typeface="ＭＳ Ｐゴシック" pitchFamily="1" charset="-128"/>
            </a:endParaRP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Assessed on a Pass/Fail basis</a:t>
            </a:r>
          </a:p>
          <a:p>
            <a:pPr>
              <a:spcBef>
                <a:spcPct val="50000"/>
              </a:spcBef>
              <a:defRPr/>
            </a:pPr>
            <a:endParaRPr lang="en-US" dirty="0">
              <a:solidFill>
                <a:srgbClr val="58595B"/>
              </a:solidFill>
              <a:ea typeface="ＭＳ Ｐゴシック" pitchFamily="1" charset="-128"/>
            </a:endParaRPr>
          </a:p>
        </p:txBody>
      </p:sp>
      <p:pic>
        <p:nvPicPr>
          <p:cNvPr id="22532" name="Picture 4" descr="C:\Users\Owner\AppData\Local\Microsoft\Windows\Temporary Internet Files\Content.IE5\898T86RR\MP9001749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700" y="3990975"/>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6630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endParaRPr lang="en-US" altLang="en-US" sz="2400" b="1" dirty="0">
              <a:solidFill>
                <a:schemeClr val="accent5">
                  <a:lumMod val="75000"/>
                </a:schemeClr>
              </a:solidFill>
            </a:endParaRPr>
          </a:p>
        </p:txBody>
      </p:sp>
      <p:sp>
        <p:nvSpPr>
          <p:cNvPr id="23555" name="Text Box 8"/>
          <p:cNvSpPr txBox="1">
            <a:spLocks noChangeArrowheads="1"/>
          </p:cNvSpPr>
          <p:nvPr/>
        </p:nvSpPr>
        <p:spPr bwMode="auto">
          <a:xfrm>
            <a:off x="609600" y="1371600"/>
            <a:ext cx="8210872" cy="40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800100" indent="-34290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b="1" dirty="0">
                <a:solidFill>
                  <a:srgbClr val="000000"/>
                </a:solidFill>
                <a:latin typeface="Calibri" pitchFamily="34" charset="0"/>
              </a:rPr>
              <a:t>WHEN DO I GO ON EXCHANGE?</a:t>
            </a:r>
          </a:p>
          <a:p>
            <a:pPr>
              <a:buFontTx/>
              <a:buNone/>
            </a:pPr>
            <a:endParaRPr lang="en-US" altLang="en-US" sz="1200" b="1" dirty="0">
              <a:solidFill>
                <a:srgbClr val="000000"/>
              </a:solidFill>
              <a:latin typeface="Calibri" pitchFamily="34" charset="0"/>
            </a:endParaRPr>
          </a:p>
          <a:p>
            <a:pPr>
              <a:buFontTx/>
              <a:buNone/>
            </a:pPr>
            <a:endParaRPr lang="en-US" altLang="en-US" sz="1100" dirty="0">
              <a:solidFill>
                <a:srgbClr val="000000"/>
              </a:solidFill>
              <a:latin typeface="Calibri" pitchFamily="34" charset="0"/>
            </a:endParaRPr>
          </a:p>
          <a:p>
            <a:pPr>
              <a:buFont typeface="Wingdings" pitchFamily="2" charset="2"/>
              <a:buChar char="§"/>
            </a:pPr>
            <a:r>
              <a:rPr lang="en-US" altLang="en-US" sz="2800" dirty="0">
                <a:solidFill>
                  <a:srgbClr val="000000"/>
                </a:solidFill>
                <a:latin typeface="Calibri" pitchFamily="34" charset="0"/>
              </a:rPr>
              <a:t>Fall 2020 - Periods 6 &amp; 7</a:t>
            </a:r>
          </a:p>
          <a:p>
            <a:pPr>
              <a:buFont typeface="Wingdings" pitchFamily="2" charset="2"/>
              <a:buChar char="§"/>
            </a:pPr>
            <a:endParaRPr lang="en-US" altLang="en-US" sz="1400" dirty="0">
              <a:solidFill>
                <a:srgbClr val="000000"/>
              </a:solidFill>
              <a:latin typeface="Calibri" pitchFamily="34" charset="0"/>
            </a:endParaRPr>
          </a:p>
          <a:p>
            <a:pPr>
              <a:buFont typeface="Wingdings" pitchFamily="2" charset="2"/>
              <a:buChar char="§"/>
            </a:pPr>
            <a:r>
              <a:rPr lang="en-US" altLang="en-US" sz="2800" dirty="0">
                <a:solidFill>
                  <a:srgbClr val="000000"/>
                </a:solidFill>
                <a:latin typeface="Calibri" pitchFamily="34" charset="0"/>
              </a:rPr>
              <a:t>Timing differs by Exchange Partner</a:t>
            </a:r>
          </a:p>
          <a:p>
            <a:pPr lvl="1">
              <a:buFont typeface="Wingdings" panose="05000000000000000000" pitchFamily="2" charset="2"/>
              <a:buChar char="Ø"/>
            </a:pPr>
            <a:r>
              <a:rPr lang="en-US" altLang="en-US" sz="2000" dirty="0">
                <a:solidFill>
                  <a:srgbClr val="000000"/>
                </a:solidFill>
                <a:latin typeface="Calibri" pitchFamily="34" charset="0"/>
              </a:rPr>
              <a:t>Earlier Start: Ex. National University of Singapore (August)</a:t>
            </a:r>
          </a:p>
          <a:p>
            <a:pPr lvl="1">
              <a:buFont typeface="Wingdings" panose="05000000000000000000" pitchFamily="2" charset="2"/>
              <a:buChar char="Ø"/>
            </a:pPr>
            <a:r>
              <a:rPr lang="en-US" altLang="en-US" sz="2000" dirty="0">
                <a:solidFill>
                  <a:srgbClr val="000000"/>
                </a:solidFill>
                <a:latin typeface="Calibri" pitchFamily="34" charset="0"/>
              </a:rPr>
              <a:t>Later Start: Ex. Manchester Business School, ESADE (October)</a:t>
            </a:r>
          </a:p>
          <a:p>
            <a:pPr marL="457200" lvl="1" indent="-398463">
              <a:buFont typeface="Wingdings" panose="05000000000000000000" pitchFamily="2" charset="2"/>
              <a:buChar char="§"/>
            </a:pPr>
            <a:r>
              <a:rPr lang="en-US" altLang="en-US" dirty="0">
                <a:solidFill>
                  <a:srgbClr val="000000"/>
                </a:solidFill>
                <a:latin typeface="Calibri" pitchFamily="34" charset="0"/>
              </a:rPr>
              <a:t>Go for full term or just one Period!</a:t>
            </a:r>
          </a:p>
          <a:p>
            <a:pPr marL="457200" lvl="1" indent="-398463">
              <a:buFont typeface="Wingdings" panose="05000000000000000000" pitchFamily="2" charset="2"/>
              <a:buChar char="§"/>
            </a:pPr>
            <a:r>
              <a:rPr lang="en-US" altLang="en-US" dirty="0">
                <a:solidFill>
                  <a:srgbClr val="000000"/>
                </a:solidFill>
                <a:latin typeface="Calibri" pitchFamily="34" charset="0"/>
              </a:rPr>
              <a:t>Spring  2021 (after program completion) is possible </a:t>
            </a:r>
          </a:p>
        </p:txBody>
      </p:sp>
      <p:pic>
        <p:nvPicPr>
          <p:cNvPr id="23556" name="Picture 6" descr="C:\Users\Owner\AppData\Local\Microsoft\Windows\Temporary Internet Files\Content.IE5\LIJILLJ0\MP9004003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108" y="1844824"/>
            <a:ext cx="25146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1966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685800" y="1371600"/>
            <a:ext cx="7696200" cy="5321457"/>
          </a:xfrm>
          <a:prstGeom prst="rect">
            <a:avLst/>
          </a:prstGeom>
          <a:noFill/>
          <a:ln w="9525">
            <a:noFill/>
            <a:miter lim="800000"/>
            <a:headEnd/>
            <a:tailEnd/>
          </a:ln>
        </p:spPr>
        <p:txBody>
          <a:bodyPr>
            <a:spAutoFit/>
          </a:bodyPr>
          <a:lstStyle/>
          <a:p>
            <a:pPr marL="342900" indent="-342900">
              <a:spcBef>
                <a:spcPct val="20000"/>
              </a:spcBef>
              <a:defRPr/>
            </a:pPr>
            <a:r>
              <a:rPr lang="en-US" altLang="en-US" sz="3200" b="1" dirty="0">
                <a:solidFill>
                  <a:srgbClr val="000000"/>
                </a:solidFill>
                <a:latin typeface="Calibri" pitchFamily="34" charset="0"/>
                <a:ea typeface="ＭＳ Ｐゴシック" pitchFamily="1" charset="-128"/>
              </a:rPr>
              <a:t>Exchange Costs: </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UBC Tuition </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Transportation</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Accommodation</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Books &amp; Study Packages</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Language Class Fees</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Personal Expenses  </a:t>
            </a:r>
          </a:p>
          <a:p>
            <a:pPr marL="741363" lvl="1" indent="-284163">
              <a:spcBef>
                <a:spcPct val="20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 Application fee</a:t>
            </a:r>
          </a:p>
          <a:p>
            <a:pPr marL="741363" lvl="1" indent="-284163">
              <a:spcBef>
                <a:spcPct val="20000"/>
              </a:spcBef>
              <a:buFontTx/>
              <a:buChar char="–"/>
              <a:defRPr/>
            </a:pPr>
            <a:endParaRPr lang="en-US" altLang="en-US" sz="1000" dirty="0">
              <a:solidFill>
                <a:srgbClr val="000000"/>
              </a:solidFill>
              <a:latin typeface="Calibri" pitchFamily="34" charset="0"/>
              <a:ea typeface="ＭＳ Ｐゴシック" pitchFamily="1" charset="-128"/>
            </a:endParaRPr>
          </a:p>
          <a:p>
            <a:pPr marL="342900" indent="-342900" algn="ctr">
              <a:spcBef>
                <a:spcPct val="20000"/>
              </a:spcBef>
              <a:defRPr/>
            </a:pPr>
            <a:r>
              <a:rPr lang="en-US" altLang="en-US" sz="2800" b="1" dirty="0">
                <a:solidFill>
                  <a:srgbClr val="000000"/>
                </a:solidFill>
                <a:latin typeface="Calibri" pitchFamily="34" charset="0"/>
                <a:ea typeface="ＭＳ Ｐゴシック" pitchFamily="1" charset="-128"/>
              </a:rPr>
              <a:t>EXCHANGE STUDENT SCHOLARSHIPS AVAILABLE!</a:t>
            </a:r>
          </a:p>
          <a:p>
            <a:pPr>
              <a:spcBef>
                <a:spcPct val="50000"/>
              </a:spcBef>
              <a:defRPr/>
            </a:pPr>
            <a:endParaRPr lang="en-US" dirty="0">
              <a:solidFill>
                <a:srgbClr val="58595B"/>
              </a:solidFill>
              <a:ea typeface="ＭＳ Ｐゴシック" pitchFamily="1" charset="-128"/>
            </a:endParaRPr>
          </a:p>
        </p:txBody>
      </p:sp>
      <p:pic>
        <p:nvPicPr>
          <p:cNvPr id="24580" name="Picture 6" descr="C:\Users\Owner\AppData\Local\Microsoft\Windows\Temporary Internet Files\Content.IE5\LIJILLJ0\MP9004025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2113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4443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04800" y="1295400"/>
            <a:ext cx="7239000" cy="4191000"/>
          </a:xfrm>
        </p:spPr>
        <p:txBody>
          <a:bodyPr/>
          <a:lstStyle/>
          <a:p>
            <a:pPr algn="ctr">
              <a:buFontTx/>
              <a:buNone/>
              <a:defRPr/>
            </a:pPr>
            <a:r>
              <a:rPr lang="en-US" altLang="en-US" b="1" dirty="0">
                <a:solidFill>
                  <a:srgbClr val="000000"/>
                </a:solidFill>
                <a:latin typeface="Calibri" pitchFamily="34" charset="0"/>
              </a:rPr>
              <a:t>	Today’s Topics </a:t>
            </a:r>
          </a:p>
          <a:p>
            <a:pPr>
              <a:buFont typeface="Wingdings" pitchFamily="2" charset="2"/>
              <a:buChar char="§"/>
              <a:defRPr/>
            </a:pPr>
            <a:endParaRPr lang="en-US" altLang="en-US" sz="1000" b="1" dirty="0">
              <a:solidFill>
                <a:srgbClr val="000000"/>
              </a:solidFill>
              <a:latin typeface="Calibri" pitchFamily="34" charset="0"/>
            </a:endParaRPr>
          </a:p>
          <a:p>
            <a:pPr marL="741363" lvl="1" indent="-284163">
              <a:buFont typeface="Wingdings" pitchFamily="2" charset="2"/>
              <a:buChar char="§"/>
              <a:defRPr/>
            </a:pPr>
            <a:endParaRPr lang="en-US" altLang="en-US" dirty="0">
              <a:latin typeface="Calibri" pitchFamily="34" charset="0"/>
            </a:endParaRPr>
          </a:p>
          <a:p>
            <a:pPr marL="741363" lvl="1" indent="-284163">
              <a:buFont typeface="Wingdings" pitchFamily="2" charset="2"/>
              <a:buChar char="§"/>
              <a:defRPr/>
            </a:pPr>
            <a:r>
              <a:rPr lang="en-US" altLang="en-US" dirty="0">
                <a:latin typeface="Calibri" pitchFamily="34" charset="0"/>
              </a:rPr>
              <a:t>MBA Exchange</a:t>
            </a:r>
          </a:p>
          <a:p>
            <a:pPr marL="741363" lvl="1" indent="-284163">
              <a:buFont typeface="Wingdings" pitchFamily="2" charset="2"/>
              <a:buChar char="§"/>
              <a:defRPr/>
            </a:pPr>
            <a:r>
              <a:rPr lang="en-US" altLang="en-US" dirty="0">
                <a:latin typeface="Calibri" pitchFamily="34" charset="0"/>
              </a:rPr>
              <a:t>GNAM</a:t>
            </a:r>
          </a:p>
          <a:p>
            <a:pPr marL="741363" lvl="1" indent="-284163">
              <a:buFont typeface="Wingdings" pitchFamily="2" charset="2"/>
              <a:buChar char="§"/>
              <a:defRPr/>
            </a:pPr>
            <a:r>
              <a:rPr lang="en-US" altLang="en-US" dirty="0">
                <a:solidFill>
                  <a:srgbClr val="000000"/>
                </a:solidFill>
                <a:latin typeface="Calibri" pitchFamily="34" charset="0"/>
              </a:rPr>
              <a:t>IMBA</a:t>
            </a:r>
          </a:p>
          <a:p>
            <a:pPr marL="741363" lvl="1" indent="-284163">
              <a:buFont typeface="Wingdings" pitchFamily="2" charset="2"/>
              <a:buChar char="§"/>
              <a:defRPr/>
            </a:pPr>
            <a:r>
              <a:rPr lang="en-US" altLang="en-US" dirty="0">
                <a:solidFill>
                  <a:srgbClr val="000000"/>
                </a:solidFill>
                <a:latin typeface="Calibri" pitchFamily="34" charset="0"/>
              </a:rPr>
              <a:t>UBC MBA-Yale MAM</a:t>
            </a:r>
          </a:p>
          <a:p>
            <a:pPr marL="741363" lvl="1" indent="-284163">
              <a:buFont typeface="Wingdings" pitchFamily="2" charset="2"/>
              <a:buChar char="§"/>
              <a:defRPr/>
            </a:pPr>
            <a:endParaRPr lang="en-US" altLang="en-US" dirty="0">
              <a:latin typeface="Calibri" pitchFamily="34" charset="0"/>
            </a:endParaRPr>
          </a:p>
          <a:p>
            <a:pPr marL="457200" lvl="1" indent="0">
              <a:buFontTx/>
              <a:buNone/>
              <a:defRPr/>
            </a:pPr>
            <a:endParaRPr lang="en-US" altLang="en-US" dirty="0">
              <a:latin typeface="Calibri" pitchFamily="34" charset="0"/>
            </a:endParaRPr>
          </a:p>
        </p:txBody>
      </p:sp>
      <p:sp>
        <p:nvSpPr>
          <p:cNvPr id="4099" name="Rectangle 4"/>
          <p:cNvSpPr>
            <a:spLocks noChangeArrowheads="1"/>
          </p:cNvSpPr>
          <p:nvPr/>
        </p:nvSpPr>
        <p:spPr bwMode="auto">
          <a:xfrm>
            <a:off x="6096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Global Learning</a:t>
            </a:r>
            <a:endParaRPr lang="en-US" altLang="en-US" sz="2400" b="1" dirty="0">
              <a:solidFill>
                <a:schemeClr val="bg1"/>
              </a:solidFill>
            </a:endParaRPr>
          </a:p>
        </p:txBody>
      </p:sp>
      <p:pic>
        <p:nvPicPr>
          <p:cNvPr id="41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48880"/>
            <a:ext cx="325437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3199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25603" name="Text Box 8"/>
          <p:cNvSpPr txBox="1">
            <a:spLocks noChangeArrowheads="1"/>
          </p:cNvSpPr>
          <p:nvPr/>
        </p:nvSpPr>
        <p:spPr bwMode="auto">
          <a:xfrm>
            <a:off x="304800" y="1447800"/>
            <a:ext cx="83820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b="1" dirty="0">
                <a:solidFill>
                  <a:srgbClr val="000000"/>
                </a:solidFill>
                <a:latin typeface="Calibri" pitchFamily="34" charset="0"/>
              </a:rPr>
              <a:t>EXCHANGE  &amp; The MBA JOB SEARCH</a:t>
            </a:r>
          </a:p>
          <a:p>
            <a:endParaRPr lang="en-US" altLang="en-US" sz="1000" b="1" dirty="0">
              <a:solidFill>
                <a:srgbClr val="000000"/>
              </a:solidFill>
              <a:latin typeface="Calibri" pitchFamily="34" charset="0"/>
            </a:endParaRPr>
          </a:p>
          <a:p>
            <a:pPr lvl="1">
              <a:buFont typeface="Wingdings" pitchFamily="2" charset="2"/>
              <a:buChar char="§"/>
            </a:pPr>
            <a:r>
              <a:rPr lang="en-US" altLang="en-US" dirty="0">
                <a:solidFill>
                  <a:srgbClr val="000000"/>
                </a:solidFill>
                <a:latin typeface="Calibri" pitchFamily="34" charset="0"/>
              </a:rPr>
              <a:t>Opportunity for International                                             Job Search </a:t>
            </a:r>
          </a:p>
          <a:p>
            <a:pPr lvl="1">
              <a:buFont typeface="Wingdings" pitchFamily="2" charset="2"/>
              <a:buChar char="§"/>
            </a:pPr>
            <a:r>
              <a:rPr lang="en-US" altLang="en-US" dirty="0">
                <a:solidFill>
                  <a:srgbClr val="000000"/>
                </a:solidFill>
                <a:latin typeface="Calibri" pitchFamily="34" charset="0"/>
              </a:rPr>
              <a:t>Access to host school recruiting</a:t>
            </a:r>
          </a:p>
          <a:p>
            <a:pPr lvl="1">
              <a:buFont typeface="Wingdings" pitchFamily="2" charset="2"/>
              <a:buChar char="§"/>
            </a:pPr>
            <a:r>
              <a:rPr lang="en-US" altLang="en-US" dirty="0">
                <a:solidFill>
                  <a:srgbClr val="000000"/>
                </a:solidFill>
                <a:latin typeface="Calibri" pitchFamily="34" charset="0"/>
              </a:rPr>
              <a:t>Access to BCC Postings – COOL </a:t>
            </a:r>
          </a:p>
          <a:p>
            <a:pPr lvl="1">
              <a:buFont typeface="Wingdings" pitchFamily="2" charset="2"/>
              <a:buChar char="§"/>
            </a:pPr>
            <a:r>
              <a:rPr lang="en-US" altLang="en-US" dirty="0">
                <a:solidFill>
                  <a:srgbClr val="000000"/>
                </a:solidFill>
                <a:latin typeface="Calibri" pitchFamily="34" charset="0"/>
              </a:rPr>
              <a:t>MBA Internships</a:t>
            </a:r>
          </a:p>
          <a:p>
            <a:pPr lvl="1">
              <a:buFont typeface="Wingdings" pitchFamily="2" charset="2"/>
              <a:buChar char="§"/>
            </a:pPr>
            <a:r>
              <a:rPr lang="en-US" altLang="en-US" dirty="0">
                <a:solidFill>
                  <a:srgbClr val="000000"/>
                </a:solidFill>
                <a:latin typeface="Calibri" pitchFamily="34" charset="0"/>
              </a:rPr>
              <a:t>Talk to your Career Coach </a:t>
            </a:r>
          </a:p>
          <a:p>
            <a:pPr lvl="1">
              <a:buFont typeface="Wingdings" pitchFamily="2" charset="2"/>
              <a:buChar char="v"/>
            </a:pPr>
            <a:endParaRPr lang="en-US" altLang="en-US" sz="2400" dirty="0">
              <a:solidFill>
                <a:srgbClr val="000000"/>
              </a:solidFill>
            </a:endParaRPr>
          </a:p>
        </p:txBody>
      </p:sp>
      <p:pic>
        <p:nvPicPr>
          <p:cNvPr id="25604" name="Picture 6" descr="C:\Users\Owner\AppData\Local\Microsoft\Windows\Temporary Internet Files\Content.IE5\898T86RR\MP9004485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133350"/>
            <a:ext cx="2362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1336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304800" y="1219200"/>
            <a:ext cx="8229600" cy="4952125"/>
          </a:xfrm>
          <a:prstGeom prst="rect">
            <a:avLst/>
          </a:prstGeom>
          <a:noFill/>
          <a:ln w="9525">
            <a:noFill/>
            <a:miter lim="800000"/>
            <a:headEnd/>
            <a:tailEnd/>
          </a:ln>
        </p:spPr>
        <p:txBody>
          <a:bodyPr>
            <a:spAutoFit/>
          </a:bodyPr>
          <a:lstStyle/>
          <a:p>
            <a:pPr marL="342900" indent="-342900">
              <a:spcBef>
                <a:spcPct val="20000"/>
              </a:spcBef>
              <a:defRPr/>
            </a:pPr>
            <a:r>
              <a:rPr lang="en-US" altLang="en-US" sz="3200" b="1" dirty="0">
                <a:solidFill>
                  <a:srgbClr val="000000"/>
                </a:solidFill>
                <a:latin typeface="Calibri" pitchFamily="34" charset="0"/>
                <a:ea typeface="ＭＳ Ｐゴシック" pitchFamily="1" charset="-128"/>
              </a:rPr>
              <a:t>    DECISION-MAKING TOOLS </a:t>
            </a:r>
          </a:p>
          <a:p>
            <a:pPr marL="342900" indent="-342900">
              <a:spcBef>
                <a:spcPct val="20000"/>
              </a:spcBef>
              <a:defRPr/>
            </a:pPr>
            <a:endParaRPr lang="en-US" altLang="en-US" sz="3200" b="1" dirty="0">
              <a:solidFill>
                <a:srgbClr val="000000"/>
              </a:solidFill>
              <a:latin typeface="Calibri" pitchFamily="34" charset="0"/>
              <a:ea typeface="ＭＳ Ｐゴシック" pitchFamily="1" charset="-128"/>
            </a:endParaRPr>
          </a:p>
          <a:p>
            <a:pPr marL="3027363" lvl="6" indent="-284163">
              <a:lnSpc>
                <a:spcPct val="125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MBA Exchange Fair – Nov 18</a:t>
            </a:r>
          </a:p>
          <a:p>
            <a:pPr marL="3027363" lvl="6" indent="-284163">
              <a:lnSpc>
                <a:spcPct val="125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“Global Learning” Folder in Canvas</a:t>
            </a:r>
            <a:endParaRPr lang="en-US" altLang="en-US" sz="1200" dirty="0">
              <a:solidFill>
                <a:srgbClr val="000000"/>
              </a:solidFill>
              <a:latin typeface="Calibri" pitchFamily="34" charset="0"/>
              <a:ea typeface="ＭＳ Ｐゴシック" pitchFamily="1" charset="-128"/>
            </a:endParaRPr>
          </a:p>
          <a:p>
            <a:pPr marL="3027363" lvl="6" indent="-284163">
              <a:lnSpc>
                <a:spcPct val="125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Exchange Partner Websites</a:t>
            </a:r>
          </a:p>
          <a:p>
            <a:pPr marL="3027363" lvl="6" indent="-284163">
              <a:lnSpc>
                <a:spcPct val="125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Exchange Reports online </a:t>
            </a:r>
          </a:p>
          <a:p>
            <a:pPr marL="3027363" lvl="6" indent="-284163">
              <a:lnSpc>
                <a:spcPct val="125000"/>
              </a:lnSpc>
              <a:spcBef>
                <a:spcPct val="5000"/>
              </a:spcBef>
              <a:buFont typeface="Wingdings" pitchFamily="2" charset="2"/>
              <a:buChar char="§"/>
              <a:defRPr/>
            </a:pPr>
            <a:r>
              <a:rPr lang="en-CA" altLang="en-US" sz="2800" dirty="0">
                <a:solidFill>
                  <a:srgbClr val="000000"/>
                </a:solidFill>
                <a:latin typeface="Calibri" pitchFamily="34" charset="0"/>
                <a:ea typeface="ＭＳ Ｐゴシック" pitchFamily="1" charset="-128"/>
              </a:rPr>
              <a:t>BCC Career Coach</a:t>
            </a:r>
          </a:p>
          <a:p>
            <a:pPr marL="3027363" lvl="6" indent="-284163">
              <a:lnSpc>
                <a:spcPct val="125000"/>
              </a:lnSpc>
              <a:spcBef>
                <a:spcPct val="5000"/>
              </a:spcBef>
              <a:buFont typeface="Wingdings" pitchFamily="2" charset="2"/>
              <a:buChar char="§"/>
              <a:defRPr/>
            </a:pPr>
            <a:r>
              <a:rPr lang="en-CA" altLang="en-US" sz="2800" dirty="0">
                <a:solidFill>
                  <a:srgbClr val="000000"/>
                </a:solidFill>
                <a:latin typeface="Calibri" pitchFamily="34" charset="0"/>
                <a:ea typeface="ＭＳ Ｐゴシック" pitchFamily="1" charset="-128"/>
              </a:rPr>
              <a:t>Exchange Advising</a:t>
            </a:r>
            <a:endParaRPr lang="en-US" altLang="en-US" sz="2800" dirty="0">
              <a:solidFill>
                <a:srgbClr val="000000"/>
              </a:solidFill>
              <a:latin typeface="Calibri" pitchFamily="34" charset="0"/>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pic>
        <p:nvPicPr>
          <p:cNvPr id="26628" name="Picture 8" descr="C:\Users\Owner\AppData\Local\Microsoft\Windows\Temporary Internet Files\Content.IE5\951J0EZ2\MP9002851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55" y="2492896"/>
            <a:ext cx="2057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8229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304800" y="1066800"/>
            <a:ext cx="8229600" cy="1000274"/>
          </a:xfrm>
          <a:prstGeom prst="rect">
            <a:avLst/>
          </a:prstGeom>
          <a:noFill/>
          <a:ln w="9525">
            <a:noFill/>
            <a:miter lim="800000"/>
            <a:headEnd/>
            <a:tailEnd/>
          </a:ln>
        </p:spPr>
        <p:txBody>
          <a:bodyPr>
            <a:spAutoFit/>
          </a:bodyPr>
          <a:lstStyle/>
          <a:p>
            <a:pPr marL="342900" indent="-342900">
              <a:spcBef>
                <a:spcPct val="20000"/>
              </a:spcBef>
              <a:defRPr/>
            </a:pPr>
            <a:r>
              <a:rPr lang="en-US" altLang="en-US" sz="3200" b="1" dirty="0">
                <a:solidFill>
                  <a:srgbClr val="000000"/>
                </a:solidFill>
                <a:latin typeface="Calibri" pitchFamily="34" charset="0"/>
                <a:ea typeface="ＭＳ Ｐゴシック" pitchFamily="1" charset="-128"/>
              </a:rPr>
              <a:t>   Exchange Information in Canvas </a:t>
            </a:r>
          </a:p>
          <a:p>
            <a:pPr>
              <a:spcBef>
                <a:spcPct val="50000"/>
              </a:spcBef>
              <a:defRPr/>
            </a:pPr>
            <a:endParaRPr lang="en-US" dirty="0">
              <a:solidFill>
                <a:srgbClr val="58595B"/>
              </a:solidFill>
              <a:ea typeface="ＭＳ Ｐゴシック" pitchFamily="1" charset="-128"/>
            </a:endParaRPr>
          </a:p>
        </p:txBody>
      </p:sp>
      <p:pic>
        <p:nvPicPr>
          <p:cNvPr id="4" name="Picture 3">
            <a:extLst>
              <a:ext uri="{FF2B5EF4-FFF2-40B4-BE49-F238E27FC236}">
                <a16:creationId xmlns:a16="http://schemas.microsoft.com/office/drawing/2014/main" id="{E38507AE-0C9B-4081-913A-237663F3162E}"/>
              </a:ext>
            </a:extLst>
          </p:cNvPr>
          <p:cNvPicPr>
            <a:picLocks noChangeAspect="1"/>
          </p:cNvPicPr>
          <p:nvPr/>
        </p:nvPicPr>
        <p:blipFill>
          <a:blip r:embed="rId3"/>
          <a:stretch>
            <a:fillRect/>
          </a:stretch>
        </p:blipFill>
        <p:spPr>
          <a:xfrm>
            <a:off x="0" y="1700808"/>
            <a:ext cx="9180512" cy="5157192"/>
          </a:xfrm>
          <a:prstGeom prst="rect">
            <a:avLst/>
          </a:prstGeom>
        </p:spPr>
      </p:pic>
      <p:sp>
        <p:nvSpPr>
          <p:cNvPr id="9" name="Right Arrow 8"/>
          <p:cNvSpPr/>
          <p:nvPr/>
        </p:nvSpPr>
        <p:spPr>
          <a:xfrm rot="8147887">
            <a:off x="1655532" y="4125262"/>
            <a:ext cx="648359" cy="3082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67544" y="4536965"/>
            <a:ext cx="1512168" cy="275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6014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304800" y="1066800"/>
            <a:ext cx="8229600" cy="1000274"/>
          </a:xfrm>
          <a:prstGeom prst="rect">
            <a:avLst/>
          </a:prstGeom>
          <a:noFill/>
          <a:ln w="9525">
            <a:noFill/>
            <a:miter lim="800000"/>
            <a:headEnd/>
            <a:tailEnd/>
          </a:ln>
        </p:spPr>
        <p:txBody>
          <a:bodyPr>
            <a:spAutoFit/>
          </a:bodyPr>
          <a:lstStyle/>
          <a:p>
            <a:pPr marL="342900" indent="-342900">
              <a:spcBef>
                <a:spcPct val="20000"/>
              </a:spcBef>
              <a:defRPr/>
            </a:pPr>
            <a:r>
              <a:rPr lang="en-US" altLang="en-US" sz="3200" b="1" dirty="0">
                <a:solidFill>
                  <a:srgbClr val="000000"/>
                </a:solidFill>
                <a:latin typeface="Calibri" pitchFamily="34" charset="0"/>
                <a:ea typeface="ＭＳ Ｐゴシック" pitchFamily="1" charset="-128"/>
              </a:rPr>
              <a:t>   Exchange Information in Canvas</a:t>
            </a:r>
          </a:p>
          <a:p>
            <a:pPr>
              <a:spcBef>
                <a:spcPct val="50000"/>
              </a:spcBef>
              <a:defRPr/>
            </a:pPr>
            <a:endParaRPr lang="en-US" dirty="0">
              <a:solidFill>
                <a:srgbClr val="58595B"/>
              </a:solidFill>
              <a:ea typeface="ＭＳ Ｐゴシック" pitchFamily="1" charset="-128"/>
            </a:endParaRPr>
          </a:p>
        </p:txBody>
      </p:sp>
      <p:pic>
        <p:nvPicPr>
          <p:cNvPr id="2" name="Picture 1">
            <a:extLst>
              <a:ext uri="{FF2B5EF4-FFF2-40B4-BE49-F238E27FC236}">
                <a16:creationId xmlns:a16="http://schemas.microsoft.com/office/drawing/2014/main" id="{276C7EF3-0E9C-4747-AD5F-E8AE6F0F3FE0}"/>
              </a:ext>
            </a:extLst>
          </p:cNvPr>
          <p:cNvPicPr>
            <a:picLocks noChangeAspect="1"/>
          </p:cNvPicPr>
          <p:nvPr/>
        </p:nvPicPr>
        <p:blipFill>
          <a:blip r:embed="rId3"/>
          <a:stretch>
            <a:fillRect/>
          </a:stretch>
        </p:blipFill>
        <p:spPr>
          <a:xfrm>
            <a:off x="17207" y="1628800"/>
            <a:ext cx="9144000" cy="5229200"/>
          </a:xfrm>
          <a:prstGeom prst="rect">
            <a:avLst/>
          </a:prstGeom>
        </p:spPr>
      </p:pic>
    </p:spTree>
    <p:extLst>
      <p:ext uri="{BB962C8B-B14F-4D97-AF65-F5344CB8AC3E}">
        <p14:creationId xmlns:p14="http://schemas.microsoft.com/office/powerpoint/2010/main" val="24875521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381000" y="1066800"/>
            <a:ext cx="8153400" cy="3031599"/>
          </a:xfrm>
          <a:prstGeom prst="rect">
            <a:avLst/>
          </a:prstGeom>
          <a:noFill/>
          <a:ln w="9525">
            <a:noFill/>
            <a:miter lim="800000"/>
            <a:headEnd/>
            <a:tailEnd/>
          </a:ln>
        </p:spPr>
        <p:txBody>
          <a:bodyPr>
            <a:spAutoFit/>
          </a:bodyPr>
          <a:lstStyle/>
          <a:p>
            <a:pPr marL="342900" indent="-342900">
              <a:spcBef>
                <a:spcPct val="20000"/>
              </a:spcBef>
              <a:defRPr/>
            </a:pPr>
            <a:r>
              <a:rPr lang="en-US" altLang="en-US" sz="3200" b="1" dirty="0">
                <a:solidFill>
                  <a:srgbClr val="000000"/>
                </a:solidFill>
                <a:latin typeface="Calibri" pitchFamily="34" charset="0"/>
                <a:ea typeface="ＭＳ Ｐゴシック" pitchFamily="1" charset="-128"/>
              </a:rPr>
              <a:t>       Important Dates: Exchange Timeline</a:t>
            </a:r>
          </a:p>
          <a:p>
            <a:pPr marL="342900" indent="-342900">
              <a:spcBef>
                <a:spcPct val="20000"/>
              </a:spcBef>
              <a:defRPr/>
            </a:pPr>
            <a:endParaRPr lang="en-US" altLang="en-US" sz="2800" b="1" dirty="0">
              <a:solidFill>
                <a:srgbClr val="000000"/>
              </a:solidFill>
              <a:ea typeface="ＭＳ Ｐゴシック" pitchFamily="1" charset="-128"/>
            </a:endParaRPr>
          </a:p>
          <a:p>
            <a:pPr marL="741363" lvl="1" indent="-284163">
              <a:spcBef>
                <a:spcPct val="20000"/>
              </a:spcBef>
              <a:defRPr/>
            </a:pPr>
            <a:endParaRPr lang="en-US" altLang="en-US" sz="2800" dirty="0">
              <a:solidFill>
                <a:srgbClr val="000000"/>
              </a:solidFill>
              <a:ea typeface="ＭＳ Ｐゴシック" pitchFamily="1" charset="-128"/>
            </a:endParaRPr>
          </a:p>
          <a:p>
            <a:pPr marL="741363" lvl="1" indent="-284163">
              <a:spcBef>
                <a:spcPct val="20000"/>
              </a:spcBef>
              <a:buFontTx/>
              <a:buChar char="–"/>
              <a:defRPr/>
            </a:pPr>
            <a:endParaRPr lang="en-US" altLang="en-US" dirty="0">
              <a:solidFill>
                <a:srgbClr val="000000"/>
              </a:solidFill>
              <a:ea typeface="ＭＳ Ｐゴシック" pitchFamily="1" charset="-128"/>
            </a:endParaRPr>
          </a:p>
          <a:p>
            <a:pPr marL="741363" lvl="1" indent="-284163">
              <a:spcBef>
                <a:spcPct val="20000"/>
              </a:spcBef>
              <a:defRPr/>
            </a:pPr>
            <a:endParaRPr lang="en-US" altLang="en-US" dirty="0">
              <a:solidFill>
                <a:srgbClr val="000000"/>
              </a:solidFill>
              <a:ea typeface="ＭＳ Ｐゴシック" pitchFamily="1" charset="-128"/>
            </a:endParaRPr>
          </a:p>
          <a:p>
            <a:pPr marL="741363" lvl="1" indent="-284163">
              <a:spcBef>
                <a:spcPct val="20000"/>
              </a:spcBef>
              <a:defRPr/>
            </a:pPr>
            <a:endParaRPr lang="en-US" altLang="en-US" dirty="0">
              <a:solidFill>
                <a:srgbClr val="000000"/>
              </a:solidFill>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391730926"/>
              </p:ext>
            </p:extLst>
          </p:nvPr>
        </p:nvGraphicFramePr>
        <p:xfrm>
          <a:off x="609600" y="1964799"/>
          <a:ext cx="8382000" cy="4267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itchFamily="34" charset="0"/>
                        </a:rPr>
                        <a:t>Date </a:t>
                      </a:r>
                      <a:endParaRPr kumimoji="0" lang="en-US" sz="2400" b="1" i="0" u="none" strike="noStrike" cap="none" normalizeH="0" baseline="0" dirty="0">
                        <a:ln>
                          <a:noFill/>
                        </a:ln>
                        <a:solidFill>
                          <a:schemeClr val="tx1"/>
                        </a:solidFill>
                        <a:effectLst/>
                        <a:latin typeface="Calibri" pitchFamily="34" charset="0"/>
                      </a:endParaRP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a:ln>
                            <a:noFill/>
                          </a:ln>
                          <a:solidFill>
                            <a:schemeClr val="tx1"/>
                          </a:solidFill>
                          <a:effectLst/>
                          <a:latin typeface="Calibri" pitchFamily="34" charset="0"/>
                        </a:rPr>
                        <a:t>Activity </a:t>
                      </a:r>
                      <a:endParaRPr kumimoji="0" lang="en-US" sz="2400" b="1" i="0" u="none" strike="noStrike" cap="none" normalizeH="0" baseline="0" dirty="0">
                        <a:ln>
                          <a:noFill/>
                        </a:ln>
                        <a:solidFill>
                          <a:schemeClr val="tx1"/>
                        </a:solidFill>
                        <a:effectLst/>
                        <a:latin typeface="Calibri" pitchFamily="34" charset="0"/>
                      </a:endParaRPr>
                    </a:p>
                  </a:txBody>
                  <a:tcPr horzOverflow="overflow">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Nov. 18, 2019</a:t>
                      </a: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Exchange Fair</a:t>
                      </a:r>
                    </a:p>
                  </a:txBody>
                  <a:tcPr horzOverflow="overflow">
                    <a:noFill/>
                  </a:tcPr>
                </a:tc>
                <a:extLst>
                  <a:ext uri="{0D108BD9-81ED-4DB2-BD59-A6C34878D82A}">
                    <a16:rowId xmlns:a16="http://schemas.microsoft.com/office/drawing/2014/main" val="10001"/>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January 20, 2020</a:t>
                      </a: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Exchange Applications Due</a:t>
                      </a:r>
                    </a:p>
                  </a:txBody>
                  <a:tcPr horzOverflow="overflow">
                    <a:noFill/>
                  </a:tcPr>
                </a:tc>
                <a:extLst>
                  <a:ext uri="{0D108BD9-81ED-4DB2-BD59-A6C34878D82A}">
                    <a16:rowId xmlns:a16="http://schemas.microsoft.com/office/drawing/2014/main" val="10002"/>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Late January 2020</a:t>
                      </a:r>
                      <a:endParaRPr kumimoji="0" lang="en-US" sz="1800" b="0" i="0" u="none" strike="noStrike" cap="none" normalizeH="0" baseline="0" dirty="0">
                        <a:ln>
                          <a:noFill/>
                        </a:ln>
                        <a:solidFill>
                          <a:schemeClr val="tx1"/>
                        </a:solidFill>
                        <a:effectLst/>
                        <a:latin typeface="Calibri" pitchFamily="34" charset="0"/>
                      </a:endParaRP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Interviews</a:t>
                      </a:r>
                    </a:p>
                  </a:txBody>
                  <a:tcPr horzOverflow="overflow">
                    <a:noFill/>
                  </a:tcPr>
                </a:tc>
                <a:extLst>
                  <a:ext uri="{0D108BD9-81ED-4DB2-BD59-A6C34878D82A}">
                    <a16:rowId xmlns:a16="http://schemas.microsoft.com/office/drawing/2014/main" val="10003"/>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February 2020</a:t>
                      </a: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Nominations Announced</a:t>
                      </a:r>
                    </a:p>
                  </a:txBody>
                  <a:tcPr horzOverflow="overflow">
                    <a:noFill/>
                  </a:tcPr>
                </a:tc>
                <a:extLst>
                  <a:ext uri="{0D108BD9-81ED-4DB2-BD59-A6C34878D82A}">
                    <a16:rowId xmlns:a16="http://schemas.microsoft.com/office/drawing/2014/main" val="10004"/>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April to May 2020</a:t>
                      </a: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rPr>
                        <a:t>Formal Acceptance from Host School</a:t>
                      </a:r>
                    </a:p>
                  </a:txBody>
                  <a:tcPr horzOverflow="overflow">
                    <a:noFill/>
                  </a:tcPr>
                </a:tc>
                <a:extLst>
                  <a:ext uri="{0D108BD9-81ED-4DB2-BD59-A6C34878D82A}">
                    <a16:rowId xmlns:a16="http://schemas.microsoft.com/office/drawing/2014/main" val="10005"/>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extLst>
                  <a:ext uri="{0D108BD9-81ED-4DB2-BD59-A6C34878D82A}">
                    <a16:rowId xmlns:a16="http://schemas.microsoft.com/office/drawing/2014/main" val="10006"/>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extLst>
                  <a:ext uri="{0D108BD9-81ED-4DB2-BD59-A6C34878D82A}">
                    <a16:rowId xmlns:a16="http://schemas.microsoft.com/office/drawing/2014/main" val="10007"/>
                  </a:ext>
                </a:extLst>
              </a:tr>
              <a:tr h="27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Calibri" pitchFamily="34" charset="0"/>
                      </a:endParaRPr>
                    </a:p>
                  </a:txBody>
                  <a:tcPr horzOverflow="overflow">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04580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667000" y="1981200"/>
            <a:ext cx="2819400" cy="4114800"/>
          </a:xfrm>
          <a:prstGeom prst="rect">
            <a:avLst/>
          </a:prstGeom>
          <a:noFill/>
          <a:ln w="9525">
            <a:noFill/>
            <a:miter lim="800000"/>
            <a:headEnd/>
            <a:tailEnd/>
          </a:ln>
        </p:spPr>
        <p:txBody>
          <a:bodyPr/>
          <a:lstStyle/>
          <a:p>
            <a:pPr algn="ctr">
              <a:spcBef>
                <a:spcPct val="20000"/>
              </a:spcBef>
              <a:buFont typeface="Wingdings" pitchFamily="2" charset="2"/>
              <a:buNone/>
              <a:defRPr/>
            </a:pPr>
            <a:endParaRPr lang="en-US" altLang="en-US" sz="2000" kern="0" dirty="0">
              <a:solidFill>
                <a:srgbClr val="000000"/>
              </a:solidFill>
              <a:latin typeface="Arial"/>
              <a:ea typeface="ＭＳ Ｐゴシック"/>
            </a:endParaRPr>
          </a:p>
          <a:p>
            <a:pPr>
              <a:spcBef>
                <a:spcPct val="20000"/>
              </a:spcBef>
              <a:buFontTx/>
              <a:buChar char="•"/>
              <a:defRPr/>
            </a:pPr>
            <a:endParaRPr lang="en-US" altLang="en-US" sz="2000" kern="0" dirty="0">
              <a:solidFill>
                <a:srgbClr val="000000"/>
              </a:solidFill>
              <a:latin typeface="Arial"/>
              <a:ea typeface="ＭＳ Ｐゴシック"/>
            </a:endParaRPr>
          </a:p>
        </p:txBody>
      </p:sp>
      <p:sp>
        <p:nvSpPr>
          <p:cNvPr id="7172" name="Text Box 12"/>
          <p:cNvSpPr txBox="1">
            <a:spLocks noChangeArrowheads="1"/>
          </p:cNvSpPr>
          <p:nvPr/>
        </p:nvSpPr>
        <p:spPr bwMode="auto">
          <a:xfrm>
            <a:off x="731003" y="1113472"/>
            <a:ext cx="8229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rgbClr val="000000"/>
                </a:solidFill>
                <a:latin typeface="Calibri" panose="020F0502020204030204" pitchFamily="34" charset="0"/>
              </a:rPr>
              <a:t>MBA students currently on Exchange in:</a:t>
            </a:r>
          </a:p>
          <a:p>
            <a:pPr eaLnBrk="1" hangingPunct="1"/>
            <a:endParaRPr lang="en-US" altLang="en-US" dirty="0">
              <a:solidFill>
                <a:srgbClr val="000000"/>
              </a:solidFill>
              <a:latin typeface="Calibri" panose="020F0502020204030204" pitchFamily="34" charset="0"/>
            </a:endParaRPr>
          </a:p>
          <a:p>
            <a:pPr marL="342900" indent="-342900">
              <a:buFont typeface="Wingdings" panose="05000000000000000000" pitchFamily="2" charset="2"/>
              <a:buChar char="Ø"/>
            </a:pPr>
            <a:r>
              <a:rPr lang="en-US" altLang="en-US" dirty="0">
                <a:solidFill>
                  <a:srgbClr val="000000"/>
                </a:solidFill>
                <a:latin typeface="Calibri" panose="020F0502020204030204" pitchFamily="34" charset="0"/>
              </a:rPr>
              <a:t>ESADE (Barcelona)</a:t>
            </a:r>
          </a:p>
          <a:p>
            <a:pPr marL="342900" indent="-342900" eaLnBrk="1" hangingPunct="1">
              <a:buFont typeface="Wingdings" panose="05000000000000000000" pitchFamily="2" charset="2"/>
              <a:buChar char="Ø"/>
            </a:pPr>
            <a:r>
              <a:rPr lang="en-US" altLang="en-US" dirty="0">
                <a:solidFill>
                  <a:srgbClr val="000000"/>
                </a:solidFill>
                <a:latin typeface="Calibri" panose="020F0502020204030204" pitchFamily="34" charset="0"/>
              </a:rPr>
              <a:t>IE Madrid </a:t>
            </a:r>
          </a:p>
          <a:p>
            <a:pPr marL="342900" indent="-342900" eaLnBrk="1" hangingPunct="1">
              <a:buFont typeface="Wingdings" panose="05000000000000000000" pitchFamily="2" charset="2"/>
              <a:buChar char="Ø"/>
            </a:pPr>
            <a:r>
              <a:rPr lang="en-US" altLang="en-US" dirty="0">
                <a:solidFill>
                  <a:srgbClr val="000000"/>
                </a:solidFill>
                <a:latin typeface="Calibri" panose="020F0502020204030204" pitchFamily="34" charset="0"/>
              </a:rPr>
              <a:t>SDA Bocconi (Milan)</a:t>
            </a:r>
          </a:p>
          <a:p>
            <a:pPr marL="342900" indent="-342900" eaLnBrk="1" hangingPunct="1">
              <a:buFont typeface="Wingdings" panose="05000000000000000000" pitchFamily="2" charset="2"/>
              <a:buChar char="Ø"/>
            </a:pPr>
            <a:r>
              <a:rPr lang="en-US" altLang="en-US" dirty="0">
                <a:solidFill>
                  <a:srgbClr val="000000"/>
                </a:solidFill>
                <a:latin typeface="Calibri" panose="020F0502020204030204" pitchFamily="34" charset="0"/>
              </a:rPr>
              <a:t>Manchester Business School </a:t>
            </a:r>
          </a:p>
          <a:p>
            <a:pPr marL="342900" indent="-342900">
              <a:buFont typeface="Wingdings" panose="05000000000000000000" pitchFamily="2" charset="2"/>
              <a:buChar char="Ø"/>
            </a:pPr>
            <a:r>
              <a:rPr lang="en-US" altLang="en-US" dirty="0">
                <a:solidFill>
                  <a:srgbClr val="000000"/>
                </a:solidFill>
                <a:latin typeface="Calibri" panose="020F0502020204030204" pitchFamily="34" charset="0"/>
              </a:rPr>
              <a:t>Shanghai </a:t>
            </a:r>
            <a:r>
              <a:rPr lang="en-US" altLang="en-US" dirty="0" err="1">
                <a:solidFill>
                  <a:srgbClr val="000000"/>
                </a:solidFill>
                <a:latin typeface="Calibri" panose="020F0502020204030204" pitchFamily="34" charset="0"/>
              </a:rPr>
              <a:t>Jiaotong</a:t>
            </a:r>
            <a:endParaRPr lang="en-US" altLang="en-US" dirty="0">
              <a:solidFill>
                <a:srgbClr val="000000"/>
              </a:solidFill>
              <a:latin typeface="Calibri" panose="020F0502020204030204" pitchFamily="34" charset="0"/>
            </a:endParaRPr>
          </a:p>
          <a:p>
            <a:pPr marL="342900" indent="-342900" eaLnBrk="1" hangingPunct="1">
              <a:buFont typeface="Wingdings" panose="05000000000000000000" pitchFamily="2" charset="2"/>
              <a:buChar char="Ø"/>
            </a:pPr>
            <a:r>
              <a:rPr lang="en-US" altLang="en-US" dirty="0">
                <a:solidFill>
                  <a:srgbClr val="000000"/>
                </a:solidFill>
                <a:latin typeface="Calibri" panose="020F0502020204030204" pitchFamily="34" charset="0"/>
              </a:rPr>
              <a:t>CEIBS (Shanghai)</a:t>
            </a:r>
          </a:p>
          <a:p>
            <a:pPr marL="342900" indent="-342900">
              <a:buFont typeface="Wingdings" panose="05000000000000000000" pitchFamily="2" charset="2"/>
              <a:buChar char="Ø"/>
            </a:pPr>
            <a:r>
              <a:rPr lang="en-US" altLang="en-US" dirty="0">
                <a:solidFill>
                  <a:srgbClr val="000000"/>
                </a:solidFill>
                <a:latin typeface="Calibri" panose="020F0502020204030204" pitchFamily="34" charset="0"/>
              </a:rPr>
              <a:t>Fudan (Shanghai)</a:t>
            </a:r>
          </a:p>
          <a:p>
            <a:pPr marL="342900" indent="-342900" eaLnBrk="1" hangingPunct="1">
              <a:buFont typeface="Wingdings" panose="05000000000000000000" pitchFamily="2" charset="2"/>
              <a:buChar char="Ø"/>
            </a:pPr>
            <a:r>
              <a:rPr lang="en-US" altLang="en-US" dirty="0">
                <a:solidFill>
                  <a:srgbClr val="000000"/>
                </a:solidFill>
                <a:latin typeface="Calibri" panose="020F0502020204030204" pitchFamily="34" charset="0"/>
              </a:rPr>
              <a:t>Rotterdam School of Management</a:t>
            </a:r>
          </a:p>
          <a:p>
            <a:pPr eaLnBrk="1" hangingPunct="1"/>
            <a:endParaRPr lang="en-US" altLang="en-US" dirty="0">
              <a:solidFill>
                <a:srgbClr val="000000"/>
              </a:solidFill>
              <a:latin typeface="Calibri" panose="020F0502020204030204" pitchFamily="34" charset="0"/>
            </a:endParaRPr>
          </a:p>
          <a:p>
            <a:pPr eaLnBrk="1" hangingPunct="1"/>
            <a:endParaRPr lang="en-US" altLang="en-US" dirty="0">
              <a:solidFill>
                <a:srgbClr val="000000"/>
              </a:solidFill>
              <a:latin typeface="Calibri" panose="020F0502020204030204" pitchFamily="34" charset="0"/>
            </a:endParaRPr>
          </a:p>
          <a:p>
            <a:pPr eaLnBrk="1" hangingPunct="1"/>
            <a:endParaRPr lang="en-US" altLang="en-US" dirty="0">
              <a:solidFill>
                <a:srgbClr val="000000"/>
              </a:solidFill>
            </a:endParaRPr>
          </a:p>
        </p:txBody>
      </p:sp>
      <p:sp>
        <p:nvSpPr>
          <p:cNvPr id="7173" name="Rectangle 13"/>
          <p:cNvSpPr>
            <a:spLocks noChangeArrowheads="1"/>
          </p:cNvSpPr>
          <p:nvPr/>
        </p:nvSpPr>
        <p:spPr bwMode="auto">
          <a:xfrm>
            <a:off x="1524000" y="2895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pPr>
            <a:endParaRPr lang="en-US" altLang="en-US" b="1">
              <a:solidFill>
                <a:srgbClr val="000000"/>
              </a:solidFill>
            </a:endParaRPr>
          </a:p>
        </p:txBody>
      </p:sp>
      <p:sp>
        <p:nvSpPr>
          <p:cNvPr id="7174" name="Text Box 31"/>
          <p:cNvSpPr txBox="1">
            <a:spLocks noChangeArrowheads="1"/>
          </p:cNvSpPr>
          <p:nvPr/>
        </p:nvSpPr>
        <p:spPr bwMode="auto">
          <a:xfrm>
            <a:off x="648291" y="5343519"/>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solidFill>
                <a:srgbClr val="000000"/>
              </a:solidFill>
            </a:endParaRPr>
          </a:p>
        </p:txBody>
      </p:sp>
      <p:sp>
        <p:nvSpPr>
          <p:cNvPr id="9" name="Rectangle 3"/>
          <p:cNvSpPr>
            <a:spLocks noGrp="1" noChangeArrowheads="1"/>
          </p:cNvSpPr>
          <p:nvPr>
            <p:ph type="title"/>
          </p:nvPr>
        </p:nvSpPr>
        <p:spPr bwMode="auto">
          <a:xfrm>
            <a:off x="105564" y="313372"/>
            <a:ext cx="59065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pic>
        <p:nvPicPr>
          <p:cNvPr id="2" name="Picture 1"/>
          <p:cNvPicPr>
            <a:picLocks noChangeAspect="1"/>
          </p:cNvPicPr>
          <p:nvPr/>
        </p:nvPicPr>
        <p:blipFill>
          <a:blip r:embed="rId3"/>
          <a:stretch>
            <a:fillRect/>
          </a:stretch>
        </p:blipFill>
        <p:spPr>
          <a:xfrm>
            <a:off x="5466864" y="1981200"/>
            <a:ext cx="3639627" cy="3883489"/>
          </a:xfrm>
          <a:prstGeom prst="rect">
            <a:avLst/>
          </a:prstGeom>
        </p:spPr>
      </p:pic>
    </p:spTree>
    <p:extLst>
      <p:ext uri="{BB962C8B-B14F-4D97-AF65-F5344CB8AC3E}">
        <p14:creationId xmlns:p14="http://schemas.microsoft.com/office/powerpoint/2010/main" val="39387481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667000" y="1981200"/>
            <a:ext cx="2819400" cy="4114800"/>
          </a:xfrm>
          <a:prstGeom prst="rect">
            <a:avLst/>
          </a:prstGeom>
          <a:noFill/>
          <a:ln w="9525">
            <a:noFill/>
            <a:miter lim="800000"/>
            <a:headEnd/>
            <a:tailEnd/>
          </a:ln>
        </p:spPr>
        <p:txBody>
          <a:bodyPr/>
          <a:lstStyle/>
          <a:p>
            <a:pPr algn="ctr">
              <a:spcBef>
                <a:spcPct val="20000"/>
              </a:spcBef>
              <a:buFont typeface="Wingdings" pitchFamily="2" charset="2"/>
              <a:buNone/>
              <a:defRPr/>
            </a:pPr>
            <a:endParaRPr lang="en-US" altLang="en-US" sz="2000" kern="0" dirty="0">
              <a:solidFill>
                <a:srgbClr val="000000"/>
              </a:solidFill>
              <a:latin typeface="Arial"/>
              <a:ea typeface="ＭＳ Ｐゴシック"/>
            </a:endParaRPr>
          </a:p>
          <a:p>
            <a:pPr>
              <a:spcBef>
                <a:spcPct val="20000"/>
              </a:spcBef>
              <a:buFontTx/>
              <a:buChar char="•"/>
              <a:defRPr/>
            </a:pPr>
            <a:endParaRPr lang="en-US" altLang="en-US" sz="2000" kern="0" dirty="0">
              <a:solidFill>
                <a:srgbClr val="000000"/>
              </a:solidFill>
              <a:latin typeface="Arial"/>
              <a:ea typeface="ＭＳ Ｐゴシック"/>
            </a:endParaRPr>
          </a:p>
        </p:txBody>
      </p:sp>
      <p:sp>
        <p:nvSpPr>
          <p:cNvPr id="7172" name="Text Box 12"/>
          <p:cNvSpPr txBox="1">
            <a:spLocks noChangeArrowheads="1"/>
          </p:cNvSpPr>
          <p:nvPr/>
        </p:nvSpPr>
        <p:spPr bwMode="auto">
          <a:xfrm>
            <a:off x="731003" y="1113472"/>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solidFill>
                <a:srgbClr val="000000"/>
              </a:solidFill>
              <a:latin typeface="Calibri" panose="020F0502020204030204" pitchFamily="34" charset="0"/>
            </a:endParaRPr>
          </a:p>
          <a:p>
            <a:r>
              <a:rPr lang="en-US" altLang="en-US" dirty="0">
                <a:solidFill>
                  <a:srgbClr val="000000"/>
                </a:solidFill>
                <a:latin typeface="Calibri" panose="020F0502020204030204" pitchFamily="34" charset="0"/>
              </a:rPr>
              <a:t>Global Immersion (2020)</a:t>
            </a:r>
          </a:p>
          <a:p>
            <a:pPr eaLnBrk="1" hangingPunct="1"/>
            <a:endParaRPr lang="en-US" altLang="en-US" dirty="0">
              <a:solidFill>
                <a:srgbClr val="000000"/>
              </a:solidFill>
              <a:latin typeface="Calibri" panose="020F0502020204030204" pitchFamily="34" charset="0"/>
            </a:endParaRPr>
          </a:p>
          <a:p>
            <a:pPr eaLnBrk="1" hangingPunct="1"/>
            <a:r>
              <a:rPr lang="en-US" altLang="en-US" dirty="0">
                <a:solidFill>
                  <a:srgbClr val="000000"/>
                </a:solidFill>
                <a:latin typeface="Calibri" panose="020F0502020204030204" pitchFamily="34" charset="0"/>
              </a:rPr>
              <a:t>Exchange (Fall 2020)</a:t>
            </a:r>
          </a:p>
          <a:p>
            <a:endParaRPr lang="en-US" altLang="en-US" dirty="0">
              <a:solidFill>
                <a:srgbClr val="000000"/>
              </a:solidFill>
              <a:latin typeface="Calibri" panose="020F0502020204030204" pitchFamily="34" charset="0"/>
            </a:endParaRPr>
          </a:p>
          <a:p>
            <a:r>
              <a:rPr lang="en-US" altLang="en-US" dirty="0">
                <a:solidFill>
                  <a:srgbClr val="000000"/>
                </a:solidFill>
                <a:latin typeface="Calibri" panose="020F0502020204030204" pitchFamily="34" charset="0"/>
              </a:rPr>
              <a:t>Global Network Week (Oct. 2020)</a:t>
            </a:r>
          </a:p>
          <a:p>
            <a:pPr eaLnBrk="1" hangingPunct="1"/>
            <a:endParaRPr lang="en-US" altLang="en-US" dirty="0">
              <a:solidFill>
                <a:srgbClr val="000000"/>
              </a:solidFill>
              <a:latin typeface="Calibri" panose="020F0502020204030204" pitchFamily="34" charset="0"/>
            </a:endParaRPr>
          </a:p>
          <a:p>
            <a:r>
              <a:rPr lang="en-US" altLang="en-US" dirty="0">
                <a:solidFill>
                  <a:srgbClr val="000000"/>
                </a:solidFill>
                <a:latin typeface="Calibri" panose="020F0502020204030204" pitchFamily="34" charset="0"/>
              </a:rPr>
              <a:t>Global Network SNOCS ( Fall 2020)</a:t>
            </a:r>
          </a:p>
          <a:p>
            <a:endParaRPr lang="en-US" altLang="en-US" dirty="0">
              <a:solidFill>
                <a:srgbClr val="000000"/>
              </a:solidFill>
              <a:latin typeface="Calibri" panose="020F0502020204030204" pitchFamily="34" charset="0"/>
            </a:endParaRPr>
          </a:p>
          <a:p>
            <a:pPr eaLnBrk="1" hangingPunct="1"/>
            <a:r>
              <a:rPr lang="en-US" altLang="en-US" dirty="0">
                <a:solidFill>
                  <a:srgbClr val="000000"/>
                </a:solidFill>
                <a:latin typeface="Calibri" panose="020F0502020204030204" pitchFamily="34" charset="0"/>
              </a:rPr>
              <a:t>IMBA in Shanghai</a:t>
            </a:r>
          </a:p>
          <a:p>
            <a:pPr eaLnBrk="1" hangingPunct="1"/>
            <a:endParaRPr lang="en-US" altLang="en-US" dirty="0">
              <a:solidFill>
                <a:srgbClr val="000000"/>
              </a:solidFill>
              <a:latin typeface="Calibri" panose="020F0502020204030204" pitchFamily="34" charset="0"/>
            </a:endParaRPr>
          </a:p>
          <a:p>
            <a:pPr eaLnBrk="1" hangingPunct="1"/>
            <a:r>
              <a:rPr lang="en-US" altLang="en-US" dirty="0">
                <a:solidFill>
                  <a:srgbClr val="000000"/>
                </a:solidFill>
                <a:latin typeface="Calibri" panose="020F0502020204030204" pitchFamily="34" charset="0"/>
              </a:rPr>
              <a:t>UBC MBA – Yale MAM Dual Degree</a:t>
            </a:r>
          </a:p>
          <a:p>
            <a:pPr eaLnBrk="1" hangingPunct="1"/>
            <a:endParaRPr lang="en-US" altLang="en-US" dirty="0">
              <a:solidFill>
                <a:srgbClr val="000000"/>
              </a:solidFill>
              <a:latin typeface="Calibri" panose="020F0502020204030204" pitchFamily="34" charset="0"/>
            </a:endParaRPr>
          </a:p>
          <a:p>
            <a:pPr eaLnBrk="1" hangingPunct="1"/>
            <a:endParaRPr lang="en-US" altLang="en-US" dirty="0">
              <a:solidFill>
                <a:srgbClr val="000000"/>
              </a:solidFill>
            </a:endParaRPr>
          </a:p>
        </p:txBody>
      </p:sp>
      <p:sp>
        <p:nvSpPr>
          <p:cNvPr id="7173" name="Rectangle 13"/>
          <p:cNvSpPr>
            <a:spLocks noChangeArrowheads="1"/>
          </p:cNvSpPr>
          <p:nvPr/>
        </p:nvSpPr>
        <p:spPr bwMode="auto">
          <a:xfrm>
            <a:off x="1524000" y="2895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pPr>
            <a:endParaRPr lang="en-US" altLang="en-US" b="1">
              <a:solidFill>
                <a:srgbClr val="000000"/>
              </a:solidFill>
            </a:endParaRPr>
          </a:p>
        </p:txBody>
      </p:sp>
      <p:sp>
        <p:nvSpPr>
          <p:cNvPr id="7174" name="Text Box 31"/>
          <p:cNvSpPr txBox="1">
            <a:spLocks noChangeArrowheads="1"/>
          </p:cNvSpPr>
          <p:nvPr/>
        </p:nvSpPr>
        <p:spPr bwMode="auto">
          <a:xfrm>
            <a:off x="1828800" y="49530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endParaRPr lang="en-US" altLang="en-US">
              <a:solidFill>
                <a:srgbClr val="000000"/>
              </a:solidFill>
            </a:endParaRPr>
          </a:p>
        </p:txBody>
      </p:sp>
      <p:pic>
        <p:nvPicPr>
          <p:cNvPr id="7175" name="Picture 2" descr="http://www.mysurgerywebsite.co.uk/images/tra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458" y="1130347"/>
            <a:ext cx="3766088" cy="261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title"/>
          </p:nvPr>
        </p:nvSpPr>
        <p:spPr bwMode="auto">
          <a:xfrm>
            <a:off x="105564" y="313372"/>
            <a:ext cx="59065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Global Learning Options</a:t>
            </a:r>
          </a:p>
        </p:txBody>
      </p:sp>
    </p:spTree>
    <p:extLst>
      <p:ext uri="{BB962C8B-B14F-4D97-AF65-F5344CB8AC3E}">
        <p14:creationId xmlns:p14="http://schemas.microsoft.com/office/powerpoint/2010/main" val="26852991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73100" y="1159357"/>
            <a:ext cx="8295564" cy="9282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dirty="0">
                <a:latin typeface="Calibri" panose="020F0502020204030204" pitchFamily="34" charset="0"/>
                <a:cs typeface="Arial"/>
              </a:rPr>
              <a:t>Global Network for Advanced Management (GNAM)</a:t>
            </a:r>
          </a:p>
        </p:txBody>
      </p:sp>
      <p:sp>
        <p:nvSpPr>
          <p:cNvPr id="8" name="Rectangle 7"/>
          <p:cNvSpPr/>
          <p:nvPr/>
        </p:nvSpPr>
        <p:spPr>
          <a:xfrm>
            <a:off x="594677" y="2137117"/>
            <a:ext cx="8373987" cy="1995418"/>
          </a:xfrm>
          <a:prstGeom prst="rect">
            <a:avLst/>
          </a:prstGeom>
        </p:spPr>
        <p:txBody>
          <a:bodyPr wrap="square">
            <a:spAutoFit/>
          </a:bodyPr>
          <a:lstStyle/>
          <a:p>
            <a:pPr marL="285750" indent="-285750" defTabSz="457200">
              <a:lnSpc>
                <a:spcPts val="2220"/>
              </a:lnSpc>
              <a:spcBef>
                <a:spcPts val="600"/>
              </a:spcBef>
              <a:spcAft>
                <a:spcPts val="600"/>
              </a:spcAft>
              <a:buFont typeface="Arial" panose="020B0604020202020204" pitchFamily="34" charset="0"/>
              <a:buChar char="•"/>
              <a:defRPr/>
            </a:pPr>
            <a:r>
              <a:rPr lang="en-US" sz="2400" kern="100" spc="-40" dirty="0">
                <a:solidFill>
                  <a:prstClr val="black"/>
                </a:solidFill>
                <a:latin typeface="Calibri" panose="020F0502020204030204" pitchFamily="34" charset="0"/>
              </a:rPr>
              <a:t>Sauder is the only Canadian member of Global Network</a:t>
            </a:r>
          </a:p>
          <a:p>
            <a:pPr marL="285750" indent="-285750" defTabSz="457200">
              <a:lnSpc>
                <a:spcPts val="2220"/>
              </a:lnSpc>
              <a:spcBef>
                <a:spcPts val="600"/>
              </a:spcBef>
              <a:spcAft>
                <a:spcPts val="600"/>
              </a:spcAft>
              <a:buFont typeface="Arial" panose="020B0604020202020204" pitchFamily="34" charset="0"/>
              <a:buChar char="•"/>
              <a:defRPr/>
            </a:pPr>
            <a:r>
              <a:rPr lang="en-US" sz="2400" kern="100" spc="-40" dirty="0">
                <a:solidFill>
                  <a:prstClr val="black"/>
                </a:solidFill>
                <a:latin typeface="Calibri" panose="020F0502020204030204" pitchFamily="34" charset="0"/>
              </a:rPr>
              <a:t>Unprecedented access to learning opportunities around the world </a:t>
            </a:r>
          </a:p>
          <a:p>
            <a:pPr marL="800100" lvl="1" indent="-342900">
              <a:buFont typeface="Arial" panose="020B0604020202020204" pitchFamily="34" charset="0"/>
              <a:buChar char="•"/>
              <a:defRPr/>
            </a:pPr>
            <a:r>
              <a:rPr lang="en-US" sz="2400" kern="100" spc="-40" dirty="0">
                <a:solidFill>
                  <a:prstClr val="black"/>
                </a:solidFill>
                <a:latin typeface="Calibri" panose="020F0502020204030204" pitchFamily="34" charset="0"/>
              </a:rPr>
              <a:t>30 business schools</a:t>
            </a:r>
          </a:p>
          <a:p>
            <a:pPr marL="800100" lvl="1" indent="-342900">
              <a:buFont typeface="Arial" panose="020B0604020202020204" pitchFamily="34" charset="0"/>
              <a:buChar char="•"/>
              <a:defRPr/>
            </a:pPr>
            <a:r>
              <a:rPr lang="en-US" sz="2400" kern="100" spc="-40" dirty="0">
                <a:solidFill>
                  <a:prstClr val="black"/>
                </a:solidFill>
                <a:latin typeface="Calibri" panose="020F0502020204030204" pitchFamily="34" charset="0"/>
              </a:rPr>
              <a:t>in 28 countries</a:t>
            </a:r>
          </a:p>
          <a:p>
            <a:pPr marL="800100" lvl="1" indent="-342900">
              <a:buFont typeface="Arial" panose="020B0604020202020204" pitchFamily="34" charset="0"/>
              <a:buChar char="•"/>
              <a:defRPr/>
            </a:pPr>
            <a:r>
              <a:rPr lang="en-US" sz="2400" kern="100" spc="-40" dirty="0">
                <a:solidFill>
                  <a:prstClr val="black"/>
                </a:solidFill>
                <a:latin typeface="Calibri" panose="020F0502020204030204" pitchFamily="34" charset="0"/>
              </a:rPr>
              <a:t>across 5 continents</a:t>
            </a:r>
          </a:p>
        </p:txBody>
      </p:sp>
      <p:sp>
        <p:nvSpPr>
          <p:cNvPr id="23" name="AutoShape 6"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4" name="AutoShape 8"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5" name="AutoShape 10"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6" name="AutoShape 13" descr="http://www.google.ca/url?sa=i&amp;source=images&amp;cd=&amp;docid=oC6fko6KdbfFgM&amp;tbnid=Z61Wzki6QZg5QM:&amp;ved=0CAUQjBw&amp;url=http%3A%2F%2Ftravelinsider.qantas.com.au%2Fimages%2Fgallery%2Fqa0312_Santiago01_main.gif&amp;ei=QbQKVIPwHcq4ogTRhoKACQ&amp;psig=AFQjCNHYd1nkRoQD7Zp_NhMuvXvyF_P-uA&amp;ust=1410074049574436"/>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7" name="AutoShape 16" descr="http://www.google.ca/url?sa=i&amp;source=images&amp;cd=&amp;docid=voztM2kPp8CccM&amp;tbnid=fPuTzRc61KEtrM:&amp;ved=0CAUQjBw4HQ&amp;url=http%3A%2F%2Fimages.fineartamerica.com%2Fimages-medium-large-5%2Ftel-aviv-jaffa-shoreline-ron-shoshani.jpg&amp;ei=sbUKVLnjA9GyogTT84LIBg&amp;psig=AFQjCNFNFRTLtEmVF4QcKvDWlKcC7euToA&amp;ust=1410074417158427"/>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pic>
        <p:nvPicPr>
          <p:cNvPr id="15" name="Picture 14"/>
          <p:cNvPicPr>
            <a:picLocks noChangeAspect="1"/>
          </p:cNvPicPr>
          <p:nvPr/>
        </p:nvPicPr>
        <p:blipFill rotWithShape="1">
          <a:blip r:embed="rId3"/>
          <a:srcRect l="6957" t="60105" r="7892" b="11124"/>
          <a:stretch/>
        </p:blipFill>
        <p:spPr>
          <a:xfrm>
            <a:off x="380999" y="4180703"/>
            <a:ext cx="8763001" cy="2677297"/>
          </a:xfrm>
          <a:prstGeom prst="rect">
            <a:avLst/>
          </a:prstGeom>
        </p:spPr>
      </p:pic>
      <p:sp>
        <p:nvSpPr>
          <p:cNvPr id="14" name="Rectangle 3"/>
          <p:cNvSpPr txBox="1">
            <a:spLocks noGrp="1" noChangeArrowheads="1"/>
          </p:cNvSpPr>
          <p:nvPr>
            <p:ph type="body" sz="quarter" idx="11"/>
          </p:nvPr>
        </p:nvSpPr>
        <p:spPr bwMode="auto">
          <a:xfrm>
            <a:off x="70396" y="341993"/>
            <a:ext cx="617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4400" rtl="0" eaLnBrk="1" latinLnBrk="0" hangingPunct="1">
              <a:spcBef>
                <a:spcPct val="20000"/>
              </a:spcBef>
              <a:buChar char="•"/>
              <a:defRPr sz="3200" kern="1200">
                <a:solidFill>
                  <a:schemeClr val="tx1"/>
                </a:solidFill>
                <a:latin typeface="Arial" charset="0"/>
                <a:ea typeface="ＭＳ Ｐゴシック" pitchFamily="34" charset="-128"/>
                <a:cs typeface="+mj-cs"/>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sz="2800" b="1" dirty="0">
                <a:solidFill>
                  <a:schemeClr val="accent5">
                    <a:lumMod val="75000"/>
                  </a:schemeClr>
                </a:solidFill>
                <a:latin typeface="Calibri" pitchFamily="34" charset="0"/>
              </a:rPr>
              <a:t>UBC MBA Global Learning - GNAM</a:t>
            </a:r>
          </a:p>
        </p:txBody>
      </p:sp>
    </p:spTree>
    <p:extLst>
      <p:ext uri="{BB962C8B-B14F-4D97-AF65-F5344CB8AC3E}">
        <p14:creationId xmlns:p14="http://schemas.microsoft.com/office/powerpoint/2010/main" val="289544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4" name="AutoShape 8"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5" name="AutoShape 10" descr="http://www.google.ca/url?sa=i&amp;source=images&amp;cd=&amp;docid=3GRY3b5-KEkTjM&amp;tbnid=cap2MgtwbftgEM:&amp;ved=0CAUQjBw&amp;url=http%3A%2F%2Fupload.wikimedia.org%2Fwikipedia%2Fcommons%2Fb%2Fb8%2FBangalore_India.jpg&amp;ei=V7QKVIapMZG2ogSuoID4Cg&amp;psig=AFQjCNGo9Dv03OWr7h-XFJcGdi48jPrxbQ&amp;ust=1410074071891028"/>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6" name="AutoShape 13" descr="http://www.google.ca/url?sa=i&amp;source=images&amp;cd=&amp;docid=oC6fko6KdbfFgM&amp;tbnid=Z61Wzki6QZg5QM:&amp;ved=0CAUQjBw&amp;url=http%3A%2F%2Ftravelinsider.qantas.com.au%2Fimages%2Fgallery%2Fqa0312_Santiago01_main.gif&amp;ei=QbQKVIPwHcq4ogTRhoKACQ&amp;psig=AFQjCNHYd1nkRoQD7Zp_NhMuvXvyF_P-uA&amp;ust=1410074049574436"/>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27" name="AutoShape 16" descr="http://www.google.ca/url?sa=i&amp;source=images&amp;cd=&amp;docid=voztM2kPp8CccM&amp;tbnid=fPuTzRc61KEtrM:&amp;ved=0CAUQjBw4HQ&amp;url=http%3A%2F%2Fimages.fineartamerica.com%2Fimages-medium-large-5%2Ftel-aviv-jaffa-shoreline-ron-shoshani.jpg&amp;ei=sbUKVLnjA9GyogTT84LIBg&amp;psig=AFQjCNFNFRTLtEmVF4QcKvDWlKcC7euToA&amp;ust=1410074417158427"/>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CA">
              <a:solidFill>
                <a:prstClr val="black"/>
              </a:solidFill>
            </a:endParaRPr>
          </a:p>
        </p:txBody>
      </p:sp>
      <p:sp>
        <p:nvSpPr>
          <p:cNvPr id="15" name="Rectangle 3"/>
          <p:cNvSpPr txBox="1">
            <a:spLocks noChangeArrowheads="1"/>
          </p:cNvSpPr>
          <p:nvPr/>
        </p:nvSpPr>
        <p:spPr bwMode="auto">
          <a:xfrm>
            <a:off x="401159" y="930275"/>
            <a:ext cx="8458200" cy="4933938"/>
          </a:xfrm>
          <a:prstGeom prst="rect">
            <a:avLst/>
          </a:prstGeom>
          <a:noFill/>
          <a:ln w="9525">
            <a:noFill/>
            <a:miter lim="800000"/>
            <a:headEnd/>
            <a:tailEnd/>
          </a:ln>
        </p:spPr>
        <p:txBody>
          <a:bodyPr/>
          <a:lstStyle/>
          <a:p>
            <a:pPr marL="265113" indent="6350">
              <a:spcBef>
                <a:spcPct val="20000"/>
              </a:spcBef>
              <a:defRPr/>
            </a:pPr>
            <a:endParaRPr lang="en-US" altLang="en-US" sz="1400" b="1" kern="0" dirty="0">
              <a:solidFill>
                <a:srgbClr val="000066"/>
              </a:solidFill>
              <a:latin typeface="Calibri" pitchFamily="34" charset="0"/>
              <a:ea typeface="ＭＳ Ｐゴシック"/>
            </a:endParaRPr>
          </a:p>
          <a:p>
            <a:pPr marL="265113" indent="6350">
              <a:spcBef>
                <a:spcPct val="20000"/>
              </a:spcBef>
              <a:defRPr/>
            </a:pPr>
            <a:endParaRPr lang="en-US" altLang="en-US" sz="1400" b="1" kern="0" dirty="0">
              <a:latin typeface="Calibri" pitchFamily="34" charset="0"/>
              <a:ea typeface="ＭＳ Ｐゴシック"/>
            </a:endParaRPr>
          </a:p>
          <a:p>
            <a:pPr marL="265113" indent="6350">
              <a:spcBef>
                <a:spcPct val="20000"/>
              </a:spcBef>
              <a:defRPr/>
            </a:pPr>
            <a:endParaRPr lang="en-US" altLang="en-US" sz="1400" b="1" kern="0" dirty="0">
              <a:solidFill>
                <a:srgbClr val="000066"/>
              </a:solidFill>
              <a:latin typeface="Calibri" pitchFamily="34" charset="0"/>
              <a:ea typeface="ＭＳ Ｐゴシック"/>
            </a:endParaRPr>
          </a:p>
          <a:p>
            <a:pPr marL="265113" indent="6350">
              <a:spcBef>
                <a:spcPct val="20000"/>
              </a:spcBef>
              <a:defRPr/>
            </a:pPr>
            <a:endParaRPr lang="en-US" altLang="en-US" sz="1400" b="1" kern="0" dirty="0">
              <a:solidFill>
                <a:srgbClr val="000066"/>
              </a:solidFill>
              <a:latin typeface="Calibri" pitchFamily="34" charset="0"/>
              <a:ea typeface="ＭＳ Ｐゴシック"/>
            </a:endParaRPr>
          </a:p>
          <a:p>
            <a:pPr marL="265113" indent="6350">
              <a:spcBef>
                <a:spcPct val="20000"/>
              </a:spcBef>
              <a:defRPr/>
            </a:pPr>
            <a:endParaRPr lang="en-US" altLang="en-US" sz="1400" b="1" kern="0" dirty="0">
              <a:solidFill>
                <a:srgbClr val="000066"/>
              </a:solidFill>
              <a:latin typeface="Calibri" pitchFamily="34" charset="0"/>
              <a:ea typeface="ＭＳ Ｐゴシック"/>
            </a:endParaRPr>
          </a:p>
          <a:p>
            <a:pPr marL="722313" indent="-457200">
              <a:spcBef>
                <a:spcPct val="20000"/>
              </a:spcBef>
              <a:buFont typeface="Wingdings" panose="05000000000000000000" pitchFamily="2" charset="2"/>
              <a:buChar char="q"/>
              <a:defRPr/>
            </a:pPr>
            <a:r>
              <a:rPr lang="en-US" altLang="en-US" sz="2400" b="1" kern="0" dirty="0">
                <a:latin typeface="Calibri" panose="020F0502020204030204" pitchFamily="34" charset="0"/>
                <a:ea typeface="ＭＳ Ｐゴシック"/>
              </a:rPr>
              <a:t>Global Network Week</a:t>
            </a:r>
          </a:p>
          <a:p>
            <a:pPr marL="1179513" lvl="1" indent="-457200">
              <a:spcBef>
                <a:spcPct val="20000"/>
              </a:spcBef>
              <a:buFont typeface="Wingdings" panose="05000000000000000000" pitchFamily="2" charset="2"/>
              <a:buChar char="Ø"/>
              <a:defRPr/>
            </a:pPr>
            <a:r>
              <a:rPr lang="en-US" altLang="en-US" sz="2000" kern="0" dirty="0">
                <a:latin typeface="Calibri" panose="020F0502020204030204" pitchFamily="34" charset="0"/>
                <a:ea typeface="ＭＳ Ｐゴシック"/>
              </a:rPr>
              <a:t>October 2020</a:t>
            </a:r>
          </a:p>
          <a:p>
            <a:pPr marL="1179513" lvl="1" indent="-457200">
              <a:spcBef>
                <a:spcPct val="20000"/>
              </a:spcBef>
              <a:buFont typeface="Wingdings" panose="05000000000000000000" pitchFamily="2" charset="2"/>
              <a:buChar char="Ø"/>
              <a:defRPr/>
            </a:pPr>
            <a:endParaRPr lang="en-US" altLang="en-US" sz="2000" kern="0" dirty="0">
              <a:latin typeface="Calibri" panose="020F0502020204030204" pitchFamily="34" charset="0"/>
              <a:ea typeface="ＭＳ Ｐゴシック"/>
            </a:endParaRPr>
          </a:p>
          <a:p>
            <a:pPr marL="722313" indent="-457200">
              <a:spcBef>
                <a:spcPct val="20000"/>
              </a:spcBef>
              <a:buFont typeface="Wingdings" panose="05000000000000000000" pitchFamily="2" charset="2"/>
              <a:buChar char="q"/>
              <a:defRPr/>
            </a:pPr>
            <a:r>
              <a:rPr lang="en-US" altLang="en-US" sz="2400" b="1" kern="0" dirty="0">
                <a:latin typeface="Calibri" panose="020F0502020204030204" pitchFamily="34" charset="0"/>
                <a:ea typeface="ＭＳ Ｐゴシック"/>
              </a:rPr>
              <a:t>Global Network Courses/SNOCs</a:t>
            </a:r>
          </a:p>
          <a:p>
            <a:pPr marL="1179513" lvl="1" indent="-457200">
              <a:spcBef>
                <a:spcPct val="20000"/>
              </a:spcBef>
              <a:buFont typeface="Wingdings" panose="05000000000000000000" pitchFamily="2" charset="2"/>
              <a:buChar char="Ø"/>
              <a:defRPr/>
            </a:pPr>
            <a:r>
              <a:rPr lang="en-US" altLang="en-US" sz="2000" kern="0" dirty="0">
                <a:latin typeface="Calibri" panose="020F0502020204030204" pitchFamily="34" charset="0"/>
                <a:ea typeface="ＭＳ Ｐゴシック"/>
              </a:rPr>
              <a:t>Sept – Dec 2020</a:t>
            </a:r>
          </a:p>
        </p:txBody>
      </p:sp>
      <p:pic>
        <p:nvPicPr>
          <p:cNvPr id="17" name="Picture 2" descr="http://www.shantapost.com/wp-content/uploads/2015/09/static1.square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682" y="1393055"/>
            <a:ext cx="2743200" cy="17171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 photo fujiC_zpsf94fbf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682" y="3119505"/>
            <a:ext cx="2752994" cy="16893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stretch>
            <a:fillRect/>
          </a:stretch>
        </p:blipFill>
        <p:spPr>
          <a:xfrm>
            <a:off x="6196682" y="4818187"/>
            <a:ext cx="2743407" cy="1695653"/>
          </a:xfrm>
          <a:prstGeom prst="rect">
            <a:avLst/>
          </a:prstGeom>
        </p:spPr>
      </p:pic>
      <p:sp>
        <p:nvSpPr>
          <p:cNvPr id="16" name="Rectangle 3"/>
          <p:cNvSpPr txBox="1">
            <a:spLocks noGrp="1" noChangeArrowheads="1"/>
          </p:cNvSpPr>
          <p:nvPr>
            <p:ph type="body" sz="quarter" idx="11"/>
          </p:nvPr>
        </p:nvSpPr>
        <p:spPr bwMode="auto">
          <a:xfrm>
            <a:off x="-6350" y="313488"/>
            <a:ext cx="6172200" cy="53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4400" rtl="0" eaLnBrk="1" latinLnBrk="0" hangingPunct="1">
              <a:spcBef>
                <a:spcPct val="20000"/>
              </a:spcBef>
              <a:buChar char="•"/>
              <a:defRPr sz="3200" kern="1200">
                <a:solidFill>
                  <a:schemeClr val="tx1"/>
                </a:solidFill>
                <a:latin typeface="Arial" charset="0"/>
                <a:ea typeface="ＭＳ Ｐゴシック" pitchFamily="34" charset="-128"/>
                <a:cs typeface="+mj-cs"/>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sz="2800" b="1" dirty="0">
                <a:solidFill>
                  <a:schemeClr val="accent5">
                    <a:lumMod val="75000"/>
                  </a:schemeClr>
                </a:solidFill>
                <a:latin typeface="Calibri" pitchFamily="34" charset="0"/>
              </a:rPr>
              <a:t>UBC MBA Global Learning - GNAM</a:t>
            </a:r>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0250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94270" y="990600"/>
            <a:ext cx="8458200" cy="5105400"/>
          </a:xfrm>
          <a:prstGeom prst="rect">
            <a:avLst/>
          </a:prstGeom>
          <a:noFill/>
          <a:ln w="9525">
            <a:noFill/>
            <a:miter lim="800000"/>
            <a:headEnd/>
            <a:tailEnd/>
          </a:ln>
        </p:spPr>
        <p:txBody>
          <a:bodyPr/>
          <a:lstStyle/>
          <a:p>
            <a:pPr marL="265113" indent="6350">
              <a:spcBef>
                <a:spcPct val="20000"/>
              </a:spcBef>
              <a:defRPr/>
            </a:pPr>
            <a:endParaRPr lang="en-US" altLang="en-US" sz="1200" b="1" kern="0" dirty="0">
              <a:solidFill>
                <a:srgbClr val="000066"/>
              </a:solidFill>
              <a:latin typeface="Calibri" pitchFamily="34" charset="0"/>
              <a:ea typeface="ＭＳ Ｐゴシック"/>
            </a:endParaRPr>
          </a:p>
          <a:p>
            <a:pPr marL="265113">
              <a:spcBef>
                <a:spcPts val="0"/>
              </a:spcBef>
              <a:defRPr/>
            </a:pPr>
            <a:r>
              <a:rPr lang="en-US" altLang="en-US" sz="3200" b="1" kern="0" dirty="0">
                <a:solidFill>
                  <a:srgbClr val="000000"/>
                </a:solidFill>
                <a:latin typeface="Calibri" pitchFamily="34" charset="0"/>
              </a:rPr>
              <a:t>IMBA</a:t>
            </a:r>
          </a:p>
          <a:p>
            <a:pPr marL="685800">
              <a:spcBef>
                <a:spcPts val="0"/>
              </a:spcBef>
              <a:defRPr/>
            </a:pPr>
            <a:endParaRPr lang="en-US" altLang="en-US" sz="1200" kern="0" dirty="0">
              <a:solidFill>
                <a:srgbClr val="000000"/>
              </a:solidFill>
              <a:latin typeface="Calibri" pitchFamily="34" charset="0"/>
            </a:endParaRPr>
          </a:p>
          <a:p>
            <a:pPr marL="685800">
              <a:spcBef>
                <a:spcPts val="0"/>
              </a:spcBef>
              <a:defRPr/>
            </a:pPr>
            <a:r>
              <a:rPr lang="en-US" altLang="en-US" sz="2800" kern="0" dirty="0">
                <a:solidFill>
                  <a:srgbClr val="000000"/>
                </a:solidFill>
                <a:latin typeface="Calibri" pitchFamily="34" charset="0"/>
              </a:rPr>
              <a:t>4-day UBC IMBA courses in Shanghai</a:t>
            </a:r>
          </a:p>
          <a:p>
            <a:pPr marL="685800">
              <a:spcBef>
                <a:spcPts val="0"/>
              </a:spcBef>
              <a:defRPr/>
            </a:pPr>
            <a:endParaRPr lang="en-US" altLang="en-US" sz="1200" kern="0" dirty="0">
              <a:solidFill>
                <a:srgbClr val="000000"/>
              </a:solidFill>
              <a:latin typeface="Calibri" pitchFamily="34" charset="0"/>
            </a:endParaRPr>
          </a:p>
          <a:p>
            <a:pPr marL="457200" indent="-171450">
              <a:spcBef>
                <a:spcPts val="0"/>
              </a:spcBef>
              <a:buFont typeface="Wingdings" pitchFamily="2" charset="2"/>
              <a:buChar char="§"/>
              <a:defRPr/>
            </a:pPr>
            <a:endParaRPr lang="en-US" altLang="en-US" sz="2800" b="1" dirty="0">
              <a:solidFill>
                <a:srgbClr val="000000"/>
              </a:solidFill>
              <a:latin typeface="Calibri" pitchFamily="34" charset="0"/>
              <a:ea typeface="ＭＳ Ｐゴシック" pitchFamily="1" charset="-128"/>
            </a:endParaRPr>
          </a:p>
          <a:p>
            <a:pPr marL="665163" lvl="1" indent="6350">
              <a:spcBef>
                <a:spcPct val="20000"/>
              </a:spcBef>
              <a:defRPr/>
            </a:pPr>
            <a:endParaRPr lang="en-US" altLang="en-US" sz="2800" kern="0" dirty="0">
              <a:solidFill>
                <a:srgbClr val="000000"/>
              </a:solidFill>
              <a:latin typeface="Arial"/>
              <a:ea typeface="ＭＳ Ｐゴシック"/>
            </a:endParaRPr>
          </a:p>
          <a:p>
            <a:pPr marL="665163" lvl="1" indent="-550863">
              <a:spcBef>
                <a:spcPct val="20000"/>
              </a:spcBef>
              <a:defRPr/>
            </a:pPr>
            <a:endParaRPr lang="en-US" altLang="en-US" sz="2800" kern="0" dirty="0">
              <a:solidFill>
                <a:srgbClr val="000000"/>
              </a:solidFill>
              <a:latin typeface="Arial"/>
              <a:ea typeface="ＭＳ Ｐゴシック"/>
            </a:endParaRPr>
          </a:p>
          <a:p>
            <a:pPr marL="265113" indent="6350">
              <a:spcBef>
                <a:spcPct val="20000"/>
              </a:spcBef>
              <a:buFontTx/>
              <a:buChar char="•"/>
              <a:defRPr/>
            </a:pPr>
            <a:endParaRPr lang="en-US" altLang="en-US" sz="3200" kern="0" dirty="0">
              <a:solidFill>
                <a:srgbClr val="000066"/>
              </a:solidFill>
              <a:latin typeface="Arial"/>
              <a:ea typeface="ＭＳ Ｐゴシック"/>
            </a:endParaRPr>
          </a:p>
          <a:p>
            <a:pPr marL="265113" indent="6350">
              <a:spcBef>
                <a:spcPct val="20000"/>
              </a:spcBef>
              <a:buFontTx/>
              <a:buChar char="•"/>
              <a:defRPr/>
            </a:pPr>
            <a:endParaRPr lang="en-US" altLang="en-US" sz="3200" kern="0" dirty="0">
              <a:solidFill>
                <a:srgbClr val="000066"/>
              </a:solidFill>
              <a:latin typeface="Arial"/>
              <a:ea typeface="ＭＳ Ｐゴシック"/>
            </a:endParaRPr>
          </a:p>
          <a:p>
            <a:pPr marL="265113" indent="6350">
              <a:spcBef>
                <a:spcPct val="20000"/>
              </a:spcBef>
              <a:buFontTx/>
              <a:buChar char="•"/>
              <a:defRPr/>
            </a:pPr>
            <a:endParaRPr lang="en-US" altLang="en-US" sz="3200" kern="0" dirty="0">
              <a:solidFill>
                <a:srgbClr val="000066"/>
              </a:solidFill>
              <a:latin typeface="Arial"/>
              <a:ea typeface="ＭＳ Ｐゴシック"/>
            </a:endParaRPr>
          </a:p>
          <a:p>
            <a:pPr marL="265113" indent="6350">
              <a:spcBef>
                <a:spcPct val="20000"/>
              </a:spcBef>
              <a:buFontTx/>
              <a:buChar char="•"/>
              <a:defRPr/>
            </a:pPr>
            <a:endParaRPr lang="en-US" altLang="en-US" sz="3200" kern="0" dirty="0">
              <a:solidFill>
                <a:srgbClr val="000066"/>
              </a:solidFill>
              <a:latin typeface="Arial"/>
              <a:ea typeface="ＭＳ Ｐゴシック"/>
            </a:endParaRPr>
          </a:p>
          <a:p>
            <a:pPr marL="265113" indent="6350">
              <a:spcBef>
                <a:spcPct val="20000"/>
              </a:spcBef>
              <a:buFontTx/>
              <a:buChar char="•"/>
              <a:defRPr/>
            </a:pPr>
            <a:endParaRPr lang="en-US" altLang="en-US" sz="1200" kern="0" dirty="0">
              <a:solidFill>
                <a:srgbClr val="000066"/>
              </a:solidFill>
              <a:latin typeface="Arial"/>
              <a:ea typeface="ＭＳ Ｐゴシック"/>
            </a:endParaRPr>
          </a:p>
        </p:txBody>
      </p:sp>
      <p:pic>
        <p:nvPicPr>
          <p:cNvPr id="16388" name="Picture 6" descr="http://travelerarea.com/wp-content/uploads/2014/08/shanghai-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2971800"/>
            <a:ext cx="78486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05564" y="313372"/>
            <a:ext cx="59065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4400" rtl="0" eaLnBrk="1" latinLnBrk="0" hangingPunct="1">
              <a:spcBef>
                <a:spcPct val="20000"/>
              </a:spcBef>
              <a:buChar char="•"/>
              <a:defRPr sz="3200" kern="1200">
                <a:solidFill>
                  <a:schemeClr val="tx1"/>
                </a:solidFill>
                <a:latin typeface="Arial" charset="0"/>
                <a:ea typeface="ＭＳ Ｐゴシック" pitchFamily="34" charset="-128"/>
                <a:cs typeface="+mj-cs"/>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sz="2800" b="1" dirty="0">
                <a:solidFill>
                  <a:schemeClr val="accent5">
                    <a:lumMod val="75000"/>
                  </a:schemeClr>
                </a:solidFill>
                <a:latin typeface="Calibri" pitchFamily="34" charset="0"/>
              </a:rPr>
              <a:t>UBC MBA Global Learning - IMBA</a:t>
            </a:r>
          </a:p>
        </p:txBody>
      </p:sp>
    </p:spTree>
    <p:extLst>
      <p:ext uri="{BB962C8B-B14F-4D97-AF65-F5344CB8AC3E}">
        <p14:creationId xmlns:p14="http://schemas.microsoft.com/office/powerpoint/2010/main" val="1873616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txBox="1">
            <a:spLocks noChangeArrowheads="1"/>
          </p:cNvSpPr>
          <p:nvPr/>
        </p:nvSpPr>
        <p:spPr bwMode="auto">
          <a:xfrm>
            <a:off x="1447800" y="1916832"/>
            <a:ext cx="6248400" cy="41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buFontTx/>
              <a:buNone/>
            </a:pPr>
            <a:r>
              <a:rPr lang="en-US" altLang="en-US" sz="5400" b="1" dirty="0">
                <a:latin typeface="Calibri" pitchFamily="34" charset="0"/>
              </a:rPr>
              <a:t>“Simply put, the benefits of exchange are beyond your imagination.”</a:t>
            </a:r>
            <a:endParaRPr lang="en-US" altLang="en-US" sz="5400" b="1" dirty="0">
              <a:solidFill>
                <a:schemeClr val="bg1"/>
              </a:solidFill>
              <a:latin typeface="Calibri" pitchFamily="34" charset="0"/>
            </a:endParaRPr>
          </a:p>
        </p:txBody>
      </p:sp>
      <p:sp>
        <p:nvSpPr>
          <p:cNvPr id="3" name="Rectangle 4"/>
          <p:cNvSpPr>
            <a:spLocks noChangeArrowheads="1"/>
          </p:cNvSpPr>
          <p:nvPr/>
        </p:nvSpPr>
        <p:spPr bwMode="auto">
          <a:xfrm>
            <a:off x="6096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endParaRPr lang="en-US" altLang="en-US" sz="2400" b="1" dirty="0">
              <a:solidFill>
                <a:schemeClr val="bg1"/>
              </a:solidFill>
            </a:endParaRPr>
          </a:p>
        </p:txBody>
      </p:sp>
    </p:spTree>
    <p:extLst>
      <p:ext uri="{BB962C8B-B14F-4D97-AF65-F5344CB8AC3E}">
        <p14:creationId xmlns:p14="http://schemas.microsoft.com/office/powerpoint/2010/main" val="37408015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596" t="10101" r="1596" b="4034"/>
          <a:stretch/>
        </p:blipFill>
        <p:spPr>
          <a:xfrm>
            <a:off x="719889" y="1447800"/>
            <a:ext cx="7966911" cy="4416466"/>
          </a:xfrm>
          <a:prstGeom prst="rect">
            <a:avLst/>
          </a:prstGeom>
        </p:spPr>
      </p:pic>
      <p:sp>
        <p:nvSpPr>
          <p:cNvPr id="6" name="Rectangle 3"/>
          <p:cNvSpPr txBox="1">
            <a:spLocks noChangeArrowheads="1"/>
          </p:cNvSpPr>
          <p:nvPr/>
        </p:nvSpPr>
        <p:spPr bwMode="auto">
          <a:xfrm>
            <a:off x="395536" y="404664"/>
            <a:ext cx="59065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4400" rtl="0" eaLnBrk="1" latinLnBrk="0" hangingPunct="1">
              <a:spcBef>
                <a:spcPct val="20000"/>
              </a:spcBef>
              <a:buChar char="•"/>
              <a:defRPr sz="3200" kern="1200">
                <a:solidFill>
                  <a:schemeClr val="tx1"/>
                </a:solidFill>
                <a:latin typeface="Arial" charset="0"/>
                <a:ea typeface="ＭＳ Ｐゴシック" pitchFamily="34" charset="-128"/>
                <a:cs typeface="+mj-cs"/>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sz="2800" b="1" dirty="0">
                <a:solidFill>
                  <a:schemeClr val="accent5">
                    <a:lumMod val="75000"/>
                  </a:schemeClr>
                </a:solidFill>
                <a:latin typeface="Calibri" pitchFamily="34" charset="0"/>
              </a:rPr>
              <a:t>UBC MBA Global Learning – Yale MAM</a:t>
            </a:r>
          </a:p>
        </p:txBody>
      </p:sp>
    </p:spTree>
    <p:extLst>
      <p:ext uri="{BB962C8B-B14F-4D97-AF65-F5344CB8AC3E}">
        <p14:creationId xmlns:p14="http://schemas.microsoft.com/office/powerpoint/2010/main" val="111471628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9" name="Rectangle 2"/>
          <p:cNvSpPr txBox="1">
            <a:spLocks noChangeArrowheads="1"/>
          </p:cNvSpPr>
          <p:nvPr/>
        </p:nvSpPr>
        <p:spPr bwMode="auto">
          <a:xfrm>
            <a:off x="827584" y="1256052"/>
            <a:ext cx="8064896" cy="9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0"/>
              </a:spcBef>
              <a:buNone/>
              <a:defRPr/>
            </a:pPr>
            <a:r>
              <a:rPr lang="en-US" altLang="en-US" sz="2800" b="1" kern="0" dirty="0"/>
              <a:t>UBC MBA – Yale MAM Dual Degree</a:t>
            </a:r>
            <a:endParaRPr lang="en-US" altLang="en-US" sz="2000" b="1" i="1" kern="0" dirty="0"/>
          </a:p>
          <a:p>
            <a:pPr eaLnBrk="1" hangingPunct="1">
              <a:buNone/>
              <a:defRPr/>
            </a:pPr>
            <a:endParaRPr lang="en-US" altLang="en-US" sz="2800" b="1" i="1" kern="0" dirty="0">
              <a:solidFill>
                <a:schemeClr val="bg1">
                  <a:lumMod val="65000"/>
                </a:schemeClr>
              </a:solidFill>
            </a:endParaRPr>
          </a:p>
          <a:p>
            <a:pPr eaLnBrk="1" hangingPunct="1">
              <a:buFontTx/>
              <a:buNone/>
              <a:defRPr/>
            </a:pPr>
            <a:endParaRPr lang="en-US" altLang="en-US" sz="2800" b="1" kern="0" dirty="0">
              <a:solidFill>
                <a:srgbClr val="65B333"/>
              </a:solidFill>
            </a:endParaRPr>
          </a:p>
        </p:txBody>
      </p:sp>
      <p:sp>
        <p:nvSpPr>
          <p:cNvPr id="74759" name="Rectangle 3"/>
          <p:cNvSpPr>
            <a:spLocks noChangeArrowheads="1"/>
          </p:cNvSpPr>
          <p:nvPr/>
        </p:nvSpPr>
        <p:spPr bwMode="auto">
          <a:xfrm>
            <a:off x="6096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endParaRPr lang="en-US" altLang="en-US" sz="1400" b="1">
              <a:solidFill>
                <a:srgbClr val="FFFFFF"/>
              </a:solidFill>
            </a:endParaRPr>
          </a:p>
        </p:txBody>
      </p:sp>
      <p:sp>
        <p:nvSpPr>
          <p:cNvPr id="74760" name="Rectangle 5"/>
          <p:cNvSpPr>
            <a:spLocks noChangeArrowheads="1"/>
          </p:cNvSpPr>
          <p:nvPr/>
        </p:nvSpPr>
        <p:spPr bwMode="auto">
          <a:xfrm>
            <a:off x="3921125" y="3600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000000"/>
              </a:solidFill>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210" y="2236298"/>
            <a:ext cx="1172190" cy="105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238" y="3531477"/>
            <a:ext cx="1152132" cy="103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208" y="4954090"/>
            <a:ext cx="1172192" cy="94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911157" y="3521233"/>
            <a:ext cx="7470843" cy="1159551"/>
          </a:xfrm>
          <a:prstGeom prst="rect">
            <a:avLst/>
          </a:prstGeom>
          <a:solidFill>
            <a:schemeClr val="tx2">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Apply for Yale MAM: 		Dec 2019</a:t>
            </a:r>
          </a:p>
          <a:p>
            <a:r>
              <a:rPr lang="en-US" sz="2000" dirty="0">
                <a:solidFill>
                  <a:schemeClr val="tx1"/>
                </a:solidFill>
              </a:rPr>
              <a:t>Start Yale MAM: 			Aug 2020</a:t>
            </a:r>
          </a:p>
          <a:p>
            <a:r>
              <a:rPr lang="en-US" sz="2000" dirty="0">
                <a:solidFill>
                  <a:schemeClr val="tx1"/>
                </a:solidFill>
              </a:rPr>
              <a:t>Complete UBC MBA at Yale:	Aug-Dec 2020 </a:t>
            </a:r>
          </a:p>
        </p:txBody>
      </p:sp>
      <p:sp>
        <p:nvSpPr>
          <p:cNvPr id="22" name="Rectangle 21"/>
          <p:cNvSpPr/>
          <p:nvPr/>
        </p:nvSpPr>
        <p:spPr>
          <a:xfrm>
            <a:off x="926106" y="4846373"/>
            <a:ext cx="7436904" cy="1159551"/>
          </a:xfrm>
          <a:prstGeom prst="rect">
            <a:avLst/>
          </a:prstGeom>
          <a:solidFill>
            <a:schemeClr val="tx2">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UBC MBA graduation:	May 2021</a:t>
            </a:r>
          </a:p>
          <a:p>
            <a:r>
              <a:rPr lang="en-US" sz="2000" dirty="0">
                <a:solidFill>
                  <a:schemeClr val="tx1"/>
                </a:solidFill>
              </a:rPr>
              <a:t>Yale MAM graduation:  	May 2021</a:t>
            </a:r>
          </a:p>
        </p:txBody>
      </p:sp>
      <p:sp>
        <p:nvSpPr>
          <p:cNvPr id="20" name="Rectangle 19"/>
          <p:cNvSpPr/>
          <p:nvPr/>
        </p:nvSpPr>
        <p:spPr>
          <a:xfrm>
            <a:off x="911157" y="2134004"/>
            <a:ext cx="7436904" cy="1221640"/>
          </a:xfrm>
          <a:prstGeom prst="rect">
            <a:avLst/>
          </a:prstGeom>
          <a:solidFill>
            <a:schemeClr val="tx2">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solidFill>
              </a:rPr>
              <a:t>UBC MBA: 		Sept 2019 – July 2020 </a:t>
            </a:r>
          </a:p>
        </p:txBody>
      </p:sp>
      <p:sp>
        <p:nvSpPr>
          <p:cNvPr id="14" name="Rectangle 3"/>
          <p:cNvSpPr txBox="1">
            <a:spLocks noChangeArrowheads="1"/>
          </p:cNvSpPr>
          <p:nvPr/>
        </p:nvSpPr>
        <p:spPr bwMode="auto">
          <a:xfrm>
            <a:off x="395536" y="404664"/>
            <a:ext cx="590659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defTabSz="914400" rtl="0" eaLnBrk="1" latinLnBrk="0" hangingPunct="1">
              <a:spcBef>
                <a:spcPct val="20000"/>
              </a:spcBef>
              <a:buChar char="•"/>
              <a:defRPr sz="3200" kern="1200">
                <a:solidFill>
                  <a:schemeClr val="tx1"/>
                </a:solidFill>
                <a:latin typeface="Arial" charset="0"/>
                <a:ea typeface="ＭＳ Ｐゴシック" pitchFamily="34" charset="-128"/>
                <a:cs typeface="+mj-cs"/>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en-US" sz="2800" b="1" dirty="0">
                <a:solidFill>
                  <a:schemeClr val="accent5">
                    <a:lumMod val="75000"/>
                  </a:schemeClr>
                </a:solidFill>
                <a:latin typeface="Calibri" pitchFamily="34" charset="0"/>
              </a:rPr>
              <a:t>UBC MBA Global Learning – Yale MAM</a:t>
            </a:r>
          </a:p>
        </p:txBody>
      </p:sp>
    </p:spTree>
    <p:extLst>
      <p:ext uri="{BB962C8B-B14F-4D97-AF65-F5344CB8AC3E}">
        <p14:creationId xmlns:p14="http://schemas.microsoft.com/office/powerpoint/2010/main" val="41980270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087582" y="1975805"/>
            <a:ext cx="8077200" cy="5105400"/>
          </a:xfrm>
          <a:prstGeom prst="rect">
            <a:avLst/>
          </a:prstGeom>
        </p:spPr>
        <p:txBody>
          <a:bodyPr/>
          <a:lstStyle/>
          <a:p>
            <a:pPr marL="228600">
              <a:defRPr/>
            </a:pPr>
            <a:endParaRPr lang="en-CA" altLang="en-US" sz="2600" dirty="0">
              <a:latin typeface="Calibri" pitchFamily="34" charset="0"/>
            </a:endParaRPr>
          </a:p>
          <a:p>
            <a:pPr>
              <a:defRPr/>
            </a:pPr>
            <a:r>
              <a:rPr lang="en-CA" altLang="en-US" sz="2800" dirty="0">
                <a:solidFill>
                  <a:srgbClr val="000000"/>
                </a:solidFill>
                <a:latin typeface="Calibri" pitchFamily="34" charset="0"/>
              </a:rPr>
              <a:t>	</a:t>
            </a:r>
          </a:p>
          <a:p>
            <a:pPr>
              <a:defRPr/>
            </a:pPr>
            <a:endParaRPr lang="en-CA" altLang="en-US" sz="1200" dirty="0">
              <a:solidFill>
                <a:srgbClr val="000000"/>
              </a:solidFill>
              <a:latin typeface="Calibri" pitchFamily="34" charset="0"/>
            </a:endParaRPr>
          </a:p>
          <a:p>
            <a:pPr marL="457200" indent="-228600"/>
            <a:r>
              <a:rPr lang="en-CA" altLang="en-US" sz="2800" dirty="0">
                <a:solidFill>
                  <a:schemeClr val="bg1">
                    <a:lumMod val="50000"/>
                  </a:schemeClr>
                </a:solidFill>
                <a:latin typeface="Calibri" panose="020F0502020204030204" pitchFamily="34" charset="0"/>
              </a:rPr>
              <a:t>Alina Yukhymets</a:t>
            </a:r>
          </a:p>
          <a:p>
            <a:pPr marL="457200" indent="-228600"/>
            <a:r>
              <a:rPr lang="en-CA" altLang="en-US" sz="2800" dirty="0">
                <a:solidFill>
                  <a:srgbClr val="000000"/>
                </a:solidFill>
                <a:latin typeface="Calibri" panose="020F0502020204030204" pitchFamily="34" charset="0"/>
              </a:rPr>
              <a:t>Manager, Global Learning</a:t>
            </a:r>
          </a:p>
          <a:p>
            <a:pPr marL="457200" indent="-228600"/>
            <a:r>
              <a:rPr lang="en-CA" altLang="en-US" sz="2800" dirty="0">
                <a:solidFill>
                  <a:srgbClr val="000000"/>
                </a:solidFill>
                <a:latin typeface="Calibri" panose="020F0502020204030204" pitchFamily="34" charset="0"/>
              </a:rPr>
              <a:t>T: 604.827.5283</a:t>
            </a:r>
            <a:endParaRPr lang="en-US" altLang="en-US" sz="2800" dirty="0">
              <a:solidFill>
                <a:srgbClr val="000000"/>
              </a:solidFill>
              <a:latin typeface="Calibri" panose="020F0502020204030204" pitchFamily="34" charset="0"/>
            </a:endParaRPr>
          </a:p>
          <a:p>
            <a:pPr marL="457200" indent="-228600"/>
            <a:r>
              <a:rPr lang="en-CA" altLang="en-US" sz="2800" dirty="0">
                <a:latin typeface="Calibri" panose="020F0502020204030204" pitchFamily="34" charset="0"/>
              </a:rPr>
              <a:t>E: </a:t>
            </a:r>
            <a:r>
              <a:rPr lang="en-CA" altLang="en-US" sz="2800" dirty="0">
                <a:solidFill>
                  <a:srgbClr val="FFFFFF"/>
                </a:solidFill>
                <a:latin typeface="Calibri" panose="020F0502020204030204" pitchFamily="34" charset="0"/>
                <a:hlinkClick r:id="rId3"/>
              </a:rPr>
              <a:t>alina.yukhymets@sauder.ubc.ca</a:t>
            </a:r>
            <a:r>
              <a:rPr lang="en-CA" altLang="en-US" sz="2800" b="1" dirty="0">
                <a:solidFill>
                  <a:srgbClr val="FFFFFF"/>
                </a:solidFill>
                <a:latin typeface="Calibri" panose="020F0502020204030204" pitchFamily="34" charset="0"/>
              </a:rPr>
              <a:t>  </a:t>
            </a:r>
          </a:p>
          <a:p>
            <a:endParaRPr lang="en-CA" altLang="en-US" sz="2800" dirty="0">
              <a:solidFill>
                <a:srgbClr val="000000"/>
              </a:solidFill>
              <a:latin typeface="Calibri" panose="020F0502020204030204" pitchFamily="34" charset="0"/>
            </a:endParaRPr>
          </a:p>
          <a:p>
            <a:pPr>
              <a:defRPr/>
            </a:pPr>
            <a:r>
              <a:rPr lang="en-CA" altLang="en-US" sz="2800" dirty="0">
                <a:latin typeface="Calibri" pitchFamily="34" charset="0"/>
              </a:rPr>
              <a:t>   E: </a:t>
            </a:r>
            <a:r>
              <a:rPr lang="en-CA" altLang="en-US" sz="2800" dirty="0">
                <a:solidFill>
                  <a:srgbClr val="000000"/>
                </a:solidFill>
                <a:latin typeface="Calibri" pitchFamily="34" charset="0"/>
                <a:hlinkClick r:id="rId4"/>
              </a:rPr>
              <a:t>RHLglobal@sauder.ubc.ca</a:t>
            </a:r>
            <a:endParaRPr lang="en-CA" altLang="en-US" sz="2800" dirty="0">
              <a:solidFill>
                <a:srgbClr val="000000"/>
              </a:solidFill>
              <a:latin typeface="Calibri" pitchFamily="34" charset="0"/>
            </a:endParaRPr>
          </a:p>
          <a:p>
            <a:pPr>
              <a:defRPr/>
            </a:pPr>
            <a:endParaRPr lang="en-CA" altLang="en-US" sz="2800" dirty="0">
              <a:solidFill>
                <a:srgbClr val="000000"/>
              </a:solidFill>
              <a:latin typeface="Calibri" pitchFamily="34" charset="0"/>
            </a:endParaRPr>
          </a:p>
          <a:p>
            <a:pPr lvl="1">
              <a:defRPr/>
            </a:pPr>
            <a:endParaRPr lang="en-CA" altLang="en-US" sz="2800" dirty="0">
              <a:solidFill>
                <a:srgbClr val="000000"/>
              </a:solidFill>
              <a:latin typeface="Calibri" pitchFamily="34" charset="0"/>
            </a:endParaRPr>
          </a:p>
          <a:p>
            <a:pPr>
              <a:defRPr/>
            </a:pPr>
            <a:endParaRPr lang="en-CA" altLang="en-US" sz="2800" dirty="0">
              <a:solidFill>
                <a:srgbClr val="000000"/>
              </a:solidFill>
              <a:latin typeface="Calibri" pitchFamily="34" charset="0"/>
            </a:endParaRPr>
          </a:p>
        </p:txBody>
      </p:sp>
      <p:sp>
        <p:nvSpPr>
          <p:cNvPr id="11" name="TextBox 10"/>
          <p:cNvSpPr txBox="1"/>
          <p:nvPr/>
        </p:nvSpPr>
        <p:spPr>
          <a:xfrm>
            <a:off x="800100" y="1243035"/>
            <a:ext cx="7467600" cy="523220"/>
          </a:xfrm>
          <a:prstGeom prst="rect">
            <a:avLst/>
          </a:prstGeom>
          <a:noFill/>
        </p:spPr>
        <p:txBody>
          <a:bodyPr wrap="square" rtlCol="0">
            <a:spAutoFit/>
          </a:bodyPr>
          <a:lstStyle/>
          <a:p>
            <a:r>
              <a:rPr lang="en-US" altLang="en-US" sz="2800" b="1" kern="0" dirty="0"/>
              <a:t>RHL Contacts – Global Learning</a:t>
            </a:r>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9517"/>
          <a:stretch/>
        </p:blipFill>
        <p:spPr bwMode="auto">
          <a:xfrm>
            <a:off x="7020272" y="2996952"/>
            <a:ext cx="145369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160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152400"/>
            <a:ext cx="8839200" cy="838200"/>
          </a:xfrm>
          <a:prstGeom prst="rect">
            <a:avLst/>
          </a:prstGeom>
          <a:noFill/>
          <a:ln w="9525">
            <a:noFill/>
            <a:miter lim="800000"/>
            <a:headEnd/>
            <a:tailEnd/>
          </a:ln>
        </p:spPr>
        <p:txBody>
          <a:bodyPr/>
          <a:lstStyle/>
          <a:p>
            <a:pPr marL="342900" indent="-342900" algn="ctr">
              <a:spcBef>
                <a:spcPct val="20000"/>
              </a:spcBef>
              <a:defRPr/>
            </a:pPr>
            <a:endParaRPr lang="en-US" sz="4400" b="1" kern="0" dirty="0">
              <a:solidFill>
                <a:schemeClr val="bg1"/>
              </a:solidFill>
              <a:latin typeface="+mn-lt"/>
              <a:ea typeface="+mn-ea"/>
            </a:endParaRPr>
          </a:p>
        </p:txBody>
      </p:sp>
      <p:sp>
        <p:nvSpPr>
          <p:cNvPr id="7" name="Rectangle 3"/>
          <p:cNvSpPr txBox="1">
            <a:spLocks noChangeArrowheads="1"/>
          </p:cNvSpPr>
          <p:nvPr/>
        </p:nvSpPr>
        <p:spPr>
          <a:xfrm>
            <a:off x="381000" y="1219200"/>
            <a:ext cx="8305800" cy="4953000"/>
          </a:xfrm>
          <a:prstGeom prst="rect">
            <a:avLst/>
          </a:prstGeom>
        </p:spPr>
        <p:txBody>
          <a:bodyPr/>
          <a:lstStyle/>
          <a:p>
            <a:pPr marL="342900" indent="-342900">
              <a:spcBef>
                <a:spcPct val="20000"/>
              </a:spcBef>
              <a:buFontTx/>
              <a:buChar char="•"/>
              <a:defRPr/>
            </a:pPr>
            <a:endParaRPr lang="en-US" altLang="en-US" sz="1200" kern="0" dirty="0">
              <a:latin typeface="+mn-lt"/>
              <a:ea typeface="+mn-ea"/>
            </a:endParaRPr>
          </a:p>
          <a:p>
            <a:pPr lvl="1">
              <a:buFont typeface="Wingdings" pitchFamily="2" charset="2"/>
              <a:buChar char="§"/>
              <a:defRPr/>
            </a:pPr>
            <a:endParaRPr lang="en-CA" altLang="en-US" sz="2800" kern="0" dirty="0">
              <a:latin typeface="Calibri" pitchFamily="34" charset="0"/>
            </a:endParaRPr>
          </a:p>
          <a:p>
            <a:pPr lvl="1">
              <a:buFont typeface="Wingdings" pitchFamily="2" charset="2"/>
              <a:buChar char="§"/>
              <a:defRPr/>
            </a:pPr>
            <a:endParaRPr lang="en-CA" altLang="en-US" sz="2800" kern="0" dirty="0">
              <a:latin typeface="Calibri" pitchFamily="34" charset="0"/>
            </a:endParaRPr>
          </a:p>
          <a:p>
            <a:pPr marL="342900" indent="-342900">
              <a:spcBef>
                <a:spcPct val="20000"/>
              </a:spcBef>
              <a:buFontTx/>
              <a:buChar char="•"/>
              <a:defRPr/>
            </a:pPr>
            <a:endParaRPr lang="en-US" altLang="en-US" sz="2000" kern="0" dirty="0">
              <a:latin typeface="+mn-lt"/>
              <a:ea typeface="+mn-ea"/>
            </a:endParaRPr>
          </a:p>
          <a:p>
            <a:pPr marL="342900" indent="-342900">
              <a:spcBef>
                <a:spcPct val="20000"/>
              </a:spcBef>
              <a:buFontTx/>
              <a:buChar char="•"/>
              <a:defRPr/>
            </a:pPr>
            <a:endParaRPr lang="en-US" sz="2000" kern="0" dirty="0">
              <a:latin typeface="+mn-lt"/>
              <a:ea typeface="+mn-ea"/>
            </a:endParaRP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7429"/>
            <a:ext cx="4578246"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09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8195" name="Text Box 10"/>
          <p:cNvSpPr txBox="1">
            <a:spLocks noChangeArrowheads="1"/>
          </p:cNvSpPr>
          <p:nvPr/>
        </p:nvSpPr>
        <p:spPr bwMode="auto">
          <a:xfrm>
            <a:off x="457200" y="1546061"/>
            <a:ext cx="8686800" cy="3691780"/>
          </a:xfrm>
          <a:prstGeom prst="rect">
            <a:avLst/>
          </a:prstGeom>
          <a:noFill/>
          <a:ln w="9525">
            <a:noFill/>
            <a:miter lim="800000"/>
            <a:headEnd/>
            <a:tailEnd/>
          </a:ln>
        </p:spPr>
        <p:txBody>
          <a:bodyPr>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Why MBA Exchange?</a:t>
            </a:r>
          </a:p>
          <a:p>
            <a:pPr marL="342900" indent="-342900">
              <a:spcBef>
                <a:spcPct val="20000"/>
              </a:spcBef>
              <a:defRPr/>
            </a:pPr>
            <a:r>
              <a:rPr lang="en-US" altLang="en-US" sz="1400" b="1" dirty="0">
                <a:solidFill>
                  <a:srgbClr val="000000"/>
                </a:solidFill>
                <a:latin typeface="Calibri" pitchFamily="34" charset="0"/>
                <a:ea typeface="ＭＳ Ｐゴシック" pitchFamily="1" charset="-128"/>
              </a:rPr>
              <a:t> </a:t>
            </a:r>
          </a:p>
          <a:p>
            <a:pPr marL="741363" lvl="1" indent="-284163">
              <a:lnSpc>
                <a:spcPct val="150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Network with future international business leaders</a:t>
            </a:r>
          </a:p>
          <a:p>
            <a:pPr marL="741363" lvl="1" indent="-284163">
              <a:lnSpc>
                <a:spcPct val="150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Align yourself with another top business school</a:t>
            </a:r>
          </a:p>
          <a:p>
            <a:pPr marL="741363" lvl="1" indent="-284163">
              <a:lnSpc>
                <a:spcPct val="150000"/>
              </a:lnSpc>
              <a:spcBef>
                <a:spcPct val="5000"/>
              </a:spcBef>
              <a:buFont typeface="Wingdings" pitchFamily="2" charset="2"/>
              <a:buChar char="§"/>
              <a:defRPr/>
            </a:pPr>
            <a:r>
              <a:rPr lang="en-US" altLang="en-US" sz="2800" dirty="0">
                <a:solidFill>
                  <a:srgbClr val="000000"/>
                </a:solidFill>
                <a:latin typeface="Calibri" pitchFamily="34" charset="0"/>
                <a:ea typeface="ＭＳ Ｐゴシック" pitchFamily="1" charset="-128"/>
              </a:rPr>
              <a:t>Further global perspective</a:t>
            </a:r>
          </a:p>
          <a:p>
            <a:pPr marL="741363" lvl="1" indent="-284163">
              <a:lnSpc>
                <a:spcPct val="150000"/>
              </a:lnSpc>
              <a:spcBef>
                <a:spcPct val="5000"/>
              </a:spcBef>
              <a:buFont typeface="Wingdings" pitchFamily="2" charset="2"/>
              <a:buChar char="§"/>
              <a:defRPr/>
            </a:pPr>
            <a:endParaRPr lang="en-US" altLang="en-US" dirty="0">
              <a:solidFill>
                <a:srgbClr val="000000"/>
              </a:solidFill>
              <a:latin typeface="Calibri" pitchFamily="34" charset="0"/>
              <a:ea typeface="ＭＳ Ｐゴシック" pitchFamily="1" charset="-128"/>
            </a:endParaRPr>
          </a:p>
          <a:p>
            <a:pPr>
              <a:spcBef>
                <a:spcPct val="50000"/>
              </a:spcBef>
              <a:defRPr/>
            </a:pPr>
            <a:endParaRPr lang="en-US" dirty="0">
              <a:solidFill>
                <a:srgbClr val="58595B"/>
              </a:solidFill>
              <a:ea typeface="ＭＳ Ｐゴシック" pitchFamily="1" charset="-128"/>
            </a:endParaRPr>
          </a:p>
        </p:txBody>
      </p:sp>
      <p:pic>
        <p:nvPicPr>
          <p:cNvPr id="5124" name="Picture 5" descr="C:\Users\Owner\AppData\Local\Microsoft\Windows\Temporary Internet Files\Content.IE5\898T86RR\MP9004019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933056"/>
            <a:ext cx="28717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4974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9219" name="Text Box 8"/>
          <p:cNvSpPr txBox="1">
            <a:spLocks noChangeArrowheads="1"/>
          </p:cNvSpPr>
          <p:nvPr/>
        </p:nvSpPr>
        <p:spPr bwMode="auto">
          <a:xfrm>
            <a:off x="314325" y="1219200"/>
            <a:ext cx="8458200" cy="3505575"/>
          </a:xfrm>
          <a:prstGeom prst="rect">
            <a:avLst/>
          </a:prstGeom>
          <a:noFill/>
          <a:ln w="9525">
            <a:noFill/>
            <a:miter lim="800000"/>
            <a:headEnd/>
            <a:tailEnd/>
          </a:ln>
        </p:spPr>
        <p:txBody>
          <a:bodyPr>
            <a:spAutoFit/>
          </a:bodyPr>
          <a:lstStyle/>
          <a:p>
            <a:pPr marL="342900" indent="-342900" algn="ctr">
              <a:spcBef>
                <a:spcPct val="20000"/>
              </a:spcBef>
              <a:defRPr/>
            </a:pPr>
            <a:r>
              <a:rPr lang="en-US" altLang="en-US" sz="3200" b="1" dirty="0">
                <a:solidFill>
                  <a:srgbClr val="000000"/>
                </a:solidFill>
                <a:latin typeface="Calibri" pitchFamily="34" charset="0"/>
                <a:ea typeface="ＭＳ Ｐゴシック" pitchFamily="1" charset="-128"/>
              </a:rPr>
              <a:t>Why MBA Exchange?</a:t>
            </a:r>
          </a:p>
          <a:p>
            <a:pPr>
              <a:defRPr/>
            </a:pPr>
            <a:endParaRPr lang="en-US" altLang="en-US" sz="1000" b="1" dirty="0">
              <a:solidFill>
                <a:srgbClr val="000000"/>
              </a:solidFill>
              <a:latin typeface="Calibri" pitchFamily="34" charset="0"/>
              <a:ea typeface="ＭＳ Ｐゴシック" pitchFamily="1" charset="-128"/>
            </a:endParaRPr>
          </a:p>
          <a:p>
            <a:pPr marL="741363" lvl="1" indent="-284163">
              <a:buFont typeface="Wingdings" pitchFamily="2" charset="2"/>
              <a:buChar char="§"/>
              <a:defRPr/>
            </a:pPr>
            <a:r>
              <a:rPr lang="en-US" altLang="en-US" sz="2800" dirty="0">
                <a:solidFill>
                  <a:srgbClr val="000000"/>
                </a:solidFill>
                <a:latin typeface="Calibri" pitchFamily="34" charset="0"/>
                <a:ea typeface="ＭＳ Ｐゴシック" pitchFamily="1" charset="-128"/>
              </a:rPr>
              <a:t>Study topics not available at UBC MBA </a:t>
            </a:r>
          </a:p>
          <a:p>
            <a:pPr lvl="1">
              <a:defRPr/>
            </a:pPr>
            <a:endParaRPr lang="en-US" altLang="en-US" sz="1000" dirty="0">
              <a:solidFill>
                <a:srgbClr val="000000"/>
              </a:solidFill>
              <a:latin typeface="Calibri" pitchFamily="34" charset="0"/>
              <a:ea typeface="ＭＳ Ｐゴシック" pitchFamily="1" charset="-128"/>
            </a:endParaRPr>
          </a:p>
          <a:p>
            <a:pPr marL="741363" lvl="1" indent="-284163">
              <a:buFont typeface="Wingdings" pitchFamily="2" charset="2"/>
              <a:buChar char="§"/>
              <a:defRPr/>
            </a:pPr>
            <a:r>
              <a:rPr lang="en-US" altLang="en-US" sz="2800" dirty="0">
                <a:solidFill>
                  <a:srgbClr val="000000"/>
                </a:solidFill>
                <a:latin typeface="Calibri" pitchFamily="34" charset="0"/>
                <a:ea typeface="ＭＳ Ｐゴシック" pitchFamily="1" charset="-128"/>
              </a:rPr>
              <a:t>Get a head start on your international job search</a:t>
            </a:r>
          </a:p>
          <a:p>
            <a:pPr marL="741363" lvl="1" indent="-284163">
              <a:buFont typeface="Wingdings" pitchFamily="2" charset="2"/>
              <a:buChar char="§"/>
              <a:defRPr/>
            </a:pPr>
            <a:endParaRPr lang="en-US" altLang="en-US" sz="1000" dirty="0">
              <a:solidFill>
                <a:srgbClr val="000000"/>
              </a:solidFill>
              <a:latin typeface="Calibri" pitchFamily="34" charset="0"/>
              <a:ea typeface="ＭＳ Ｐゴシック" pitchFamily="1" charset="-128"/>
            </a:endParaRPr>
          </a:p>
          <a:p>
            <a:pPr marL="741363" lvl="1" indent="-284163">
              <a:buFont typeface="Wingdings" pitchFamily="2" charset="2"/>
              <a:buChar char="§"/>
              <a:defRPr/>
            </a:pPr>
            <a:r>
              <a:rPr lang="en-US" altLang="en-US" sz="2800" dirty="0">
                <a:solidFill>
                  <a:srgbClr val="000000"/>
                </a:solidFill>
                <a:latin typeface="Calibri" pitchFamily="34" charset="0"/>
                <a:ea typeface="ＭＳ Ｐゴシック" pitchFamily="1" charset="-128"/>
              </a:rPr>
              <a:t>Have a great experience that will change your life!</a:t>
            </a:r>
          </a:p>
          <a:p>
            <a:pPr marL="741363" lvl="1" indent="-284163">
              <a:buFont typeface="Wingdings" pitchFamily="2" charset="2"/>
              <a:buChar char="§"/>
              <a:defRPr/>
            </a:pPr>
            <a:endParaRPr lang="en-US" altLang="en-US" sz="1000" dirty="0">
              <a:solidFill>
                <a:srgbClr val="000000"/>
              </a:solidFill>
              <a:latin typeface="Calibri" pitchFamily="34" charset="0"/>
              <a:ea typeface="ＭＳ Ｐゴシック" pitchFamily="1" charset="-128"/>
            </a:endParaRPr>
          </a:p>
          <a:p>
            <a:pPr marL="741363" lvl="1" indent="-284163">
              <a:buFont typeface="Wingdings" pitchFamily="2" charset="2"/>
              <a:buChar char="§"/>
              <a:defRPr/>
            </a:pPr>
            <a:r>
              <a:rPr lang="en-US" altLang="en-US" sz="2800" dirty="0">
                <a:solidFill>
                  <a:srgbClr val="000000"/>
                </a:solidFill>
                <a:latin typeface="Calibri" pitchFamily="34" charset="0"/>
                <a:ea typeface="ＭＳ Ｐゴシック" pitchFamily="1" charset="-128"/>
              </a:rPr>
              <a:t>33 Business Schools in 22 countries</a:t>
            </a:r>
          </a:p>
          <a:p>
            <a:pPr marL="342900" indent="-342900">
              <a:lnSpc>
                <a:spcPct val="130000"/>
              </a:lnSpc>
              <a:spcBef>
                <a:spcPct val="5000"/>
              </a:spcBef>
              <a:buClr>
                <a:schemeClr val="tx1"/>
              </a:buClr>
              <a:buFont typeface="Wingdings" pitchFamily="2" charset="2"/>
              <a:buChar char="§"/>
              <a:defRPr/>
            </a:pPr>
            <a:endParaRPr lang="en-US" sz="2800" dirty="0">
              <a:solidFill>
                <a:srgbClr val="58595B"/>
              </a:solidFill>
              <a:latin typeface="Calibri" pitchFamily="34" charset="0"/>
              <a:ea typeface="ＭＳ Ｐゴシック" pitchFamily="1" charset="-128"/>
            </a:endParaRPr>
          </a:p>
        </p:txBody>
      </p:sp>
      <p:pic>
        <p:nvPicPr>
          <p:cNvPr id="61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641" y="4724775"/>
            <a:ext cx="46259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87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11267" name="Text Box 8"/>
          <p:cNvSpPr txBox="1">
            <a:spLocks noChangeArrowheads="1"/>
          </p:cNvSpPr>
          <p:nvPr/>
        </p:nvSpPr>
        <p:spPr bwMode="auto">
          <a:xfrm>
            <a:off x="571500" y="1219200"/>
            <a:ext cx="7772400" cy="311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lnSpc>
                <a:spcPct val="150000"/>
              </a:lnSpc>
              <a:buFontTx/>
              <a:buNone/>
            </a:pPr>
            <a:r>
              <a:rPr lang="en-US" altLang="en-US" b="1" dirty="0">
                <a:solidFill>
                  <a:srgbClr val="000000"/>
                </a:solidFill>
                <a:latin typeface="Calibri" pitchFamily="34" charset="0"/>
              </a:rPr>
              <a:t>Who Participates in Exchange?</a:t>
            </a:r>
          </a:p>
          <a:p>
            <a:pPr lvl="1">
              <a:lnSpc>
                <a:spcPct val="150000"/>
              </a:lnSpc>
              <a:buFont typeface="Wingdings" pitchFamily="2" charset="2"/>
              <a:buChar char="§"/>
            </a:pPr>
            <a:r>
              <a:rPr lang="en-US" altLang="en-US" dirty="0">
                <a:solidFill>
                  <a:srgbClr val="000000"/>
                </a:solidFill>
                <a:latin typeface="Calibri" pitchFamily="34" charset="0"/>
              </a:rPr>
              <a:t>10% to 15% of MBA class</a:t>
            </a:r>
          </a:p>
          <a:p>
            <a:pPr lvl="1">
              <a:buFont typeface="Wingdings" pitchFamily="2" charset="2"/>
              <a:buChar char="§"/>
            </a:pPr>
            <a:r>
              <a:rPr lang="en-US" altLang="en-US" dirty="0">
                <a:solidFill>
                  <a:srgbClr val="000000"/>
                </a:solidFill>
                <a:latin typeface="Calibri" pitchFamily="34" charset="0"/>
              </a:rPr>
              <a:t>Students are selected by Sauder </a:t>
            </a:r>
          </a:p>
          <a:p>
            <a:pPr lvl="1">
              <a:buFont typeface="Wingdings" pitchFamily="2" charset="2"/>
              <a:buChar char="§"/>
            </a:pPr>
            <a:r>
              <a:rPr lang="en-US" altLang="en-US" dirty="0">
                <a:solidFill>
                  <a:srgbClr val="000000"/>
                </a:solidFill>
                <a:latin typeface="Calibri" pitchFamily="34" charset="0"/>
              </a:rPr>
              <a:t>Minimum 70% average </a:t>
            </a:r>
          </a:p>
          <a:p>
            <a:pPr lvl="1">
              <a:buFont typeface="Wingdings" pitchFamily="2" charset="2"/>
              <a:buChar char="§"/>
            </a:pPr>
            <a:r>
              <a:rPr lang="en-US" altLang="en-US" dirty="0">
                <a:solidFill>
                  <a:srgbClr val="000000"/>
                </a:solidFill>
                <a:latin typeface="Calibri" pitchFamily="34" charset="0"/>
              </a:rPr>
              <a:t>Partner Schools accept 1 to 2 students</a:t>
            </a:r>
          </a:p>
        </p:txBody>
      </p:sp>
    </p:spTree>
    <p:extLst>
      <p:ext uri="{BB962C8B-B14F-4D97-AF65-F5344CB8AC3E}">
        <p14:creationId xmlns:p14="http://schemas.microsoft.com/office/powerpoint/2010/main" val="31025719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12291" name="Text Box 8"/>
          <p:cNvSpPr txBox="1">
            <a:spLocks noChangeArrowheads="1"/>
          </p:cNvSpPr>
          <p:nvPr/>
        </p:nvSpPr>
        <p:spPr bwMode="auto">
          <a:xfrm>
            <a:off x="685800" y="1524000"/>
            <a:ext cx="77724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b="1" dirty="0">
                <a:solidFill>
                  <a:srgbClr val="000000"/>
                </a:solidFill>
                <a:latin typeface="Calibri" pitchFamily="34" charset="0"/>
              </a:rPr>
              <a:t>How are Partner Schools Selected?</a:t>
            </a:r>
          </a:p>
          <a:p>
            <a:pPr algn="ctr">
              <a:buFontTx/>
              <a:buNone/>
            </a:pPr>
            <a:endParaRPr lang="en-US" altLang="en-US" sz="1200" b="1" dirty="0">
              <a:solidFill>
                <a:srgbClr val="000000"/>
              </a:solidFill>
              <a:latin typeface="Calibri" pitchFamily="34" charset="0"/>
            </a:endParaRPr>
          </a:p>
          <a:p>
            <a:pPr lvl="1">
              <a:buFont typeface="Wingdings" pitchFamily="2" charset="2"/>
              <a:buChar char="§"/>
            </a:pPr>
            <a:r>
              <a:rPr lang="en-US" altLang="en-US" dirty="0">
                <a:solidFill>
                  <a:srgbClr val="000000"/>
                </a:solidFill>
                <a:latin typeface="Calibri" pitchFamily="34" charset="0"/>
              </a:rPr>
              <a:t>Academic Reputation</a:t>
            </a:r>
          </a:p>
          <a:p>
            <a:pPr lvl="1">
              <a:buFont typeface="Wingdings" pitchFamily="2" charset="2"/>
              <a:buChar char="§"/>
            </a:pPr>
            <a:r>
              <a:rPr lang="en-US" altLang="en-US" dirty="0">
                <a:solidFill>
                  <a:srgbClr val="000000"/>
                </a:solidFill>
                <a:latin typeface="Calibri" pitchFamily="34" charset="0"/>
              </a:rPr>
              <a:t>Relevant Courses </a:t>
            </a:r>
          </a:p>
          <a:p>
            <a:pPr lvl="1">
              <a:buFont typeface="Wingdings" pitchFamily="2" charset="2"/>
              <a:buChar char="§"/>
            </a:pPr>
            <a:r>
              <a:rPr lang="en-US" altLang="en-US" dirty="0">
                <a:solidFill>
                  <a:srgbClr val="000000"/>
                </a:solidFill>
                <a:latin typeface="Calibri" pitchFamily="34" charset="0"/>
              </a:rPr>
              <a:t>Academic Timeline (Fall Term)</a:t>
            </a:r>
          </a:p>
          <a:p>
            <a:pPr lvl="1">
              <a:buFont typeface="Wingdings" pitchFamily="2" charset="2"/>
              <a:buChar char="§"/>
            </a:pPr>
            <a:r>
              <a:rPr lang="en-US" altLang="en-US" dirty="0">
                <a:solidFill>
                  <a:srgbClr val="000000"/>
                </a:solidFill>
                <a:latin typeface="Calibri" pitchFamily="34" charset="0"/>
              </a:rPr>
              <a:t>Student Services</a:t>
            </a:r>
          </a:p>
          <a:p>
            <a:pPr lvl="1">
              <a:buFont typeface="Wingdings" pitchFamily="2" charset="2"/>
              <a:buChar char="§"/>
            </a:pPr>
            <a:r>
              <a:rPr lang="en-US" altLang="en-US" dirty="0">
                <a:solidFill>
                  <a:srgbClr val="000000"/>
                </a:solidFill>
                <a:latin typeface="Calibri" pitchFamily="34" charset="0"/>
              </a:rPr>
              <a:t>Geographic Location</a:t>
            </a:r>
          </a:p>
          <a:p>
            <a:pPr lvl="1">
              <a:buFont typeface="Wingdings" pitchFamily="2" charset="2"/>
              <a:buChar char="§"/>
            </a:pPr>
            <a:r>
              <a:rPr lang="en-US" altLang="en-US" dirty="0">
                <a:solidFill>
                  <a:srgbClr val="000000"/>
                </a:solidFill>
                <a:latin typeface="Calibri" pitchFamily="34" charset="0"/>
              </a:rPr>
              <a:t>Ability to achieve a balance of students</a:t>
            </a:r>
          </a:p>
        </p:txBody>
      </p:sp>
    </p:spTree>
    <p:extLst>
      <p:ext uri="{BB962C8B-B14F-4D97-AF65-F5344CB8AC3E}">
        <p14:creationId xmlns:p14="http://schemas.microsoft.com/office/powerpoint/2010/main" val="4868011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13315" name="Text Box 10"/>
          <p:cNvSpPr txBox="1">
            <a:spLocks noChangeArrowheads="1"/>
          </p:cNvSpPr>
          <p:nvPr/>
        </p:nvSpPr>
        <p:spPr bwMode="auto">
          <a:xfrm>
            <a:off x="0" y="1524000"/>
            <a:ext cx="891540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b="1" dirty="0">
                <a:solidFill>
                  <a:srgbClr val="000000"/>
                </a:solidFill>
                <a:latin typeface="Calibri" pitchFamily="34" charset="0"/>
              </a:rPr>
              <a:t>Current Partners - The Americas</a:t>
            </a:r>
          </a:p>
          <a:p>
            <a:pPr algn="ctr">
              <a:buFontTx/>
              <a:buNone/>
            </a:pPr>
            <a:endParaRPr lang="en-US" altLang="en-US" b="1" dirty="0">
              <a:solidFill>
                <a:srgbClr val="000000"/>
              </a:solidFill>
              <a:latin typeface="Calibri" pitchFamily="34" charset="0"/>
            </a:endParaRPr>
          </a:p>
          <a:p>
            <a:endParaRPr lang="en-US" altLang="en-US" sz="1000" b="1" dirty="0">
              <a:solidFill>
                <a:srgbClr val="000000"/>
              </a:solidFill>
              <a:latin typeface="Calibri" pitchFamily="34" charset="0"/>
            </a:endParaRPr>
          </a:p>
          <a:p>
            <a:pPr lvl="1">
              <a:lnSpc>
                <a:spcPct val="150000"/>
              </a:lnSpc>
              <a:spcBef>
                <a:spcPct val="0"/>
              </a:spcBef>
              <a:buFont typeface="Wingdings" pitchFamily="2" charset="2"/>
              <a:buChar char="§"/>
            </a:pPr>
            <a:r>
              <a:rPr lang="pt-BR" altLang="en-US" dirty="0">
                <a:solidFill>
                  <a:srgbClr val="000000"/>
                </a:solidFill>
                <a:latin typeface="Calibri" pitchFamily="34" charset="0"/>
              </a:rPr>
              <a:t>Fundacão Getúlio Vargas, Sao Paulo</a:t>
            </a:r>
          </a:p>
          <a:p>
            <a:pPr lvl="1">
              <a:lnSpc>
                <a:spcPct val="150000"/>
              </a:lnSpc>
              <a:spcBef>
                <a:spcPct val="0"/>
              </a:spcBef>
              <a:buFont typeface="Wingdings" pitchFamily="2" charset="2"/>
              <a:buChar char="§"/>
            </a:pPr>
            <a:r>
              <a:rPr lang="pt-BR" altLang="en-US" dirty="0">
                <a:solidFill>
                  <a:srgbClr val="000000"/>
                </a:solidFill>
                <a:latin typeface="Calibri" pitchFamily="34" charset="0"/>
              </a:rPr>
              <a:t>EG</a:t>
            </a:r>
            <a:r>
              <a:rPr lang="en-US" altLang="en-US" dirty="0">
                <a:solidFill>
                  <a:srgbClr val="000000"/>
                </a:solidFill>
                <a:latin typeface="Calibri" pitchFamily="34" charset="0"/>
              </a:rPr>
              <a:t>ADE, Monterrey</a:t>
            </a:r>
            <a:endParaRPr lang="en-US" altLang="en-US" sz="2400" dirty="0">
              <a:solidFill>
                <a:srgbClr val="58595B"/>
              </a:solidFill>
            </a:endParaRPr>
          </a:p>
        </p:txBody>
      </p:sp>
      <p:pic>
        <p:nvPicPr>
          <p:cNvPr id="13316" name="Picture 5" descr="C:\Users\Owner\AppData\Local\Microsoft\Windows\Temporary Internet Files\Content.IE5\LIJILLJ0\MP9004309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077072"/>
            <a:ext cx="21780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9348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609600" y="3810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buFontTx/>
              <a:buNone/>
            </a:pPr>
            <a:r>
              <a:rPr lang="en-US" altLang="en-US" sz="2800" b="1" dirty="0">
                <a:solidFill>
                  <a:schemeClr val="accent5">
                    <a:lumMod val="75000"/>
                  </a:schemeClr>
                </a:solidFill>
                <a:latin typeface="Calibri" pitchFamily="34" charset="0"/>
              </a:rPr>
              <a:t>UBC MBA Exchange Program</a:t>
            </a:r>
          </a:p>
        </p:txBody>
      </p:sp>
      <p:sp>
        <p:nvSpPr>
          <p:cNvPr id="14339" name="Text Box 10"/>
          <p:cNvSpPr txBox="1">
            <a:spLocks noChangeArrowheads="1"/>
          </p:cNvSpPr>
          <p:nvPr/>
        </p:nvSpPr>
        <p:spPr bwMode="auto">
          <a:xfrm>
            <a:off x="152400" y="1447800"/>
            <a:ext cx="8763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1363" indent="-284163">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buFontTx/>
              <a:buNone/>
            </a:pPr>
            <a:r>
              <a:rPr lang="en-US" altLang="en-US" b="1" dirty="0">
                <a:solidFill>
                  <a:srgbClr val="000000"/>
                </a:solidFill>
                <a:latin typeface="Calibri" pitchFamily="34" charset="0"/>
              </a:rPr>
              <a:t>Current Partners - Asia &amp; The Pacific</a:t>
            </a:r>
          </a:p>
          <a:p>
            <a:pPr>
              <a:buFontTx/>
              <a:buNone/>
            </a:pPr>
            <a:endParaRPr lang="en-US" altLang="en-US" sz="1000" dirty="0">
              <a:solidFill>
                <a:srgbClr val="000000"/>
              </a:solidFill>
              <a:latin typeface="Calibri" pitchFamily="34" charset="0"/>
            </a:endParaRPr>
          </a:p>
          <a:p>
            <a:pPr lvl="1">
              <a:lnSpc>
                <a:spcPct val="150000"/>
              </a:lnSpc>
              <a:spcBef>
                <a:spcPct val="0"/>
              </a:spcBef>
              <a:buFont typeface="Wingdings" pitchFamily="2" charset="2"/>
              <a:buChar char="§"/>
            </a:pPr>
            <a:r>
              <a:rPr lang="en-US" altLang="en-US" sz="2400" dirty="0">
                <a:solidFill>
                  <a:srgbClr val="000000"/>
                </a:solidFill>
                <a:latin typeface="Calibri" pitchFamily="34" charset="0"/>
              </a:rPr>
              <a:t>Chinese University of Hong Kong, Hong Kong</a:t>
            </a:r>
          </a:p>
          <a:p>
            <a:pPr lvl="1">
              <a:lnSpc>
                <a:spcPct val="150000"/>
              </a:lnSpc>
              <a:spcBef>
                <a:spcPct val="0"/>
              </a:spcBef>
              <a:buFont typeface="Wingdings" pitchFamily="2" charset="2"/>
              <a:buChar char="§"/>
            </a:pPr>
            <a:r>
              <a:rPr lang="en-US" altLang="en-US" sz="2400" dirty="0">
                <a:solidFill>
                  <a:srgbClr val="000000"/>
                </a:solidFill>
                <a:latin typeface="Calibri" pitchFamily="34" charset="0"/>
              </a:rPr>
              <a:t>Hong Kong University of Science &amp; Technology, Hong Kong</a:t>
            </a:r>
          </a:p>
          <a:p>
            <a:pPr lvl="1">
              <a:spcBef>
                <a:spcPct val="0"/>
              </a:spcBef>
              <a:buFont typeface="Wingdings" pitchFamily="2" charset="2"/>
              <a:buChar char="§"/>
            </a:pPr>
            <a:r>
              <a:rPr lang="en-US" altLang="en-US" sz="2400" dirty="0">
                <a:solidFill>
                  <a:srgbClr val="000000"/>
                </a:solidFill>
                <a:latin typeface="Calibri" pitchFamily="34" charset="0"/>
              </a:rPr>
              <a:t>Peking University, Guanghua School of Management, Beijing</a:t>
            </a:r>
          </a:p>
          <a:p>
            <a:pPr lvl="1">
              <a:lnSpc>
                <a:spcPct val="150000"/>
              </a:lnSpc>
              <a:spcBef>
                <a:spcPct val="0"/>
              </a:spcBef>
              <a:buFont typeface="Wingdings" pitchFamily="2" charset="2"/>
              <a:buChar char="§"/>
            </a:pPr>
            <a:r>
              <a:rPr lang="en-US" altLang="en-US" sz="2400" dirty="0">
                <a:solidFill>
                  <a:srgbClr val="000000"/>
                </a:solidFill>
                <a:latin typeface="Calibri" pitchFamily="34" charset="0"/>
              </a:rPr>
              <a:t>Tsinghua University, Beijing</a:t>
            </a:r>
          </a:p>
          <a:p>
            <a:pPr lvl="1">
              <a:spcBef>
                <a:spcPct val="0"/>
              </a:spcBef>
              <a:buFont typeface="Wingdings" pitchFamily="2" charset="2"/>
              <a:buChar char="§"/>
            </a:pPr>
            <a:r>
              <a:rPr lang="en-US" altLang="en-US" sz="2400" dirty="0">
                <a:solidFill>
                  <a:srgbClr val="000000"/>
                </a:solidFill>
                <a:latin typeface="Calibri" pitchFamily="34" charset="0"/>
              </a:rPr>
              <a:t>China Europe International Business School,  Shanghai</a:t>
            </a:r>
          </a:p>
          <a:p>
            <a:pPr lvl="1">
              <a:lnSpc>
                <a:spcPct val="150000"/>
              </a:lnSpc>
              <a:spcBef>
                <a:spcPct val="0"/>
              </a:spcBef>
              <a:buFont typeface="Wingdings" pitchFamily="2" charset="2"/>
              <a:buChar char="§"/>
            </a:pPr>
            <a:r>
              <a:rPr lang="en-US" altLang="en-US" sz="2400" dirty="0">
                <a:solidFill>
                  <a:srgbClr val="000000"/>
                </a:solidFill>
                <a:latin typeface="Calibri" pitchFamily="34" charset="0"/>
              </a:rPr>
              <a:t>Fudan University School of Management, Shanghai</a:t>
            </a:r>
          </a:p>
          <a:p>
            <a:pPr lvl="1">
              <a:lnSpc>
                <a:spcPct val="150000"/>
              </a:lnSpc>
              <a:spcBef>
                <a:spcPct val="0"/>
              </a:spcBef>
              <a:buFont typeface="Wingdings" pitchFamily="2" charset="2"/>
              <a:buChar char="§"/>
            </a:pPr>
            <a:r>
              <a:rPr lang="en-US" altLang="en-US" sz="2400" dirty="0">
                <a:solidFill>
                  <a:srgbClr val="000000"/>
                </a:solidFill>
                <a:latin typeface="Calibri" pitchFamily="34" charset="0"/>
              </a:rPr>
              <a:t>Shanghai Jiaotong University, Shanghai </a:t>
            </a:r>
          </a:p>
          <a:p>
            <a:pPr lvl="1">
              <a:lnSpc>
                <a:spcPct val="150000"/>
              </a:lnSpc>
              <a:spcBef>
                <a:spcPct val="0"/>
              </a:spcBef>
              <a:buFont typeface="Wingdings" pitchFamily="2" charset="2"/>
              <a:buChar char="§"/>
            </a:pPr>
            <a:endParaRPr lang="en-US" altLang="en-US" sz="2400" dirty="0">
              <a:solidFill>
                <a:srgbClr val="000000"/>
              </a:solidFill>
              <a:latin typeface="Calibri" pitchFamily="34" charset="0"/>
            </a:endParaRPr>
          </a:p>
          <a:p>
            <a:pPr lvl="1">
              <a:lnSpc>
                <a:spcPct val="150000"/>
              </a:lnSpc>
              <a:spcBef>
                <a:spcPct val="0"/>
              </a:spcBef>
              <a:buFont typeface="Wingdings" pitchFamily="2" charset="2"/>
              <a:buChar char="§"/>
            </a:pPr>
            <a:endParaRPr lang="en-US" altLang="en-US" sz="2400" dirty="0">
              <a:solidFill>
                <a:srgbClr val="000000"/>
              </a:solidFill>
              <a:latin typeface="Calibri" pitchFamily="34" charset="0"/>
            </a:endParaRPr>
          </a:p>
        </p:txBody>
      </p:sp>
    </p:spTree>
    <p:extLst>
      <p:ext uri="{BB962C8B-B14F-4D97-AF65-F5344CB8AC3E}">
        <p14:creationId xmlns:p14="http://schemas.microsoft.com/office/powerpoint/2010/main" val="3914683303"/>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BCSauder_Presentation_2016_1_RH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2427</Words>
  <Application>Microsoft Office PowerPoint</Application>
  <PresentationFormat>On-screen Show (4:3)</PresentationFormat>
  <Paragraphs>384</Paragraphs>
  <Slides>33</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ＭＳ 明朝</vt:lpstr>
      <vt:lpstr>MS PGothic</vt:lpstr>
      <vt:lpstr>MS PGothic</vt:lpstr>
      <vt:lpstr>Arial</vt:lpstr>
      <vt:lpstr>Arial Black</vt:lpstr>
      <vt:lpstr>Calibri</vt:lpstr>
      <vt:lpstr>Cambria</vt:lpstr>
      <vt:lpstr>Times New Roman</vt:lpstr>
      <vt:lpstr>Wingdings</vt:lpstr>
      <vt:lpstr>Custom Design</vt:lpstr>
      <vt:lpstr>1_Custom Design</vt:lpstr>
      <vt:lpstr>UBCSauder_Presentation_2016_1_RHL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UBC MBA Exchange Program</vt:lpstr>
      <vt:lpstr>UBC MBA Global Learning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Classroom Instructor</cp:lastModifiedBy>
  <cp:revision>58</cp:revision>
  <cp:lastPrinted>2016-09-22T22:12:07Z</cp:lastPrinted>
  <dcterms:created xsi:type="dcterms:W3CDTF">2013-10-16T19:44:58Z</dcterms:created>
  <dcterms:modified xsi:type="dcterms:W3CDTF">2019-11-13T20:39:36Z</dcterms:modified>
</cp:coreProperties>
</file>