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4" r:id="rId5"/>
    <p:sldMasterId id="2147483695" r:id="rId6"/>
    <p:sldMasterId id="2147483688" r:id="rId7"/>
    <p:sldMasterId id="2147483697" r:id="rId8"/>
    <p:sldMasterId id="2147483699" r:id="rId9"/>
    <p:sldMasterId id="2147483701" r:id="rId10"/>
  </p:sldMasterIdLst>
  <p:notesMasterIdLst>
    <p:notesMasterId r:id="rId46"/>
  </p:notesMasterIdLst>
  <p:handoutMasterIdLst>
    <p:handoutMasterId r:id="rId47"/>
  </p:handoutMasterIdLst>
  <p:sldIdLst>
    <p:sldId id="275" r:id="rId11"/>
    <p:sldId id="280" r:id="rId12"/>
    <p:sldId id="281" r:id="rId13"/>
    <p:sldId id="327" r:id="rId14"/>
    <p:sldId id="333" r:id="rId15"/>
    <p:sldId id="282" r:id="rId16"/>
    <p:sldId id="334" r:id="rId17"/>
    <p:sldId id="324" r:id="rId18"/>
    <p:sldId id="283" r:id="rId19"/>
    <p:sldId id="284" r:id="rId20"/>
    <p:sldId id="285" r:id="rId21"/>
    <p:sldId id="290" r:id="rId22"/>
    <p:sldId id="300" r:id="rId23"/>
    <p:sldId id="335" r:id="rId24"/>
    <p:sldId id="297" r:id="rId25"/>
    <p:sldId id="317" r:id="rId26"/>
    <p:sldId id="328" r:id="rId27"/>
    <p:sldId id="318" r:id="rId28"/>
    <p:sldId id="319" r:id="rId29"/>
    <p:sldId id="320" r:id="rId30"/>
    <p:sldId id="321" r:id="rId31"/>
    <p:sldId id="322" r:id="rId32"/>
    <p:sldId id="331" r:id="rId33"/>
    <p:sldId id="336" r:id="rId34"/>
    <p:sldId id="303" r:id="rId35"/>
    <p:sldId id="304" r:id="rId36"/>
    <p:sldId id="305" r:id="rId37"/>
    <p:sldId id="306" r:id="rId38"/>
    <p:sldId id="307" r:id="rId39"/>
    <p:sldId id="308" r:id="rId40"/>
    <p:sldId id="329" r:id="rId41"/>
    <p:sldId id="337" r:id="rId42"/>
    <p:sldId id="313" r:id="rId43"/>
    <p:sldId id="314" r:id="rId44"/>
    <p:sldId id="315"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047"/>
    <a:srgbClr val="65B333"/>
    <a:srgbClr val="B8C0C0"/>
    <a:srgbClr val="778285"/>
    <a:srgbClr val="A3AD2A"/>
    <a:srgbClr val="29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0" autoAdjust="0"/>
    <p:restoredTop sz="81047" autoAdjust="0"/>
  </p:normalViewPr>
  <p:slideViewPr>
    <p:cSldViewPr snapToObjects="1">
      <p:cViewPr varScale="1">
        <p:scale>
          <a:sx n="53" d="100"/>
          <a:sy n="53" d="100"/>
        </p:scale>
        <p:origin x="1542" y="78"/>
      </p:cViewPr>
      <p:guideLst>
        <p:guide orient="horz" pos="1968"/>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7211C1-C227-554F-84E7-A17E86D4DE33}" type="datetimeFigureOut">
              <a:rPr lang="en-US" smtClean="0"/>
              <a:t>11/20/2020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BFD6BA6-20D9-4B42-A03C-025E7E42B1C2}" type="datetimeFigureOut">
              <a:rPr lang="en-CA" smtClean="0"/>
              <a:t>2020-11-20</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04F7D1-D77D-438E-8552-0E257634E898}" type="slidenum">
              <a:rPr lang="en-CA" smtClean="0"/>
              <a:t>‹#›</a:t>
            </a:fld>
            <a:endParaRPr lang="en-CA"/>
          </a:p>
        </p:txBody>
      </p:sp>
    </p:spTree>
    <p:extLst>
      <p:ext uri="{BB962C8B-B14F-4D97-AF65-F5344CB8AC3E}">
        <p14:creationId xmlns:p14="http://schemas.microsoft.com/office/powerpoint/2010/main" val="193416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04F7D1-D77D-438E-8552-0E257634E898}" type="slidenum">
              <a:rPr lang="en-CA" smtClean="0"/>
              <a:t>1</a:t>
            </a:fld>
            <a:endParaRPr lang="en-CA"/>
          </a:p>
        </p:txBody>
      </p:sp>
    </p:spTree>
    <p:extLst>
      <p:ext uri="{BB962C8B-B14F-4D97-AF65-F5344CB8AC3E}">
        <p14:creationId xmlns:p14="http://schemas.microsoft.com/office/powerpoint/2010/main" val="306695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869C4-E818-48DF-ACE9-C92E57DB8DC2}" type="slidenum">
              <a:rPr lang="en-US" altLang="en-US"/>
              <a:pPr/>
              <a:t>10</a:t>
            </a:fld>
            <a:endParaRPr lang="en-US" alt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pPr algn="l"/>
            <a:r>
              <a:rPr lang="en-CA" b="0" baseline="0" dirty="0"/>
              <a:t>First off, what do I mean by secondary research? [PRIZE: Kimberly gives]</a:t>
            </a:r>
          </a:p>
          <a:p>
            <a:pPr algn="l"/>
            <a:r>
              <a:rPr lang="en-CA" b="0" baseline="0" dirty="0"/>
              <a:t> – Research that has been published before. Could be stats, reports, datasets, articles.</a:t>
            </a:r>
          </a:p>
          <a:p>
            <a:pPr algn="l"/>
            <a:r>
              <a:rPr lang="en-CA" b="0" baseline="0" dirty="0"/>
              <a:t>-This is the type of research that libraries specialize in collecting and providing access to.</a:t>
            </a:r>
          </a:p>
          <a:p>
            <a:pPr marL="174687" indent="-174687">
              <a:buFont typeface="Arial" pitchFamily="34" charset="0"/>
              <a:buChar char="•"/>
            </a:pPr>
            <a:endParaRPr lang="en-CA" dirty="0"/>
          </a:p>
          <a:p>
            <a:pPr marL="174687" indent="-174687">
              <a:buFont typeface="Arial" pitchFamily="34" charset="0"/>
              <a:buChar char="•"/>
            </a:pPr>
            <a:r>
              <a:rPr lang="en-CA" dirty="0"/>
              <a:t>Taking</a:t>
            </a:r>
            <a:r>
              <a:rPr lang="en-CA" baseline="0" dirty="0"/>
              <a:t> it a step further, what does the fact that secondary research has already been published mean for your research?</a:t>
            </a:r>
          </a:p>
          <a:p>
            <a:pPr marL="174687" indent="-174687">
              <a:buFont typeface="Arial" pitchFamily="34" charset="0"/>
              <a:buChar char="•"/>
            </a:pPr>
            <a:r>
              <a:rPr lang="en-CA" baseline="0" dirty="0"/>
              <a:t>-it’s not published for your specific purpose</a:t>
            </a:r>
          </a:p>
          <a:p>
            <a:pPr marL="174687" indent="-174687">
              <a:buFont typeface="Arial" pitchFamily="34" charset="0"/>
              <a:buChar char="•"/>
            </a:pPr>
            <a:r>
              <a:rPr lang="en-CA" baseline="0" dirty="0"/>
              <a:t>-so you may need to extrapolate, use several sources</a:t>
            </a:r>
          </a:p>
          <a:p>
            <a:pPr marL="174687" indent="-174687">
              <a:buFont typeface="Arial" pitchFamily="34" charset="0"/>
              <a:buChar char="•"/>
            </a:pPr>
            <a:r>
              <a:rPr lang="en-CA" baseline="0" dirty="0"/>
              <a:t>-you need to acknowledge others’ work; we’ll talk about this.</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869C4-E818-48DF-ACE9-C92E57DB8DC2}" type="slidenum">
              <a:rPr lang="en-US" altLang="en-US"/>
              <a:pPr/>
              <a:t>11</a:t>
            </a:fld>
            <a:endParaRPr lang="en-US" alt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CA" baseline="0" dirty="0"/>
          </a:p>
          <a:p>
            <a:pPr marL="174687" indent="-174687">
              <a:buFont typeface="Arial" pitchFamily="34" charset="0"/>
              <a:buChar char="•"/>
            </a:pPr>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58B08-D129-49BB-94AD-E43B644C629B}" type="slidenum">
              <a:rPr lang="en-US" altLang="en-US"/>
              <a:pPr/>
              <a:t>12</a:t>
            </a:fld>
            <a:endParaRPr lang="en-US"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CA" dirty="0"/>
              <a:t>The research you are doing</a:t>
            </a:r>
            <a:r>
              <a:rPr lang="en-CA" baseline="0" dirty="0"/>
              <a:t> for your brand may include researching a specific industry or market, which you may have to do for other classes, for your career research and an important skill for the future workplace. </a:t>
            </a:r>
          </a:p>
          <a:p>
            <a:endParaRPr lang="en-CA" baseline="0" dirty="0"/>
          </a:p>
          <a:p>
            <a:r>
              <a:rPr lang="en-CA" baseline="0" dirty="0"/>
              <a:t>I’ll keep reminding you that this session is not just about this assignment – knowing how to do this research is going to help you throughout your program.</a:t>
            </a:r>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54B81-9054-4E06-A8C4-EDEF71B0159A}" type="slidenum">
              <a:rPr lang="en-US" altLang="en-US"/>
              <a:pPr/>
              <a:t>13</a:t>
            </a:fld>
            <a:endParaRPr lang="en-US" altLang="en-US"/>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pPr defTabSz="931664" eaLnBrk="0" fontAlgn="base" hangingPunct="0">
              <a:spcBef>
                <a:spcPct val="30000"/>
              </a:spcBef>
              <a:spcAft>
                <a:spcPct val="0"/>
              </a:spcAft>
              <a:defRPr/>
            </a:pPr>
            <a:r>
              <a:rPr lang="en-CA" baseline="0" dirty="0"/>
              <a:t>Library subscribes to databases of reports – cost 1000s of dollars to general public. Company/organization has researched the market &amp; created a report. </a:t>
            </a:r>
            <a:r>
              <a:rPr lang="en-CA" u="sng" dirty="0"/>
              <a:t>Find under</a:t>
            </a:r>
            <a:r>
              <a:rPr lang="en-CA" u="none" dirty="0"/>
              <a:t> </a:t>
            </a:r>
            <a:r>
              <a:rPr lang="en-CA" dirty="0"/>
              <a:t>Top</a:t>
            </a:r>
            <a:r>
              <a:rPr lang="en-CA" baseline="0" dirty="0"/>
              <a:t> Sources for Marketing and Market Research or Industry research. (Passport GMID is one of these)</a:t>
            </a:r>
          </a:p>
          <a:p>
            <a:pPr defTabSz="931664"/>
            <a:endParaRPr lang="en-CA" baseline="0" dirty="0"/>
          </a:p>
          <a:p>
            <a:pPr defTabSz="931664"/>
            <a:r>
              <a:rPr lang="en-CA" baseline="0" dirty="0"/>
              <a:t>If you can find a report that covers your industry or market in the location you want, it is great. They are at the broad industry level or country level or broader – you will not find a report in these databases for a province or city. In some cases may not find Canada. Consider how you might use the report in conjunction with other sources</a:t>
            </a:r>
          </a:p>
          <a:p>
            <a:pPr defTabSz="931664"/>
            <a:endParaRPr lang="en-CA" baseline="0" dirty="0"/>
          </a:p>
          <a:p>
            <a:r>
              <a:rPr lang="en-CA" u="sng" baseline="0" dirty="0"/>
              <a:t>Challenges: </a:t>
            </a:r>
          </a:p>
          <a:p>
            <a:pPr marL="174687" indent="-174687">
              <a:buFont typeface="Arial" pitchFamily="34" charset="0"/>
              <a:buChar char="•"/>
            </a:pPr>
            <a:r>
              <a:rPr lang="en-CA" u="none" baseline="0" dirty="0"/>
              <a:t>1000s </a:t>
            </a:r>
            <a:r>
              <a:rPr lang="en-CA" baseline="0" dirty="0"/>
              <a:t>more reports available at cost online – see Google search results. Unless it’s in one of the databases we subscribe to, you can’t access these. </a:t>
            </a:r>
          </a:p>
          <a:p>
            <a:pPr marL="174687" indent="-174687">
              <a:buFont typeface="Arial" pitchFamily="34" charset="0"/>
              <a:buChar char="•"/>
            </a:pPr>
            <a:r>
              <a:rPr lang="en-CA" baseline="0" dirty="0"/>
              <a:t>Only for broad markets in countries/regions </a:t>
            </a:r>
          </a:p>
          <a:p>
            <a:pPr marL="174687" indent="-174687">
              <a:buFontTx/>
              <a:buChar char="-"/>
            </a:pPr>
            <a:endParaRPr lang="en-CA" baseline="0" dirty="0"/>
          </a:p>
          <a:p>
            <a:endParaRPr lang="en-CA"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2E41C-1241-4180-A829-790528E7A5DB}" type="slidenum">
              <a:rPr lang="en-US"/>
              <a:pPr/>
              <a:t>14</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xfrm>
            <a:off x="958959" y="4501663"/>
            <a:ext cx="5274261" cy="4264731"/>
          </a:xfrm>
        </p:spPr>
        <p:txBody>
          <a:bodyPr/>
          <a:lstStyle/>
          <a:p>
            <a:pPr>
              <a:lnSpc>
                <a:spcPct val="90000"/>
              </a:lnSpc>
            </a:pPr>
            <a:r>
              <a:rPr lang="en-CA" dirty="0"/>
              <a:t>This</a:t>
            </a:r>
            <a:r>
              <a:rPr lang="en-CA" baseline="0" dirty="0"/>
              <a:t> page will be shown on all of our research guides, because articles are universally useful for business research.</a:t>
            </a:r>
          </a:p>
          <a:p>
            <a:pPr>
              <a:lnSpc>
                <a:spcPct val="90000"/>
              </a:lnSpc>
            </a:pPr>
            <a:r>
              <a:rPr lang="en-CA" baseline="0" dirty="0"/>
              <a:t>You may be familiar with searching for scholarly articles using certain journals and databases. </a:t>
            </a:r>
          </a:p>
          <a:p>
            <a:pPr>
              <a:lnSpc>
                <a:spcPct val="90000"/>
              </a:lnSpc>
            </a:pPr>
            <a:r>
              <a:rPr lang="en-CA" baseline="0" dirty="0"/>
              <a:t>In business it’s not uncommon that we use articles from trade publications, news sources or popular business magazines. </a:t>
            </a:r>
          </a:p>
          <a:p>
            <a:pPr>
              <a:lnSpc>
                <a:spcPct val="90000"/>
              </a:lnSpc>
            </a:pPr>
            <a:r>
              <a:rPr lang="en-CA" baseline="0" dirty="0"/>
              <a:t>Business article databases will contain all of those types of sources and allow you to search and then add limits.</a:t>
            </a:r>
          </a:p>
          <a:p>
            <a:pPr>
              <a:lnSpc>
                <a:spcPct val="90000"/>
              </a:lnSpc>
            </a:pPr>
            <a:r>
              <a:rPr lang="en-CA" baseline="0" dirty="0"/>
              <a:t>The databases may be similar to scholarly source databases you might </a:t>
            </a:r>
            <a:r>
              <a:rPr lang="en-CA" baseline="0"/>
              <a:t>come across, </a:t>
            </a:r>
            <a:r>
              <a:rPr lang="en-CA" baseline="0" dirty="0"/>
              <a:t>because database companies tend to cover many different subjects.</a:t>
            </a:r>
            <a:endParaRPr lang="en-CA" dirty="0"/>
          </a:p>
        </p:txBody>
      </p:sp>
    </p:spTree>
    <p:extLst>
      <p:ext uri="{BB962C8B-B14F-4D97-AF65-F5344CB8AC3E}">
        <p14:creationId xmlns:p14="http://schemas.microsoft.com/office/powerpoint/2010/main" val="376059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520D3-5FFC-4A7D-A648-9C7AC7A2B5EB}" type="slidenum">
              <a:rPr lang="en-US" altLang="en-US"/>
              <a:pPr/>
              <a:t>15</a:t>
            </a:fld>
            <a:endParaRPr lang="en-US" altLang="en-US" dirty="0"/>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CA" baseline="0" dirty="0"/>
              <a:t>When you use AND, the database looks for articles that only feature both of the concepts. It narrows your search. </a:t>
            </a:r>
          </a:p>
          <a:p>
            <a:r>
              <a:rPr lang="en-CA" baseline="0" dirty="0"/>
              <a:t>OR looks for articles that have either of the concepts, so it will give you MORE results.</a:t>
            </a:r>
          </a:p>
          <a:p>
            <a:pPr eaLnBrk="0" hangingPunct="0">
              <a:spcBef>
                <a:spcPct val="50000"/>
              </a:spcBef>
            </a:pPr>
            <a:r>
              <a:rPr lang="en-CA" b="1" dirty="0">
                <a:cs typeface="Calibri" pitchFamily="34" charset="0"/>
              </a:rPr>
              <a:t>Databases contain high quality information that you cannot find through Google. But they require you to be very precise in how you search.</a:t>
            </a:r>
          </a:p>
          <a:p>
            <a:r>
              <a:rPr lang="en-CA" baseline="0" dirty="0"/>
              <a:t>Unlike Google, databases search exactly what you type in – so typing in a sentence is a bad idea. Instead we use </a:t>
            </a:r>
            <a:r>
              <a:rPr lang="en-CA" baseline="0" dirty="0" err="1"/>
              <a:t>boolean</a:t>
            </a:r>
            <a:r>
              <a:rPr lang="en-CA" baseline="0" dirty="0"/>
              <a:t> terms to combine short words and phrases together. </a:t>
            </a:r>
          </a:p>
          <a:p>
            <a:endParaRPr lang="en-CA" baseline="0" dirty="0"/>
          </a:p>
        </p:txBody>
      </p:sp>
    </p:spTree>
    <p:extLst>
      <p:ext uri="{BB962C8B-B14F-4D97-AF65-F5344CB8AC3E}">
        <p14:creationId xmlns:p14="http://schemas.microsoft.com/office/powerpoint/2010/main" val="384555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55D55-B6B9-4DB5-B734-F0E8C10B9B9F}" type="slidenum">
              <a:rPr lang="en-US"/>
              <a:pPr/>
              <a:t>16</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957224" y="4495522"/>
            <a:ext cx="5264724" cy="4258913"/>
          </a:xfrm>
        </p:spPr>
        <p:txBody>
          <a:bodyPr/>
          <a:lstStyle/>
          <a:p>
            <a:pPr>
              <a:buFontTx/>
              <a:buNone/>
            </a:pPr>
            <a:r>
              <a:rPr lang="en-CA" dirty="0"/>
              <a:t>Let’s look in one of the top article databases, Business</a:t>
            </a:r>
            <a:r>
              <a:rPr lang="en-CA" baseline="0" dirty="0"/>
              <a:t> Source Complete. This is one of the first databases you want to check because of the variety of content.</a:t>
            </a:r>
          </a:p>
          <a:p>
            <a:pPr>
              <a:buFontTx/>
              <a:buNone/>
            </a:pPr>
            <a:r>
              <a:rPr lang="en-CA" baseline="0" dirty="0"/>
              <a:t>This database is great because it not only has articles, it also includes country profiles, industry profiles, SWOT analyses of companies and market research reports.</a:t>
            </a:r>
            <a:endParaRPr lang="en-CA" dirty="0"/>
          </a:p>
          <a:p>
            <a:pPr>
              <a:buFontTx/>
              <a:buNone/>
            </a:pPr>
            <a:r>
              <a:rPr lang="en-US" dirty="0"/>
              <a:t>DEMO search: “international trade” AND (“business planning” OR “business strategy” OR “strategic planning”) AND Asia</a:t>
            </a:r>
          </a:p>
          <a:p>
            <a:pPr>
              <a:buFontTx/>
              <a:buNone/>
            </a:pPr>
            <a:endParaRPr lang="en-US" dirty="0"/>
          </a:p>
          <a:p>
            <a:pPr defTabSz="931774"/>
            <a:r>
              <a:rPr lang="en-CA" dirty="0"/>
              <a:t>Within each row, we have put words with a similar meaning and combined them with OR</a:t>
            </a:r>
            <a:endParaRPr lang="en-US" dirty="0"/>
          </a:p>
          <a:p>
            <a:pPr defTabSz="931774"/>
            <a:r>
              <a:rPr lang="en-CA" dirty="0"/>
              <a:t>Each search row represents a different concept, with AND in between</a:t>
            </a:r>
            <a:endParaRPr lang="en-US" dirty="0"/>
          </a:p>
          <a:p>
            <a:pPr>
              <a:buFontTx/>
              <a:buNone/>
            </a:pPr>
            <a:endParaRPr lang="en-US" dirty="0"/>
          </a:p>
        </p:txBody>
      </p:sp>
    </p:spTree>
    <p:extLst>
      <p:ext uri="{BB962C8B-B14F-4D97-AF65-F5344CB8AC3E}">
        <p14:creationId xmlns:p14="http://schemas.microsoft.com/office/powerpoint/2010/main" val="400906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Limit source type</a:t>
            </a:r>
          </a:p>
          <a:p>
            <a:endParaRPr lang="en-CA" baseline="0" dirty="0"/>
          </a:p>
          <a:p>
            <a:r>
              <a:rPr lang="en-CA" baseline="0" dirty="0"/>
              <a:t>marketing strategy as SUBJECT, AND social media</a:t>
            </a:r>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17</a:t>
            </a:fld>
            <a:endParaRPr lang="en-US" altLang="en-US"/>
          </a:p>
        </p:txBody>
      </p:sp>
    </p:spTree>
    <p:extLst>
      <p:ext uri="{BB962C8B-B14F-4D97-AF65-F5344CB8AC3E}">
        <p14:creationId xmlns:p14="http://schemas.microsoft.com/office/powerpoint/2010/main" val="10761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try another top database </a:t>
            </a:r>
            <a:r>
              <a:rPr lang="en-CA" baseline="0" dirty="0"/>
              <a:t>for international business publications: Factiva.</a:t>
            </a:r>
          </a:p>
          <a:p>
            <a:endParaRPr lang="en-CA" baseline="0" dirty="0"/>
          </a:p>
          <a:p>
            <a:pPr defTabSz="931664" eaLnBrk="0" fontAlgn="base" hangingPunct="0">
              <a:spcBef>
                <a:spcPct val="30000"/>
              </a:spcBef>
              <a:spcAft>
                <a:spcPct val="0"/>
              </a:spcAft>
              <a:defRPr/>
            </a:pPr>
            <a:r>
              <a:rPr lang="en-CA" baseline="0" dirty="0"/>
              <a:t>We could put our search in like we did before, but we need to add brackets to break up our search and put the and &amp; or in ourselves.</a:t>
            </a:r>
          </a:p>
          <a:p>
            <a:pPr defTabSz="931664" eaLnBrk="0" fontAlgn="base" hangingPunct="0">
              <a:spcBef>
                <a:spcPct val="30000"/>
              </a:spcBef>
              <a:spcAft>
                <a:spcPct val="0"/>
              </a:spcAft>
              <a:defRPr/>
            </a:pPr>
            <a:r>
              <a:rPr lang="en-CA" baseline="0" dirty="0"/>
              <a:t>Limit to last year, and change to newest first.</a:t>
            </a:r>
          </a:p>
          <a:p>
            <a:pPr defTabSz="931664" eaLnBrk="0" fontAlgn="base" hangingPunct="0">
              <a:spcBef>
                <a:spcPct val="30000"/>
              </a:spcBef>
              <a:spcAft>
                <a:spcPct val="0"/>
              </a:spcAft>
              <a:defRPr/>
            </a:pPr>
            <a:r>
              <a:rPr lang="en-CA" baseline="0" dirty="0"/>
              <a:t>DEMO:</a:t>
            </a:r>
            <a:r>
              <a:rPr lang="en-CA" b="1" baseline="0" dirty="0"/>
              <a:t> “international trade” AND Asia</a:t>
            </a:r>
          </a:p>
          <a:p>
            <a:pPr defTabSz="931664" eaLnBrk="0" fontAlgn="base" hangingPunct="0">
              <a:spcBef>
                <a:spcPct val="30000"/>
              </a:spcBef>
              <a:spcAft>
                <a:spcPct val="0"/>
              </a:spcAft>
              <a:defRPr/>
            </a:pPr>
            <a:endParaRPr lang="en-CA" baseline="0" dirty="0"/>
          </a:p>
          <a:p>
            <a:pPr defTabSz="931664" eaLnBrk="0" fontAlgn="base" hangingPunct="0">
              <a:spcBef>
                <a:spcPct val="30000"/>
              </a:spcBef>
              <a:spcAft>
                <a:spcPct val="0"/>
              </a:spcAft>
              <a:defRPr/>
            </a:pPr>
            <a:r>
              <a:rPr lang="en-CA" baseline="0" dirty="0"/>
              <a:t>If we search for a company, we can use the company search section to find articles. </a:t>
            </a:r>
          </a:p>
          <a:p>
            <a:pPr defTabSz="931664" eaLnBrk="0" fontAlgn="base" hangingPunct="0">
              <a:spcBef>
                <a:spcPct val="30000"/>
              </a:spcBef>
              <a:spcAft>
                <a:spcPct val="0"/>
              </a:spcAft>
              <a:defRPr/>
            </a:pPr>
            <a:r>
              <a:rPr lang="en-CA" baseline="0" dirty="0"/>
              <a:t>A lot of the articles come up in Korean.</a:t>
            </a:r>
          </a:p>
          <a:p>
            <a:pPr defTabSz="931664" eaLnBrk="0" fontAlgn="base" hangingPunct="0">
              <a:spcBef>
                <a:spcPct val="30000"/>
              </a:spcBef>
              <a:spcAft>
                <a:spcPct val="0"/>
              </a:spcAft>
              <a:defRPr/>
            </a:pPr>
            <a:r>
              <a:rPr lang="en-CA" dirty="0"/>
              <a:t>You can look at the headlines to see announcements of contracts which Daewoo has won around the world.</a:t>
            </a:r>
          </a:p>
          <a:p>
            <a:pPr defTabSz="931664" eaLnBrk="0" fontAlgn="base" hangingPunct="0">
              <a:spcBef>
                <a:spcPct val="30000"/>
              </a:spcBef>
              <a:spcAft>
                <a:spcPct val="0"/>
              </a:spcAft>
              <a:defRPr/>
            </a:pPr>
            <a:endParaRPr lang="en-US" dirty="0"/>
          </a:p>
          <a:p>
            <a:r>
              <a:rPr lang="en-CA" baseline="0" dirty="0"/>
              <a:t>For well known publicly traded firms, we can use the Companies/Markets tab to get a profile.</a:t>
            </a:r>
          </a:p>
          <a:p>
            <a:pPr defTabSz="931774">
              <a:defRPr/>
            </a:pPr>
            <a:r>
              <a:rPr lang="en-CA" dirty="0">
                <a:latin typeface="Calibri" panose="020F0502020204030204" pitchFamily="34" charset="0"/>
                <a:cs typeface="Calibri" panose="020F0502020204030204" pitchFamily="34" charset="0"/>
              </a:rPr>
              <a:t>Factiva has news and business sources from around the world in many languages. It is updated throughout the day. </a:t>
            </a:r>
          </a:p>
          <a:p>
            <a:endParaRPr lang="en-CA"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18</a:t>
            </a:fld>
            <a:endParaRPr lang="en-US" altLang="en-US"/>
          </a:p>
        </p:txBody>
      </p:sp>
    </p:spTree>
    <p:extLst>
      <p:ext uri="{BB962C8B-B14F-4D97-AF65-F5344CB8AC3E}">
        <p14:creationId xmlns:p14="http://schemas.microsoft.com/office/powerpoint/2010/main" val="258589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IBIS World is an excellent source</a:t>
            </a:r>
            <a:r>
              <a:rPr lang="en-US" baseline="0" dirty="0"/>
              <a:t> with industry overviews for US, Canadian and global markets.</a:t>
            </a:r>
          </a:p>
          <a:p>
            <a:r>
              <a:rPr lang="en-US" baseline="0" dirty="0"/>
              <a:t>Browse the titles or put in your keywords.</a:t>
            </a:r>
          </a:p>
          <a:p>
            <a:r>
              <a:rPr lang="en-US" baseline="0" dirty="0"/>
              <a:t>Global Business Activities – Global Biotech</a:t>
            </a:r>
          </a:p>
          <a:p>
            <a:r>
              <a:rPr lang="en-US" baseline="0" dirty="0"/>
              <a:t>Each tab has different information. </a:t>
            </a:r>
          </a:p>
          <a:p>
            <a:r>
              <a:rPr lang="en-US" baseline="0" dirty="0"/>
              <a:t>You can search online or download the PDF. In what section did  you find the answer?</a:t>
            </a:r>
            <a:endParaRPr lang="en-US" dirty="0"/>
          </a:p>
          <a:p>
            <a:pPr algn="ctr"/>
            <a:r>
              <a:rPr lang="en-CA" dirty="0">
                <a:cs typeface="Calibri" panose="020F0502020204030204" pitchFamily="34" charset="0"/>
              </a:rPr>
              <a:t>What is the biggest threat to our company in the international market? </a:t>
            </a:r>
            <a:r>
              <a:rPr lang="en-CA" dirty="0" err="1">
                <a:cs typeface="Calibri" panose="020F0502020204030204" pitchFamily="34" charset="0"/>
              </a:rPr>
              <a:t>Eg</a:t>
            </a:r>
            <a:r>
              <a:rPr lang="en-CA" dirty="0">
                <a:cs typeface="Calibri" panose="020F0502020204030204" pitchFamily="34" charset="0"/>
              </a:rPr>
              <a:t> </a:t>
            </a:r>
            <a:r>
              <a:rPr lang="en-CA" dirty="0"/>
              <a:t>Answer:</a:t>
            </a:r>
          </a:p>
          <a:p>
            <a:pPr algn="ctr"/>
            <a:r>
              <a:rPr lang="en-CA" dirty="0"/>
              <a:t>Barrier: “the level of initial capital investment”</a:t>
            </a:r>
            <a:br>
              <a:rPr lang="en-CA" dirty="0"/>
            </a:br>
            <a:r>
              <a:rPr lang="en-CA" dirty="0"/>
              <a:t>Threat: “the extremely well-entrenched position of the industry's major players.”</a:t>
            </a:r>
          </a:p>
          <a:p>
            <a:pPr algn="ctr"/>
            <a:endParaRPr lang="en-CA" dirty="0"/>
          </a:p>
          <a:p>
            <a:pPr algn="ctr"/>
            <a:r>
              <a:rPr lang="en-CA" dirty="0"/>
              <a:t>Competition in this industry is high for example.</a:t>
            </a:r>
          </a:p>
          <a:p>
            <a:pPr defTabSz="931774">
              <a:defRPr/>
            </a:pPr>
            <a:endParaRPr lang="en-CA"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19</a:t>
            </a:fld>
            <a:endParaRPr lang="en-US" altLang="en-US"/>
          </a:p>
        </p:txBody>
      </p:sp>
    </p:spTree>
    <p:extLst>
      <p:ext uri="{BB962C8B-B14F-4D97-AF65-F5344CB8AC3E}">
        <p14:creationId xmlns:p14="http://schemas.microsoft.com/office/powerpoint/2010/main" val="1833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F38E7-AD7E-4294-A8C6-588C3E2414E5}" type="slidenum">
              <a:rPr lang="en-US" altLang="en-US"/>
              <a:pPr/>
              <a:t>2</a:t>
            </a:fld>
            <a:endParaRPr lang="en-US" altLang="en-US" dirty="0"/>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r>
              <a:rPr lang="en-CA" dirty="0"/>
              <a:t>For</a:t>
            </a:r>
            <a:r>
              <a:rPr lang="en-CA" baseline="0" dirty="0"/>
              <a:t> our agenda,</a:t>
            </a:r>
          </a:p>
          <a:p>
            <a:r>
              <a:rPr lang="en-CA" baseline="0" dirty="0"/>
              <a:t>We’ll start with an overview of the library’s services and resources,</a:t>
            </a:r>
          </a:p>
          <a:p>
            <a:r>
              <a:rPr lang="en-CA" baseline="0" dirty="0"/>
              <a:t>And then I’ll provide an introduction to the business research landscape, as it’s a little different than some of the fields you’ve trained in.</a:t>
            </a:r>
            <a:endParaRPr lang="en-CA" dirty="0"/>
          </a:p>
          <a:p>
            <a:r>
              <a:rPr lang="en-CA" dirty="0"/>
              <a:t>I’ve also talked</a:t>
            </a:r>
            <a:r>
              <a:rPr lang="en-CA" baseline="0" dirty="0"/>
              <a:t> to your instructor for BAMA 550 and will be focusing some time on resources for the brand review assignment – while the brand assignment will be our example, these resources will be useful for you in other classes as well. </a:t>
            </a:r>
          </a:p>
          <a:p>
            <a:endParaRPr lang="en-CA" baseline="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excellent market</a:t>
            </a:r>
            <a:r>
              <a:rPr lang="en-CA" baseline="0" dirty="0"/>
              <a:t> research database with global coverage is Passport.</a:t>
            </a:r>
          </a:p>
          <a:p>
            <a:r>
              <a:rPr lang="en-CA" baseline="0" dirty="0"/>
              <a:t>This one will ask you to login again, and to verify you’re a current student.</a:t>
            </a:r>
          </a:p>
          <a:p>
            <a:r>
              <a:rPr lang="en-CA" baseline="0" dirty="0"/>
              <a:t>It is used by top companies that do marketing research.</a:t>
            </a:r>
          </a:p>
          <a:p>
            <a:r>
              <a:rPr lang="en-CA" baseline="0" dirty="0"/>
              <a:t>It covers economies, consumers and fast moving consumer products.</a:t>
            </a:r>
          </a:p>
          <a:p>
            <a:endParaRPr lang="en-CA" baseline="0" dirty="0"/>
          </a:p>
          <a:p>
            <a:r>
              <a:rPr lang="en-CA" baseline="0" dirty="0"/>
              <a:t>Use the search box, or explore their dashboards to compare countries or economies. </a:t>
            </a:r>
          </a:p>
          <a:p>
            <a:r>
              <a:rPr lang="en-CA" baseline="0" dirty="0"/>
              <a:t>Industry, Infrastructure and Environment Dashboard</a:t>
            </a:r>
          </a:p>
          <a:p>
            <a:r>
              <a:rPr lang="en-CA" baseline="0" dirty="0"/>
              <a:t>Change category &gt; Consumption of </a:t>
            </a:r>
            <a:r>
              <a:rPr lang="en-CA" baseline="0" dirty="0" err="1"/>
              <a:t>Diesle</a:t>
            </a:r>
            <a:r>
              <a:rPr lang="en-CA" baseline="0" dirty="0"/>
              <a:t>/Gasoil</a:t>
            </a:r>
          </a:p>
          <a:p>
            <a:r>
              <a:rPr lang="en-CA" baseline="0" dirty="0"/>
              <a:t>You can export the dashboard to PDF or PowerPoint</a:t>
            </a:r>
          </a:p>
          <a:p>
            <a:endParaRPr lang="en-CA" baseline="0" dirty="0"/>
          </a:p>
          <a:p>
            <a:r>
              <a:rPr lang="en-CA" baseline="0" dirty="0"/>
              <a:t>Market size, company shares, brand shares.</a:t>
            </a:r>
          </a:p>
          <a:p>
            <a:endParaRPr lang="en-CA"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20</a:t>
            </a:fld>
            <a:endParaRPr lang="en-US" altLang="en-US"/>
          </a:p>
        </p:txBody>
      </p:sp>
    </p:spTree>
    <p:extLst>
      <p:ext uri="{BB962C8B-B14F-4D97-AF65-F5344CB8AC3E}">
        <p14:creationId xmlns:p14="http://schemas.microsoft.com/office/powerpoint/2010/main" val="895939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1" baseline="0" dirty="0"/>
              <a:t> What are the 3 main ingredients in cocoa?</a:t>
            </a:r>
          </a:p>
          <a:p>
            <a:endParaRPr lang="en-US" baseline="0" dirty="0"/>
          </a:p>
          <a:p>
            <a:r>
              <a:rPr lang="en-US" dirty="0"/>
              <a:t>So many reports and statistics! And check back often</a:t>
            </a:r>
          </a:p>
          <a:p>
            <a:r>
              <a:rPr lang="en-US" dirty="0"/>
              <a:t>This database is only available</a:t>
            </a:r>
            <a:r>
              <a:rPr lang="en-US" baseline="0" dirty="0"/>
              <a:t> while you’re a student</a:t>
            </a:r>
          </a:p>
          <a:p>
            <a:r>
              <a:rPr lang="en-US" baseline="0" dirty="0"/>
              <a:t>Extra login process</a:t>
            </a:r>
          </a:p>
          <a:p>
            <a:r>
              <a:rPr lang="en-US" baseline="0" dirty="0"/>
              <a:t>Focus is on Fast Moving Consumer Products</a:t>
            </a:r>
          </a:p>
          <a:p>
            <a:r>
              <a:rPr lang="en-US" baseline="0" dirty="0"/>
              <a:t>[Show Industries, Retailing, Mexico…also More Related Items]</a:t>
            </a:r>
          </a:p>
          <a:p>
            <a:r>
              <a:rPr lang="en-US" baseline="0" dirty="0"/>
              <a:t>Also try search bar: </a:t>
            </a:r>
            <a:r>
              <a:rPr lang="en-US" b="1" baseline="0" dirty="0"/>
              <a:t>confectionery, candy, chocolate, cocoa</a:t>
            </a:r>
            <a:r>
              <a:rPr lang="en-US" baseline="0" dirty="0"/>
              <a:t>, companies, country</a:t>
            </a:r>
          </a:p>
          <a:p>
            <a:endParaRPr lang="en-US" baseline="0"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21</a:t>
            </a:fld>
            <a:endParaRPr lang="en-US" altLang="en-US"/>
          </a:p>
        </p:txBody>
      </p:sp>
    </p:spTree>
    <p:extLst>
      <p:ext uri="{BB962C8B-B14F-4D97-AF65-F5344CB8AC3E}">
        <p14:creationId xmlns:p14="http://schemas.microsoft.com/office/powerpoint/2010/main" val="1832551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Market research reports and data on insights and trends related to digital marketing/advertising, mobile, retail &amp; ecommerce, social media, and more.</a:t>
            </a:r>
          </a:p>
          <a:p>
            <a:pPr lvl="0"/>
            <a:r>
              <a:rPr lang="en-CA" dirty="0"/>
              <a:t>Forecasts, market penetration, market share and rankings, etc.</a:t>
            </a:r>
          </a:p>
          <a:p>
            <a:pPr lvl="0"/>
            <a:r>
              <a:rPr lang="en-CA" dirty="0"/>
              <a:t>Demographics and consumer insights (global coverage)</a:t>
            </a:r>
          </a:p>
          <a:p>
            <a:r>
              <a:rPr lang="en-CA" dirty="0"/>
              <a:t>Captures metrics, charts and graphs from thousands of publications</a:t>
            </a:r>
            <a:endParaRPr lang="en-US" b="1" baseline="0"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22</a:t>
            </a:fld>
            <a:endParaRPr lang="en-US" altLang="en-US"/>
          </a:p>
        </p:txBody>
      </p:sp>
    </p:spTree>
    <p:extLst>
      <p:ext uri="{BB962C8B-B14F-4D97-AF65-F5344CB8AC3E}">
        <p14:creationId xmlns:p14="http://schemas.microsoft.com/office/powerpoint/2010/main" val="181781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Topics, Marketing Strategy</a:t>
            </a:r>
          </a:p>
          <a:p>
            <a:r>
              <a:rPr lang="en-CA" baseline="0" dirty="0"/>
              <a:t>Case studies </a:t>
            </a:r>
          </a:p>
          <a:p>
            <a:r>
              <a:rPr lang="en-CA" baseline="0" dirty="0"/>
              <a:t>Search “sustainability”</a:t>
            </a:r>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23</a:t>
            </a:fld>
            <a:endParaRPr lang="en-US" altLang="en-US"/>
          </a:p>
        </p:txBody>
      </p:sp>
    </p:spTree>
    <p:extLst>
      <p:ext uri="{BB962C8B-B14F-4D97-AF65-F5344CB8AC3E}">
        <p14:creationId xmlns:p14="http://schemas.microsoft.com/office/powerpoint/2010/main" val="4010106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3BD2D-2FF1-437E-B211-5939BBF6D713}" type="slidenum">
              <a:rPr lang="en-US"/>
              <a:pPr/>
              <a:t>24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sz="1000" dirty="0"/>
              <a:t>Government agencies or inter-governmental </a:t>
            </a:r>
            <a:r>
              <a:rPr lang="en-US" sz="1000" dirty="0" err="1"/>
              <a:t>organizationsare</a:t>
            </a:r>
            <a:r>
              <a:rPr lang="en-US" sz="1000" dirty="0"/>
              <a:t> useful for finding country specific information for industries and trade.</a:t>
            </a:r>
          </a:p>
          <a:p>
            <a:r>
              <a:rPr lang="en-US" sz="1000" dirty="0"/>
              <a:t>Some information will be</a:t>
            </a:r>
          </a:p>
        </p:txBody>
      </p:sp>
    </p:spTree>
    <p:extLst>
      <p:ext uri="{BB962C8B-B14F-4D97-AF65-F5344CB8AC3E}">
        <p14:creationId xmlns:p14="http://schemas.microsoft.com/office/powerpoint/2010/main" val="3115557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D9CA2-CAD5-48CC-A385-84E211A04124}" type="slidenum">
              <a:rPr lang="en-US" altLang="en-US"/>
              <a:pPr/>
              <a:t>25</a:t>
            </a:fld>
            <a:endParaRPr lang="en-US" alt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CA" dirty="0"/>
              <a:t>So</a:t>
            </a:r>
            <a:r>
              <a:rPr lang="en-CA" baseline="0" dirty="0"/>
              <a:t> far, I’ve talked about library databases. What about free websites – how can searching with Google help you?</a:t>
            </a:r>
          </a:p>
          <a:p>
            <a:endParaRPr lang="en-CA" baseline="0" dirty="0"/>
          </a:p>
          <a:p>
            <a:r>
              <a:rPr lang="en-CA" dirty="0"/>
              <a:t>If</a:t>
            </a:r>
            <a:r>
              <a:rPr lang="en-CA" baseline="0" dirty="0"/>
              <a:t> you do want to start with Google – be selective. Two good places to look – government and industry association websites</a:t>
            </a:r>
          </a:p>
          <a:p>
            <a:endParaRPr lang="en-CA" baseline="0" dirty="0"/>
          </a:p>
          <a:p>
            <a:r>
              <a:rPr lang="en-CA" baseline="0" dirty="0"/>
              <a:t>Industry associations – for industry news, facts, stats, profiles and to identify competitors (through membership lists) – e.g. Unilever Canada is a member of the CCTFA</a:t>
            </a:r>
          </a:p>
          <a:p>
            <a:endParaRPr lang="en-CA" baseline="0" dirty="0"/>
          </a:p>
          <a:p>
            <a:r>
              <a:rPr lang="en-CA" baseline="0" dirty="0"/>
              <a:t>To find them, just Google industry keywords and association and a country name if relevant</a:t>
            </a:r>
          </a:p>
          <a:p>
            <a:endParaRPr lang="en-CA" baseline="0" dirty="0"/>
          </a:p>
          <a:p>
            <a:r>
              <a:rPr lang="en-CA" baseline="0" dirty="0"/>
              <a:t>Government sources – some include industry profiles, statistics, legislation and regulations – Health Canada has legislation and regulations for cosmetics/beauty products</a:t>
            </a:r>
          </a:p>
          <a:p>
            <a:endParaRPr lang="en-CA" baseline="0" dirty="0"/>
          </a:p>
          <a:p>
            <a:r>
              <a:rPr lang="en-CA" baseline="0" dirty="0"/>
              <a:t>Your success with this will vary according to the industry you are researching – resources are not equal!</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8AA8D-84ED-41AA-93AC-7C9D9C31C3B5}" type="slidenum">
              <a:rPr lang="en-US" altLang="en-US"/>
              <a:pPr/>
              <a:t>26</a:t>
            </a:fld>
            <a:endParaRPr lang="en-US" alt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r>
              <a:rPr lang="en-CA" b="0" dirty="0"/>
              <a:t>Anyone</a:t>
            </a:r>
            <a:r>
              <a:rPr lang="en-CA" b="0" baseline="0" dirty="0"/>
              <a:t> used the advanced search in Google before to restrict by domain name?</a:t>
            </a:r>
          </a:p>
          <a:p>
            <a:endParaRPr lang="en-CA" b="0" baseline="0" dirty="0"/>
          </a:p>
          <a:p>
            <a:r>
              <a:rPr lang="en-CA" b="0" baseline="0" dirty="0"/>
              <a:t>Best way to limit to government sites – can do this for any research you think the government might have some resources on</a:t>
            </a:r>
          </a:p>
          <a:p>
            <a:endParaRPr lang="en-CA" b="0" baseline="0" dirty="0"/>
          </a:p>
          <a:p>
            <a:r>
              <a:rPr lang="en-CA" b="0" baseline="0" dirty="0"/>
              <a:t>Remember to try different words or phrases to get different results, e.g. in this case, could be “personal care”, “cosmetics” “beauty products”, </a:t>
            </a:r>
            <a:r>
              <a:rPr lang="en-CA" b="0" baseline="0" dirty="0" err="1"/>
              <a:t>etc</a:t>
            </a:r>
            <a:r>
              <a:rPr lang="en-CA" b="0" baseline="0" dirty="0"/>
              <a:t> This applies in article databases too – identify synonyms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D463F-376E-4559-9500-49FD70BF97F1}" type="slidenum">
              <a:rPr lang="en-US" altLang="en-US"/>
              <a:pPr/>
              <a:t>27</a:t>
            </a:fld>
            <a:endParaRPr lang="en-US" alt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n-CA" baseline="0" dirty="0"/>
              <a:t>Some tips to pass on to you, from our experience helping students. You will be most successful if you:</a:t>
            </a:r>
          </a:p>
          <a:p>
            <a:endParaRPr lang="en-CA" baseline="0" dirty="0"/>
          </a:p>
          <a:p>
            <a:pPr marL="228214" indent="-228214">
              <a:buFont typeface="+mj-lt"/>
              <a:buAutoNum type="arabicPeriod"/>
            </a:pPr>
            <a:r>
              <a:rPr lang="en-CA" baseline="0" dirty="0"/>
              <a:t>Translate your research need into questions that a database or book might answer (this will save you time if you do it upfront)</a:t>
            </a:r>
          </a:p>
          <a:p>
            <a:pPr marL="228214" indent="-228214">
              <a:buFont typeface="+mj-lt"/>
              <a:buAutoNum type="arabicPeriod"/>
            </a:pPr>
            <a:r>
              <a:rPr lang="en-CA" baseline="0" dirty="0"/>
              <a:t>Think of search words with a similar meaning and use the database tips guide – typing a sentence into a library database won’t work</a:t>
            </a:r>
          </a:p>
          <a:p>
            <a:pPr marL="228214" indent="-228214">
              <a:buFont typeface="+mj-lt"/>
              <a:buAutoNum type="arabicPeriod"/>
            </a:pPr>
            <a:r>
              <a:rPr lang="en-CA" baseline="0" dirty="0"/>
              <a:t>If the information isn’t collected or published free online or in a database available through the library, you will not be able to find it – move on</a:t>
            </a:r>
          </a:p>
          <a:p>
            <a:pPr marL="228214" indent="-228214">
              <a:buFont typeface="+mj-lt"/>
              <a:buAutoNum type="arabicPeriod"/>
            </a:pPr>
            <a:r>
              <a:rPr lang="en-CA" baseline="0" dirty="0"/>
              <a:t>Come and ask us for help on search strategy and which databases to use. Before that you need to do part 1: critical thinking. We cannot do that for you!	</a:t>
            </a:r>
          </a:p>
          <a:p>
            <a:r>
              <a:rPr lang="en-CA" baseline="0" dirty="0"/>
              <a:t>It’s easy to leave out researching in library databases because Google is easier – I understand. But you are missing out on high quality resources by not using our databases and your instructors want you to use them. </a:t>
            </a:r>
          </a:p>
          <a:p>
            <a:endParaRPr lang="en-CA" baseline="0" dirty="0"/>
          </a:p>
          <a:p>
            <a:r>
              <a:rPr lang="en-CA" baseline="0" dirty="0"/>
              <a:t>In the business world, if you were asked to do research, you won’t have access to all of the databases here, but you might have some. If you find resources that are quick to access but not credible, what will that do for your reputation?	</a:t>
            </a:r>
          </a:p>
          <a:p>
            <a:endParaRPr lang="en-CA" baseline="0" dirty="0"/>
          </a:p>
          <a:p>
            <a:endParaRPr lang="en-CA" baseline="0" dirty="0"/>
          </a:p>
          <a:p>
            <a:endParaRPr lang="en-CA" baseline="0"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7DE77-A47C-40C0-AAA8-D24369764049}" type="slidenum">
              <a:rPr lang="en-US" altLang="en-US"/>
              <a:pPr/>
              <a:t>28</a:t>
            </a:fld>
            <a:endParaRPr lang="en-US" altLang="en-US" dirty="0"/>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r>
              <a:rPr lang="en-CA" b="1" dirty="0"/>
              <a:t>Can someone who selected Statistics Canada tell us why?</a:t>
            </a:r>
          </a:p>
          <a:p>
            <a:endParaRPr lang="en-CA" b="0" dirty="0"/>
          </a:p>
          <a:p>
            <a:pPr defTabSz="912859" eaLnBrk="0" fontAlgn="base" hangingPunct="0">
              <a:spcBef>
                <a:spcPct val="30000"/>
              </a:spcBef>
              <a:spcAft>
                <a:spcPct val="0"/>
              </a:spcAft>
              <a:defRPr/>
            </a:pPr>
            <a:r>
              <a:rPr lang="en-CA" dirty="0"/>
              <a:t>Statistics Canada is not only the source of census data. It also a great resource for Canadian economic and industry statistics, at the federal, provincial level. Some data is also available at the city level.</a:t>
            </a:r>
          </a:p>
          <a:p>
            <a:endParaRPr lang="en-CA" b="0" dirty="0"/>
          </a:p>
          <a:p>
            <a:r>
              <a:rPr lang="en-CA" b="0" dirty="0"/>
              <a:t>Of course, you won’t usually</a:t>
            </a:r>
            <a:r>
              <a:rPr lang="en-CA" b="0" baseline="0" dirty="0"/>
              <a:t> have 3 clear choices like this and you won’t know exactly where to look – but it’s still valuable to think who might collect the data, to narrow it down.</a:t>
            </a:r>
            <a:endParaRPr lang="en-CA" b="0" dirty="0"/>
          </a:p>
          <a:p>
            <a:pPr>
              <a:spcBef>
                <a:spcPct val="0"/>
              </a:spcBef>
            </a:pPr>
            <a:endParaRPr lang="en-CA" dirty="0"/>
          </a:p>
          <a:p>
            <a:pPr>
              <a:spcBef>
                <a:spcPct val="0"/>
              </a:spcBef>
            </a:pPr>
            <a:endParaRPr lang="en-CA" dirty="0"/>
          </a:p>
          <a:p>
            <a:pPr>
              <a:buFontTx/>
              <a:buChar char="•"/>
            </a:pPr>
            <a:endParaRPr lang="en-CA"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32E9C-F490-4AB2-8A05-8C55B0678D59}" type="slidenum">
              <a:rPr lang="en-US" altLang="en-US"/>
              <a:pPr/>
              <a:t>29</a:t>
            </a:fld>
            <a:endParaRPr lang="en-US" altLang="en-US" dirty="0"/>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r>
              <a:rPr lang="en-CA" b="1" dirty="0"/>
              <a:t>Can someone who selected primary research tell us why?</a:t>
            </a:r>
          </a:p>
          <a:p>
            <a:endParaRPr lang="en-CA" dirty="0"/>
          </a:p>
          <a:p>
            <a:r>
              <a:rPr lang="en-CA" b="1" dirty="0"/>
              <a:t>Who would collect this data? And why?</a:t>
            </a:r>
            <a:r>
              <a:rPr lang="en-CA" dirty="0"/>
              <a:t> Maybe a local market research company? If it is this specific it’s unlikely to exist and be published. </a:t>
            </a:r>
          </a:p>
          <a:p>
            <a:endParaRPr lang="en-CA" dirty="0"/>
          </a:p>
          <a:p>
            <a:r>
              <a:rPr lang="en-CA" b="1" dirty="0"/>
              <a:t>You will have to do primary research to find this out</a:t>
            </a:r>
            <a:r>
              <a:rPr lang="en-CA" dirty="0"/>
              <a:t> – interviews, surveys?</a:t>
            </a:r>
          </a:p>
          <a:p>
            <a:endParaRPr lang="en-CA" dirty="0"/>
          </a:p>
          <a:p>
            <a:r>
              <a:rPr lang="en-CA" b="1" dirty="0"/>
              <a:t>But what can we find out through secondary research that might be helpful? - Critical thinking means thinking of alternatives!</a:t>
            </a:r>
          </a:p>
          <a:p>
            <a:endParaRPr lang="en-CA" b="1" dirty="0"/>
          </a:p>
          <a:p>
            <a:r>
              <a:rPr lang="en-CA" b="1" dirty="0"/>
              <a:t>We are not experts in your topic. I had to do some research to find this out. Knowing where to look and how to search is where we can help you.</a:t>
            </a:r>
            <a:r>
              <a:rPr lang="en-CA" dirty="0"/>
              <a:t> </a:t>
            </a:r>
          </a:p>
          <a:p>
            <a:endParaRPr lang="en-CA"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8D22A-067E-4789-9B99-387811709BE2}" type="slidenum">
              <a:rPr lang="en-US" altLang="en-US"/>
              <a:pPr/>
              <a:t>3</a:t>
            </a:fld>
            <a:endParaRPr lang="en-US" alt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pPr>
              <a:buFontTx/>
              <a:buNone/>
            </a:pPr>
            <a:r>
              <a:rPr lang="en-CA" b="0" dirty="0">
                <a:solidFill>
                  <a:schemeClr val="tx1"/>
                </a:solidFill>
              </a:rPr>
              <a:t>Materials including</a:t>
            </a:r>
            <a:r>
              <a:rPr lang="en-CA" b="0" baseline="0" dirty="0">
                <a:solidFill>
                  <a:schemeClr val="tx1"/>
                </a:solidFill>
              </a:rPr>
              <a:t> </a:t>
            </a:r>
            <a:endParaRPr lang="en-CA" b="0" dirty="0">
              <a:solidFill>
                <a:schemeClr val="tx1"/>
              </a:solidFill>
            </a:endParaRPr>
          </a:p>
          <a:p>
            <a:pPr>
              <a:buFontTx/>
              <a:buChar char="•"/>
            </a:pPr>
            <a:r>
              <a:rPr lang="en-CA" b="0" dirty="0">
                <a:solidFill>
                  <a:schemeClr val="tx1"/>
                </a:solidFill>
              </a:rPr>
              <a:t>Business Databases</a:t>
            </a:r>
            <a:br>
              <a:rPr lang="en-CA" b="0" dirty="0">
                <a:solidFill>
                  <a:schemeClr val="tx1"/>
                </a:solidFill>
              </a:rPr>
            </a:br>
            <a:endParaRPr lang="en-CA" b="0" dirty="0">
              <a:solidFill>
                <a:schemeClr val="tx1"/>
              </a:solidFill>
            </a:endParaRPr>
          </a:p>
          <a:p>
            <a:pPr>
              <a:buFontTx/>
              <a:buChar char="•"/>
            </a:pPr>
            <a:r>
              <a:rPr lang="en-CA" b="0" dirty="0">
                <a:solidFill>
                  <a:schemeClr val="tx1"/>
                </a:solidFill>
              </a:rPr>
              <a:t>Books &amp; </a:t>
            </a:r>
            <a:r>
              <a:rPr lang="en-CA" b="0" dirty="0" err="1">
                <a:solidFill>
                  <a:schemeClr val="tx1"/>
                </a:solidFill>
              </a:rPr>
              <a:t>ebooks</a:t>
            </a:r>
            <a:br>
              <a:rPr lang="en-CA" b="0" dirty="0">
                <a:solidFill>
                  <a:schemeClr val="tx1"/>
                </a:solidFill>
              </a:rPr>
            </a:br>
            <a:endParaRPr lang="en-CA" b="0" dirty="0">
              <a:solidFill>
                <a:schemeClr val="tx1"/>
              </a:solidFill>
            </a:endParaRPr>
          </a:p>
          <a:p>
            <a:pPr>
              <a:buFontTx/>
              <a:buChar char="•"/>
            </a:pPr>
            <a:r>
              <a:rPr lang="en-CA" b="0" dirty="0">
                <a:solidFill>
                  <a:schemeClr val="tx1"/>
                </a:solidFill>
              </a:rPr>
              <a:t>Journals, magazines and newspapers</a:t>
            </a:r>
            <a:br>
              <a:rPr lang="en-CA" b="0" dirty="0">
                <a:solidFill>
                  <a:schemeClr val="tx1"/>
                </a:solidFill>
              </a:rPr>
            </a:br>
            <a:endParaRPr lang="en-CA" b="0" dirty="0">
              <a:solidFill>
                <a:schemeClr val="tx1"/>
              </a:solidFill>
            </a:endParaRPr>
          </a:p>
          <a:p>
            <a:pPr>
              <a:buFontTx/>
              <a:buChar char="•"/>
            </a:pPr>
            <a:r>
              <a:rPr lang="en-CA" b="0" dirty="0">
                <a:solidFill>
                  <a:schemeClr val="tx1"/>
                </a:solidFill>
              </a:rPr>
              <a:t>Career</a:t>
            </a:r>
            <a:r>
              <a:rPr lang="en-CA" b="0" baseline="0" dirty="0">
                <a:solidFill>
                  <a:schemeClr val="tx1"/>
                </a:solidFill>
              </a:rPr>
              <a:t> resources</a:t>
            </a:r>
            <a:br>
              <a:rPr lang="en-CA" b="0" baseline="0" dirty="0">
                <a:solidFill>
                  <a:schemeClr val="tx1"/>
                </a:solidFill>
              </a:rPr>
            </a:br>
            <a:endParaRPr lang="en-CA" b="0" dirty="0">
              <a:solidFill>
                <a:schemeClr val="tx1"/>
              </a:solidFill>
            </a:endParaRPr>
          </a:p>
          <a:p>
            <a:pPr>
              <a:buFontTx/>
              <a:buChar char="•"/>
            </a:pPr>
            <a:r>
              <a:rPr lang="en-CA" b="0" dirty="0">
                <a:solidFill>
                  <a:schemeClr val="tx1"/>
                </a:solidFill>
              </a:rPr>
              <a:t>The Canaccord Learning Commons also offers programs and workshops on various topics including</a:t>
            </a:r>
            <a:r>
              <a:rPr lang="en-CA" b="0" baseline="0" dirty="0">
                <a:solidFill>
                  <a:schemeClr val="tx1"/>
                </a:solidFill>
              </a:rPr>
              <a:t> writing improvement and finance databases.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900" b="1" dirty="0"/>
              <a:t>Your CBP Report: </a:t>
            </a:r>
            <a:r>
              <a:rPr lang="en-CA" sz="2400" b="1" dirty="0"/>
              <a:t>Demonstrating credibility through citations</a:t>
            </a:r>
          </a:p>
          <a:p>
            <a:endParaRPr lang="en-US" dirty="0"/>
          </a:p>
          <a:p>
            <a:r>
              <a:rPr lang="en-US" dirty="0"/>
              <a:t>Sometimes in</a:t>
            </a:r>
            <a:r>
              <a:rPr lang="en-US" baseline="0" dirty="0"/>
              <a:t> the workplace citing is overlooked. </a:t>
            </a:r>
          </a:p>
          <a:p>
            <a:r>
              <a:rPr lang="en-US" baseline="0" dirty="0"/>
              <a:t>This is an important step as it adds credibility to you as a researcher and writer. </a:t>
            </a:r>
          </a:p>
          <a:p>
            <a:r>
              <a:rPr lang="en-US" baseline="0" dirty="0"/>
              <a:t>Shows you’ve backed up your conclusions with research.</a:t>
            </a:r>
          </a:p>
          <a:p>
            <a:r>
              <a:rPr lang="en-US" baseline="0" dirty="0"/>
              <a:t>Don’t forget to include citations in the text of your report, wherever you use the secondary data, the reader should be able to find it in the reference list at the end and then get to the data source itself. </a:t>
            </a:r>
          </a:p>
          <a:p>
            <a:r>
              <a:rPr lang="en-US" baseline="0" dirty="0"/>
              <a:t>Saying “our analysis shows…” is not enough! Where did you get the analysis? Even on slide presentations it looks more credible if you have included the source of your data. Your clients in your live case assignments will know that you can’t have done all the research yourself.</a:t>
            </a:r>
            <a:endParaRPr lang="en-US" dirty="0"/>
          </a:p>
        </p:txBody>
      </p:sp>
      <p:sp>
        <p:nvSpPr>
          <p:cNvPr id="4" name="Slide Number Placeholder 3"/>
          <p:cNvSpPr>
            <a:spLocks noGrp="1"/>
          </p:cNvSpPr>
          <p:nvPr>
            <p:ph type="sldNum" sz="quarter" idx="10"/>
          </p:nvPr>
        </p:nvSpPr>
        <p:spPr/>
        <p:txBody>
          <a:bodyPr/>
          <a:lstStyle/>
          <a:p>
            <a:fld id="{9B692DF4-6465-4892-8FDF-47DDB24E96BC}" type="slidenum">
              <a:rPr lang="en-US" smtClean="0"/>
              <a:pPr/>
              <a:t>30</a:t>
            </a:fld>
            <a:endParaRPr lang="en-US"/>
          </a:p>
        </p:txBody>
      </p:sp>
    </p:spTree>
    <p:extLst>
      <p:ext uri="{BB962C8B-B14F-4D97-AF65-F5344CB8AC3E}">
        <p14:creationId xmlns:p14="http://schemas.microsoft.com/office/powerpoint/2010/main" val="2711107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31</a:t>
            </a:fld>
            <a:endParaRPr lang="en-US" altLang="en-US"/>
          </a:p>
        </p:txBody>
      </p:sp>
    </p:spTree>
    <p:extLst>
      <p:ext uri="{BB962C8B-B14F-4D97-AF65-F5344CB8AC3E}">
        <p14:creationId xmlns:p14="http://schemas.microsoft.com/office/powerpoint/2010/main" val="2362090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Whether you find information online through freely available sources, or at a library, you should</a:t>
            </a:r>
            <a:r>
              <a:rPr lang="en-CA" baseline="0" dirty="0"/>
              <a:t> still evaluate it. </a:t>
            </a:r>
          </a:p>
          <a:p>
            <a:r>
              <a:rPr lang="en-CA" baseline="0" dirty="0"/>
              <a:t>Question: what should you consider?</a:t>
            </a:r>
          </a:p>
          <a:p>
            <a:r>
              <a:rPr lang="en-CA" baseline="0" dirty="0"/>
              <a:t>Reminder in business information may not always need to be academic or peer reviewed.</a:t>
            </a:r>
          </a:p>
          <a:p>
            <a:endParaRPr lang="en-US" dirty="0"/>
          </a:p>
          <a:p>
            <a:r>
              <a:rPr lang="en-US" dirty="0"/>
              <a:t>Purpose: Why was this created? Selling or promoting a product? </a:t>
            </a:r>
            <a:br>
              <a:rPr lang="en-US" dirty="0"/>
            </a:br>
            <a:endParaRPr lang="en-US" sz="800" dirty="0"/>
          </a:p>
          <a:p>
            <a:r>
              <a:rPr lang="en-US" dirty="0"/>
              <a:t>Coverage: Is it comprehensive? Or just one point of view?</a:t>
            </a:r>
            <a:br>
              <a:rPr lang="en-US" dirty="0"/>
            </a:br>
            <a:endParaRPr lang="en-US" sz="800" dirty="0"/>
          </a:p>
          <a:p>
            <a:r>
              <a:rPr lang="en-US" dirty="0"/>
              <a:t>Audience: General or specialized? </a:t>
            </a:r>
            <a:br>
              <a:rPr lang="en-US" dirty="0"/>
            </a:br>
            <a:endParaRPr lang="en-US" sz="800" dirty="0"/>
          </a:p>
          <a:p>
            <a:r>
              <a:rPr lang="en-US" dirty="0"/>
              <a:t>Currency: When was it published?</a:t>
            </a:r>
            <a:br>
              <a:rPr lang="en-US" dirty="0"/>
            </a:br>
            <a:endParaRPr lang="en-US" sz="800" dirty="0"/>
          </a:p>
          <a:p>
            <a:r>
              <a:rPr lang="en-US" dirty="0"/>
              <a:t>Authority: Can you identify who wrote it? Are they credible?</a:t>
            </a:r>
          </a:p>
          <a:p>
            <a:endParaRPr lang="en-CA" dirty="0"/>
          </a:p>
        </p:txBody>
      </p:sp>
      <p:sp>
        <p:nvSpPr>
          <p:cNvPr id="4" name="Footer Placeholder 3"/>
          <p:cNvSpPr>
            <a:spLocks noGrp="1"/>
          </p:cNvSpPr>
          <p:nvPr>
            <p:ph type="ftr" sz="quarter" idx="10"/>
          </p:nvPr>
        </p:nvSpPr>
        <p:spPr/>
        <p:txBody>
          <a:bodyPr/>
          <a:lstStyle/>
          <a:p>
            <a:r>
              <a:rPr lang="en-CA" dirty="0"/>
              <a:t>Aboriginal Management Certificate Program (AMP)</a:t>
            </a:r>
          </a:p>
        </p:txBody>
      </p:sp>
      <p:sp>
        <p:nvSpPr>
          <p:cNvPr id="5" name="Slide Number Placeholder 4"/>
          <p:cNvSpPr>
            <a:spLocks noGrp="1"/>
          </p:cNvSpPr>
          <p:nvPr>
            <p:ph type="sldNum" sz="quarter" idx="11"/>
          </p:nvPr>
        </p:nvSpPr>
        <p:spPr/>
        <p:txBody>
          <a:bodyPr/>
          <a:lstStyle/>
          <a:p>
            <a:fld id="{AA57A5A9-CD24-47A7-AF67-FC112A59CCB4}" type="slidenum">
              <a:rPr lang="en-CA" smtClean="0"/>
              <a:pPr/>
              <a:t>32</a:t>
            </a:fld>
            <a:endParaRPr lang="en-CA" dirty="0"/>
          </a:p>
        </p:txBody>
      </p:sp>
      <p:sp>
        <p:nvSpPr>
          <p:cNvPr id="6" name="Date Placeholder 5"/>
          <p:cNvSpPr>
            <a:spLocks noGrp="1"/>
          </p:cNvSpPr>
          <p:nvPr>
            <p:ph type="dt" idx="12"/>
          </p:nvPr>
        </p:nvSpPr>
        <p:spPr/>
        <p:txBody>
          <a:bodyPr/>
          <a:lstStyle/>
          <a:p>
            <a:r>
              <a:rPr lang="en-CA"/>
              <a:t>30/01/2015</a:t>
            </a:r>
            <a:endParaRPr lang="en-CA" dirty="0"/>
          </a:p>
        </p:txBody>
      </p:sp>
    </p:spTree>
    <p:extLst>
      <p:ext uri="{BB962C8B-B14F-4D97-AF65-F5344CB8AC3E}">
        <p14:creationId xmlns:p14="http://schemas.microsoft.com/office/powerpoint/2010/main" val="474662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a:t>
            </a:r>
            <a:r>
              <a:rPr lang="en-US" baseline="0" dirty="0"/>
              <a:t> a librarian in the CLC </a:t>
            </a:r>
          </a:p>
          <a:p>
            <a:r>
              <a:rPr lang="en-US" baseline="0" dirty="0"/>
              <a:t>No appointment necessary</a:t>
            </a:r>
            <a:endParaRPr lang="en-US" dirty="0"/>
          </a:p>
        </p:txBody>
      </p:sp>
      <p:sp>
        <p:nvSpPr>
          <p:cNvPr id="4" name="Slide Number Placeholder 3"/>
          <p:cNvSpPr>
            <a:spLocks noGrp="1"/>
          </p:cNvSpPr>
          <p:nvPr>
            <p:ph type="sldNum" sz="quarter" idx="10"/>
          </p:nvPr>
        </p:nvSpPr>
        <p:spPr/>
        <p:txBody>
          <a:bodyPr/>
          <a:lstStyle/>
          <a:p>
            <a:fld id="{9B692DF4-6465-4892-8FDF-47DDB24E96BC}" type="slidenum">
              <a:rPr lang="en-US" smtClean="0"/>
              <a:pPr/>
              <a:t>33</a:t>
            </a:fld>
            <a:endParaRPr lang="en-US"/>
          </a:p>
        </p:txBody>
      </p:sp>
    </p:spTree>
    <p:extLst>
      <p:ext uri="{BB962C8B-B14F-4D97-AF65-F5344CB8AC3E}">
        <p14:creationId xmlns:p14="http://schemas.microsoft.com/office/powerpoint/2010/main" val="2002988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itchFamily="34" charset="0"/>
              </a:defRPr>
            </a:lvl1pPr>
            <a:lvl2pPr marL="772570" indent="-297142">
              <a:defRPr b="1">
                <a:solidFill>
                  <a:schemeClr val="tx1"/>
                </a:solidFill>
                <a:latin typeface="Calibri" pitchFamily="34" charset="0"/>
              </a:defRPr>
            </a:lvl2pPr>
            <a:lvl3pPr marL="1188570" indent="-237714">
              <a:defRPr b="1">
                <a:solidFill>
                  <a:schemeClr val="tx1"/>
                </a:solidFill>
                <a:latin typeface="Calibri" pitchFamily="34" charset="0"/>
              </a:defRPr>
            </a:lvl3pPr>
            <a:lvl4pPr marL="1663997" indent="-237714">
              <a:defRPr b="1">
                <a:solidFill>
                  <a:schemeClr val="tx1"/>
                </a:solidFill>
                <a:latin typeface="Calibri" pitchFamily="34" charset="0"/>
              </a:defRPr>
            </a:lvl4pPr>
            <a:lvl5pPr marL="2139424" indent="-237714">
              <a:defRPr b="1">
                <a:solidFill>
                  <a:schemeClr val="tx1"/>
                </a:solidFill>
                <a:latin typeface="Calibri" pitchFamily="34" charset="0"/>
              </a:defRPr>
            </a:lvl5pPr>
            <a:lvl6pPr marL="2614854" indent="-237714" eaLnBrk="0" fontAlgn="base" hangingPunct="0">
              <a:spcBef>
                <a:spcPct val="20000"/>
              </a:spcBef>
              <a:spcAft>
                <a:spcPct val="0"/>
              </a:spcAft>
              <a:defRPr b="1">
                <a:solidFill>
                  <a:schemeClr val="tx1"/>
                </a:solidFill>
                <a:latin typeface="Calibri" pitchFamily="34" charset="0"/>
              </a:defRPr>
            </a:lvl6pPr>
            <a:lvl7pPr marL="3090282" indent="-237714" eaLnBrk="0" fontAlgn="base" hangingPunct="0">
              <a:spcBef>
                <a:spcPct val="20000"/>
              </a:spcBef>
              <a:spcAft>
                <a:spcPct val="0"/>
              </a:spcAft>
              <a:defRPr b="1">
                <a:solidFill>
                  <a:schemeClr val="tx1"/>
                </a:solidFill>
                <a:latin typeface="Calibri" pitchFamily="34" charset="0"/>
              </a:defRPr>
            </a:lvl7pPr>
            <a:lvl8pPr marL="3565708" indent="-237714" eaLnBrk="0" fontAlgn="base" hangingPunct="0">
              <a:spcBef>
                <a:spcPct val="20000"/>
              </a:spcBef>
              <a:spcAft>
                <a:spcPct val="0"/>
              </a:spcAft>
              <a:defRPr b="1">
                <a:solidFill>
                  <a:schemeClr val="tx1"/>
                </a:solidFill>
                <a:latin typeface="Calibri" pitchFamily="34" charset="0"/>
              </a:defRPr>
            </a:lvl8pPr>
            <a:lvl9pPr marL="4041137" indent="-237714" eaLnBrk="0" fontAlgn="base" hangingPunct="0">
              <a:spcBef>
                <a:spcPct val="20000"/>
              </a:spcBef>
              <a:spcAft>
                <a:spcPct val="0"/>
              </a:spcAft>
              <a:defRPr b="1">
                <a:solidFill>
                  <a:schemeClr val="tx1"/>
                </a:solidFill>
                <a:latin typeface="Calibri" pitchFamily="34" charset="0"/>
              </a:defRPr>
            </a:lvl9pPr>
          </a:lstStyle>
          <a:p>
            <a:fld id="{2CB77DF1-9F2A-4ADC-9778-97129F605007}" type="slidenum">
              <a:rPr lang="en-US" altLang="en-US" b="0">
                <a:latin typeface="Times" charset="0"/>
              </a:rPr>
              <a:pPr/>
              <a:t>34</a:t>
            </a:fld>
            <a:endParaRPr lang="en-US" altLang="en-US" b="0">
              <a:latin typeface="Times"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latin typeface="Times" charset="0"/>
            </a:endParaRPr>
          </a:p>
        </p:txBody>
      </p:sp>
    </p:spTree>
    <p:extLst>
      <p:ext uri="{BB962C8B-B14F-4D97-AF65-F5344CB8AC3E}">
        <p14:creationId xmlns:p14="http://schemas.microsoft.com/office/powerpoint/2010/main" val="3315241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24C69-685D-45BE-A82C-C99124842BBC}" type="slidenum">
              <a:rPr lang="en-US" altLang="en-US"/>
              <a:pPr/>
              <a:t>35</a:t>
            </a:fld>
            <a:endParaRPr lang="en-US" altLang="en-US" dirty="0"/>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1026609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When you arrive in our space, you’ll find much more than just books. The business collection is at Lam Library. We are one of several branches at UBC. Other branches </a:t>
            </a:r>
            <a:r>
              <a:rPr lang="en-CA" baseline="0" dirty="0" err="1"/>
              <a:t>eg</a:t>
            </a:r>
            <a:r>
              <a:rPr lang="en-CA" baseline="0" dirty="0"/>
              <a:t> </a:t>
            </a:r>
            <a:r>
              <a:rPr lang="en-CA" baseline="0" dirty="0" err="1"/>
              <a:t>Koerner</a:t>
            </a:r>
            <a:r>
              <a:rPr lang="en-CA" baseline="0" dirty="0"/>
              <a:t> has economics books. </a:t>
            </a:r>
          </a:p>
          <a:p>
            <a:r>
              <a:rPr lang="en-CA" baseline="0" dirty="0"/>
              <a:t>We have bookable study spaces, we offer co-curricular programs such as writing coaching, we have a media lab and of course tons of business and career books, the latest newspapers and many journals for you to browse.</a:t>
            </a:r>
          </a:p>
          <a:p>
            <a:endParaRPr lang="en-CA" baseline="0" dirty="0"/>
          </a:p>
        </p:txBody>
      </p:sp>
      <p:sp>
        <p:nvSpPr>
          <p:cNvPr id="4" name="Slide Number Placeholder 3"/>
          <p:cNvSpPr>
            <a:spLocks noGrp="1"/>
          </p:cNvSpPr>
          <p:nvPr>
            <p:ph type="sldNum" sz="quarter" idx="10"/>
          </p:nvPr>
        </p:nvSpPr>
        <p:spPr/>
        <p:txBody>
          <a:bodyPr/>
          <a:lstStyle/>
          <a:p>
            <a:fld id="{AD1707A5-82BE-4E36-A5A0-4C0676CBC99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5085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66248-4AB7-408F-AF1E-ADB32FC7C6B0}" type="slidenum">
              <a:rPr lang="en-US" altLang="en-US"/>
              <a:pPr/>
              <a:t>5</a:t>
            </a:fld>
            <a:endParaRPr lang="en-US" altLang="en-US" dirty="0"/>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r>
              <a:rPr lang="en-US" baseline="0" dirty="0"/>
              <a:t>In addition to print books and great reads, we have…..</a:t>
            </a:r>
          </a:p>
          <a:p>
            <a:endParaRPr lang="en-US" baseline="0" dirty="0"/>
          </a:p>
          <a:p>
            <a:r>
              <a:rPr lang="en-US" baseline="0" dirty="0"/>
              <a:t>Your tuition pays for these resources so be sure to </a:t>
            </a:r>
            <a:r>
              <a:rPr lang="en-US" baseline="0"/>
              <a:t>take advantage of them.</a:t>
            </a:r>
            <a:endParaRPr lang="en-US" baseline="0" dirty="0"/>
          </a:p>
        </p:txBody>
      </p:sp>
    </p:spTree>
    <p:extLst>
      <p:ext uri="{BB962C8B-B14F-4D97-AF65-F5344CB8AC3E}">
        <p14:creationId xmlns:p14="http://schemas.microsoft.com/office/powerpoint/2010/main" val="109504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66248-4AB7-408F-AF1E-ADB32FC7C6B0}" type="slidenum">
              <a:rPr lang="en-US" altLang="en-US"/>
              <a:pPr/>
              <a:t>6</a:t>
            </a:fld>
            <a:endParaRPr lang="en-US" alt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r>
              <a:rPr lang="en-US" dirty="0"/>
              <a:t>We license</a:t>
            </a:r>
            <a:r>
              <a:rPr lang="en-US" baseline="0" dirty="0"/>
              <a:t> databases that are commonly used in the business world and we are familiar with their content and the most efficient ways to search them. </a:t>
            </a:r>
          </a:p>
          <a:p>
            <a:endParaRPr lang="en-US" baseline="0" dirty="0"/>
          </a:p>
          <a:p>
            <a:r>
              <a:rPr lang="en-US" baseline="0" dirty="0"/>
              <a:t>We provide research help at our drop-in desk or by appointment (more later)</a:t>
            </a:r>
          </a:p>
          <a:p>
            <a:endParaRPr lang="en-US" baseline="0" dirty="0"/>
          </a:p>
          <a:p>
            <a:r>
              <a:rPr lang="en-US" baseline="0" dirty="0"/>
              <a:t>And we manage a website and curate business research guides and create tutorials for how to use databases.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specialized financial databases are only available on certain computers</a:t>
            </a:r>
            <a:r>
              <a:rPr lang="en-US" baseline="0" dirty="0"/>
              <a:t> in the library or in the Wayne Deans Investment Analysis Centre.</a:t>
            </a:r>
            <a:endParaRPr lang="en-US"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7</a:t>
            </a:fld>
            <a:endParaRPr lang="en-US" altLang="en-US"/>
          </a:p>
        </p:txBody>
      </p:sp>
    </p:spTree>
    <p:extLst>
      <p:ext uri="{BB962C8B-B14F-4D97-AF65-F5344CB8AC3E}">
        <p14:creationId xmlns:p14="http://schemas.microsoft.com/office/powerpoint/2010/main" val="385026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CCCD9-5580-48FA-96AA-643ECF8481BF}" type="slidenum">
              <a:rPr lang="en-US"/>
              <a:pPr/>
              <a:t>8</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xfrm>
            <a:off x="957224" y="4495522"/>
            <a:ext cx="5264724" cy="4258913"/>
          </a:xfrm>
        </p:spPr>
        <p:txBody>
          <a:bodyPr/>
          <a:lstStyle/>
          <a:p>
            <a:pPr>
              <a:buFontTx/>
              <a:buNone/>
            </a:pPr>
            <a:r>
              <a:rPr lang="en-US" dirty="0"/>
              <a:t>Let’s return to our home page, and look at one of our research</a:t>
            </a:r>
            <a:r>
              <a:rPr lang="en-US" baseline="0" dirty="0"/>
              <a:t> guides. </a:t>
            </a:r>
          </a:p>
          <a:p>
            <a:pPr>
              <a:buFontTx/>
              <a:buNone/>
            </a:pPr>
            <a:r>
              <a:rPr lang="en-US" baseline="0" dirty="0"/>
              <a:t>They’re arranged by topic, and the most popular are on the home page. </a:t>
            </a:r>
          </a:p>
          <a:p>
            <a:pPr>
              <a:buFontTx/>
              <a:buNone/>
            </a:pPr>
            <a:r>
              <a:rPr lang="en-US" baseline="0" dirty="0"/>
              <a:t>Click on more, to find others that might work for you, depending on your course or research topic.</a:t>
            </a:r>
          </a:p>
          <a:p>
            <a:pPr>
              <a:buFontTx/>
              <a:buNone/>
            </a:pPr>
            <a:r>
              <a:rPr lang="en-US" baseline="0" dirty="0"/>
              <a:t>e.g. Marketing, company research.</a:t>
            </a:r>
            <a:endParaRPr lang="en-US" dirty="0"/>
          </a:p>
        </p:txBody>
      </p:sp>
    </p:spTree>
    <p:extLst>
      <p:ext uri="{BB962C8B-B14F-4D97-AF65-F5344CB8AC3E}">
        <p14:creationId xmlns:p14="http://schemas.microsoft.com/office/powerpoint/2010/main" val="70832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4"/>
            <a:r>
              <a:rPr lang="en-CA" u="sng" dirty="0"/>
              <a:t>Starting</a:t>
            </a:r>
            <a:r>
              <a:rPr lang="en-CA" u="sng" baseline="0" dirty="0"/>
              <a:t> point </a:t>
            </a:r>
            <a:r>
              <a:rPr lang="en-CA" baseline="0" dirty="0"/>
              <a:t>for you on information on services and resources available to you through the David Lam Library and the </a:t>
            </a:r>
            <a:r>
              <a:rPr lang="en-CA" baseline="0" dirty="0" err="1"/>
              <a:t>Canaccord</a:t>
            </a:r>
            <a:r>
              <a:rPr lang="en-CA" baseline="0" dirty="0"/>
              <a:t> Learning Commons during your entire program.</a:t>
            </a:r>
          </a:p>
          <a:p>
            <a:pPr defTabSz="931664" eaLnBrk="0" fontAlgn="base" hangingPunct="0">
              <a:spcBef>
                <a:spcPct val="30000"/>
              </a:spcBef>
              <a:spcAft>
                <a:spcPct val="0"/>
              </a:spcAft>
              <a:defRPr/>
            </a:pPr>
            <a:r>
              <a:rPr lang="en-CA" u="sng" baseline="0" dirty="0"/>
              <a:t>Bookmark this page</a:t>
            </a:r>
            <a:r>
              <a:rPr lang="en-CA" u="none" baseline="0" dirty="0"/>
              <a:t> </a:t>
            </a:r>
            <a:r>
              <a:rPr lang="en-CA" baseline="0" dirty="0"/>
              <a:t>and refer to it every time you have research to do – for an assignment, CBP, career research (it’s also linked from Connect under </a:t>
            </a:r>
            <a:r>
              <a:rPr lang="en-CA" baseline="0" dirty="0" err="1"/>
              <a:t>MyLibrary</a:t>
            </a:r>
            <a:r>
              <a:rPr lang="en-CA" baseline="0" dirty="0"/>
              <a:t>)</a:t>
            </a:r>
          </a:p>
          <a:p>
            <a:pPr defTabSz="931664"/>
            <a:endParaRPr lang="en-CA" baseline="0" dirty="0"/>
          </a:p>
          <a:p>
            <a:pPr defTabSz="931664"/>
            <a:r>
              <a:rPr lang="en-CA" baseline="0" dirty="0"/>
              <a:t>For more on library services and facilities, browse the Spaces &amp; Services section of the guide. Two things to let you know:</a:t>
            </a:r>
          </a:p>
          <a:p>
            <a:pPr marL="171161" indent="-171161" defTabSz="931664">
              <a:buFont typeface="Arial" pitchFamily="34" charset="0"/>
              <a:buChar char="•"/>
            </a:pPr>
            <a:r>
              <a:rPr lang="en-CA" baseline="0" dirty="0"/>
              <a:t>Your UBC Card is your library card. If you’re printing in the library it’s also your print card, but I believe you can also print in the grad lounges and they use a different system.</a:t>
            </a:r>
          </a:p>
          <a:p>
            <a:pPr marL="171161" indent="-171161" defTabSz="931664">
              <a:buFont typeface="Arial" pitchFamily="34" charset="0"/>
              <a:buChar char="•"/>
            </a:pPr>
            <a:r>
              <a:rPr lang="en-CA" baseline="0" dirty="0"/>
              <a:t>Any questions about the space/services? Ask at the entrance desk to the CLC</a:t>
            </a:r>
          </a:p>
          <a:p>
            <a:pPr defTabSz="931664"/>
            <a:endParaRPr lang="en-CA" baseline="0" dirty="0"/>
          </a:p>
          <a:p>
            <a:pPr defTabSz="931664"/>
            <a:endParaRPr lang="en-CA" baseline="0" dirty="0"/>
          </a:p>
          <a:p>
            <a:pPr defTabSz="931664"/>
            <a:r>
              <a:rPr lang="en-CA" b="1" baseline="0" dirty="0"/>
              <a:t>[Go through all the tabs (coming back to research basics later) and use them as a guide to introducing </a:t>
            </a:r>
            <a:r>
              <a:rPr lang="en-CA" b="1" baseline="0" dirty="0" err="1"/>
              <a:t>Dlam</a:t>
            </a:r>
            <a:r>
              <a:rPr lang="en-CA" b="1" baseline="0" dirty="0"/>
              <a:t> and CLC. </a:t>
            </a:r>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A79AE24D-524A-437C-8D46-AE19A7E07F7C}" type="slidenum">
              <a:rPr lang="en-US" altLang="en-US" smtClean="0"/>
              <a:pPr/>
              <a:t>9</a:t>
            </a:fld>
            <a:endParaRPr lang="en-US" altLang="en-US"/>
          </a:p>
        </p:txBody>
      </p:sp>
    </p:spTree>
    <p:extLst>
      <p:ext uri="{BB962C8B-B14F-4D97-AF65-F5344CB8AC3E}">
        <p14:creationId xmlns:p14="http://schemas.microsoft.com/office/powerpoint/2010/main" val="167961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019800" y="4114800"/>
            <a:ext cx="2286000" cy="533400"/>
          </a:xfrm>
          <a:prstGeom prst="rect">
            <a:avLst/>
          </a:prstGeom>
        </p:spPr>
        <p:txBody>
          <a:bodyPr vert="horz" tIns="0" rIns="0" bIns="0"/>
          <a:lstStyle>
            <a:lvl1pPr marL="0" indent="0" algn="r">
              <a:buNone/>
              <a:defRPr sz="3700">
                <a:solidFill>
                  <a:srgbClr val="65B333"/>
                </a:solidFill>
                <a:latin typeface="+mj-lt"/>
              </a:defRPr>
            </a:lvl1pPr>
          </a:lstStyle>
          <a:p>
            <a:pPr lvl="0"/>
            <a:r>
              <a:rPr lang="en-US" dirty="0"/>
              <a:t>SAMPLE </a:t>
            </a:r>
          </a:p>
        </p:txBody>
      </p:sp>
      <p:sp>
        <p:nvSpPr>
          <p:cNvPr id="6" name="Text Placeholder 14"/>
          <p:cNvSpPr>
            <a:spLocks noGrp="1"/>
          </p:cNvSpPr>
          <p:nvPr>
            <p:ph type="body" sz="quarter" idx="15" hasCustomPrompt="1"/>
          </p:nvPr>
        </p:nvSpPr>
        <p:spPr>
          <a:xfrm>
            <a:off x="4724399" y="4495800"/>
            <a:ext cx="3581401" cy="533400"/>
          </a:xfrm>
          <a:prstGeom prst="rect">
            <a:avLst/>
          </a:prstGeom>
        </p:spPr>
        <p:txBody>
          <a:bodyPr vert="horz" lIns="0" tIns="0" rIns="0" bIns="0"/>
          <a:lstStyle>
            <a:lvl1pPr marL="0" indent="0" algn="r">
              <a:buNone/>
              <a:defRPr sz="3700">
                <a:solidFill>
                  <a:srgbClr val="B8C0C0"/>
                </a:solidFill>
                <a:latin typeface="+mj-lt"/>
              </a:defRPr>
            </a:lvl1pPr>
          </a:lstStyle>
          <a:p>
            <a:pPr lvl="0"/>
            <a:r>
              <a:rPr lang="en-US" dirty="0"/>
              <a:t>HEADLINE</a:t>
            </a:r>
          </a:p>
        </p:txBody>
      </p:sp>
      <p:sp>
        <p:nvSpPr>
          <p:cNvPr id="7" name="Text Placeholder 16"/>
          <p:cNvSpPr>
            <a:spLocks noGrp="1"/>
          </p:cNvSpPr>
          <p:nvPr>
            <p:ph type="body" sz="quarter" idx="16" hasCustomPrompt="1"/>
          </p:nvPr>
        </p:nvSpPr>
        <p:spPr>
          <a:xfrm>
            <a:off x="5638800" y="5257800"/>
            <a:ext cx="2667000" cy="609600"/>
          </a:xfrm>
          <a:prstGeom prst="rect">
            <a:avLst/>
          </a:prstGeom>
        </p:spPr>
        <p:txBody>
          <a:bodyPr vert="horz" lIns="0" tIns="0" rIns="0" bIns="0"/>
          <a:lstStyle>
            <a:lvl1pPr marL="0" indent="0" algn="r">
              <a:buNone/>
              <a:defRPr sz="1700">
                <a:solidFill>
                  <a:srgbClr val="778285"/>
                </a:solidFill>
              </a:defRPr>
            </a:lvl1pPr>
          </a:lstStyle>
          <a:p>
            <a:pPr lvl="0"/>
            <a:r>
              <a:rPr lang="en-US" dirty="0"/>
              <a:t>Sample Subhead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71365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a:solidFill>
                  <a:srgbClr val="778285"/>
                </a:solidFill>
              </a:rPr>
              <a:t>Fifth level</a:t>
            </a:r>
            <a:endParaRPr lang="en-US" sz="1200" dirty="0">
              <a:solidFill>
                <a:srgbClr val="778285"/>
              </a:solidFill>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3399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a:t>Title of Section Lorem Lipsom</a:t>
            </a:r>
            <a:br>
              <a:rPr lang="en-US" dirty="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7" name="Content Placeholder 2"/>
          <p:cNvSpPr>
            <a:spLocks noGrp="1"/>
          </p:cNvSpPr>
          <p:nvPr>
            <p:ph sz="half" idx="10"/>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62104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2000" y="5029200"/>
            <a:ext cx="8229600" cy="838200"/>
          </a:xfrm>
        </p:spPr>
        <p:txBody>
          <a:bodyPr/>
          <a:lstStyle>
            <a:lvl1pPr>
              <a:buNone/>
              <a:defRPr b="1">
                <a:solidFill>
                  <a:schemeClr val="tx1"/>
                </a:solidFill>
                <a:latin typeface="Arial" pitchFamily="34" charset="0"/>
                <a:cs typeface="Arial" pitchFamily="34" charset="0"/>
              </a:defRPr>
            </a:lvl1pPr>
          </a:lstStyle>
          <a:p>
            <a:pPr lvl="0"/>
            <a:r>
              <a:rPr lang="en-US" dirty="0"/>
              <a:t>Subhead here</a:t>
            </a:r>
          </a:p>
          <a:p>
            <a:pPr lvl="0"/>
            <a:endParaRPr lang="en-US" dirty="0"/>
          </a:p>
        </p:txBody>
      </p:sp>
      <p:sp>
        <p:nvSpPr>
          <p:cNvPr id="7" name="Title 6"/>
          <p:cNvSpPr>
            <a:spLocks noGrp="1"/>
          </p:cNvSpPr>
          <p:nvPr>
            <p:ph type="title" hasCustomPrompt="1"/>
          </p:nvPr>
        </p:nvSpPr>
        <p:spPr>
          <a:xfrm>
            <a:off x="762000" y="4267200"/>
            <a:ext cx="8229600" cy="1143000"/>
          </a:xfrm>
        </p:spPr>
        <p:txBody>
          <a:bodyPr>
            <a:normAutofit/>
          </a:bodyPr>
          <a:lstStyle>
            <a:lvl1pPr algn="l">
              <a:defRPr sz="3200" b="1">
                <a:solidFill>
                  <a:schemeClr val="bg1"/>
                </a:solidFill>
                <a:latin typeface="Arial" pitchFamily="34" charset="0"/>
                <a:cs typeface="Arial" pitchFamily="34" charset="0"/>
              </a:defRPr>
            </a:lvl1pPr>
          </a:lstStyle>
          <a:p>
            <a:r>
              <a:rPr lang="en-US" dirty="0"/>
              <a:t>Click to add headline</a:t>
            </a:r>
          </a:p>
        </p:txBody>
      </p:sp>
    </p:spTree>
    <p:extLst>
      <p:ext uri="{BB962C8B-B14F-4D97-AF65-F5344CB8AC3E}">
        <p14:creationId xmlns:p14="http://schemas.microsoft.com/office/powerpoint/2010/main" val="79297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16" name="Title 15"/>
          <p:cNvSpPr>
            <a:spLocks noGrp="1"/>
          </p:cNvSpPr>
          <p:nvPr>
            <p:ph type="title" hasCustomPrompt="1"/>
          </p:nvPr>
        </p:nvSpPr>
        <p:spPr>
          <a:xfrm>
            <a:off x="457200" y="381000"/>
            <a:ext cx="8229600" cy="228600"/>
          </a:xfrm>
          <a:prstGeom prst="rect">
            <a:avLst/>
          </a:prstGeom>
        </p:spPr>
        <p:txBody>
          <a:bodyPr>
            <a:noAutofit/>
          </a:bodyPr>
          <a:lstStyle>
            <a:lvl1pPr>
              <a:defRPr sz="1400" b="1" baseline="0">
                <a:solidFill>
                  <a:schemeClr val="bg1"/>
                </a:solidFill>
              </a:defRPr>
            </a:lvl1pPr>
          </a:lstStyle>
          <a:p>
            <a:r>
              <a:rPr lang="en-US" dirty="0"/>
              <a:t>Title of Presentation</a:t>
            </a:r>
          </a:p>
        </p:txBody>
      </p:sp>
      <p:sp>
        <p:nvSpPr>
          <p:cNvPr id="18" name="Text Placeholder 17"/>
          <p:cNvSpPr>
            <a:spLocks noGrp="1"/>
          </p:cNvSpPr>
          <p:nvPr>
            <p:ph type="body" sz="quarter" idx="13" hasCustomPrompt="1"/>
          </p:nvPr>
        </p:nvSpPr>
        <p:spPr>
          <a:xfrm>
            <a:off x="457200" y="1447800"/>
            <a:ext cx="8229600" cy="4800600"/>
          </a:xfrm>
          <a:prstGeom prst="rect">
            <a:avLst/>
          </a:prstGeom>
        </p:spPr>
        <p:txBody>
          <a:bodyPr/>
          <a:lstStyle>
            <a:lvl1pPr>
              <a:spcBef>
                <a:spcPct val="50000"/>
              </a:spcBef>
              <a:buFontTx/>
              <a:buNone/>
              <a:defRPr sz="2400"/>
            </a:lvl1pPr>
          </a:lstStyle>
          <a:p>
            <a:pPr>
              <a:spcBef>
                <a:spcPct val="50000"/>
              </a:spcBef>
            </a:pPr>
            <a:r>
              <a:rPr lang="en-US" b="1" dirty="0"/>
              <a:t>Large Text </a:t>
            </a:r>
            <a:r>
              <a:rPr lang="en-US" b="1" dirty="0" err="1"/>
              <a:t>Lorem</a:t>
            </a:r>
            <a:r>
              <a:rPr lang="en-US" b="1" dirty="0"/>
              <a:t> </a:t>
            </a:r>
            <a:r>
              <a:rPr lang="en-US" b="1" dirty="0" err="1"/>
              <a:t>ipsum</a:t>
            </a:r>
            <a:r>
              <a:rPr lang="en-US" b="1" dirty="0"/>
              <a:t> dolor</a:t>
            </a:r>
            <a:r>
              <a:rPr lang="en-US" dirty="0">
                <a:solidFill>
                  <a:schemeClr val="bg2"/>
                </a:solidFill>
              </a:rPr>
              <a:t> </a:t>
            </a:r>
          </a:p>
          <a:p>
            <a:pPr>
              <a:spcBef>
                <a:spcPct val="50000"/>
              </a:spcBef>
              <a:buFontTx/>
              <a:buChar char="•"/>
            </a:pPr>
            <a:r>
              <a:rPr lang="en-US" dirty="0"/>
              <a:t> </a:t>
            </a:r>
            <a:r>
              <a:rPr lang="en-US" dirty="0" err="1"/>
              <a:t>Dereud</a:t>
            </a:r>
            <a:r>
              <a:rPr lang="en-US" dirty="0"/>
              <a:t> </a:t>
            </a:r>
            <a:r>
              <a:rPr lang="en-US" dirty="0" err="1"/>
              <a:t>expedit</a:t>
            </a:r>
            <a:r>
              <a:rPr lang="en-US" dirty="0"/>
              <a:t> quo maxim </a:t>
            </a:r>
          </a:p>
          <a:p>
            <a:pPr>
              <a:spcBef>
                <a:spcPct val="50000"/>
              </a:spcBef>
              <a:buFontTx/>
              <a:buChar char="•"/>
            </a:pPr>
            <a:r>
              <a:rPr lang="en-US" dirty="0"/>
              <a:t> </a:t>
            </a:r>
            <a:r>
              <a:rPr lang="en-US" dirty="0" err="1"/>
              <a:t>Voluptas</a:t>
            </a:r>
            <a:r>
              <a:rPr lang="en-US" dirty="0"/>
              <a:t> </a:t>
            </a:r>
            <a:r>
              <a:rPr lang="en-US" dirty="0" err="1"/>
              <a:t>assumi</a:t>
            </a:r>
            <a:r>
              <a:rPr lang="en-US" dirty="0"/>
              <a:t> </a:t>
            </a:r>
            <a:r>
              <a:rPr lang="en-US" dirty="0" err="1"/>
              <a:t>endaim</a:t>
            </a:r>
            <a:r>
              <a:rPr lang="en-US" dirty="0"/>
              <a:t> </a:t>
            </a:r>
            <a:r>
              <a:rPr lang="en-US" dirty="0" err="1"/>
              <a:t>dolorem</a:t>
            </a:r>
            <a:r>
              <a:rPr lang="en-US" dirty="0"/>
              <a:t> </a:t>
            </a:r>
          </a:p>
          <a:p>
            <a:pPr>
              <a:spcBef>
                <a:spcPct val="50000"/>
              </a:spcBef>
              <a:buFontTx/>
              <a:buChar char="•"/>
            </a:pPr>
            <a:r>
              <a:rPr lang="en-US" dirty="0"/>
              <a:t> </a:t>
            </a:r>
            <a:r>
              <a:rPr lang="en-US" dirty="0" err="1"/>
              <a:t>Assumen</a:t>
            </a:r>
            <a:r>
              <a:rPr lang="en-US" dirty="0"/>
              <a:t>, </a:t>
            </a:r>
            <a:r>
              <a:rPr lang="en-US" dirty="0" err="1"/>
              <a:t>oniset</a:t>
            </a:r>
            <a:r>
              <a:rPr lang="en-US" dirty="0"/>
              <a:t> </a:t>
            </a:r>
            <a:r>
              <a:rPr lang="en-US" dirty="0" err="1"/>
              <a:t>relendam</a:t>
            </a:r>
            <a:r>
              <a:rPr lang="en-US" dirty="0"/>
              <a:t> </a:t>
            </a:r>
            <a:r>
              <a:rPr lang="en-US" dirty="0" err="1"/>
              <a:t>aigueris</a:t>
            </a:r>
            <a:r>
              <a:rPr lang="en-US" dirty="0"/>
              <a:t> </a:t>
            </a:r>
          </a:p>
          <a:p>
            <a:pPr>
              <a:spcBef>
                <a:spcPct val="50000"/>
              </a:spcBef>
              <a:buFontTx/>
              <a:buChar char="•"/>
            </a:pPr>
            <a:r>
              <a:rPr lang="en-US" dirty="0"/>
              <a:t> </a:t>
            </a:r>
            <a:r>
              <a:rPr lang="en-US" dirty="0" err="1"/>
              <a:t>Consectetur</a:t>
            </a:r>
            <a:r>
              <a:rPr lang="en-US" dirty="0"/>
              <a:t> duos </a:t>
            </a:r>
            <a:r>
              <a:rPr lang="en-US" dirty="0" err="1"/>
              <a:t>adipiscing</a:t>
            </a:r>
            <a:r>
              <a:rPr lang="en-US" dirty="0"/>
              <a:t> </a:t>
            </a:r>
            <a:r>
              <a:rPr lang="en-US" dirty="0" err="1"/>
              <a:t>fuga</a:t>
            </a:r>
            <a:endParaRPr lang="en-US" dirty="0"/>
          </a:p>
          <a:p>
            <a:pPr>
              <a:spcBef>
                <a:spcPct val="50000"/>
              </a:spcBef>
              <a:buFontTx/>
              <a:buChar char="•"/>
            </a:pPr>
            <a:r>
              <a:rPr lang="en-US" dirty="0"/>
              <a:t> </a:t>
            </a:r>
            <a:r>
              <a:rPr lang="en-US" dirty="0" err="1"/>
              <a:t>Assumen</a:t>
            </a:r>
            <a:r>
              <a:rPr lang="en-US" dirty="0"/>
              <a:t>, </a:t>
            </a:r>
            <a:r>
              <a:rPr lang="en-US" dirty="0" err="1"/>
              <a:t>oniset</a:t>
            </a:r>
            <a:r>
              <a:rPr lang="en-US" dirty="0"/>
              <a:t> </a:t>
            </a:r>
            <a:r>
              <a:rPr lang="en-US" dirty="0" err="1"/>
              <a:t>relendam</a:t>
            </a:r>
            <a:r>
              <a:rPr lang="en-US" dirty="0"/>
              <a:t> </a:t>
            </a:r>
            <a:r>
              <a:rPr lang="en-US" dirty="0" err="1"/>
              <a:t>aigueris</a:t>
            </a:r>
            <a:r>
              <a:rPr lang="en-US" dirty="0"/>
              <a:t> </a:t>
            </a:r>
          </a:p>
          <a:p>
            <a:pPr>
              <a:spcBef>
                <a:spcPct val="50000"/>
              </a:spcBef>
              <a:buFontTx/>
              <a:buChar char="•"/>
            </a:pPr>
            <a:r>
              <a:rPr lang="en-US" dirty="0"/>
              <a:t> </a:t>
            </a:r>
            <a:r>
              <a:rPr lang="en-US" dirty="0" err="1"/>
              <a:t>Consectetur</a:t>
            </a:r>
            <a:r>
              <a:rPr lang="en-US" dirty="0"/>
              <a:t> duos </a:t>
            </a:r>
            <a:r>
              <a:rPr lang="en-US" dirty="0" err="1"/>
              <a:t>adipiscing</a:t>
            </a:r>
            <a:r>
              <a:rPr lang="en-US" dirty="0"/>
              <a:t> </a:t>
            </a:r>
            <a:r>
              <a:rPr lang="en-US" dirty="0" err="1"/>
              <a:t>fuga</a:t>
            </a:r>
            <a:endParaRPr lang="en-US" dirty="0"/>
          </a:p>
        </p:txBody>
      </p:sp>
      <p:sp>
        <p:nvSpPr>
          <p:cNvPr id="5" name="Text Placeholder 4"/>
          <p:cNvSpPr>
            <a:spLocks noGrp="1"/>
          </p:cNvSpPr>
          <p:nvPr>
            <p:ph type="body" sz="quarter" idx="14" hasCustomPrompt="1"/>
          </p:nvPr>
        </p:nvSpPr>
        <p:spPr>
          <a:xfrm>
            <a:off x="457200" y="609600"/>
            <a:ext cx="8229600" cy="228600"/>
          </a:xfrm>
          <a:prstGeom prst="rect">
            <a:avLst/>
          </a:prstGeom>
        </p:spPr>
        <p:txBody>
          <a:bodyPr/>
          <a:lstStyle>
            <a:lvl1pPr>
              <a:buNone/>
              <a:defRPr sz="1400" b="1" baseline="0"/>
            </a:lvl1pPr>
          </a:lstStyle>
          <a:p>
            <a:pPr lvl="0"/>
            <a:r>
              <a:rPr lang="en-US" dirty="0"/>
              <a:t>Section Running Header</a:t>
            </a:r>
          </a:p>
        </p:txBody>
      </p:sp>
    </p:spTree>
    <p:extLst>
      <p:ext uri="{BB962C8B-B14F-4D97-AF65-F5344CB8AC3E}">
        <p14:creationId xmlns:p14="http://schemas.microsoft.com/office/powerpoint/2010/main" val="78747273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400800" cy="838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667000" y="1981200"/>
            <a:ext cx="57912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67000" y="4114800"/>
            <a:ext cx="57912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2590800" y="6467475"/>
            <a:ext cx="2895600" cy="304800"/>
          </a:xfrm>
          <a:prstGeom prst="rect">
            <a:avLst/>
          </a:prstGeom>
        </p:spPr>
        <p:txBody>
          <a:bodyPr/>
          <a:lstStyle>
            <a:lvl1pPr>
              <a:defRPr/>
            </a:lvl1pPr>
          </a:lstStyle>
          <a:p>
            <a:r>
              <a:rPr lang="en-US" altLang="en-US"/>
              <a:t>UNIVERSITY OF BRITISH COLUMBIA</a:t>
            </a:r>
          </a:p>
        </p:txBody>
      </p:sp>
      <p:sp>
        <p:nvSpPr>
          <p:cNvPr id="7" name="Slide Number Placeholder 6"/>
          <p:cNvSpPr>
            <a:spLocks noGrp="1"/>
          </p:cNvSpPr>
          <p:nvPr>
            <p:ph type="sldNum" sz="quarter" idx="12"/>
          </p:nvPr>
        </p:nvSpPr>
        <p:spPr>
          <a:xfrm>
            <a:off x="6553200" y="6477000"/>
            <a:ext cx="1905000" cy="457200"/>
          </a:xfrm>
          <a:prstGeom prst="rect">
            <a:avLst/>
          </a:prstGeom>
        </p:spPr>
        <p:txBody>
          <a:bodyPr/>
          <a:lstStyle>
            <a:lvl1pPr>
              <a:defRPr/>
            </a:lvl1pPr>
          </a:lstStyle>
          <a:p>
            <a:r>
              <a:rPr lang="en-US" altLang="en-US"/>
              <a:t>2 of 4</a:t>
            </a:r>
          </a:p>
        </p:txBody>
      </p:sp>
    </p:spTree>
    <p:extLst>
      <p:ext uri="{BB962C8B-B14F-4D97-AF65-F5344CB8AC3E}">
        <p14:creationId xmlns:p14="http://schemas.microsoft.com/office/powerpoint/2010/main" val="206590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a:solidFill>
                  <a:srgbClr val="778285"/>
                </a:solidFill>
              </a:rPr>
              <a:t>Fifth level</a:t>
            </a:r>
            <a:endParaRPr lang="en-US" sz="1200" dirty="0">
              <a:solidFill>
                <a:srgbClr val="778285"/>
              </a:solidFill>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22986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65B333"/>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158890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686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a:t>Click to edit Master text styles</a:t>
            </a:r>
          </a:p>
          <a:p>
            <a:pPr lvl="1">
              <a:buFont typeface="Arial"/>
              <a:buChar char="•"/>
            </a:pPr>
            <a:r>
              <a:rPr lang="en-CA" sz="1200" dirty="0">
                <a:solidFill>
                  <a:srgbClr val="778285"/>
                </a:solidFill>
              </a:rPr>
              <a:t>Second level</a:t>
            </a:r>
          </a:p>
          <a:p>
            <a:pPr lvl="2"/>
            <a:r>
              <a:rPr lang="en-CA" sz="1200" dirty="0">
                <a:solidFill>
                  <a:srgbClr val="778285"/>
                </a:solidFill>
              </a:rPr>
              <a:t>Third level</a:t>
            </a:r>
          </a:p>
          <a:p>
            <a:pPr marL="1657350" lvl="3" indent="-285750">
              <a:buFont typeface="Arial"/>
              <a:buChar char="•"/>
            </a:pPr>
            <a:r>
              <a:rPr lang="en-CA" sz="1200" dirty="0">
                <a:solidFill>
                  <a:srgbClr val="778285"/>
                </a:solidFill>
              </a:rPr>
              <a:t>Fourth level</a:t>
            </a:r>
          </a:p>
          <a:p>
            <a:pPr lvl="4">
              <a:buFont typeface="Arial"/>
              <a:buChar char="•"/>
            </a:pPr>
            <a:r>
              <a:rPr lang="en-CA" sz="1200" dirty="0">
                <a:solidFill>
                  <a:srgbClr val="778285"/>
                </a:solidFill>
              </a:rPr>
              <a:t>Fifth level</a:t>
            </a:r>
            <a:endParaRPr lang="en-US" sz="1200" dirty="0">
              <a:solidFill>
                <a:srgbClr val="778285"/>
              </a:solidFill>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462095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345357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11/20/2020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pic>
        <p:nvPicPr>
          <p:cNvPr id="8" name="Picture 7" descr="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67834"/>
      </p:ext>
    </p:extLst>
  </p:cSld>
  <p:clrMap bg1="lt1" tx1="dk1" bg2="lt2" tx2="dk2" accent1="accent1" accent2="accent2" accent3="accent3" accent4="accent4" accent5="accent5" accent6="accent6" hlink="hlink" folHlink="folHlink"/>
  <p:sldLayoutIdLst>
    <p:sldLayoutId id="2147483675" r:id="rId1"/>
    <p:sldLayoutId id="2147483703" r:id="rId2"/>
    <p:sldLayoutId id="2147483705" r:id="rId3"/>
    <p:sldLayoutId id="2147483706" r:id="rId4"/>
    <p:sldLayoutId id="214748370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11/20/2020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sp>
        <p:nvSpPr>
          <p:cNvPr id="12" name="Title 1"/>
          <p:cNvSpPr txBox="1">
            <a:spLocks/>
          </p:cNvSpPr>
          <p:nvPr/>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mj-lt"/>
                <a:ea typeface="+mj-ea"/>
                <a:cs typeface="+mj-cs"/>
              </a:defRPr>
            </a:lvl1pPr>
          </a:lstStyle>
          <a:p>
            <a:r>
              <a:rPr lang="en-US"/>
              <a:t>TITLE OF SECTION LORUM IPSUM</a:t>
            </a:r>
            <a:br>
              <a:rPr lang="en-US"/>
            </a:br>
            <a:endParaRPr lang="en-US" dirty="0"/>
          </a:p>
        </p:txBody>
      </p:sp>
      <p:sp>
        <p:nvSpPr>
          <p:cNvPr id="13" name="Subtitle 2"/>
          <p:cNvSpPr txBox="1">
            <a:spLocks/>
          </p:cNvSpPr>
          <p:nvPr/>
        </p:nvSpPr>
        <p:spPr>
          <a:xfrm>
            <a:off x="914400" y="3127375"/>
            <a:ext cx="5105400" cy="381000"/>
          </a:xfrm>
          <a:prstGeom prst="rect">
            <a:avLst/>
          </a:prstGeom>
        </p:spPr>
        <p:txBody>
          <a:bodyPr lIns="0" tIns="0" rIns="0" bIns="0" anchor="t" anchorCtr="0">
            <a:noAutofit/>
          </a:bodyPr>
          <a:lstStyle>
            <a:lvl1pPr marL="0" indent="0" algn="l" defTabSz="457200" rtl="0" eaLnBrk="1" latinLnBrk="0" hangingPunct="1">
              <a:spcBef>
                <a:spcPts val="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Text et dolorios sa asperum nonsequa</a:t>
            </a:r>
            <a:endParaRPr lang="en-US" dirty="0"/>
          </a:p>
        </p:txBody>
      </p:sp>
      <p:sp>
        <p:nvSpPr>
          <p:cNvPr id="14" name="Content Placeholder 2"/>
          <p:cNvSpPr txBox="1">
            <a:spLocks/>
          </p:cNvSpPr>
          <p:nvPr/>
        </p:nvSpPr>
        <p:spPr>
          <a:xfrm>
            <a:off x="914400" y="3943578"/>
            <a:ext cx="7696200" cy="1847622"/>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pt-BR" dirty="0">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pt-BR" sz="1200" dirty="0">
              <a:latin typeface="Cambria"/>
              <a:ea typeface="ＭＳ 明朝"/>
              <a:cs typeface="Times New Roman"/>
            </a:endParaRPr>
          </a:p>
          <a:p>
            <a:r>
              <a:rPr lang="pt-BR" dirty="0">
                <a:ea typeface="ＭＳ 明朝"/>
                <a:cs typeface="Times New Roman"/>
              </a:rPr>
              <a:t> </a:t>
            </a:r>
            <a:endParaRPr lang="pt-BR" sz="1200" dirty="0">
              <a:latin typeface="Cambria"/>
              <a:ea typeface="ＭＳ 明朝"/>
              <a:cs typeface="Times New Roman"/>
            </a:endParaRPr>
          </a:p>
        </p:txBody>
      </p:sp>
      <p:sp>
        <p:nvSpPr>
          <p:cNvPr id="15" name="Text Placeholder 18"/>
          <p:cNvSpPr txBox="1">
            <a:spLocks/>
          </p:cNvSpPr>
          <p:nvPr/>
        </p:nvSpPr>
        <p:spPr>
          <a:xfrm>
            <a:off x="914400" y="6347883"/>
            <a:ext cx="6172200" cy="228600"/>
          </a:xfrm>
          <a:prstGeom prst="rect">
            <a:avLst/>
          </a:prstGeom>
        </p:spPr>
        <p:txBody>
          <a:bodyPr lIns="0" tIns="0" rIns="0" bIns="0"/>
          <a:lstStyle>
            <a:lvl1pPr marL="0" indent="0" algn="l" defTabSz="457200" rtl="0" eaLnBrk="1" latinLnBrk="0" hangingPunct="1">
              <a:spcBef>
                <a:spcPct val="20000"/>
              </a:spcBef>
              <a:buFont typeface="Arial"/>
              <a:buNone/>
              <a:defRPr lang="en-US" sz="1200" kern="1200" smtClean="0">
                <a:solidFill>
                  <a:srgbClr val="354047"/>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ea typeface="ＭＳ 明朝"/>
                <a:cs typeface="Times New Roman"/>
              </a:rPr>
              <a:t>Title of Presentation</a:t>
            </a:r>
            <a:endParaRPr lang="en-US" dirty="0">
              <a:latin typeface="Cambria"/>
              <a:ea typeface="ＭＳ 明朝"/>
              <a:cs typeface="Times New Roman"/>
            </a:endParaRPr>
          </a:p>
        </p:txBody>
      </p:sp>
      <p:sp>
        <p:nvSpPr>
          <p:cNvPr id="16" name="Text Placeholder 20"/>
          <p:cNvSpPr txBox="1">
            <a:spLocks/>
          </p:cNvSpPr>
          <p:nvPr/>
        </p:nvSpPr>
        <p:spPr>
          <a:xfrm>
            <a:off x="914400" y="6576483"/>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kern="1200" smtClean="0">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ea typeface="ＭＳ 明朝"/>
                <a:cs typeface="Times New Roman"/>
              </a:rPr>
              <a:t>Section Running Header</a:t>
            </a:r>
            <a:endParaRPr lang="en-US" dirty="0">
              <a:latin typeface="Cambria"/>
              <a:ea typeface="ＭＳ 明朝"/>
              <a:cs typeface="Times New Roman"/>
            </a:endParaRPr>
          </a:p>
        </p:txBody>
      </p:sp>
      <p:pic>
        <p:nvPicPr>
          <p:cNvPr id="8" name="Picture 7" descr="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4661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4561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046160"/>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0329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98014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guides.library.ubc.ca/mm-ec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guides.library.ubc.ca/international_business?hs=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resources.library.ubc.ca/page.php?details=business-source-ultimate&amp;id=502"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resources.library.ubc.ca/page.php?details=factiva&amp;id=54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guides.library.ubc.ca/industry/overview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resources.library.ubc.ca/page.php?details=passport-gmid&amp;id=57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guides.library.ubc.ca/mba/research"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resources.library.ubc.ca/page.php?details=emarketer&amp;id=713"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resources.library.ubc.ca/page.php?id=1125"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cctfa.ca/site/cctf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statcan.gc.ca/start-debut-eng.html" TargetMode="External"/><Relationship Id="rId5" Type="http://schemas.openxmlformats.org/officeDocument/2006/relationships/hyperlink" Target="http://www.ic.gc.ca/eic/site/icgc.nsf/eng/h_07096.html?Open&amp;src=mm2#ic-sub-menu" TargetMode="External"/><Relationship Id="rId4" Type="http://schemas.openxmlformats.org/officeDocument/2006/relationships/hyperlink" Target="http://www.hc-sc.gc.ca/cps-spc/cosmet-person/index-eng.ph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search?q=cosmetics+industry+site:gc.ca"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tatcan.gc.c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lam.library.ubc.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guides.library.ubc.ca/mm/cbp"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s://lam.library.ubc.ca/research-help-2/"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lam.library.ubc.ca/ask-us/" TargetMode="External"/><Relationship Id="rId5" Type="http://schemas.openxmlformats.org/officeDocument/2006/relationships/hyperlink" Target="http://www.keepcalm-o-matic.co.uk/p/keep-calm-and-ask-a-librarian-6/"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lam.library.ubc.ca/" TargetMode="Externa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learningcommons.sauder.ubc.ca/services/digital_media_lab/dml-low-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lam.library.ubc.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uides.library.ubc.ca/m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724399" y="3810000"/>
            <a:ext cx="3581401" cy="533400"/>
          </a:xfrm>
        </p:spPr>
        <p:txBody>
          <a:bodyPr/>
          <a:lstStyle/>
          <a:p>
            <a:r>
              <a:rPr lang="en-US" sz="3600" dirty="0"/>
              <a:t>MM Program</a:t>
            </a:r>
          </a:p>
        </p:txBody>
      </p:sp>
      <p:sp>
        <p:nvSpPr>
          <p:cNvPr id="3" name="Text Placeholder 2"/>
          <p:cNvSpPr>
            <a:spLocks noGrp="1"/>
          </p:cNvSpPr>
          <p:nvPr>
            <p:ph type="body" sz="quarter" idx="15"/>
          </p:nvPr>
        </p:nvSpPr>
        <p:spPr>
          <a:xfrm>
            <a:off x="3048001" y="4419600"/>
            <a:ext cx="5257800" cy="533400"/>
          </a:xfrm>
        </p:spPr>
        <p:txBody>
          <a:bodyPr/>
          <a:lstStyle/>
          <a:p>
            <a:r>
              <a:rPr lang="en-US" sz="3200" dirty="0"/>
              <a:t>Introduction to Secondary Business Research</a:t>
            </a:r>
          </a:p>
        </p:txBody>
      </p:sp>
      <p:sp>
        <p:nvSpPr>
          <p:cNvPr id="4" name="Text Placeholder 3"/>
          <p:cNvSpPr>
            <a:spLocks noGrp="1"/>
          </p:cNvSpPr>
          <p:nvPr>
            <p:ph type="body" sz="quarter" idx="16"/>
          </p:nvPr>
        </p:nvSpPr>
        <p:spPr>
          <a:xfrm>
            <a:off x="3429000" y="6096000"/>
            <a:ext cx="5486400" cy="609600"/>
          </a:xfrm>
        </p:spPr>
        <p:txBody>
          <a:bodyPr/>
          <a:lstStyle/>
          <a:p>
            <a:r>
              <a:rPr lang="en-US" dirty="0"/>
              <a:t>Irena </a:t>
            </a:r>
            <a:r>
              <a:rPr lang="en-US" dirty="0" err="1"/>
              <a:t>Trebic</a:t>
            </a:r>
            <a:r>
              <a:rPr lang="en-US" dirty="0"/>
              <a:t>, David Lam Management Research Library</a:t>
            </a:r>
          </a:p>
        </p:txBody>
      </p:sp>
    </p:spTree>
    <p:extLst>
      <p:ext uri="{BB962C8B-B14F-4D97-AF65-F5344CB8AC3E}">
        <p14:creationId xmlns:p14="http://schemas.microsoft.com/office/powerpoint/2010/main" val="69111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381000" y="76200"/>
            <a:ext cx="8411979" cy="1143000"/>
          </a:xfrm>
        </p:spPr>
        <p:txBody>
          <a:bodyPr/>
          <a:lstStyle/>
          <a:p>
            <a:r>
              <a:rPr lang="en-CA" sz="3200" dirty="0">
                <a:solidFill>
                  <a:srgbClr val="354047"/>
                </a:solidFill>
              </a:rPr>
              <a:t>Research Basics: </a:t>
            </a:r>
            <a:br>
              <a:rPr lang="en-CA" sz="3200" dirty="0">
                <a:solidFill>
                  <a:srgbClr val="354047"/>
                </a:solidFill>
              </a:rPr>
            </a:br>
            <a:r>
              <a:rPr lang="en-CA" sz="3200" dirty="0">
                <a:solidFill>
                  <a:srgbClr val="354047"/>
                </a:solidFill>
              </a:rPr>
              <a:t>Primary vs. Secondary Research</a:t>
            </a:r>
            <a:endParaRPr lang="en-US" sz="3200" dirty="0">
              <a:solidFill>
                <a:srgbClr val="354047"/>
              </a:solidFill>
            </a:endParaRPr>
          </a:p>
        </p:txBody>
      </p:sp>
      <p:pic>
        <p:nvPicPr>
          <p:cNvPr id="5" name="Picture 4" descr="http://3.bp.blogspot.com/-J8GjltRHnEs/TfuZ4fPM57I/AAAAAAAABFQ/Jv-j8rguGng/s748/img_uc_market_re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6" y="2090123"/>
            <a:ext cx="5495838" cy="2584906"/>
          </a:xfrm>
          <a:prstGeom prst="rect">
            <a:avLst/>
          </a:prstGeom>
          <a:noFill/>
          <a:ln w="2540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457201" y="4648200"/>
            <a:ext cx="4038599"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20000"/>
              </a:spcBef>
              <a:spcAft>
                <a:spcPct val="0"/>
              </a:spcAft>
            </a:pPr>
            <a:r>
              <a:rPr lang="en-CA" sz="800" dirty="0">
                <a:solidFill>
                  <a:prstClr val="white">
                    <a:lumMod val="65000"/>
                  </a:prstClr>
                </a:solidFill>
                <a:latin typeface="Arial Narrow" panose="020B0606020202030204" pitchFamily="34" charset="0"/>
              </a:rPr>
              <a:t>Image: http://marketingresearch1358fst.blogspot.ca/2011/06/marketing-research.html </a:t>
            </a:r>
            <a:endParaRPr lang="en-US" sz="800" dirty="0">
              <a:solidFill>
                <a:prstClr val="white">
                  <a:lumMod val="65000"/>
                </a:prstClr>
              </a:solidFill>
              <a:latin typeface="Arial Narrow" panose="020B0606020202030204" pitchFamily="34" charset="0"/>
            </a:endParaRPr>
          </a:p>
        </p:txBody>
      </p:sp>
      <p:sp>
        <p:nvSpPr>
          <p:cNvPr id="7" name="TextBox 6"/>
          <p:cNvSpPr txBox="1"/>
          <p:nvPr/>
        </p:nvSpPr>
        <p:spPr>
          <a:xfrm>
            <a:off x="616998" y="1398429"/>
            <a:ext cx="418090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20000"/>
              </a:spcBef>
              <a:spcAft>
                <a:spcPct val="0"/>
              </a:spcAft>
            </a:pPr>
            <a:r>
              <a:rPr lang="en-CA" sz="2800" b="1" dirty="0">
                <a:solidFill>
                  <a:schemeClr val="bg1">
                    <a:lumMod val="50000"/>
                  </a:schemeClr>
                </a:solidFill>
              </a:rPr>
              <a:t>Primary Research</a:t>
            </a:r>
            <a:endParaRPr lang="en-US" sz="2800" b="1" dirty="0">
              <a:solidFill>
                <a:schemeClr val="bg1">
                  <a:lumMod val="50000"/>
                </a:schemeClr>
              </a:solidFill>
            </a:endParaRPr>
          </a:p>
        </p:txBody>
      </p:sp>
      <p:sp>
        <p:nvSpPr>
          <p:cNvPr id="8" name="TextBox 13"/>
          <p:cNvSpPr txBox="1"/>
          <p:nvPr/>
        </p:nvSpPr>
        <p:spPr>
          <a:xfrm>
            <a:off x="5348797" y="5111591"/>
            <a:ext cx="379520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20000"/>
              </a:spcBef>
              <a:spcAft>
                <a:spcPct val="0"/>
              </a:spcAft>
            </a:pPr>
            <a:r>
              <a:rPr lang="en-CA" sz="2800" b="1" dirty="0">
                <a:solidFill>
                  <a:schemeClr val="bg1">
                    <a:lumMod val="50000"/>
                  </a:schemeClr>
                </a:solidFill>
              </a:rPr>
              <a:t>Secondary Research</a:t>
            </a:r>
            <a:endParaRPr lang="en-US" sz="2800" b="1" dirty="0">
              <a:solidFill>
                <a:schemeClr val="bg1">
                  <a:lumMod val="50000"/>
                </a:schemeClr>
              </a:solidFill>
            </a:endParaRPr>
          </a:p>
        </p:txBody>
      </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1843" t="11655" r="32961" b="6527"/>
          <a:stretch/>
        </p:blipFill>
        <p:spPr bwMode="auto">
          <a:xfrm>
            <a:off x="5738090" y="1161078"/>
            <a:ext cx="3054889" cy="395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5"/>
          <p:cNvSpPr txBox="1"/>
          <p:nvPr/>
        </p:nvSpPr>
        <p:spPr>
          <a:xfrm rot="16200000">
            <a:off x="6668453" y="2889687"/>
            <a:ext cx="4404538"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20000"/>
              </a:spcBef>
              <a:spcAft>
                <a:spcPct val="0"/>
              </a:spcAft>
            </a:pPr>
            <a:r>
              <a:rPr lang="en-CA" sz="800" dirty="0">
                <a:solidFill>
                  <a:prstClr val="white">
                    <a:lumMod val="65000"/>
                  </a:prstClr>
                </a:solidFill>
                <a:latin typeface="Arial Narrow" panose="020B0606020202030204" pitchFamily="34" charset="0"/>
              </a:rPr>
              <a:t>Image: </a:t>
            </a:r>
            <a:r>
              <a:rPr lang="en-CA" sz="800" dirty="0" err="1">
                <a:solidFill>
                  <a:prstClr val="white">
                    <a:lumMod val="65000"/>
                  </a:prstClr>
                </a:solidFill>
                <a:latin typeface="Arial Narrow" panose="020B0606020202030204" pitchFamily="34" charset="0"/>
              </a:rPr>
              <a:t>MarketLine</a:t>
            </a:r>
            <a:r>
              <a:rPr lang="en-CA" sz="800" dirty="0">
                <a:solidFill>
                  <a:prstClr val="white">
                    <a:lumMod val="65000"/>
                  </a:prstClr>
                </a:solidFill>
                <a:latin typeface="Arial Narrow" panose="020B0606020202030204" pitchFamily="34" charset="0"/>
              </a:rPr>
              <a:t>. (2014). </a:t>
            </a:r>
            <a:r>
              <a:rPr lang="en-CA" sz="800" i="1" dirty="0">
                <a:solidFill>
                  <a:prstClr val="white">
                    <a:lumMod val="65000"/>
                  </a:prstClr>
                </a:solidFill>
                <a:latin typeface="Arial Narrow" panose="020B0606020202030204" pitchFamily="34" charset="0"/>
              </a:rPr>
              <a:t>Samsung Electronics Co., Ltd. </a:t>
            </a:r>
            <a:r>
              <a:rPr lang="en-CA" sz="800" dirty="0">
                <a:solidFill>
                  <a:prstClr val="white">
                    <a:lumMod val="65000"/>
                  </a:prstClr>
                </a:solidFill>
                <a:latin typeface="Arial Narrow" panose="020B0606020202030204" pitchFamily="34" charset="0"/>
              </a:rPr>
              <a:t>Retrieved from Business Source Complete database.</a:t>
            </a:r>
            <a:endParaRPr lang="en-US" sz="800" dirty="0">
              <a:solidFill>
                <a:prstClr val="white">
                  <a:lumMod val="65000"/>
                </a:prstClr>
              </a:solidFill>
              <a:latin typeface="Arial Narrow" panose="020B0606020202030204" pitchFamily="34" charset="0"/>
            </a:endParaRPr>
          </a:p>
        </p:txBody>
      </p:sp>
    </p:spTree>
    <p:extLst>
      <p:ext uri="{BB962C8B-B14F-4D97-AF65-F5344CB8AC3E}">
        <p14:creationId xmlns:p14="http://schemas.microsoft.com/office/powerpoint/2010/main" val="2131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190500" y="152400"/>
            <a:ext cx="8839200" cy="1143000"/>
          </a:xfrm>
        </p:spPr>
        <p:txBody>
          <a:bodyPr>
            <a:normAutofit fontScale="90000"/>
          </a:bodyPr>
          <a:lstStyle/>
          <a:p>
            <a:r>
              <a:rPr lang="en-CA" sz="3200" dirty="0">
                <a:solidFill>
                  <a:srgbClr val="354047"/>
                </a:solidFill>
              </a:rPr>
              <a:t>Research Basics: </a:t>
            </a:r>
            <a:br>
              <a:rPr lang="en-CA" sz="3200" dirty="0">
                <a:solidFill>
                  <a:srgbClr val="354047"/>
                </a:solidFill>
              </a:rPr>
            </a:br>
            <a:r>
              <a:rPr lang="en-CA" sz="3200" dirty="0">
                <a:solidFill>
                  <a:srgbClr val="354047"/>
                </a:solidFill>
              </a:rPr>
              <a:t>Examples of secondary research in business</a:t>
            </a:r>
            <a:endParaRPr lang="en-US" sz="3200" dirty="0">
              <a:solidFill>
                <a:srgbClr val="354047"/>
              </a:solidFill>
            </a:endParaRPr>
          </a:p>
        </p:txBody>
      </p:sp>
      <p:sp>
        <p:nvSpPr>
          <p:cNvPr id="624643" name="Rectangle 3"/>
          <p:cNvSpPr>
            <a:spLocks noGrp="1" noChangeArrowheads="1"/>
          </p:cNvSpPr>
          <p:nvPr>
            <p:ph idx="1"/>
          </p:nvPr>
        </p:nvSpPr>
        <p:spPr>
          <a:xfrm>
            <a:off x="838200" y="1439247"/>
            <a:ext cx="7696200" cy="4495800"/>
          </a:xfrm>
          <a:noFill/>
          <a:ln>
            <a:solidFill>
              <a:schemeClr val="tx1">
                <a:lumMod val="50000"/>
                <a:lumOff val="50000"/>
              </a:schemeClr>
            </a:solidFill>
            <a:miter lim="800000"/>
            <a:headEnd/>
            <a:tailEnd/>
          </a:ln>
        </p:spPr>
        <p:txBody>
          <a:bodyPr/>
          <a:lstStyle/>
          <a:p>
            <a:pPr marL="457200" indent="-457200">
              <a:buFontTx/>
              <a:buAutoNum type="arabicPeriod"/>
            </a:pPr>
            <a:endParaRPr lang="en-CA" sz="1000" dirty="0"/>
          </a:p>
          <a:p>
            <a:pPr marL="457200" indent="-457200">
              <a:buFontTx/>
              <a:buAutoNum type="arabicPeriod"/>
            </a:pPr>
            <a:r>
              <a:rPr lang="en-CA" sz="2800" dirty="0"/>
              <a:t>Business topic - </a:t>
            </a:r>
            <a:r>
              <a:rPr lang="en-CA" sz="2000" i="1" dirty="0"/>
              <a:t>e.g. leadership, social marketing </a:t>
            </a:r>
            <a:endParaRPr lang="en-CA" sz="1200" i="1" dirty="0"/>
          </a:p>
          <a:p>
            <a:pPr marL="457200" indent="-457200">
              <a:buFontTx/>
              <a:buAutoNum type="arabicPeriod"/>
            </a:pPr>
            <a:endParaRPr lang="en-CA" sz="1200" i="1" dirty="0"/>
          </a:p>
          <a:p>
            <a:pPr marL="457200" indent="-457200">
              <a:buFontTx/>
              <a:buAutoNum type="arabicPeriod"/>
            </a:pPr>
            <a:r>
              <a:rPr lang="en-CA" sz="2800" dirty="0"/>
              <a:t>Company research - </a:t>
            </a:r>
            <a:r>
              <a:rPr lang="en-CA" sz="2000" dirty="0"/>
              <a:t>competitors, best practices</a:t>
            </a:r>
            <a:endParaRPr lang="en-CA" sz="2800" dirty="0"/>
          </a:p>
          <a:p>
            <a:pPr marL="457200" indent="-457200">
              <a:buFontTx/>
              <a:buAutoNum type="arabicPeriod"/>
            </a:pPr>
            <a:endParaRPr lang="en-CA" sz="1200" dirty="0"/>
          </a:p>
          <a:p>
            <a:pPr marL="457200" indent="-457200">
              <a:buFontTx/>
              <a:buAutoNum type="arabicPeriod"/>
            </a:pPr>
            <a:r>
              <a:rPr lang="en-CA" sz="2800" dirty="0"/>
              <a:t>Consumer research </a:t>
            </a:r>
            <a:r>
              <a:rPr lang="en-CA" sz="2000" dirty="0"/>
              <a:t>– trends, opinions</a:t>
            </a:r>
          </a:p>
          <a:p>
            <a:pPr marL="457200" indent="-457200">
              <a:buFontTx/>
              <a:buAutoNum type="arabicPeriod"/>
            </a:pPr>
            <a:endParaRPr lang="en-CA" sz="1200" dirty="0"/>
          </a:p>
          <a:p>
            <a:pPr marL="457200" indent="-457200">
              <a:buFontTx/>
              <a:buAutoNum type="arabicPeriod"/>
            </a:pPr>
            <a:r>
              <a:rPr lang="en-CA" sz="2800" dirty="0"/>
              <a:t>Industry/Market research </a:t>
            </a:r>
            <a:r>
              <a:rPr lang="en-CA" sz="2000" i="1" dirty="0"/>
              <a:t>(including brands)</a:t>
            </a:r>
          </a:p>
          <a:p>
            <a:pPr marL="457200" indent="-457200">
              <a:buFontTx/>
              <a:buAutoNum type="arabicPeriod"/>
            </a:pPr>
            <a:endParaRPr lang="en-CA" sz="1400" dirty="0"/>
          </a:p>
          <a:p>
            <a:pPr marL="457200" indent="-457200">
              <a:buFontTx/>
              <a:buAutoNum type="arabicPeriod"/>
            </a:pPr>
            <a:r>
              <a:rPr lang="en-CA" sz="2800" dirty="0"/>
              <a:t>Location research </a:t>
            </a:r>
            <a:r>
              <a:rPr lang="en-CA" sz="2000" dirty="0"/>
              <a:t>(city, province, country, regulations)</a:t>
            </a:r>
            <a:endParaRPr lang="en-US" sz="2800" dirty="0"/>
          </a:p>
          <a:p>
            <a:pPr marL="457200" indent="-457200">
              <a:buFontTx/>
              <a:buAutoNum type="arabicPeriod"/>
            </a:pPr>
            <a:endParaRPr lang="en-US" sz="2800" dirty="0">
              <a:solidFill>
                <a:schemeClr val="tx1"/>
              </a:solidFill>
            </a:endParaRPr>
          </a:p>
        </p:txBody>
      </p:sp>
    </p:spTree>
    <p:extLst>
      <p:ext uri="{BB962C8B-B14F-4D97-AF65-F5344CB8AC3E}">
        <p14:creationId xmlns:p14="http://schemas.microsoft.com/office/powerpoint/2010/main" val="42296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4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4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4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09550" y="369888"/>
            <a:ext cx="8229600" cy="639762"/>
          </a:xfrm>
        </p:spPr>
        <p:txBody>
          <a:bodyPr/>
          <a:lstStyle/>
          <a:p>
            <a:r>
              <a:rPr lang="en-CA" sz="3200" dirty="0">
                <a:solidFill>
                  <a:srgbClr val="354047"/>
                </a:solidFill>
              </a:rPr>
              <a:t>Researching a Market</a:t>
            </a:r>
            <a:endParaRPr lang="en-US" sz="3200" dirty="0">
              <a:solidFill>
                <a:srgbClr val="354047"/>
              </a:solidFill>
            </a:endParaRPr>
          </a:p>
        </p:txBody>
      </p:sp>
      <p:sp>
        <p:nvSpPr>
          <p:cNvPr id="614403" name="Rectangle 3"/>
          <p:cNvSpPr>
            <a:spLocks noGrp="1" noChangeArrowheads="1"/>
          </p:cNvSpPr>
          <p:nvPr>
            <p:ph idx="1"/>
          </p:nvPr>
        </p:nvSpPr>
        <p:spPr>
          <a:xfrm>
            <a:off x="1066800" y="1295400"/>
            <a:ext cx="7315200" cy="4876800"/>
          </a:xfrm>
          <a:solidFill>
            <a:srgbClr val="FFFF99"/>
          </a:solidFill>
          <a:ln>
            <a:solidFill>
              <a:schemeClr val="bg1">
                <a:lumMod val="50000"/>
              </a:schemeClr>
            </a:solidFill>
            <a:miter lim="800000"/>
            <a:headEnd/>
            <a:tailEnd/>
          </a:ln>
        </p:spPr>
        <p:txBody>
          <a:bodyPr>
            <a:normAutofit fontScale="92500"/>
          </a:bodyPr>
          <a:lstStyle/>
          <a:p>
            <a:pPr marL="457200" indent="-457200"/>
            <a:endParaRPr lang="en-CA" sz="800" dirty="0">
              <a:latin typeface="Calibri" pitchFamily="34" charset="0"/>
            </a:endParaRPr>
          </a:p>
          <a:p>
            <a:pPr marL="0" indent="0">
              <a:buNone/>
            </a:pPr>
            <a:r>
              <a:rPr lang="en-CA" sz="2800" dirty="0">
                <a:ea typeface="+mj-ea"/>
                <a:cs typeface="+mj-cs"/>
              </a:rPr>
              <a:t>Market research includes researching the:</a:t>
            </a:r>
          </a:p>
          <a:p>
            <a:pPr marL="0" indent="0">
              <a:buNone/>
            </a:pPr>
            <a:endParaRPr lang="en-CA" sz="1100" dirty="0">
              <a:ea typeface="+mj-ea"/>
              <a:cs typeface="+mj-cs"/>
            </a:endParaRPr>
          </a:p>
          <a:p>
            <a:pPr marL="0" indent="0">
              <a:buNone/>
            </a:pPr>
            <a:endParaRPr lang="en-CA" sz="1200" b="1" dirty="0"/>
          </a:p>
          <a:p>
            <a:pPr marL="457200" indent="-457200">
              <a:buFontTx/>
              <a:buAutoNum type="arabicPeriod"/>
            </a:pPr>
            <a:r>
              <a:rPr lang="en-CA" sz="2800" b="1" dirty="0">
                <a:solidFill>
                  <a:schemeClr val="tx2">
                    <a:lumMod val="75000"/>
                  </a:schemeClr>
                </a:solidFill>
              </a:rPr>
              <a:t>Industry </a:t>
            </a:r>
            <a:r>
              <a:rPr lang="en-CA" sz="2800" dirty="0">
                <a:solidFill>
                  <a:schemeClr val="tx1"/>
                </a:solidFill>
              </a:rPr>
              <a:t>– overview, trends, regulations</a:t>
            </a:r>
          </a:p>
          <a:p>
            <a:pPr marL="457200" indent="-457200">
              <a:buFontTx/>
              <a:buAutoNum type="arabicPeriod"/>
            </a:pPr>
            <a:endParaRPr lang="en-CA" sz="1200" dirty="0">
              <a:solidFill>
                <a:schemeClr val="tx1"/>
              </a:solidFill>
            </a:endParaRPr>
          </a:p>
          <a:p>
            <a:pPr marL="457200" indent="-457200">
              <a:buFontTx/>
              <a:buAutoNum type="arabicPeriod"/>
            </a:pPr>
            <a:r>
              <a:rPr lang="en-CA" sz="2800" b="1" dirty="0">
                <a:solidFill>
                  <a:schemeClr val="tx2">
                    <a:lumMod val="75000"/>
                  </a:schemeClr>
                </a:solidFill>
              </a:rPr>
              <a:t>Consumers</a:t>
            </a:r>
            <a:r>
              <a:rPr lang="en-CA" sz="2800" b="1" dirty="0"/>
              <a:t> </a:t>
            </a:r>
            <a:r>
              <a:rPr lang="en-CA" sz="2800" dirty="0"/>
              <a:t>– behaviour, demographics</a:t>
            </a:r>
          </a:p>
          <a:p>
            <a:pPr marL="457200" indent="-457200">
              <a:buFontTx/>
              <a:buAutoNum type="arabicPeriod"/>
            </a:pPr>
            <a:endParaRPr lang="en-CA" sz="1100" dirty="0"/>
          </a:p>
          <a:p>
            <a:pPr marL="457200" indent="-457200">
              <a:buFontTx/>
              <a:buAutoNum type="arabicPeriod"/>
            </a:pPr>
            <a:r>
              <a:rPr lang="en-CA" sz="2800" b="1" dirty="0">
                <a:solidFill>
                  <a:schemeClr val="tx2">
                    <a:lumMod val="75000"/>
                  </a:schemeClr>
                </a:solidFill>
              </a:rPr>
              <a:t>Competitors</a:t>
            </a:r>
          </a:p>
          <a:p>
            <a:pPr marL="457200" indent="-457200">
              <a:buFontTx/>
              <a:buAutoNum type="arabicPeriod"/>
            </a:pPr>
            <a:endParaRPr lang="en-CA" sz="1100" dirty="0"/>
          </a:p>
          <a:p>
            <a:pPr marL="457200" indent="-457200">
              <a:buFontTx/>
              <a:buAutoNum type="arabicPeriod"/>
            </a:pPr>
            <a:r>
              <a:rPr lang="en-CA" sz="2800" b="1" dirty="0">
                <a:solidFill>
                  <a:schemeClr val="tx2">
                    <a:lumMod val="75000"/>
                  </a:schemeClr>
                </a:solidFill>
              </a:rPr>
              <a:t>Location</a:t>
            </a:r>
            <a:r>
              <a:rPr lang="en-CA" sz="2800" dirty="0">
                <a:solidFill>
                  <a:schemeClr val="tx2">
                    <a:lumMod val="75000"/>
                  </a:schemeClr>
                </a:solidFill>
              </a:rPr>
              <a:t> </a:t>
            </a:r>
            <a:r>
              <a:rPr lang="en-CA" sz="2800" dirty="0">
                <a:solidFill>
                  <a:schemeClr val="tx1"/>
                </a:solidFill>
              </a:rPr>
              <a:t>– business, economic, political climate, local legislation/regulations</a:t>
            </a:r>
          </a:p>
          <a:p>
            <a:pPr marL="457200" indent="-457200">
              <a:buFontTx/>
              <a:buAutoNum type="arabicPeriod"/>
            </a:pPr>
            <a:endParaRPr lang="en-CA" sz="2400" dirty="0">
              <a:solidFill>
                <a:schemeClr val="tx1"/>
              </a:solidFill>
            </a:endParaRPr>
          </a:p>
          <a:p>
            <a:pPr marL="457200" indent="-457200">
              <a:buFontTx/>
              <a:buAutoNum type="arabicPeriod"/>
            </a:pPr>
            <a:endParaRPr lang="en-CA" sz="800" dirty="0">
              <a:solidFill>
                <a:schemeClr val="tx1"/>
              </a:solidFill>
              <a:latin typeface="Calibri" pitchFamily="34" charset="0"/>
            </a:endParaRPr>
          </a:p>
        </p:txBody>
      </p:sp>
    </p:spTree>
    <p:extLst>
      <p:ext uri="{BB962C8B-B14F-4D97-AF65-F5344CB8AC3E}">
        <p14:creationId xmlns:p14="http://schemas.microsoft.com/office/powerpoint/2010/main" val="25035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0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0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457200" y="228600"/>
            <a:ext cx="8229600" cy="868362"/>
          </a:xfrm>
        </p:spPr>
        <p:txBody>
          <a:bodyPr/>
          <a:lstStyle/>
          <a:p>
            <a:r>
              <a:rPr lang="en-CA" sz="3200" dirty="0">
                <a:solidFill>
                  <a:srgbClr val="354047"/>
                </a:solidFill>
              </a:rPr>
              <a:t>Market Research Reports</a:t>
            </a:r>
            <a:endParaRPr lang="en-US" sz="3200" dirty="0">
              <a:solidFill>
                <a:srgbClr val="354047"/>
              </a:solidFill>
            </a:endParaRPr>
          </a:p>
        </p:txBody>
      </p:sp>
      <p:sp>
        <p:nvSpPr>
          <p:cNvPr id="10" name="TextBox 9"/>
          <p:cNvSpPr txBox="1"/>
          <p:nvPr/>
        </p:nvSpPr>
        <p:spPr>
          <a:xfrm>
            <a:off x="584201" y="1752600"/>
            <a:ext cx="7848600" cy="3905685"/>
          </a:xfrm>
          <a:prstGeom prst="rect">
            <a:avLst/>
          </a:prstGeom>
          <a:solidFill>
            <a:srgbClr val="FFFF99"/>
          </a:solidFill>
          <a:ln>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80000"/>
              </a:lnSpc>
            </a:pPr>
            <a:endParaRPr lang="en-CA" b="0" dirty="0"/>
          </a:p>
          <a:p>
            <a:pPr>
              <a:lnSpc>
                <a:spcPct val="80000"/>
              </a:lnSpc>
            </a:pPr>
            <a:r>
              <a:rPr lang="en-CA" sz="3600" b="0" dirty="0"/>
              <a:t>The library subscribes to some </a:t>
            </a:r>
            <a:r>
              <a:rPr lang="en-CA" sz="3600" b="0" dirty="0">
                <a:hlinkClick r:id="rId3"/>
              </a:rPr>
              <a:t>market research databases</a:t>
            </a:r>
            <a:r>
              <a:rPr lang="en-CA" sz="3600" b="0" dirty="0"/>
              <a:t>. </a:t>
            </a:r>
          </a:p>
          <a:p>
            <a:pPr>
              <a:lnSpc>
                <a:spcPct val="80000"/>
              </a:lnSpc>
            </a:pPr>
            <a:endParaRPr lang="en-CA" sz="1000" b="0" dirty="0"/>
          </a:p>
          <a:p>
            <a:pPr>
              <a:lnSpc>
                <a:spcPct val="80000"/>
              </a:lnSpc>
            </a:pPr>
            <a:endParaRPr lang="en-CA" sz="900" b="0" dirty="0"/>
          </a:p>
          <a:p>
            <a:pPr>
              <a:lnSpc>
                <a:spcPct val="80000"/>
              </a:lnSpc>
            </a:pPr>
            <a:r>
              <a:rPr lang="en-CA" sz="3600" b="0" dirty="0"/>
              <a:t>We cannot give access to reports on the Internet. </a:t>
            </a:r>
          </a:p>
          <a:p>
            <a:pPr>
              <a:lnSpc>
                <a:spcPct val="80000"/>
              </a:lnSpc>
            </a:pPr>
            <a:endParaRPr lang="en-CA" sz="1000" b="0" dirty="0"/>
          </a:p>
          <a:p>
            <a:pPr>
              <a:lnSpc>
                <a:spcPct val="80000"/>
              </a:lnSpc>
            </a:pPr>
            <a:r>
              <a:rPr lang="en-CA" sz="3600" b="0" dirty="0"/>
              <a:t>But we can help you search our databases for alternatives.</a:t>
            </a:r>
          </a:p>
          <a:p>
            <a:pPr>
              <a:lnSpc>
                <a:spcPct val="80000"/>
              </a:lnSpc>
            </a:pPr>
            <a:endParaRPr lang="en-CA" sz="1000" dirty="0"/>
          </a:p>
        </p:txBody>
      </p:sp>
    </p:spTree>
    <p:extLst>
      <p:ext uri="{BB962C8B-B14F-4D97-AF65-F5344CB8AC3E}">
        <p14:creationId xmlns:p14="http://schemas.microsoft.com/office/powerpoint/2010/main" val="88886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292754"/>
            <a:ext cx="5029200" cy="4650845"/>
          </a:xfrm>
        </p:spPr>
        <p:txBody>
          <a:bodyPr>
            <a:normAutofit/>
          </a:bodyPr>
          <a:lstStyle/>
          <a:p>
            <a:pPr marL="0" indent="0">
              <a:lnSpc>
                <a:spcPct val="80000"/>
              </a:lnSpc>
              <a:buNone/>
            </a:pPr>
            <a:r>
              <a:rPr lang="en-CA" sz="2400" dirty="0"/>
              <a:t>Articles are a good place to start searching on any topic, because of the diversity of content included.</a:t>
            </a:r>
          </a:p>
          <a:p>
            <a:pPr>
              <a:lnSpc>
                <a:spcPct val="80000"/>
              </a:lnSpc>
            </a:pPr>
            <a:endParaRPr lang="en-CA" sz="2400" dirty="0"/>
          </a:p>
          <a:p>
            <a:pPr marL="0" indent="0">
              <a:lnSpc>
                <a:spcPct val="80000"/>
              </a:lnSpc>
              <a:buNone/>
            </a:pPr>
            <a:endParaRPr lang="en-CA" sz="800" dirty="0"/>
          </a:p>
          <a:p>
            <a:pPr marL="0" indent="0">
              <a:lnSpc>
                <a:spcPct val="80000"/>
              </a:lnSpc>
              <a:buNone/>
            </a:pPr>
            <a:r>
              <a:rPr lang="en-CA" sz="2400" dirty="0">
                <a:hlinkClick r:id="rId3"/>
              </a:rPr>
              <a:t>Article databases </a:t>
            </a:r>
            <a:r>
              <a:rPr lang="en-CA" sz="2400" dirty="0"/>
              <a:t>allow you to search many magazines, newspapers and scholarly journals at the same time.  </a:t>
            </a:r>
          </a:p>
          <a:p>
            <a:pPr marL="0" indent="0">
              <a:lnSpc>
                <a:spcPct val="80000"/>
              </a:lnSpc>
              <a:buNone/>
            </a:pPr>
            <a:endParaRPr lang="en-CA" sz="2400" dirty="0"/>
          </a:p>
          <a:p>
            <a:pPr marL="0" indent="0">
              <a:lnSpc>
                <a:spcPct val="80000"/>
              </a:lnSpc>
              <a:buNone/>
            </a:pPr>
            <a:r>
              <a:rPr lang="en-CA" sz="2400" dirty="0"/>
              <a:t>They also allow you to limit your search (make it more specific) by date, subject, country, company, product, etc.</a:t>
            </a:r>
          </a:p>
          <a:p>
            <a:endParaRPr lang="en-US" dirty="0"/>
          </a:p>
        </p:txBody>
      </p:sp>
      <p:sp>
        <p:nvSpPr>
          <p:cNvPr id="6" name="Rectangle 9"/>
          <p:cNvSpPr txBox="1">
            <a:spLocks noChangeArrowheads="1"/>
          </p:cNvSpPr>
          <p:nvPr/>
        </p:nvSpPr>
        <p:spPr>
          <a:xfrm>
            <a:off x="815622" y="1219200"/>
            <a:ext cx="2765778" cy="4724400"/>
          </a:xfrm>
          <a:prstGeom prst="rect">
            <a:avLst/>
          </a:prstGeom>
          <a:solidFill>
            <a:schemeClr val="accent6">
              <a:lumMod val="40000"/>
              <a:lumOff val="60000"/>
            </a:schemeClr>
          </a:solidFill>
          <a:ln>
            <a:noFill/>
            <a:miter lim="800000"/>
            <a:headEnd/>
            <a:tailEnd/>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CA" sz="2100" b="0" u="sng" dirty="0">
                <a:latin typeface="Calibri" pitchFamily="34" charset="0"/>
              </a:rPr>
              <a:t>What’s included?</a:t>
            </a:r>
          </a:p>
          <a:p>
            <a:pPr marL="0" indent="0" fontAlgn="auto">
              <a:spcAft>
                <a:spcPts val="0"/>
              </a:spcAft>
              <a:buFont typeface="Arial" pitchFamily="34" charset="0"/>
              <a:buNone/>
            </a:pPr>
            <a:endParaRPr lang="en-CA" sz="2100" b="0" u="sng" dirty="0">
              <a:latin typeface="Calibri" pitchFamily="34" charset="0"/>
            </a:endParaRPr>
          </a:p>
          <a:p>
            <a:pPr>
              <a:lnSpc>
                <a:spcPct val="80000"/>
              </a:lnSpc>
              <a:buFontTx/>
              <a:buBlip>
                <a:blip r:embed="rId4"/>
              </a:buBlip>
            </a:pPr>
            <a:r>
              <a:rPr lang="en-CA" sz="2100" b="0" dirty="0">
                <a:latin typeface="Calibri" pitchFamily="34" charset="0"/>
              </a:rPr>
              <a:t>news events</a:t>
            </a:r>
          </a:p>
          <a:p>
            <a:pPr>
              <a:lnSpc>
                <a:spcPct val="80000"/>
              </a:lnSpc>
              <a:buFontTx/>
              <a:buBlip>
                <a:blip r:embed="rId4"/>
              </a:buBlip>
            </a:pPr>
            <a:r>
              <a:rPr lang="en-CA" sz="2100" b="0" dirty="0">
                <a:latin typeface="Calibri" pitchFamily="34" charset="0"/>
              </a:rPr>
              <a:t>ideas and concepts</a:t>
            </a:r>
          </a:p>
          <a:p>
            <a:pPr>
              <a:lnSpc>
                <a:spcPct val="80000"/>
              </a:lnSpc>
              <a:buFontTx/>
              <a:buBlip>
                <a:blip r:embed="rId4"/>
              </a:buBlip>
            </a:pPr>
            <a:r>
              <a:rPr lang="en-CA" sz="2100" b="0" dirty="0">
                <a:latin typeface="Calibri" pitchFamily="34" charset="0"/>
              </a:rPr>
              <a:t>strategies</a:t>
            </a:r>
          </a:p>
          <a:p>
            <a:pPr>
              <a:lnSpc>
                <a:spcPct val="80000"/>
              </a:lnSpc>
              <a:buFontTx/>
              <a:buBlip>
                <a:blip r:embed="rId4"/>
              </a:buBlip>
            </a:pPr>
            <a:r>
              <a:rPr lang="en-CA" sz="2100" b="0" dirty="0">
                <a:latin typeface="Calibri" pitchFamily="34" charset="0"/>
              </a:rPr>
              <a:t>current information</a:t>
            </a:r>
          </a:p>
          <a:p>
            <a:pPr>
              <a:lnSpc>
                <a:spcPct val="80000"/>
              </a:lnSpc>
              <a:buFontTx/>
              <a:buBlip>
                <a:blip r:embed="rId4"/>
              </a:buBlip>
            </a:pPr>
            <a:r>
              <a:rPr lang="en-CA" sz="2100" b="0" dirty="0">
                <a:latin typeface="Calibri" pitchFamily="34" charset="0"/>
              </a:rPr>
              <a:t>economic conditions</a:t>
            </a:r>
          </a:p>
          <a:p>
            <a:pPr>
              <a:lnSpc>
                <a:spcPct val="80000"/>
              </a:lnSpc>
              <a:buFontTx/>
              <a:buBlip>
                <a:blip r:embed="rId4"/>
              </a:buBlip>
            </a:pPr>
            <a:r>
              <a:rPr lang="en-CA" sz="2100" b="0" dirty="0">
                <a:latin typeface="Calibri" pitchFamily="34" charset="0"/>
              </a:rPr>
              <a:t>companies, products, industries</a:t>
            </a:r>
          </a:p>
          <a:p>
            <a:pPr>
              <a:lnSpc>
                <a:spcPct val="80000"/>
              </a:lnSpc>
              <a:buFontTx/>
              <a:buBlip>
                <a:blip r:embed="rId4"/>
              </a:buBlip>
            </a:pPr>
            <a:r>
              <a:rPr lang="en-CA" sz="2100" b="0" dirty="0">
                <a:latin typeface="Calibri" pitchFamily="34" charset="0"/>
              </a:rPr>
              <a:t>consumer behaviour</a:t>
            </a:r>
          </a:p>
          <a:p>
            <a:pPr>
              <a:lnSpc>
                <a:spcPct val="80000"/>
              </a:lnSpc>
              <a:buFontTx/>
              <a:buBlip>
                <a:blip r:embed="rId4"/>
              </a:buBlip>
            </a:pPr>
            <a:r>
              <a:rPr lang="en-CA" sz="2100" b="0" dirty="0">
                <a:latin typeface="Calibri" pitchFamily="34" charset="0"/>
              </a:rPr>
              <a:t>risks</a:t>
            </a:r>
          </a:p>
          <a:p>
            <a:pPr>
              <a:lnSpc>
                <a:spcPct val="80000"/>
              </a:lnSpc>
              <a:buFontTx/>
              <a:buBlip>
                <a:blip r:embed="rId4"/>
              </a:buBlip>
            </a:pPr>
            <a:r>
              <a:rPr lang="en-CA" sz="2100" b="0" dirty="0">
                <a:latin typeface="Calibri" pitchFamily="34" charset="0"/>
              </a:rPr>
              <a:t>various perspectives</a:t>
            </a:r>
          </a:p>
          <a:p>
            <a:pPr>
              <a:lnSpc>
                <a:spcPct val="80000"/>
              </a:lnSpc>
              <a:buFontTx/>
              <a:buBlip>
                <a:blip r:embed="rId4"/>
              </a:buBlip>
            </a:pPr>
            <a:r>
              <a:rPr lang="en-CA" sz="2100" b="0" dirty="0">
                <a:latin typeface="Calibri" pitchFamily="34" charset="0"/>
              </a:rPr>
              <a:t>e-business</a:t>
            </a:r>
          </a:p>
        </p:txBody>
      </p:sp>
      <p:sp>
        <p:nvSpPr>
          <p:cNvPr id="7" name="Rectangle 2"/>
          <p:cNvSpPr txBox="1">
            <a:spLocks noChangeArrowheads="1"/>
          </p:cNvSpPr>
          <p:nvPr/>
        </p:nvSpPr>
        <p:spPr>
          <a:xfrm>
            <a:off x="752475" y="76200"/>
            <a:ext cx="8077200" cy="838200"/>
          </a:xfrm>
          <a:prstGeom prst="rect">
            <a:avLst/>
          </a:prstGeom>
          <a:no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sz="2800" b="0" dirty="0">
                <a:solidFill>
                  <a:srgbClr val="354047"/>
                </a:solidFill>
              </a:rPr>
              <a:t>Article Databases</a:t>
            </a:r>
            <a:endParaRPr lang="en-US" sz="2800" b="0" dirty="0">
              <a:solidFill>
                <a:srgbClr val="354047"/>
              </a:solidFill>
            </a:endParaRPr>
          </a:p>
        </p:txBody>
      </p:sp>
    </p:spTree>
    <p:extLst>
      <p:ext uri="{BB962C8B-B14F-4D97-AF65-F5344CB8AC3E}">
        <p14:creationId xmlns:p14="http://schemas.microsoft.com/office/powerpoint/2010/main" val="64500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Rectangle 3"/>
          <p:cNvSpPr>
            <a:spLocks noGrp="1" noChangeArrowheads="1"/>
          </p:cNvSpPr>
          <p:nvPr>
            <p:ph idx="1"/>
          </p:nvPr>
        </p:nvSpPr>
        <p:spPr>
          <a:xfrm>
            <a:off x="685800" y="1219200"/>
            <a:ext cx="8077200" cy="1295400"/>
          </a:xfrm>
        </p:spPr>
        <p:txBody>
          <a:bodyPr/>
          <a:lstStyle/>
          <a:p>
            <a:endParaRPr lang="en-CA" sz="1100" dirty="0">
              <a:solidFill>
                <a:schemeClr val="tx1"/>
              </a:solidFill>
            </a:endParaRPr>
          </a:p>
          <a:p>
            <a:pPr marL="0" indent="0">
              <a:buNone/>
            </a:pPr>
            <a:r>
              <a:rPr lang="en-CA" sz="2400" dirty="0"/>
              <a:t>Combine search words using  AND, OR to enable more precise searching in databases.</a:t>
            </a:r>
          </a:p>
          <a:p>
            <a:endParaRPr lang="en-CA" dirty="0">
              <a:solidFill>
                <a:schemeClr val="accent2"/>
              </a:solidFill>
            </a:endParaRPr>
          </a:p>
        </p:txBody>
      </p:sp>
      <p:sp>
        <p:nvSpPr>
          <p:cNvPr id="6" name="Text Box 4"/>
          <p:cNvSpPr txBox="1">
            <a:spLocks noChangeArrowheads="1"/>
          </p:cNvSpPr>
          <p:nvPr/>
        </p:nvSpPr>
        <p:spPr bwMode="auto">
          <a:xfrm>
            <a:off x="750642" y="2667000"/>
            <a:ext cx="3821358" cy="3264564"/>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r">
              <a:lnSpc>
                <a:spcPct val="80000"/>
              </a:lnSpc>
            </a:pPr>
            <a:endParaRPr lang="en-CA" sz="2400" dirty="0">
              <a:latin typeface="+mn-lt"/>
            </a:endParaRPr>
          </a:p>
          <a:p>
            <a:pPr algn="r">
              <a:lnSpc>
                <a:spcPct val="80000"/>
              </a:lnSpc>
            </a:pPr>
            <a:r>
              <a:rPr lang="en-CA" sz="2400" b="1" dirty="0">
                <a:latin typeface="+mn-lt"/>
              </a:rPr>
              <a:t>AND</a:t>
            </a:r>
            <a:r>
              <a:rPr lang="en-CA" sz="2400" dirty="0">
                <a:latin typeface="+mn-lt"/>
              </a:rPr>
              <a:t>  narrows </a:t>
            </a:r>
          </a:p>
          <a:p>
            <a:pPr algn="r">
              <a:lnSpc>
                <a:spcPct val="80000"/>
              </a:lnSpc>
            </a:pPr>
            <a:r>
              <a:rPr lang="en-CA" sz="2400" dirty="0">
                <a:latin typeface="+mn-lt"/>
              </a:rPr>
              <a:t>your search</a:t>
            </a:r>
          </a:p>
          <a:p>
            <a:pPr>
              <a:lnSpc>
                <a:spcPct val="80000"/>
              </a:lnSpc>
            </a:pPr>
            <a:endParaRPr lang="en-CA" sz="2400" dirty="0">
              <a:latin typeface="+mn-lt"/>
            </a:endParaRPr>
          </a:p>
          <a:p>
            <a:pPr>
              <a:lnSpc>
                <a:spcPct val="80000"/>
              </a:lnSpc>
            </a:pPr>
            <a:endParaRPr lang="en-CA" sz="2400" b="0" dirty="0">
              <a:latin typeface="+mn-lt"/>
            </a:endParaRPr>
          </a:p>
          <a:p>
            <a:pPr>
              <a:lnSpc>
                <a:spcPct val="80000"/>
              </a:lnSpc>
            </a:pPr>
            <a:r>
              <a:rPr lang="en-CA" sz="2400" b="0" dirty="0">
                <a:latin typeface="+mn-lt"/>
              </a:rPr>
              <a:t>Use between different concepts in your search </a:t>
            </a:r>
          </a:p>
          <a:p>
            <a:pPr>
              <a:lnSpc>
                <a:spcPct val="80000"/>
              </a:lnSpc>
            </a:pPr>
            <a:endParaRPr lang="en-CA" sz="1100" dirty="0" err="1">
              <a:latin typeface="+mn-lt"/>
            </a:endParaRPr>
          </a:p>
          <a:p>
            <a:pPr>
              <a:lnSpc>
                <a:spcPct val="80000"/>
              </a:lnSpc>
            </a:pPr>
            <a:r>
              <a:rPr lang="en-CA" sz="2400" dirty="0">
                <a:solidFill>
                  <a:schemeClr val="accent1">
                    <a:lumMod val="75000"/>
                  </a:schemeClr>
                </a:solidFill>
                <a:latin typeface="+mn-lt"/>
              </a:rPr>
              <a:t>chocolate and China</a:t>
            </a:r>
          </a:p>
        </p:txBody>
      </p:sp>
      <p:pic>
        <p:nvPicPr>
          <p:cNvPr id="7" name="Picture 5" descr="004113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2754312"/>
            <a:ext cx="1562100" cy="12542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4929187" y="2667000"/>
            <a:ext cx="3833813" cy="3264564"/>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r">
              <a:lnSpc>
                <a:spcPct val="80000"/>
              </a:lnSpc>
            </a:pPr>
            <a:endParaRPr lang="en-CA" sz="2400" dirty="0">
              <a:latin typeface="+mn-lt"/>
            </a:endParaRPr>
          </a:p>
          <a:p>
            <a:pPr algn="r">
              <a:lnSpc>
                <a:spcPct val="80000"/>
              </a:lnSpc>
            </a:pPr>
            <a:r>
              <a:rPr lang="en-CA" sz="2400" b="1" dirty="0">
                <a:latin typeface="+mn-lt"/>
              </a:rPr>
              <a:t>OR</a:t>
            </a:r>
            <a:r>
              <a:rPr lang="en-CA" sz="2400" dirty="0">
                <a:latin typeface="+mn-lt"/>
              </a:rPr>
              <a:t>  expands </a:t>
            </a:r>
          </a:p>
          <a:p>
            <a:pPr algn="r">
              <a:lnSpc>
                <a:spcPct val="80000"/>
              </a:lnSpc>
            </a:pPr>
            <a:r>
              <a:rPr lang="en-CA" sz="2400" dirty="0">
                <a:latin typeface="+mn-lt"/>
              </a:rPr>
              <a:t>your search</a:t>
            </a:r>
          </a:p>
          <a:p>
            <a:pPr>
              <a:lnSpc>
                <a:spcPct val="80000"/>
              </a:lnSpc>
            </a:pPr>
            <a:endParaRPr lang="en-CA" sz="2400" dirty="0">
              <a:latin typeface="+mn-lt"/>
            </a:endParaRPr>
          </a:p>
          <a:p>
            <a:pPr>
              <a:lnSpc>
                <a:spcPct val="80000"/>
              </a:lnSpc>
            </a:pPr>
            <a:endParaRPr lang="en-CA" sz="2400" b="0" dirty="0">
              <a:latin typeface="+mn-lt"/>
            </a:endParaRPr>
          </a:p>
          <a:p>
            <a:pPr>
              <a:lnSpc>
                <a:spcPct val="80000"/>
              </a:lnSpc>
            </a:pPr>
            <a:r>
              <a:rPr lang="en-CA" sz="2400" b="0" dirty="0">
                <a:latin typeface="+mn-lt"/>
              </a:rPr>
              <a:t>Use between words with similar meanings</a:t>
            </a:r>
          </a:p>
          <a:p>
            <a:pPr algn="ctr">
              <a:lnSpc>
                <a:spcPct val="80000"/>
              </a:lnSpc>
            </a:pPr>
            <a:endParaRPr lang="en-CA" sz="1100" dirty="0" err="1">
              <a:latin typeface="+mn-lt"/>
            </a:endParaRPr>
          </a:p>
          <a:p>
            <a:pPr>
              <a:lnSpc>
                <a:spcPct val="80000"/>
              </a:lnSpc>
            </a:pPr>
            <a:r>
              <a:rPr lang="en-CA" sz="2400" dirty="0">
                <a:solidFill>
                  <a:schemeClr val="accent1">
                    <a:lumMod val="75000"/>
                  </a:schemeClr>
                </a:solidFill>
              </a:rPr>
              <a:t>“business planning” or “business strategy” or “strategic planning”</a:t>
            </a:r>
          </a:p>
        </p:txBody>
      </p:sp>
      <p:pic>
        <p:nvPicPr>
          <p:cNvPr id="9" name="Picture 8" descr="004418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743199"/>
            <a:ext cx="1524000" cy="12349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txBox="1">
            <a:spLocks/>
          </p:cNvSpPr>
          <p:nvPr/>
        </p:nvSpPr>
        <p:spPr>
          <a:xfrm>
            <a:off x="457200" y="228600"/>
            <a:ext cx="82296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800" dirty="0">
                <a:solidFill>
                  <a:srgbClr val="354047"/>
                </a:solidFill>
              </a:rPr>
              <a:t>Searching Article Databases: Boolean Operators</a:t>
            </a:r>
            <a:endParaRPr lang="en-US" sz="2800" dirty="0"/>
          </a:p>
        </p:txBody>
      </p:sp>
    </p:spTree>
    <p:extLst>
      <p:ext uri="{BB962C8B-B14F-4D97-AF65-F5344CB8AC3E}">
        <p14:creationId xmlns:p14="http://schemas.microsoft.com/office/powerpoint/2010/main" val="4097957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8761"/>
            <a:ext cx="5917411"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7737" name="Rectangle 9"/>
          <p:cNvSpPr>
            <a:spLocks noGrp="1" noChangeArrowheads="1"/>
          </p:cNvSpPr>
          <p:nvPr>
            <p:ph type="body" idx="1"/>
          </p:nvPr>
        </p:nvSpPr>
        <p:spPr>
          <a:xfrm>
            <a:off x="228600" y="1219200"/>
            <a:ext cx="2209800" cy="4544582"/>
          </a:xfrm>
          <a:ln>
            <a:headEnd/>
            <a:tailEnd/>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CA" sz="2000" b="0" u="sng" dirty="0">
                <a:solidFill>
                  <a:schemeClr val="tx1"/>
                </a:solidFill>
                <a:latin typeface="Calibri" pitchFamily="34" charset="0"/>
              </a:rPr>
              <a:t>What’s in it?</a:t>
            </a:r>
          </a:p>
          <a:p>
            <a:pPr>
              <a:buFont typeface="Wingdings" panose="05000000000000000000" pitchFamily="2" charset="2"/>
              <a:buChar char="Ø"/>
            </a:pPr>
            <a:r>
              <a:rPr lang="en-CA" sz="2000" b="0" dirty="0">
                <a:solidFill>
                  <a:schemeClr val="tx1"/>
                </a:solidFill>
                <a:latin typeface="Calibri" pitchFamily="34" charset="0"/>
              </a:rPr>
              <a:t>Articles</a:t>
            </a:r>
          </a:p>
          <a:p>
            <a:pPr>
              <a:buFont typeface="Wingdings" panose="05000000000000000000" pitchFamily="2" charset="2"/>
              <a:buChar char="Ø"/>
            </a:pPr>
            <a:r>
              <a:rPr lang="en-CA" sz="2000" b="0" dirty="0">
                <a:latin typeface="Calibri" pitchFamily="34" charset="0"/>
              </a:rPr>
              <a:t>Magazines</a:t>
            </a:r>
          </a:p>
          <a:p>
            <a:pPr>
              <a:buFont typeface="Wingdings" panose="05000000000000000000" pitchFamily="2" charset="2"/>
              <a:buChar char="Ø"/>
            </a:pPr>
            <a:r>
              <a:rPr lang="en-CA" sz="2000" b="0" dirty="0">
                <a:solidFill>
                  <a:schemeClr val="tx1"/>
                </a:solidFill>
                <a:latin typeface="Calibri" pitchFamily="34" charset="0"/>
              </a:rPr>
              <a:t>Journals (HBR)</a:t>
            </a:r>
          </a:p>
          <a:p>
            <a:pPr>
              <a:buFont typeface="Wingdings" panose="05000000000000000000" pitchFamily="2" charset="2"/>
              <a:buChar char="Ø"/>
            </a:pPr>
            <a:r>
              <a:rPr lang="en-CA" sz="2000" b="0" dirty="0">
                <a:latin typeface="Calibri" pitchFamily="34" charset="0"/>
              </a:rPr>
              <a:t>C</a:t>
            </a:r>
            <a:r>
              <a:rPr lang="en-CA" sz="2000" b="0" dirty="0">
                <a:solidFill>
                  <a:schemeClr val="tx1"/>
                </a:solidFill>
                <a:latin typeface="Calibri" pitchFamily="34" charset="0"/>
              </a:rPr>
              <a:t>ountry profiles</a:t>
            </a:r>
          </a:p>
          <a:p>
            <a:pPr>
              <a:buFont typeface="Wingdings" panose="05000000000000000000" pitchFamily="2" charset="2"/>
              <a:buChar char="Ø"/>
            </a:pPr>
            <a:r>
              <a:rPr lang="en-CA" sz="2000" b="0" dirty="0">
                <a:latin typeface="Calibri" pitchFamily="34" charset="0"/>
              </a:rPr>
              <a:t>I</a:t>
            </a:r>
            <a:r>
              <a:rPr lang="en-CA" sz="2000" b="0" dirty="0">
                <a:solidFill>
                  <a:schemeClr val="tx1"/>
                </a:solidFill>
                <a:latin typeface="Calibri" pitchFamily="34" charset="0"/>
              </a:rPr>
              <a:t>ndustry profiles</a:t>
            </a:r>
          </a:p>
          <a:p>
            <a:pPr>
              <a:buFont typeface="Wingdings" panose="05000000000000000000" pitchFamily="2" charset="2"/>
              <a:buChar char="Ø"/>
            </a:pPr>
            <a:r>
              <a:rPr lang="en-CA" sz="2000" b="0" dirty="0">
                <a:latin typeface="Calibri" pitchFamily="34" charset="0"/>
              </a:rPr>
              <a:t>M</a:t>
            </a:r>
            <a:r>
              <a:rPr lang="en-CA" sz="2000" b="0" dirty="0">
                <a:solidFill>
                  <a:schemeClr val="tx1"/>
                </a:solidFill>
                <a:latin typeface="Calibri" pitchFamily="34" charset="0"/>
              </a:rPr>
              <a:t>arket research reports</a:t>
            </a:r>
          </a:p>
          <a:p>
            <a:pPr>
              <a:buFont typeface="Wingdings" panose="05000000000000000000" pitchFamily="2" charset="2"/>
              <a:buChar char="Ø"/>
            </a:pPr>
            <a:r>
              <a:rPr lang="en-CA" sz="2000" b="0" dirty="0">
                <a:latin typeface="Calibri" pitchFamily="34" charset="0"/>
              </a:rPr>
              <a:t>C</a:t>
            </a:r>
            <a:r>
              <a:rPr lang="en-CA" sz="2000" b="0" dirty="0">
                <a:solidFill>
                  <a:schemeClr val="tx1"/>
                </a:solidFill>
                <a:latin typeface="Calibri" pitchFamily="34" charset="0"/>
              </a:rPr>
              <a:t>ompany profiles (</a:t>
            </a:r>
            <a:r>
              <a:rPr lang="en-CA" sz="2000" b="0" dirty="0" err="1">
                <a:solidFill>
                  <a:schemeClr val="tx1"/>
                </a:solidFill>
                <a:latin typeface="Calibri" pitchFamily="34" charset="0"/>
              </a:rPr>
              <a:t>eg</a:t>
            </a:r>
            <a:r>
              <a:rPr lang="en-CA" sz="2000" b="0" dirty="0">
                <a:solidFill>
                  <a:schemeClr val="tx1"/>
                </a:solidFill>
                <a:latin typeface="Calibri" pitchFamily="34" charset="0"/>
              </a:rPr>
              <a:t>. </a:t>
            </a:r>
            <a:r>
              <a:rPr lang="en-CA" sz="2000" b="0" dirty="0" err="1">
                <a:solidFill>
                  <a:schemeClr val="tx1"/>
                </a:solidFill>
                <a:latin typeface="Calibri" pitchFamily="34" charset="0"/>
              </a:rPr>
              <a:t>Marketline</a:t>
            </a:r>
            <a:r>
              <a:rPr lang="en-CA" sz="2000" b="0" dirty="0">
                <a:solidFill>
                  <a:schemeClr val="tx1"/>
                </a:solidFill>
                <a:latin typeface="Calibri" pitchFamily="34" charset="0"/>
              </a:rPr>
              <a:t>)</a:t>
            </a:r>
          </a:p>
          <a:p>
            <a:pPr>
              <a:buFont typeface="Wingdings" panose="05000000000000000000" pitchFamily="2" charset="2"/>
              <a:buChar char="Ø"/>
            </a:pPr>
            <a:r>
              <a:rPr lang="en-CA" sz="2000" dirty="0">
                <a:latin typeface="Calibri" pitchFamily="34" charset="0"/>
              </a:rPr>
              <a:t>Company</a:t>
            </a:r>
            <a:r>
              <a:rPr lang="en-CA" sz="2000" dirty="0">
                <a:solidFill>
                  <a:schemeClr val="tx1"/>
                </a:solidFill>
                <a:latin typeface="Calibri" pitchFamily="34" charset="0"/>
              </a:rPr>
              <a:t> SWOT analyses</a:t>
            </a:r>
            <a:endParaRPr lang="en-US" sz="2000" dirty="0">
              <a:solidFill>
                <a:schemeClr val="tx1"/>
              </a:solidFill>
              <a:latin typeface="Calibri"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2205037"/>
            <a:ext cx="7048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575" y="4762501"/>
            <a:ext cx="7239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a:extLst>
              <a:ext uri="{FF2B5EF4-FFF2-40B4-BE49-F238E27FC236}">
                <a16:creationId xmlns:a16="http://schemas.microsoft.com/office/drawing/2014/main" id="{58A77AF5-40BB-42FC-BEF5-A91546E65588}"/>
              </a:ext>
            </a:extLst>
          </p:cNvPr>
          <p:cNvSpPr txBox="1">
            <a:spLocks noChangeArrowheads="1"/>
          </p:cNvSpPr>
          <p:nvPr/>
        </p:nvSpPr>
        <p:spPr>
          <a:xfrm>
            <a:off x="609600" y="0"/>
            <a:ext cx="8458200" cy="838200"/>
          </a:xfrm>
          <a:prstGeom prst="rect">
            <a:avLst/>
          </a:prstGeom>
          <a:no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sz="2800" b="0" dirty="0">
                <a:solidFill>
                  <a:srgbClr val="354047"/>
                </a:solidFill>
              </a:rPr>
              <a:t>Article Database: </a:t>
            </a:r>
            <a:r>
              <a:rPr lang="en-CA" sz="2800" dirty="0">
                <a:solidFill>
                  <a:srgbClr val="354047"/>
                </a:solidFill>
                <a:hlinkClick r:id="rId6"/>
              </a:rPr>
              <a:t>Business Source Ultimate</a:t>
            </a:r>
            <a:endParaRPr lang="en-US" sz="2800" dirty="0">
              <a:solidFill>
                <a:srgbClr val="354047"/>
              </a:solidFill>
            </a:endParaRPr>
          </a:p>
        </p:txBody>
      </p:sp>
      <p:sp>
        <p:nvSpPr>
          <p:cNvPr id="13" name="AutoShape 6">
            <a:extLst>
              <a:ext uri="{FF2B5EF4-FFF2-40B4-BE49-F238E27FC236}">
                <a16:creationId xmlns:a16="http://schemas.microsoft.com/office/drawing/2014/main" id="{2239038A-5945-4003-96AB-EDFE790B7042}"/>
              </a:ext>
            </a:extLst>
          </p:cNvPr>
          <p:cNvSpPr>
            <a:spLocks noChangeArrowheads="1"/>
          </p:cNvSpPr>
          <p:nvPr/>
        </p:nvSpPr>
        <p:spPr bwMode="auto">
          <a:xfrm>
            <a:off x="7277100" y="1219200"/>
            <a:ext cx="1752600" cy="1285875"/>
          </a:xfrm>
          <a:prstGeom prst="wedgeRectCallout">
            <a:avLst>
              <a:gd name="adj1" fmla="val -88285"/>
              <a:gd name="adj2" fmla="val -9824"/>
            </a:avLst>
          </a:prstGeom>
          <a:solidFill>
            <a:schemeClr val="accent6">
              <a:lumMod val="40000"/>
              <a:lumOff val="60000"/>
            </a:schemeClr>
          </a:solidFill>
          <a:ln w="9525">
            <a:solidFill>
              <a:schemeClr val="tx1"/>
            </a:solidFill>
            <a:miter lim="800000"/>
            <a:headEnd/>
            <a:tailEnd/>
          </a:ln>
        </p:spPr>
        <p:txBody>
          <a:bodyPr/>
          <a:lstStyle/>
          <a:p>
            <a:r>
              <a:rPr lang="en-CA" sz="2000" b="0" dirty="0">
                <a:ea typeface="MS PGothic" pitchFamily="34" charset="-128"/>
                <a:cs typeface="Calibri" pitchFamily="34" charset="0"/>
              </a:rPr>
              <a:t>Enter your search words and click </a:t>
            </a:r>
            <a:endParaRPr lang="en-US" sz="2000" b="0" dirty="0">
              <a:ea typeface="MS PGothic" pitchFamily="34" charset="-128"/>
              <a:cs typeface="Calibri" pitchFamily="34" charset="0"/>
            </a:endParaRPr>
          </a:p>
        </p:txBody>
      </p:sp>
      <p:sp>
        <p:nvSpPr>
          <p:cNvPr id="14" name="AutoShape 9">
            <a:extLst>
              <a:ext uri="{FF2B5EF4-FFF2-40B4-BE49-F238E27FC236}">
                <a16:creationId xmlns:a16="http://schemas.microsoft.com/office/drawing/2014/main" id="{F7142B02-5C80-40AB-8AF1-1C87431AA1F0}"/>
              </a:ext>
            </a:extLst>
          </p:cNvPr>
          <p:cNvSpPr>
            <a:spLocks noChangeArrowheads="1"/>
          </p:cNvSpPr>
          <p:nvPr/>
        </p:nvSpPr>
        <p:spPr bwMode="auto">
          <a:xfrm>
            <a:off x="7299490" y="3571462"/>
            <a:ext cx="1752600" cy="2382078"/>
          </a:xfrm>
          <a:prstGeom prst="wedgeRectCallout">
            <a:avLst>
              <a:gd name="adj1" fmla="val -85416"/>
              <a:gd name="adj2" fmla="val 3948"/>
            </a:avLst>
          </a:prstGeom>
          <a:solidFill>
            <a:schemeClr val="accent6">
              <a:lumMod val="40000"/>
              <a:lumOff val="60000"/>
            </a:schemeClr>
          </a:solidFill>
          <a:ln w="9525">
            <a:solidFill>
              <a:schemeClr val="tx1"/>
            </a:solidFill>
            <a:miter lim="800000"/>
            <a:headEnd/>
            <a:tailEnd/>
          </a:ln>
        </p:spPr>
        <p:txBody>
          <a:bodyPr/>
          <a:lstStyle/>
          <a:p>
            <a:r>
              <a:rPr lang="en-CA" sz="1600" b="0" dirty="0">
                <a:ea typeface="MS PGothic" pitchFamily="34" charset="-128"/>
                <a:cs typeface="Calibri" pitchFamily="34" charset="0"/>
              </a:rPr>
              <a:t>If the full article is available, you can open it. </a:t>
            </a:r>
          </a:p>
          <a:p>
            <a:r>
              <a:rPr lang="en-CA" sz="1600" b="0" dirty="0">
                <a:ea typeface="MS PGothic" pitchFamily="34" charset="-128"/>
                <a:cs typeface="Calibri" pitchFamily="34" charset="0"/>
              </a:rPr>
              <a:t>If not, you will see </a:t>
            </a:r>
          </a:p>
          <a:p>
            <a:r>
              <a:rPr lang="en-CA" sz="1600" b="0" dirty="0">
                <a:ea typeface="MS PGothic" pitchFamily="34" charset="-128"/>
                <a:cs typeface="Calibri" pitchFamily="34" charset="0"/>
              </a:rPr>
              <a:t>Click on it to find the full article in another database.</a:t>
            </a:r>
            <a:endParaRPr lang="en-US" sz="1600" b="0" dirty="0">
              <a:ea typeface="MS PGothic" pitchFamily="34" charset="-128"/>
              <a:cs typeface="Calibri" pitchFamily="34" charset="0"/>
            </a:endParaRPr>
          </a:p>
        </p:txBody>
      </p:sp>
    </p:spTree>
    <p:extLst>
      <p:ext uri="{BB962C8B-B14F-4D97-AF65-F5344CB8AC3E}">
        <p14:creationId xmlns:p14="http://schemas.microsoft.com/office/powerpoint/2010/main" val="29805639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5079" y="228600"/>
            <a:ext cx="8610600" cy="685800"/>
          </a:xfrm>
        </p:spPr>
        <p:txBody>
          <a:bodyPr/>
          <a:lstStyle/>
          <a:p>
            <a:r>
              <a:rPr lang="en-US" dirty="0">
                <a:solidFill>
                  <a:srgbClr val="354047"/>
                </a:solidFill>
              </a:rPr>
              <a:t>Activity</a:t>
            </a:r>
          </a:p>
        </p:txBody>
      </p:sp>
      <p:sp>
        <p:nvSpPr>
          <p:cNvPr id="3" name="Rectangle 2"/>
          <p:cNvSpPr/>
          <p:nvPr/>
        </p:nvSpPr>
        <p:spPr>
          <a:xfrm>
            <a:off x="838200" y="1447800"/>
            <a:ext cx="7848600" cy="954107"/>
          </a:xfrm>
          <a:prstGeom prst="rect">
            <a:avLst/>
          </a:prstGeom>
        </p:spPr>
        <p:txBody>
          <a:bodyPr wrap="square">
            <a:spAutoFit/>
          </a:bodyPr>
          <a:lstStyle/>
          <a:p>
            <a:r>
              <a:rPr lang="en-CA" sz="2800" b="0" i="1" dirty="0">
                <a:solidFill>
                  <a:srgbClr val="0070C0"/>
                </a:solidFill>
              </a:rPr>
              <a:t>Spend 10 minutes researching your topic in Business Source Ultimate </a:t>
            </a:r>
          </a:p>
        </p:txBody>
      </p:sp>
      <p:pic>
        <p:nvPicPr>
          <p:cNvPr id="5" name="Picture 4"/>
          <p:cNvPicPr/>
          <p:nvPr/>
        </p:nvPicPr>
        <p:blipFill rotWithShape="1">
          <a:blip r:embed="rId3"/>
          <a:srcRect t="13961" r="53045" b="62678"/>
          <a:stretch/>
        </p:blipFill>
        <p:spPr bwMode="auto">
          <a:xfrm>
            <a:off x="838200" y="3048000"/>
            <a:ext cx="7623295"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6550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657600" y="1447800"/>
            <a:ext cx="5029200" cy="4038600"/>
          </a:xfrm>
        </p:spPr>
        <p:txBody>
          <a:bodyPr/>
          <a:lstStyle/>
          <a:p>
            <a:endParaRPr lang="en-CA" sz="800" dirty="0">
              <a:latin typeface="Calibri" panose="020F0502020204030204" pitchFamily="34" charset="0"/>
              <a:cs typeface="Calibri" panose="020F0502020204030204" pitchFamily="34" charset="0"/>
            </a:endParaRPr>
          </a:p>
          <a:p>
            <a:endParaRPr lang="en-CA" sz="800" dirty="0">
              <a:latin typeface="Calibri" panose="020F0502020204030204" pitchFamily="34" charset="0"/>
              <a:cs typeface="Calibri" panose="020F0502020204030204" pitchFamily="34" charset="0"/>
            </a:endParaRPr>
          </a:p>
        </p:txBody>
      </p:sp>
      <p:sp>
        <p:nvSpPr>
          <p:cNvPr id="5" name="Rectangle 9"/>
          <p:cNvSpPr>
            <a:spLocks noGrp="1" noChangeArrowheads="1"/>
          </p:cNvSpPr>
          <p:nvPr>
            <p:ph type="body" idx="4294967295"/>
          </p:nvPr>
        </p:nvSpPr>
        <p:spPr>
          <a:xfrm>
            <a:off x="304800" y="1066800"/>
            <a:ext cx="2667000" cy="38833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CA" sz="2000" b="0" u="sng" dirty="0">
                <a:solidFill>
                  <a:schemeClr val="tx1"/>
                </a:solidFill>
                <a:latin typeface="Calibri" pitchFamily="34" charset="0"/>
              </a:rPr>
              <a:t>What’s in it?</a:t>
            </a:r>
          </a:p>
          <a:p>
            <a:pPr>
              <a:buFont typeface="Wingdings" panose="05000000000000000000" pitchFamily="2" charset="2"/>
              <a:buChar char="Ø"/>
            </a:pPr>
            <a:r>
              <a:rPr lang="en-CA" sz="2000" b="0" dirty="0">
                <a:solidFill>
                  <a:schemeClr val="tx1"/>
                </a:solidFill>
                <a:latin typeface="Calibri" pitchFamily="34" charset="0"/>
              </a:rPr>
              <a:t>Newspapers</a:t>
            </a:r>
          </a:p>
          <a:p>
            <a:pPr>
              <a:buFont typeface="Wingdings" panose="05000000000000000000" pitchFamily="2" charset="2"/>
              <a:buChar char="Ø"/>
            </a:pPr>
            <a:r>
              <a:rPr lang="en-CA" sz="2000" dirty="0">
                <a:latin typeface="Calibri" pitchFamily="34" charset="0"/>
              </a:rPr>
              <a:t>Journals</a:t>
            </a:r>
            <a:endParaRPr lang="en-CA" sz="2000" b="0" dirty="0">
              <a:solidFill>
                <a:schemeClr val="tx1"/>
              </a:solidFill>
              <a:latin typeface="Calibri" pitchFamily="34" charset="0"/>
            </a:endParaRPr>
          </a:p>
          <a:p>
            <a:pPr>
              <a:buFont typeface="Wingdings" panose="05000000000000000000" pitchFamily="2" charset="2"/>
              <a:buChar char="Ø"/>
            </a:pPr>
            <a:r>
              <a:rPr lang="en-CA" sz="2000" dirty="0">
                <a:latin typeface="Calibri" pitchFamily="34" charset="0"/>
              </a:rPr>
              <a:t>Magazines</a:t>
            </a:r>
            <a:endParaRPr lang="en-CA" sz="2000" b="0" dirty="0">
              <a:solidFill>
                <a:schemeClr val="tx1"/>
              </a:solidFill>
              <a:latin typeface="Calibri" pitchFamily="34" charset="0"/>
            </a:endParaRPr>
          </a:p>
          <a:p>
            <a:pPr>
              <a:buFont typeface="Wingdings" panose="05000000000000000000" pitchFamily="2" charset="2"/>
              <a:buChar char="Ø"/>
            </a:pPr>
            <a:r>
              <a:rPr lang="en-CA" sz="2000" dirty="0">
                <a:latin typeface="Calibri" pitchFamily="34" charset="0"/>
              </a:rPr>
              <a:t>C</a:t>
            </a:r>
            <a:r>
              <a:rPr lang="en-CA" sz="2000" b="0" dirty="0">
                <a:solidFill>
                  <a:schemeClr val="tx1"/>
                </a:solidFill>
                <a:latin typeface="Calibri" pitchFamily="34" charset="0"/>
              </a:rPr>
              <a:t>ountry profiles</a:t>
            </a:r>
          </a:p>
          <a:p>
            <a:pPr>
              <a:buFont typeface="Wingdings" panose="05000000000000000000" pitchFamily="2" charset="2"/>
              <a:buChar char="Ø"/>
            </a:pPr>
            <a:r>
              <a:rPr lang="en-CA" sz="2000" dirty="0">
                <a:latin typeface="Calibri" pitchFamily="34" charset="0"/>
              </a:rPr>
              <a:t>I</a:t>
            </a:r>
            <a:r>
              <a:rPr lang="en-CA" sz="2000" b="0" dirty="0">
                <a:solidFill>
                  <a:schemeClr val="tx1"/>
                </a:solidFill>
                <a:latin typeface="Calibri" pitchFamily="34" charset="0"/>
              </a:rPr>
              <a:t>ndustry profiles</a:t>
            </a:r>
          </a:p>
          <a:p>
            <a:pPr>
              <a:buFont typeface="Wingdings" panose="05000000000000000000" pitchFamily="2" charset="2"/>
              <a:buChar char="Ø"/>
            </a:pPr>
            <a:r>
              <a:rPr lang="en-CA" sz="2000" dirty="0">
                <a:latin typeface="Calibri" pitchFamily="34" charset="0"/>
              </a:rPr>
              <a:t>C</a:t>
            </a:r>
            <a:r>
              <a:rPr lang="en-CA" sz="2000" b="0" dirty="0">
                <a:solidFill>
                  <a:schemeClr val="tx1"/>
                </a:solidFill>
                <a:latin typeface="Calibri" pitchFamily="34" charset="0"/>
              </a:rPr>
              <a:t>ompany news and information</a:t>
            </a:r>
          </a:p>
          <a:p>
            <a:pPr>
              <a:buFont typeface="Wingdings" panose="05000000000000000000" pitchFamily="2" charset="2"/>
              <a:buChar char="Ø"/>
            </a:pPr>
            <a:r>
              <a:rPr lang="en-CA" sz="2000" dirty="0">
                <a:latin typeface="Calibri" pitchFamily="34" charset="0"/>
              </a:rPr>
              <a:t>Patent information</a:t>
            </a:r>
          </a:p>
          <a:p>
            <a:pPr>
              <a:buFont typeface="Wingdings" panose="05000000000000000000" pitchFamily="2" charset="2"/>
              <a:buChar char="Ø"/>
            </a:pPr>
            <a:r>
              <a:rPr lang="en-CA" sz="2000" b="0" dirty="0">
                <a:solidFill>
                  <a:schemeClr val="tx1"/>
                </a:solidFill>
                <a:latin typeface="Calibri" pitchFamily="34" charset="0"/>
              </a:rPr>
              <a:t>Multilingual global resources</a:t>
            </a:r>
            <a:endParaRPr lang="en-US" sz="2000" b="0" dirty="0">
              <a:solidFill>
                <a:schemeClr val="tx1"/>
              </a:solidFill>
              <a:latin typeface="Calibri" pitchFamily="34" charset="0"/>
            </a:endParaRPr>
          </a:p>
        </p:txBody>
      </p:sp>
      <p:pic>
        <p:nvPicPr>
          <p:cNvPr id="7" name="Picture 6"/>
          <p:cNvPicPr/>
          <p:nvPr/>
        </p:nvPicPr>
        <p:blipFill rotWithShape="1">
          <a:blip r:embed="rId3"/>
          <a:srcRect t="19089" r="58974" b="37892"/>
          <a:stretch/>
        </p:blipFill>
        <p:spPr bwMode="auto">
          <a:xfrm>
            <a:off x="3124200" y="1066800"/>
            <a:ext cx="5791200" cy="37338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62000" y="5144869"/>
            <a:ext cx="5486400" cy="646331"/>
          </a:xfrm>
          <a:prstGeom prst="rect">
            <a:avLst/>
          </a:prstGeom>
        </p:spPr>
        <p:txBody>
          <a:bodyPr wrap="square">
            <a:spAutoFit/>
          </a:bodyPr>
          <a:lstStyle/>
          <a:p>
            <a:r>
              <a:rPr lang="en-CA" u="sng" dirty="0"/>
              <a:t>Tips</a:t>
            </a:r>
            <a:r>
              <a:rPr lang="en-CA" dirty="0"/>
              <a:t>:</a:t>
            </a:r>
          </a:p>
          <a:p>
            <a:r>
              <a:rPr lang="en-CA" dirty="0"/>
              <a:t>For tech reports, search </a:t>
            </a:r>
            <a:r>
              <a:rPr lang="en-CA" dirty="0" err="1"/>
              <a:t>TechNavio</a:t>
            </a:r>
            <a:r>
              <a:rPr lang="en-CA" dirty="0"/>
              <a:t> as the source</a:t>
            </a:r>
          </a:p>
        </p:txBody>
      </p:sp>
      <p:cxnSp>
        <p:nvCxnSpPr>
          <p:cNvPr id="8" name="Straight Arrow Connector 7"/>
          <p:cNvCxnSpPr/>
          <p:nvPr/>
        </p:nvCxnSpPr>
        <p:spPr>
          <a:xfrm>
            <a:off x="3048000" y="4114800"/>
            <a:ext cx="327837"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C6CFCF04-BEA2-445F-9A60-6860066FD58E}"/>
              </a:ext>
            </a:extLst>
          </p:cNvPr>
          <p:cNvSpPr txBox="1">
            <a:spLocks noChangeArrowheads="1"/>
          </p:cNvSpPr>
          <p:nvPr/>
        </p:nvSpPr>
        <p:spPr>
          <a:xfrm>
            <a:off x="473034" y="38101"/>
            <a:ext cx="8458200" cy="838200"/>
          </a:xfrm>
          <a:prstGeom prst="rect">
            <a:avLst/>
          </a:prstGeom>
          <a:no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sz="2800" b="0" dirty="0">
                <a:solidFill>
                  <a:srgbClr val="354047"/>
                </a:solidFill>
              </a:rPr>
              <a:t>Article Database: </a:t>
            </a:r>
            <a:r>
              <a:rPr lang="en-CA" sz="2800" dirty="0">
                <a:solidFill>
                  <a:srgbClr val="354047"/>
                </a:solidFill>
                <a:hlinkClick r:id="rId4"/>
              </a:rPr>
              <a:t>Factiva</a:t>
            </a:r>
            <a:endParaRPr lang="en-US" sz="2800" dirty="0">
              <a:solidFill>
                <a:srgbClr val="354047"/>
              </a:solidFill>
            </a:endParaRPr>
          </a:p>
        </p:txBody>
      </p:sp>
    </p:spTree>
    <p:extLst>
      <p:ext uri="{BB962C8B-B14F-4D97-AF65-F5344CB8AC3E}">
        <p14:creationId xmlns:p14="http://schemas.microsoft.com/office/powerpoint/2010/main" val="137083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1219200"/>
            <a:ext cx="2644140" cy="5257800"/>
          </a:xfrm>
          <a:ln/>
        </p:spPr>
        <p:style>
          <a:lnRef idx="1">
            <a:schemeClr val="accent6"/>
          </a:lnRef>
          <a:fillRef idx="2">
            <a:schemeClr val="accent6"/>
          </a:fillRef>
          <a:effectRef idx="1">
            <a:schemeClr val="accent6"/>
          </a:effectRef>
          <a:fontRef idx="minor">
            <a:schemeClr val="dk1"/>
          </a:fontRef>
        </p:style>
        <p:txBody>
          <a:bodyPr/>
          <a:lstStyle/>
          <a:p>
            <a:pPr marL="0" indent="0">
              <a:buNone/>
            </a:pPr>
            <a:r>
              <a:rPr lang="en-CA" sz="2000" u="sng" dirty="0">
                <a:latin typeface="Calibri" panose="020F0502020204030204" pitchFamily="34" charset="0"/>
                <a:cs typeface="Calibri" panose="020F0502020204030204" pitchFamily="34" charset="0"/>
              </a:rPr>
              <a:t>What’s in it?</a:t>
            </a:r>
          </a:p>
          <a:p>
            <a:pPr marL="0" indent="0">
              <a:buNone/>
            </a:pPr>
            <a:r>
              <a:rPr lang="en-CA" sz="2000" dirty="0">
                <a:latin typeface="Calibri" panose="020F0502020204030204" pitchFamily="34" charset="0"/>
                <a:cs typeface="Calibri" panose="020F0502020204030204" pitchFamily="34" charset="0"/>
              </a:rPr>
              <a:t>Market reports for</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700 + US industries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400  + Canadian industries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70 global industries</a:t>
            </a:r>
          </a:p>
          <a:p>
            <a:pPr marL="0" indent="0">
              <a:buNone/>
            </a:pPr>
            <a:endParaRPr lang="en-CA" sz="2000" dirty="0">
              <a:latin typeface="Calibri" panose="020F0502020204030204" pitchFamily="34" charset="0"/>
              <a:cs typeface="Calibri" panose="020F0502020204030204" pitchFamily="34" charset="0"/>
            </a:endParaRPr>
          </a:p>
          <a:p>
            <a:pPr marL="0" indent="0">
              <a:buNone/>
            </a:pPr>
            <a:r>
              <a:rPr lang="en-CA" sz="2000" u="sng" dirty="0">
                <a:latin typeface="Calibri" panose="020F0502020204030204" pitchFamily="34" charset="0"/>
                <a:cs typeface="Calibri" panose="020F0502020204030204" pitchFamily="34" charset="0"/>
              </a:rPr>
              <a:t>Includes</a:t>
            </a:r>
            <a:r>
              <a:rPr lang="en-CA" sz="2000"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industry drivers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supply chain</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major markets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industry outlook</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benchmarks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barriers to entry</a:t>
            </a:r>
            <a:endParaRPr lang="en-US" sz="2000" dirty="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09749"/>
            <a:ext cx="6019800" cy="406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a:extLst>
              <a:ext uri="{FF2B5EF4-FFF2-40B4-BE49-F238E27FC236}">
                <a16:creationId xmlns:a16="http://schemas.microsoft.com/office/drawing/2014/main" id="{B8CAF9A3-4508-4287-962F-9E3AA1F61F3D}"/>
              </a:ext>
            </a:extLst>
          </p:cNvPr>
          <p:cNvSpPr>
            <a:spLocks noGrp="1" noChangeArrowheads="1"/>
          </p:cNvSpPr>
          <p:nvPr>
            <p:ph type="title"/>
          </p:nvPr>
        </p:nvSpPr>
        <p:spPr>
          <a:xfrm>
            <a:off x="533400" y="-11068"/>
            <a:ext cx="8425070" cy="762000"/>
          </a:xfrm>
          <a:noFill/>
        </p:spPr>
        <p:txBody>
          <a:bodyPr/>
          <a:lstStyle/>
          <a:p>
            <a:pPr algn="l"/>
            <a:r>
              <a:rPr lang="en-CA" sz="2800" dirty="0">
                <a:solidFill>
                  <a:srgbClr val="354047"/>
                </a:solidFill>
                <a:latin typeface="+mn-lt"/>
                <a:cs typeface="Calibri" pitchFamily="34" charset="0"/>
              </a:rPr>
              <a:t>Industry Profile database:</a:t>
            </a:r>
            <a:r>
              <a:rPr lang="en-CA" sz="2800" dirty="0">
                <a:latin typeface="+mn-lt"/>
                <a:cs typeface="Calibri" pitchFamily="34" charset="0"/>
              </a:rPr>
              <a:t>  </a:t>
            </a:r>
            <a:r>
              <a:rPr lang="en-CA" sz="2800" dirty="0">
                <a:latin typeface="+mn-lt"/>
                <a:cs typeface="Calibri" pitchFamily="34" charset="0"/>
                <a:hlinkClick r:id="rId4"/>
              </a:rPr>
              <a:t>IBISWorld </a:t>
            </a:r>
            <a:endParaRPr lang="en-US" sz="2800" dirty="0">
              <a:latin typeface="+mn-lt"/>
              <a:cs typeface="Calibri" pitchFamily="34" charset="0"/>
            </a:endParaRPr>
          </a:p>
        </p:txBody>
      </p:sp>
    </p:spTree>
    <p:extLst>
      <p:ext uri="{BB962C8B-B14F-4D97-AF65-F5344CB8AC3E}">
        <p14:creationId xmlns:p14="http://schemas.microsoft.com/office/powerpoint/2010/main" val="18012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190500" y="381000"/>
            <a:ext cx="6400800" cy="838200"/>
          </a:xfrm>
        </p:spPr>
        <p:txBody>
          <a:bodyPr/>
          <a:lstStyle/>
          <a:p>
            <a:r>
              <a:rPr lang="en-CA" sz="3200" dirty="0">
                <a:solidFill>
                  <a:srgbClr val="354047"/>
                </a:solidFill>
              </a:rPr>
              <a:t>Agenda</a:t>
            </a:r>
            <a:endParaRPr lang="en-US" sz="3200" dirty="0">
              <a:solidFill>
                <a:srgbClr val="354047"/>
              </a:solidFill>
            </a:endParaRPr>
          </a:p>
        </p:txBody>
      </p:sp>
      <p:sp>
        <p:nvSpPr>
          <p:cNvPr id="508931" name="Rectangle 3"/>
          <p:cNvSpPr>
            <a:spLocks noGrp="1" noChangeArrowheads="1"/>
          </p:cNvSpPr>
          <p:nvPr>
            <p:ph idx="1"/>
          </p:nvPr>
        </p:nvSpPr>
        <p:spPr>
          <a:xfrm>
            <a:off x="1447800" y="1295400"/>
            <a:ext cx="7086600" cy="3733800"/>
          </a:xfrm>
          <a:ln>
            <a:solidFill>
              <a:schemeClr val="bg1">
                <a:lumMod val="50000"/>
              </a:schemeClr>
            </a:solidFill>
          </a:ln>
        </p:spPr>
        <p:txBody>
          <a:bodyPr>
            <a:normAutofit lnSpcReduction="10000"/>
          </a:bodyPr>
          <a:lstStyle/>
          <a:p>
            <a:pPr marL="457200" indent="-457200">
              <a:buFontTx/>
              <a:buAutoNum type="arabicPeriod"/>
            </a:pPr>
            <a:r>
              <a:rPr lang="en-CA" sz="2800" dirty="0">
                <a:solidFill>
                  <a:schemeClr val="tx1"/>
                </a:solidFill>
              </a:rPr>
              <a:t>Overview of David Lam Library services and resources</a:t>
            </a:r>
            <a:r>
              <a:rPr lang="en-CA" b="0" dirty="0">
                <a:solidFill>
                  <a:schemeClr val="tx1"/>
                </a:solidFill>
              </a:rPr>
              <a:t>	</a:t>
            </a:r>
          </a:p>
          <a:p>
            <a:pPr marL="457200" indent="-457200">
              <a:buFontTx/>
              <a:buAutoNum type="arabicPeriod"/>
            </a:pPr>
            <a:endParaRPr lang="en-CA" b="0" dirty="0">
              <a:solidFill>
                <a:schemeClr val="tx1"/>
              </a:solidFill>
            </a:endParaRPr>
          </a:p>
          <a:p>
            <a:pPr marL="457200" indent="-457200">
              <a:buFontTx/>
              <a:buAutoNum type="arabicPeriod" startAt="2"/>
            </a:pPr>
            <a:r>
              <a:rPr lang="en-CA" sz="2800" dirty="0">
                <a:solidFill>
                  <a:schemeClr val="tx1"/>
                </a:solidFill>
              </a:rPr>
              <a:t>Introduction to secondary research in business</a:t>
            </a:r>
          </a:p>
          <a:p>
            <a:pPr marL="457200" indent="-457200">
              <a:buFontTx/>
              <a:buAutoNum type="arabicPeriod" startAt="2"/>
            </a:pPr>
            <a:endParaRPr lang="en-CA" dirty="0">
              <a:solidFill>
                <a:schemeClr val="tx1"/>
              </a:solidFill>
            </a:endParaRPr>
          </a:p>
          <a:p>
            <a:pPr marL="457200" indent="-457200">
              <a:buFontTx/>
              <a:buAutoNum type="arabicPeriod" startAt="2"/>
            </a:pPr>
            <a:r>
              <a:rPr lang="en-CA" sz="2800" dirty="0"/>
              <a:t>Community Business Projects form + research activity</a:t>
            </a:r>
            <a:endParaRPr lang="en-US" dirty="0"/>
          </a:p>
        </p:txBody>
      </p:sp>
      <p:sp>
        <p:nvSpPr>
          <p:cNvPr id="508932" name="Text Box 4"/>
          <p:cNvSpPr txBox="1">
            <a:spLocks noChangeArrowheads="1"/>
          </p:cNvSpPr>
          <p:nvPr/>
        </p:nvSpPr>
        <p:spPr bwMode="auto">
          <a:xfrm>
            <a:off x="1828800" y="5638800"/>
            <a:ext cx="7010400" cy="46166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CA" sz="2400" dirty="0">
                <a:latin typeface="+mn-lt"/>
              </a:rPr>
              <a:t>Please feel free to follow along on your laptop.</a:t>
            </a:r>
            <a:endParaRPr lang="en-US" sz="2400" dirty="0">
              <a:latin typeface="+mn-lt"/>
            </a:endParaRPr>
          </a:p>
        </p:txBody>
      </p:sp>
      <p:pic>
        <p:nvPicPr>
          <p:cNvPr id="1026" name="Picture 2" descr="C:\Users\buschert\AppData\Local\Microsoft\Windows\Temporary Internet Files\Content.IE5\4Q2KBEUD\Gnome-laptop.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65" y="5147964"/>
            <a:ext cx="1443335" cy="144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half" idx="4294967295"/>
          </p:nvPr>
        </p:nvSpPr>
        <p:spPr>
          <a:xfrm>
            <a:off x="304800" y="1123950"/>
            <a:ext cx="2895600" cy="504825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marL="0" indent="0">
              <a:buNone/>
            </a:pPr>
            <a:r>
              <a:rPr lang="en-CA" sz="2000" u="sng" dirty="0">
                <a:latin typeface="Calibri" panose="020F0502020204030204" pitchFamily="34" charset="0"/>
                <a:cs typeface="Calibri" panose="020F0502020204030204" pitchFamily="34" charset="0"/>
              </a:rPr>
              <a:t>What’s in it?</a:t>
            </a:r>
          </a:p>
          <a:p>
            <a:pPr marL="0" indent="0">
              <a:buNone/>
            </a:pPr>
            <a:r>
              <a:rPr lang="en-CA" sz="2000" dirty="0">
                <a:latin typeface="Calibri" panose="020F0502020204030204" pitchFamily="34" charset="0"/>
                <a:cs typeface="Calibri" panose="020F0502020204030204" pitchFamily="34" charset="0"/>
              </a:rPr>
              <a:t>Market reports for</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specific industries in</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specific countries</a:t>
            </a:r>
          </a:p>
          <a:p>
            <a:pPr marL="0" indent="0">
              <a:buNone/>
            </a:pPr>
            <a:endParaRPr lang="en-CA" sz="2000" u="sng" dirty="0">
              <a:latin typeface="Calibri" panose="020F0502020204030204" pitchFamily="34" charset="0"/>
              <a:cs typeface="Calibri" panose="020F0502020204030204" pitchFamily="34" charset="0"/>
            </a:endParaRPr>
          </a:p>
          <a:p>
            <a:pPr marL="0" indent="0">
              <a:buNone/>
            </a:pPr>
            <a:r>
              <a:rPr lang="en-CA" sz="2000" u="sng" dirty="0">
                <a:latin typeface="Calibri" panose="020F0502020204030204" pitchFamily="34" charset="0"/>
                <a:cs typeface="Calibri" panose="020F0502020204030204" pitchFamily="34" charset="0"/>
              </a:rPr>
              <a:t>Includes</a:t>
            </a:r>
            <a:r>
              <a:rPr lang="en-CA" sz="2000" dirty="0">
                <a:latin typeface="Calibri" panose="020F0502020204030204" pitchFamily="34" charset="0"/>
                <a:cs typeface="Calibri" panose="020F0502020204030204" pitchFamily="34" charset="0"/>
              </a:rPr>
              <a:t>:</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industry drivers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supply chain</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major markets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industry outlook</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barriers to entry</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many statistics</a:t>
            </a:r>
          </a:p>
          <a:p>
            <a:pPr>
              <a:buFont typeface="Wingdings" panose="05000000000000000000" pitchFamily="2" charset="2"/>
              <a:buChar char="Ø"/>
            </a:pPr>
            <a:r>
              <a:rPr lang="en-CA" sz="2000" dirty="0">
                <a:latin typeface="Calibri" panose="020F0502020204030204" pitchFamily="34" charset="0"/>
                <a:cs typeface="Calibri" panose="020F0502020204030204" pitchFamily="34" charset="0"/>
              </a:rPr>
              <a:t>forecasting</a:t>
            </a:r>
            <a:endParaRPr lang="en-US" sz="2000" dirty="0">
              <a:latin typeface="Calibri" panose="020F0502020204030204" pitchFamily="34" charset="0"/>
              <a:cs typeface="Calibri" panose="020F0502020204030204" pitchFamily="34" charset="0"/>
            </a:endParaRPr>
          </a:p>
        </p:txBody>
      </p:sp>
      <p:pic>
        <p:nvPicPr>
          <p:cNvPr id="9" name="Picture 8"/>
          <p:cNvPicPr/>
          <p:nvPr/>
        </p:nvPicPr>
        <p:blipFill rotWithShape="1">
          <a:blip r:embed="rId3"/>
          <a:srcRect l="25995" t="10825" r="24680" b="25641"/>
          <a:stretch/>
        </p:blipFill>
        <p:spPr bwMode="auto">
          <a:xfrm>
            <a:off x="3352800" y="1371600"/>
            <a:ext cx="5638800" cy="4495800"/>
          </a:xfrm>
          <a:prstGeom prst="rect">
            <a:avLst/>
          </a:prstGeom>
          <a:ln>
            <a:noFill/>
          </a:ln>
          <a:extLst>
            <a:ext uri="{53640926-AAD7-44D8-BBD7-CCE9431645EC}">
              <a14:shadowObscured xmlns:a14="http://schemas.microsoft.com/office/drawing/2010/main"/>
            </a:ext>
          </a:extLst>
        </p:spPr>
      </p:pic>
      <p:sp>
        <p:nvSpPr>
          <p:cNvPr id="5" name="Rectangle 2">
            <a:extLst>
              <a:ext uri="{FF2B5EF4-FFF2-40B4-BE49-F238E27FC236}">
                <a16:creationId xmlns:a16="http://schemas.microsoft.com/office/drawing/2014/main" id="{85DD8834-9DB9-40FD-9B55-750349B68322}"/>
              </a:ext>
            </a:extLst>
          </p:cNvPr>
          <p:cNvSpPr>
            <a:spLocks noGrp="1" noChangeArrowheads="1"/>
          </p:cNvSpPr>
          <p:nvPr>
            <p:ph type="title"/>
          </p:nvPr>
        </p:nvSpPr>
        <p:spPr>
          <a:xfrm>
            <a:off x="566530" y="152400"/>
            <a:ext cx="8425070" cy="762000"/>
          </a:xfrm>
          <a:noFill/>
        </p:spPr>
        <p:txBody>
          <a:bodyPr/>
          <a:lstStyle/>
          <a:p>
            <a:pPr algn="l"/>
            <a:r>
              <a:rPr lang="en-CA" sz="2800" dirty="0">
                <a:solidFill>
                  <a:srgbClr val="354047"/>
                </a:solidFill>
                <a:latin typeface="+mn-lt"/>
                <a:cs typeface="Calibri" pitchFamily="34" charset="0"/>
              </a:rPr>
              <a:t>Industry Profile database:</a:t>
            </a:r>
            <a:r>
              <a:rPr lang="en-CA" sz="2800" dirty="0">
                <a:latin typeface="+mn-lt"/>
                <a:cs typeface="Calibri" pitchFamily="34" charset="0"/>
              </a:rPr>
              <a:t> </a:t>
            </a:r>
            <a:r>
              <a:rPr lang="en-CA" sz="2800" dirty="0">
                <a:solidFill>
                  <a:srgbClr val="354047"/>
                </a:solidFill>
                <a:hlinkClick r:id="rId4"/>
              </a:rPr>
              <a:t>Passport GMID</a:t>
            </a:r>
            <a:endParaRPr lang="en-US" sz="2800" dirty="0">
              <a:latin typeface="+mn-lt"/>
              <a:cs typeface="Calibri" pitchFamily="34" charset="0"/>
            </a:endParaRPr>
          </a:p>
        </p:txBody>
      </p:sp>
    </p:spTree>
    <p:extLst>
      <p:ext uri="{BB962C8B-B14F-4D97-AF65-F5344CB8AC3E}">
        <p14:creationId xmlns:p14="http://schemas.microsoft.com/office/powerpoint/2010/main" val="295390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884" y="265093"/>
            <a:ext cx="8709660" cy="954107"/>
          </a:xfrm>
          <a:prstGeom prst="rect">
            <a:avLst/>
          </a:prstGeom>
          <a:noFill/>
        </p:spPr>
        <p:txBody>
          <a:bodyPr wrap="square" rtlCol="0">
            <a:spAutoFit/>
          </a:bodyPr>
          <a:lstStyle/>
          <a:p>
            <a:r>
              <a:rPr lang="en-CA" sz="2800" dirty="0">
                <a:latin typeface="+mn-lt"/>
              </a:rPr>
              <a:t>Industry Overviews, Consumer Trends, Company Profiles, by Country: </a:t>
            </a:r>
            <a:r>
              <a:rPr lang="en-CA" sz="2800" dirty="0">
                <a:latin typeface="+mn-lt"/>
                <a:hlinkClick r:id="rId3"/>
              </a:rPr>
              <a:t>Passport GMID</a:t>
            </a:r>
            <a:endParaRPr lang="en-CA" sz="2800" dirty="0">
              <a:latin typeface="+mn-lt"/>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99" t="13092" r="15433" b="6390"/>
          <a:stretch/>
        </p:blipFill>
        <p:spPr bwMode="auto">
          <a:xfrm>
            <a:off x="281939" y="1676400"/>
            <a:ext cx="4026993"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995" r="16830" b="4553"/>
          <a:stretch/>
        </p:blipFill>
        <p:spPr bwMode="auto">
          <a:xfrm>
            <a:off x="491668" y="3048801"/>
            <a:ext cx="4232732" cy="2894799"/>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876799" y="1828800"/>
            <a:ext cx="3981271" cy="4247317"/>
          </a:xfrm>
          <a:prstGeom prst="rect">
            <a:avLst/>
          </a:prstGeom>
          <a:solidFill>
            <a:schemeClr val="bg1"/>
          </a:solidFill>
        </p:spPr>
        <p:txBody>
          <a:bodyPr wrap="square">
            <a:spAutoFit/>
          </a:bodyPr>
          <a:lstStyle/>
          <a:p>
            <a:pPr algn="ctr"/>
            <a:r>
              <a:rPr lang="en-CA" sz="2000" b="1" dirty="0">
                <a:latin typeface="+mn-lt"/>
              </a:rPr>
              <a:t>Reports &amp; Data, e.g.:</a:t>
            </a:r>
          </a:p>
          <a:p>
            <a:pPr marL="285750" indent="-285750">
              <a:buFont typeface="Wingdings" panose="05000000000000000000" pitchFamily="2" charset="2"/>
              <a:buChar char="§"/>
            </a:pPr>
            <a:r>
              <a:rPr lang="en-CA" b="0" dirty="0">
                <a:latin typeface="+mn-lt"/>
              </a:rPr>
              <a:t>Consumer Lifestyles in Mexico, Mexico Country Pulse </a:t>
            </a:r>
          </a:p>
          <a:p>
            <a:pPr marL="285750" indent="-285750">
              <a:buFont typeface="Wingdings" panose="05000000000000000000" pitchFamily="2" charset="2"/>
              <a:buChar char="§"/>
            </a:pPr>
            <a:r>
              <a:rPr lang="en-CA" b="0" dirty="0">
                <a:latin typeface="+mn-lt"/>
              </a:rPr>
              <a:t>Retailing in Mexico </a:t>
            </a:r>
          </a:p>
          <a:p>
            <a:pPr marL="285750" indent="-285750">
              <a:buFont typeface="Wingdings" panose="05000000000000000000" pitchFamily="2" charset="2"/>
              <a:buChar char="§"/>
            </a:pPr>
            <a:r>
              <a:rPr lang="en-CA" b="0" dirty="0">
                <a:latin typeface="+mn-lt"/>
              </a:rPr>
              <a:t>Cocoa Ingredients </a:t>
            </a:r>
          </a:p>
          <a:p>
            <a:pPr marL="285750" indent="-285750">
              <a:buFont typeface="Wingdings" panose="05000000000000000000" pitchFamily="2" charset="2"/>
              <a:buChar char="§"/>
            </a:pPr>
            <a:r>
              <a:rPr lang="en-CA" b="0" dirty="0">
                <a:latin typeface="+mn-lt"/>
              </a:rPr>
              <a:t>Global Packaged Food </a:t>
            </a:r>
          </a:p>
          <a:p>
            <a:pPr marL="285750" indent="-285750">
              <a:buFont typeface="Wingdings" panose="05000000000000000000" pitchFamily="2" charset="2"/>
              <a:buChar char="§"/>
            </a:pPr>
            <a:r>
              <a:rPr lang="en-CA" b="0" dirty="0">
                <a:latin typeface="+mn-lt"/>
              </a:rPr>
              <a:t>Global Confectionery Overview: Key Categories, Countries and Trends to 2019 </a:t>
            </a:r>
          </a:p>
          <a:p>
            <a:pPr marL="285750" indent="-285750">
              <a:buFont typeface="Wingdings" panose="05000000000000000000" pitchFamily="2" charset="2"/>
              <a:buChar char="§"/>
            </a:pPr>
            <a:r>
              <a:rPr lang="en-CA" b="0" dirty="0">
                <a:latin typeface="+mn-lt"/>
              </a:rPr>
              <a:t>Nestlé SA in Packaged Food: Confectionery , Ice Cream , Sauces , Dressings and Condiments (World)</a:t>
            </a:r>
          </a:p>
          <a:p>
            <a:pPr marL="285750" indent="-285750">
              <a:buFont typeface="Wingdings" panose="05000000000000000000" pitchFamily="2" charset="2"/>
              <a:buChar char="§"/>
            </a:pPr>
            <a:r>
              <a:rPr lang="en-CA" b="0" dirty="0">
                <a:latin typeface="+mn-lt"/>
              </a:rPr>
              <a:t>Business Environment: Mexico</a:t>
            </a:r>
          </a:p>
          <a:p>
            <a:pPr marL="285750" indent="-285750">
              <a:buFont typeface="Wingdings" panose="05000000000000000000" pitchFamily="2" charset="2"/>
              <a:buChar char="§"/>
            </a:pPr>
            <a:r>
              <a:rPr lang="en-CA" b="0" dirty="0">
                <a:latin typeface="+mn-lt"/>
              </a:rPr>
              <a:t>Mexico Country Profile</a:t>
            </a:r>
          </a:p>
        </p:txBody>
      </p:sp>
    </p:spTree>
    <p:extLst>
      <p:ext uri="{BB962C8B-B14F-4D97-AF65-F5344CB8AC3E}">
        <p14:creationId xmlns:p14="http://schemas.microsoft.com/office/powerpoint/2010/main" val="437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 y="228600"/>
            <a:ext cx="8709660" cy="523220"/>
          </a:xfrm>
          <a:prstGeom prst="rect">
            <a:avLst/>
          </a:prstGeom>
          <a:noFill/>
        </p:spPr>
        <p:txBody>
          <a:bodyPr wrap="square" rtlCol="0">
            <a:spAutoFit/>
          </a:bodyPr>
          <a:lstStyle/>
          <a:p>
            <a:r>
              <a:rPr lang="en-CA" sz="2800" dirty="0"/>
              <a:t>Market research and trend analysis: </a:t>
            </a:r>
            <a:r>
              <a:rPr lang="en-CA" sz="2800" dirty="0">
                <a:latin typeface="+mn-lt"/>
                <a:hlinkClick r:id="rId3"/>
              </a:rPr>
              <a:t>eMarketer</a:t>
            </a:r>
            <a:endParaRPr lang="en-CA" sz="2800" dirty="0">
              <a:latin typeface="+mn-lt"/>
            </a:endParaRPr>
          </a:p>
        </p:txBody>
      </p:sp>
      <p:pic>
        <p:nvPicPr>
          <p:cNvPr id="6" name="Picture 5"/>
          <p:cNvPicPr/>
          <p:nvPr/>
        </p:nvPicPr>
        <p:blipFill rotWithShape="1">
          <a:blip r:embed="rId4"/>
          <a:srcRect l="25586" t="30237" r="29761" b="10345"/>
          <a:stretch/>
        </p:blipFill>
        <p:spPr bwMode="auto">
          <a:xfrm>
            <a:off x="1447800" y="990600"/>
            <a:ext cx="6248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758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685800"/>
          </a:xfrm>
        </p:spPr>
        <p:txBody>
          <a:bodyPr/>
          <a:lstStyle/>
          <a:p>
            <a:r>
              <a:rPr lang="en-US" sz="3200" dirty="0">
                <a:solidFill>
                  <a:schemeClr val="bg1"/>
                </a:solidFill>
                <a:hlinkClick r:id="rId3"/>
              </a:rPr>
              <a:t>WARC</a:t>
            </a:r>
            <a:r>
              <a:rPr lang="en-US" sz="3200" dirty="0">
                <a:solidFill>
                  <a:schemeClr val="tx1"/>
                </a:solidFill>
              </a:rPr>
              <a:t>:  World Advertising Research Center</a:t>
            </a:r>
          </a:p>
        </p:txBody>
      </p:sp>
      <p:sp>
        <p:nvSpPr>
          <p:cNvPr id="3" name="Rectangle 2"/>
          <p:cNvSpPr/>
          <p:nvPr/>
        </p:nvSpPr>
        <p:spPr>
          <a:xfrm>
            <a:off x="1141288" y="1752600"/>
            <a:ext cx="7543800" cy="2554545"/>
          </a:xfrm>
          <a:prstGeom prst="rect">
            <a:avLst/>
          </a:prstGeom>
        </p:spPr>
        <p:txBody>
          <a:bodyPr wrap="square">
            <a:spAutoFit/>
          </a:bodyPr>
          <a:lstStyle/>
          <a:p>
            <a:r>
              <a:rPr lang="en-CA" sz="3200" b="0" dirty="0">
                <a:latin typeface="+mj-lt"/>
                <a:ea typeface="+mj-ea"/>
                <a:cs typeface="+mj-cs"/>
              </a:rPr>
              <a:t>Use WARC to research:</a:t>
            </a:r>
          </a:p>
          <a:p>
            <a:pPr marL="457200" indent="-457200">
              <a:buFont typeface="Arial" panose="020B0604020202020204" pitchFamily="34" charset="0"/>
              <a:buChar char="•"/>
            </a:pPr>
            <a:r>
              <a:rPr lang="en-CA" sz="3200" dirty="0">
                <a:latin typeface="+mj-lt"/>
                <a:ea typeface="+mj-ea"/>
                <a:cs typeface="+mj-cs"/>
              </a:rPr>
              <a:t>c</a:t>
            </a:r>
            <a:r>
              <a:rPr lang="en-CA" sz="3200" b="0" dirty="0">
                <a:latin typeface="+mj-lt"/>
                <a:ea typeface="+mj-ea"/>
                <a:cs typeface="+mj-cs"/>
              </a:rPr>
              <a:t>ase studies</a:t>
            </a:r>
          </a:p>
          <a:p>
            <a:pPr marL="457200" indent="-457200">
              <a:buFont typeface="Arial" panose="020B0604020202020204" pitchFamily="34" charset="0"/>
              <a:buChar char="•"/>
            </a:pPr>
            <a:r>
              <a:rPr lang="en-CA" sz="3200" b="0" dirty="0">
                <a:latin typeface="+mj-lt"/>
                <a:ea typeface="+mj-ea"/>
                <a:cs typeface="+mj-cs"/>
              </a:rPr>
              <a:t>market research and methods</a:t>
            </a:r>
          </a:p>
          <a:p>
            <a:pPr marL="457200" indent="-457200">
              <a:buFont typeface="Arial" panose="020B0604020202020204" pitchFamily="34" charset="0"/>
              <a:buChar char="•"/>
            </a:pPr>
            <a:r>
              <a:rPr lang="en-CA" sz="3200" b="0" dirty="0">
                <a:latin typeface="+mj-lt"/>
                <a:ea typeface="+mj-ea"/>
                <a:cs typeface="+mj-cs"/>
              </a:rPr>
              <a:t>communications effectiveness</a:t>
            </a:r>
          </a:p>
          <a:p>
            <a:pPr marL="457200" indent="-457200">
              <a:buFont typeface="Arial" panose="020B0604020202020204" pitchFamily="34" charset="0"/>
              <a:buChar char="•"/>
            </a:pPr>
            <a:r>
              <a:rPr lang="en-CA" sz="3200" b="0" dirty="0">
                <a:latin typeface="+mj-lt"/>
                <a:ea typeface="+mj-ea"/>
                <a:cs typeface="+mj-cs"/>
              </a:rPr>
              <a:t>consumer insight and behaviour</a:t>
            </a:r>
          </a:p>
        </p:txBody>
      </p:sp>
    </p:spTree>
    <p:extLst>
      <p:ext uri="{BB962C8B-B14F-4D97-AF65-F5344CB8AC3E}">
        <p14:creationId xmlns:p14="http://schemas.microsoft.com/office/powerpoint/2010/main" val="276773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9" name="Rectangle 5"/>
          <p:cNvSpPr>
            <a:spLocks noChangeArrowheads="1"/>
          </p:cNvSpPr>
          <p:nvPr/>
        </p:nvSpPr>
        <p:spPr bwMode="auto">
          <a:xfrm>
            <a:off x="807308" y="1392972"/>
            <a:ext cx="7574692" cy="4093428"/>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a:noFill/>
            <a:miter lim="800000"/>
            <a:headEnd/>
            <a:tailEnd/>
          </a:ln>
          <a:effectLst/>
        </p:spPr>
        <p:txBody>
          <a:bodyPr wrap="square">
            <a:spAutoFit/>
          </a:bodyPr>
          <a:lstStyle/>
          <a:p>
            <a:r>
              <a:rPr lang="en-CA" sz="2000" b="0" dirty="0">
                <a:cs typeface="Calibri" pitchFamily="34" charset="0"/>
              </a:rPr>
              <a:t>Government agencies are reputable and valuable sources of:</a:t>
            </a:r>
          </a:p>
          <a:p>
            <a:endParaRPr lang="en-CA" sz="2000" b="0" dirty="0">
              <a:cs typeface="Calibri" pitchFamily="34" charset="0"/>
            </a:endParaRPr>
          </a:p>
          <a:p>
            <a:pPr marL="285750" indent="-285750">
              <a:buBlip>
                <a:blip r:embed="rId3"/>
              </a:buBlip>
            </a:pPr>
            <a:r>
              <a:rPr lang="en-CA" sz="2000" b="0" dirty="0">
                <a:cs typeface="Calibri" pitchFamily="34" charset="0"/>
              </a:rPr>
              <a:t>Economic statistics</a:t>
            </a:r>
          </a:p>
          <a:p>
            <a:pPr marL="285750" indent="-285750">
              <a:buBlip>
                <a:blip r:embed="rId3"/>
              </a:buBlip>
            </a:pPr>
            <a:r>
              <a:rPr lang="en-CA" sz="2000" b="0" dirty="0">
                <a:cs typeface="Calibri" pitchFamily="34" charset="0"/>
              </a:rPr>
              <a:t>Industry statistics and analysis</a:t>
            </a:r>
          </a:p>
          <a:p>
            <a:pPr marL="285750" indent="-285750">
              <a:buBlip>
                <a:blip r:embed="rId3"/>
              </a:buBlip>
            </a:pPr>
            <a:r>
              <a:rPr lang="en-CA" sz="2000" b="0" dirty="0">
                <a:cs typeface="Calibri" pitchFamily="34" charset="0"/>
              </a:rPr>
              <a:t>Financial incentives</a:t>
            </a:r>
          </a:p>
          <a:p>
            <a:pPr marL="285750" indent="-285750">
              <a:buBlip>
                <a:blip r:embed="rId3"/>
              </a:buBlip>
            </a:pPr>
            <a:r>
              <a:rPr lang="en-CA" sz="2000" b="0" dirty="0">
                <a:cs typeface="Calibri" pitchFamily="34" charset="0"/>
              </a:rPr>
              <a:t>Regulations &amp; legislation</a:t>
            </a:r>
          </a:p>
          <a:p>
            <a:pPr marL="285750" indent="-285750">
              <a:buBlip>
                <a:blip r:embed="rId3"/>
              </a:buBlip>
            </a:pPr>
            <a:r>
              <a:rPr lang="en-CA" sz="2000" b="0" dirty="0">
                <a:cs typeface="Calibri" pitchFamily="34" charset="0"/>
              </a:rPr>
              <a:t>Taxation</a:t>
            </a:r>
          </a:p>
          <a:p>
            <a:pPr marL="285750" indent="-285750">
              <a:buBlip>
                <a:blip r:embed="rId3"/>
              </a:buBlip>
            </a:pPr>
            <a:r>
              <a:rPr lang="en-CA" sz="2000" b="0" dirty="0">
                <a:cs typeface="Calibri" pitchFamily="34" charset="0"/>
              </a:rPr>
              <a:t>Company/Association directories</a:t>
            </a:r>
          </a:p>
          <a:p>
            <a:endParaRPr lang="en-CA" sz="2000" b="0" dirty="0">
              <a:cs typeface="Calibri" pitchFamily="34" charset="0"/>
            </a:endParaRPr>
          </a:p>
          <a:p>
            <a:r>
              <a:rPr lang="en-CA" sz="2000" b="0" dirty="0">
                <a:cs typeface="Calibri" pitchFamily="34" charset="0"/>
              </a:rPr>
              <a:t>Many government levels and agencies – federal, state, provincial, municipal – may bring you data.  </a:t>
            </a:r>
          </a:p>
          <a:p>
            <a:r>
              <a:rPr lang="en-CA" sz="2000" b="0" dirty="0">
                <a:cs typeface="Calibri" pitchFamily="34" charset="0"/>
              </a:rPr>
              <a:t>Think about what level of government might be likely to collect your data.</a:t>
            </a:r>
          </a:p>
        </p:txBody>
      </p:sp>
      <p:sp>
        <p:nvSpPr>
          <p:cNvPr id="4" name="Rectangle 2"/>
          <p:cNvSpPr txBox="1">
            <a:spLocks noChangeArrowheads="1"/>
          </p:cNvSpPr>
          <p:nvPr/>
        </p:nvSpPr>
        <p:spPr>
          <a:xfrm>
            <a:off x="609600" y="76200"/>
            <a:ext cx="8458200" cy="526541"/>
          </a:xfrm>
          <a:prstGeom prst="rect">
            <a:avLst/>
          </a:prstGeom>
          <a:no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b="0" dirty="0">
                <a:solidFill>
                  <a:srgbClr val="354047"/>
                </a:solidFill>
                <a:latin typeface="+mn-lt"/>
              </a:rPr>
              <a:t>Government agencies &amp; Inter-Governmental Organizations</a:t>
            </a:r>
            <a:endParaRPr lang="en-US" b="0" dirty="0">
              <a:solidFill>
                <a:srgbClr val="354047"/>
              </a:solidFill>
              <a:latin typeface="+mn-lt"/>
            </a:endParaRPr>
          </a:p>
        </p:txBody>
      </p:sp>
    </p:spTree>
    <p:extLst>
      <p:ext uri="{BB962C8B-B14F-4D97-AF65-F5344CB8AC3E}">
        <p14:creationId xmlns:p14="http://schemas.microsoft.com/office/powerpoint/2010/main" val="20595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228600" y="152400"/>
            <a:ext cx="8458200" cy="1143000"/>
          </a:xfrm>
        </p:spPr>
        <p:txBody>
          <a:bodyPr/>
          <a:lstStyle/>
          <a:p>
            <a:r>
              <a:rPr lang="en-CA" sz="3200" dirty="0">
                <a:solidFill>
                  <a:srgbClr val="354047"/>
                </a:solidFill>
              </a:rPr>
              <a:t>Researching an Industry or Market: Websites</a:t>
            </a:r>
            <a:endParaRPr lang="en-US" sz="3200" dirty="0">
              <a:solidFill>
                <a:srgbClr val="354047"/>
              </a:solidFill>
            </a:endParaRPr>
          </a:p>
        </p:txBody>
      </p:sp>
      <p:sp>
        <p:nvSpPr>
          <p:cNvPr id="681991" name="Rectangle 7"/>
          <p:cNvSpPr>
            <a:spLocks noChangeArrowheads="1"/>
          </p:cNvSpPr>
          <p:nvPr/>
        </p:nvSpPr>
        <p:spPr bwMode="auto">
          <a:xfrm>
            <a:off x="457200" y="1524000"/>
            <a:ext cx="8001000" cy="449580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sz="2400" b="0" dirty="0">
                <a:latin typeface="+mn-lt"/>
              </a:rPr>
              <a:t>Two good sources of free information are:</a:t>
            </a:r>
          </a:p>
          <a:p>
            <a:endParaRPr lang="en-CA" sz="2400" b="0" dirty="0">
              <a:latin typeface="+mn-lt"/>
            </a:endParaRPr>
          </a:p>
          <a:p>
            <a:r>
              <a:rPr lang="en-CA" sz="2400" dirty="0">
                <a:latin typeface="+mn-lt"/>
              </a:rPr>
              <a:t>Industry association websites</a:t>
            </a:r>
          </a:p>
          <a:p>
            <a:r>
              <a:rPr lang="en-CA" b="0" dirty="0">
                <a:latin typeface="+mn-lt"/>
              </a:rPr>
              <a:t>e.g. </a:t>
            </a:r>
            <a:r>
              <a:rPr lang="en-CA" sz="2400" b="0" i="1" dirty="0">
                <a:latin typeface="+mn-lt"/>
                <a:hlinkClick r:id="rId3"/>
              </a:rPr>
              <a:t>Canadian Cosmetic Toiletry &amp; Fragrance Association</a:t>
            </a:r>
            <a:endParaRPr lang="en-CA" sz="2400" b="0" i="1" dirty="0">
              <a:latin typeface="+mn-lt"/>
            </a:endParaRPr>
          </a:p>
          <a:p>
            <a:endParaRPr lang="en-CA" sz="2400" b="0" dirty="0">
              <a:latin typeface="+mn-lt"/>
            </a:endParaRPr>
          </a:p>
          <a:p>
            <a:r>
              <a:rPr lang="en-CA" sz="2400" dirty="0">
                <a:latin typeface="+mn-lt"/>
              </a:rPr>
              <a:t>Government  websites</a:t>
            </a:r>
          </a:p>
          <a:p>
            <a:r>
              <a:rPr lang="en-CA" sz="2400" b="0" i="1" dirty="0">
                <a:latin typeface="+mn-lt"/>
              </a:rPr>
              <a:t>e.g. </a:t>
            </a:r>
            <a:r>
              <a:rPr lang="en-CA" sz="2400" b="0" i="1" dirty="0">
                <a:latin typeface="+mn-lt"/>
                <a:hlinkClick r:id="rId4"/>
              </a:rPr>
              <a:t>Health Canada</a:t>
            </a:r>
            <a:r>
              <a:rPr lang="en-CA" sz="2400" b="0" i="1" dirty="0">
                <a:latin typeface="+mn-lt"/>
              </a:rPr>
              <a:t>, </a:t>
            </a:r>
            <a:r>
              <a:rPr lang="en-CA" sz="2400" b="0" i="1" dirty="0">
                <a:latin typeface="+mn-lt"/>
                <a:hlinkClick r:id="rId5"/>
              </a:rPr>
              <a:t>Industry Canada</a:t>
            </a:r>
            <a:r>
              <a:rPr lang="en-CA" sz="2400" b="0" i="1" dirty="0">
                <a:latin typeface="+mn-lt"/>
              </a:rPr>
              <a:t>, </a:t>
            </a:r>
            <a:r>
              <a:rPr lang="en-CA" sz="2400" b="0" i="1" dirty="0">
                <a:latin typeface="+mn-lt"/>
                <a:hlinkClick r:id="rId6"/>
              </a:rPr>
              <a:t>Stats Canada</a:t>
            </a:r>
            <a:endParaRPr lang="en-CA" sz="2400" b="0" i="1" dirty="0">
              <a:latin typeface="+mn-lt"/>
            </a:endParaRPr>
          </a:p>
          <a:p>
            <a:endParaRPr lang="en-CA" sz="2000" dirty="0"/>
          </a:p>
        </p:txBody>
      </p:sp>
    </p:spTree>
    <p:extLst>
      <p:ext uri="{BB962C8B-B14F-4D97-AF65-F5344CB8AC3E}">
        <p14:creationId xmlns:p14="http://schemas.microsoft.com/office/powerpoint/2010/main" val="55956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194930" y="131370"/>
            <a:ext cx="8229600" cy="1143000"/>
          </a:xfrm>
        </p:spPr>
        <p:txBody>
          <a:bodyPr/>
          <a:lstStyle/>
          <a:p>
            <a:r>
              <a:rPr lang="en-CA" sz="3200" dirty="0">
                <a:solidFill>
                  <a:srgbClr val="354047"/>
                </a:solidFill>
              </a:rPr>
              <a:t>Researching an Industry or Market: </a:t>
            </a:r>
            <a:br>
              <a:rPr lang="en-CA" sz="3200" dirty="0">
                <a:solidFill>
                  <a:srgbClr val="354047"/>
                </a:solidFill>
              </a:rPr>
            </a:br>
            <a:r>
              <a:rPr lang="en-CA" sz="3200" dirty="0">
                <a:solidFill>
                  <a:srgbClr val="354047"/>
                </a:solidFill>
              </a:rPr>
              <a:t>Google search tips </a:t>
            </a:r>
            <a:endParaRPr lang="en-US" sz="3200" dirty="0">
              <a:solidFill>
                <a:srgbClr val="354047"/>
              </a:solidFill>
            </a:endParaRPr>
          </a:p>
        </p:txBody>
      </p:sp>
      <p:sp>
        <p:nvSpPr>
          <p:cNvPr id="585731" name="Rectangle 3"/>
          <p:cNvSpPr>
            <a:spLocks noGrp="1" noChangeArrowheads="1"/>
          </p:cNvSpPr>
          <p:nvPr>
            <p:ph idx="1"/>
          </p:nvPr>
        </p:nvSpPr>
        <p:spPr>
          <a:xfrm>
            <a:off x="4495800" y="1278800"/>
            <a:ext cx="4648200" cy="5034061"/>
          </a:xfrm>
          <a:solidFill>
            <a:srgbClr val="FFFF99"/>
          </a:solidFill>
          <a:ln>
            <a:solidFill>
              <a:schemeClr val="bg1">
                <a:lumMod val="75000"/>
              </a:schemeClr>
            </a:solidFill>
            <a:miter lim="800000"/>
            <a:headEnd/>
            <a:tailEnd/>
          </a:ln>
        </p:spPr>
        <p:txBody>
          <a:bodyPr>
            <a:normAutofit fontScale="92500"/>
          </a:bodyPr>
          <a:lstStyle/>
          <a:p>
            <a:pPr marL="0" indent="0">
              <a:buNone/>
            </a:pPr>
            <a:endParaRPr lang="en-CA" sz="1000" dirty="0">
              <a:solidFill>
                <a:schemeClr val="tx1"/>
              </a:solidFill>
            </a:endParaRPr>
          </a:p>
          <a:p>
            <a:pPr marL="0" indent="0">
              <a:buNone/>
            </a:pPr>
            <a:r>
              <a:rPr lang="en-CA" sz="2400" dirty="0">
                <a:solidFill>
                  <a:schemeClr val="tx1"/>
                </a:solidFill>
              </a:rPr>
              <a:t>Limit by site domain to narrow your search to government websites:</a:t>
            </a:r>
          </a:p>
          <a:p>
            <a:endParaRPr lang="en-CA" sz="800" dirty="0">
              <a:solidFill>
                <a:schemeClr val="tx1"/>
              </a:solidFill>
            </a:endParaRPr>
          </a:p>
          <a:p>
            <a:pPr marL="0" indent="0">
              <a:buNone/>
            </a:pPr>
            <a:r>
              <a:rPr lang="en-CA" sz="2000" dirty="0">
                <a:solidFill>
                  <a:schemeClr val="tx1"/>
                </a:solidFill>
              </a:rPr>
              <a:t>e.g. </a:t>
            </a:r>
          </a:p>
          <a:p>
            <a:pPr marL="0" indent="0">
              <a:buNone/>
            </a:pPr>
            <a:r>
              <a:rPr lang="en-CA" sz="2400" dirty="0">
                <a:solidFill>
                  <a:schemeClr val="hlink"/>
                </a:solidFill>
              </a:rPr>
              <a:t>“beauty products” </a:t>
            </a:r>
            <a:r>
              <a:rPr lang="en-CA" sz="2400" dirty="0" err="1">
                <a:solidFill>
                  <a:schemeClr val="hlink"/>
                </a:solidFill>
              </a:rPr>
              <a:t>site:gov.bc.ca</a:t>
            </a:r>
            <a:r>
              <a:rPr lang="en-CA" sz="2400" dirty="0">
                <a:solidFill>
                  <a:schemeClr val="tx1"/>
                </a:solidFill>
              </a:rPr>
              <a:t>  </a:t>
            </a:r>
          </a:p>
          <a:p>
            <a:pPr marL="0" indent="0">
              <a:buNone/>
            </a:pPr>
            <a:r>
              <a:rPr lang="en-CA" sz="2000" b="0" dirty="0">
                <a:solidFill>
                  <a:schemeClr val="tx1"/>
                </a:solidFill>
              </a:rPr>
              <a:t>(BC </a:t>
            </a:r>
            <a:r>
              <a:rPr lang="en-CA" sz="2000" b="0" dirty="0" err="1">
                <a:solidFill>
                  <a:schemeClr val="tx1"/>
                </a:solidFill>
              </a:rPr>
              <a:t>gov</a:t>
            </a:r>
            <a:r>
              <a:rPr lang="en-CA" sz="2000" b="0" dirty="0">
                <a:solidFill>
                  <a:schemeClr val="tx1"/>
                </a:solidFill>
              </a:rPr>
              <a:t>)</a:t>
            </a:r>
          </a:p>
          <a:p>
            <a:pPr marL="0" indent="0">
              <a:buNone/>
            </a:pPr>
            <a:endParaRPr lang="en-CA" sz="800" b="0" dirty="0">
              <a:solidFill>
                <a:schemeClr val="tx1"/>
              </a:solidFill>
            </a:endParaRPr>
          </a:p>
          <a:p>
            <a:pPr marL="0" indent="0">
              <a:buNone/>
            </a:pPr>
            <a:r>
              <a:rPr lang="en-CA" sz="2400" dirty="0">
                <a:solidFill>
                  <a:schemeClr val="hlink"/>
                </a:solidFill>
              </a:rPr>
              <a:t>“personal care” </a:t>
            </a:r>
            <a:r>
              <a:rPr lang="en-CA" sz="2400" dirty="0" err="1">
                <a:solidFill>
                  <a:schemeClr val="hlink"/>
                </a:solidFill>
              </a:rPr>
              <a:t>site:gc.ca</a:t>
            </a:r>
            <a:r>
              <a:rPr lang="en-CA" sz="2400" dirty="0">
                <a:solidFill>
                  <a:schemeClr val="tx1"/>
                </a:solidFill>
              </a:rPr>
              <a:t>  </a:t>
            </a:r>
          </a:p>
          <a:p>
            <a:pPr marL="0" indent="0">
              <a:buNone/>
            </a:pPr>
            <a:r>
              <a:rPr lang="en-CA" sz="2000" dirty="0">
                <a:solidFill>
                  <a:schemeClr val="tx1"/>
                </a:solidFill>
              </a:rPr>
              <a:t> </a:t>
            </a:r>
            <a:r>
              <a:rPr lang="en-CA" sz="2000" b="0" dirty="0">
                <a:solidFill>
                  <a:schemeClr val="tx1"/>
                </a:solidFill>
              </a:rPr>
              <a:t>(federal </a:t>
            </a:r>
            <a:r>
              <a:rPr lang="en-CA" sz="2000" b="0" dirty="0" err="1">
                <a:solidFill>
                  <a:schemeClr val="tx1"/>
                </a:solidFill>
              </a:rPr>
              <a:t>gov</a:t>
            </a:r>
            <a:r>
              <a:rPr lang="en-CA" sz="2000" b="0" dirty="0">
                <a:solidFill>
                  <a:schemeClr val="tx1"/>
                </a:solidFill>
              </a:rPr>
              <a:t>)</a:t>
            </a:r>
          </a:p>
          <a:p>
            <a:pPr marL="0" indent="0">
              <a:buNone/>
            </a:pPr>
            <a:endParaRPr lang="en-CA" sz="800" b="0" dirty="0">
              <a:solidFill>
                <a:schemeClr val="tx1"/>
              </a:solidFill>
            </a:endParaRPr>
          </a:p>
          <a:p>
            <a:pPr marL="0" indent="0">
              <a:buNone/>
            </a:pPr>
            <a:r>
              <a:rPr lang="en-CA" sz="2400" dirty="0">
                <a:solidFill>
                  <a:schemeClr val="hlink"/>
                </a:solidFill>
              </a:rPr>
              <a:t>cosmetics and industry site:.org</a:t>
            </a:r>
            <a:r>
              <a:rPr lang="en-CA" sz="2400" dirty="0">
                <a:solidFill>
                  <a:schemeClr val="tx1"/>
                </a:solidFill>
              </a:rPr>
              <a:t>   </a:t>
            </a:r>
          </a:p>
          <a:p>
            <a:pPr marL="0" indent="0">
              <a:buNone/>
            </a:pPr>
            <a:r>
              <a:rPr lang="en-CA" sz="2000" b="0" dirty="0">
                <a:solidFill>
                  <a:schemeClr val="tx1"/>
                </a:solidFill>
              </a:rPr>
              <a:t>(NGOs, associations, </a:t>
            </a:r>
            <a:r>
              <a:rPr lang="en-CA" sz="2000" b="0" dirty="0" err="1">
                <a:solidFill>
                  <a:schemeClr val="tx1"/>
                </a:solidFill>
              </a:rPr>
              <a:t>nonprofits</a:t>
            </a:r>
            <a:r>
              <a:rPr lang="en-CA" sz="2000" b="0" dirty="0">
                <a:solidFill>
                  <a:schemeClr val="tx1"/>
                </a:solidFill>
              </a:rPr>
              <a:t>)		</a:t>
            </a:r>
            <a:endParaRPr lang="en-CA" sz="2400" dirty="0">
              <a:solidFill>
                <a:schemeClr val="tx1"/>
              </a:solidFill>
            </a:endParaRPr>
          </a:p>
        </p:txBody>
      </p:sp>
      <p:pic>
        <p:nvPicPr>
          <p:cNvPr id="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09"/>
          <a:stretch/>
        </p:blipFill>
        <p:spPr bwMode="auto">
          <a:xfrm>
            <a:off x="228600" y="1300065"/>
            <a:ext cx="4160520" cy="47244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67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a:xfrm>
            <a:off x="228600" y="228600"/>
            <a:ext cx="7315200" cy="855133"/>
          </a:xfrm>
        </p:spPr>
        <p:txBody>
          <a:bodyPr/>
          <a:lstStyle/>
          <a:p>
            <a:r>
              <a:rPr lang="en-CA" sz="3200" dirty="0">
                <a:solidFill>
                  <a:srgbClr val="354047"/>
                </a:solidFill>
              </a:rPr>
              <a:t>Tips for Research Success</a:t>
            </a:r>
            <a:endParaRPr lang="en-US" sz="3200" dirty="0">
              <a:solidFill>
                <a:srgbClr val="354047"/>
              </a:solidFill>
            </a:endParaRPr>
          </a:p>
        </p:txBody>
      </p:sp>
      <p:sp>
        <p:nvSpPr>
          <p:cNvPr id="627715" name="Rectangle 3"/>
          <p:cNvSpPr>
            <a:spLocks noGrp="1" noChangeArrowheads="1"/>
          </p:cNvSpPr>
          <p:nvPr>
            <p:ph idx="1"/>
          </p:nvPr>
        </p:nvSpPr>
        <p:spPr>
          <a:xfrm>
            <a:off x="228600" y="1295400"/>
            <a:ext cx="8001000" cy="5029200"/>
          </a:xfrm>
          <a:solidFill>
            <a:srgbClr val="FFFF99"/>
          </a:solidFill>
          <a:ln>
            <a:solidFill>
              <a:schemeClr val="bg1">
                <a:lumMod val="50000"/>
              </a:schemeClr>
            </a:solidFill>
            <a:miter lim="800000"/>
            <a:headEnd/>
            <a:tailEnd/>
          </a:ln>
        </p:spPr>
        <p:txBody>
          <a:bodyPr/>
          <a:lstStyle/>
          <a:p>
            <a:pPr marL="914400" lvl="1" indent="-514350">
              <a:buFont typeface="+mj-lt"/>
              <a:buAutoNum type="arabicPeriod"/>
            </a:pPr>
            <a:r>
              <a:rPr lang="en-CA" u="sng" dirty="0"/>
              <a:t>Critical thinking</a:t>
            </a:r>
            <a:r>
              <a:rPr lang="en-CA" dirty="0"/>
              <a:t>: </a:t>
            </a:r>
            <a:r>
              <a:rPr lang="en-CA" sz="2400" dirty="0"/>
              <a:t>Identify questions in advance that you want to answer with your research </a:t>
            </a:r>
          </a:p>
          <a:p>
            <a:pPr marL="914400" lvl="1" indent="-514350">
              <a:buFont typeface="+mj-lt"/>
              <a:buAutoNum type="arabicPeriod"/>
            </a:pPr>
            <a:endParaRPr lang="en-CA" sz="1000" dirty="0"/>
          </a:p>
          <a:p>
            <a:pPr marL="914400" lvl="1" indent="-514350">
              <a:buFont typeface="+mj-lt"/>
              <a:buAutoNum type="arabicPeriod"/>
            </a:pPr>
            <a:r>
              <a:rPr lang="en-CA" u="sng" dirty="0"/>
              <a:t>Search strategy</a:t>
            </a:r>
            <a:r>
              <a:rPr lang="en-CA" dirty="0"/>
              <a:t>: </a:t>
            </a:r>
            <a:r>
              <a:rPr lang="en-CA" sz="2400" dirty="0"/>
              <a:t>Try different search words to vary your results and use the database search tips guide </a:t>
            </a:r>
          </a:p>
          <a:p>
            <a:pPr marL="914400" lvl="1" indent="-514350">
              <a:buFont typeface="+mj-lt"/>
              <a:buAutoNum type="arabicPeriod"/>
            </a:pPr>
            <a:endParaRPr lang="en-CA" sz="1000" dirty="0"/>
          </a:p>
          <a:p>
            <a:pPr marL="914400" lvl="1" indent="-514350">
              <a:buFont typeface="+mj-lt"/>
              <a:buAutoNum type="arabicPeriod"/>
            </a:pPr>
            <a:r>
              <a:rPr lang="en-CA" u="sng" dirty="0"/>
              <a:t>Whether the information is published</a:t>
            </a:r>
            <a:r>
              <a:rPr lang="en-CA" dirty="0"/>
              <a:t>: </a:t>
            </a:r>
            <a:r>
              <a:rPr lang="en-CA" sz="2400" dirty="0"/>
              <a:t>Be flexible: identify alternatives if you cannot find the information you need</a:t>
            </a:r>
          </a:p>
          <a:p>
            <a:pPr marL="914400" lvl="1" indent="-514350">
              <a:buFont typeface="+mj-lt"/>
              <a:buAutoNum type="arabicPeriod"/>
            </a:pPr>
            <a:endParaRPr lang="en-CA" sz="1000" dirty="0"/>
          </a:p>
          <a:p>
            <a:pPr marL="914400" lvl="1" indent="-514350">
              <a:buFont typeface="+mj-lt"/>
              <a:buAutoNum type="arabicPeriod"/>
            </a:pPr>
            <a:r>
              <a:rPr lang="en-CA" u="sng" dirty="0"/>
              <a:t>Have you asked for help?</a:t>
            </a:r>
            <a:r>
              <a:rPr lang="en-US" dirty="0"/>
              <a:t>: </a:t>
            </a:r>
            <a:r>
              <a:rPr lang="en-US" sz="2400" dirty="0"/>
              <a:t>Ask the librarians if you cannot find information</a:t>
            </a:r>
            <a:endParaRPr lang="en-CA" sz="2400" u="sng" dirty="0"/>
          </a:p>
        </p:txBody>
      </p:sp>
    </p:spTree>
    <p:extLst>
      <p:ext uri="{BB962C8B-B14F-4D97-AF65-F5344CB8AC3E}">
        <p14:creationId xmlns:p14="http://schemas.microsoft.com/office/powerpoint/2010/main" val="39156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457200" y="-85060"/>
            <a:ext cx="8229600" cy="1143000"/>
          </a:xfrm>
        </p:spPr>
        <p:txBody>
          <a:bodyPr>
            <a:normAutofit fontScale="90000"/>
          </a:bodyPr>
          <a:lstStyle/>
          <a:p>
            <a:r>
              <a:rPr lang="en-CA" sz="3200" dirty="0">
                <a:solidFill>
                  <a:srgbClr val="354047"/>
                </a:solidFill>
              </a:rPr>
              <a:t>Research Strategy: </a:t>
            </a:r>
            <a:br>
              <a:rPr lang="en-CA" sz="3200" dirty="0">
                <a:solidFill>
                  <a:srgbClr val="354047"/>
                </a:solidFill>
              </a:rPr>
            </a:br>
            <a:r>
              <a:rPr lang="en-CA" sz="3200" dirty="0">
                <a:solidFill>
                  <a:srgbClr val="354047"/>
                </a:solidFill>
              </a:rPr>
              <a:t>Who would collect/publish the information?</a:t>
            </a:r>
            <a:endParaRPr lang="en-US" sz="3200" dirty="0">
              <a:solidFill>
                <a:srgbClr val="354047"/>
              </a:solidFill>
            </a:endParaRPr>
          </a:p>
        </p:txBody>
      </p:sp>
      <p:sp>
        <p:nvSpPr>
          <p:cNvPr id="660483" name="Rectangle 3"/>
          <p:cNvSpPr>
            <a:spLocks noGrp="1" noChangeArrowheads="1"/>
          </p:cNvSpPr>
          <p:nvPr>
            <p:ph idx="1"/>
          </p:nvPr>
        </p:nvSpPr>
        <p:spPr>
          <a:xfrm>
            <a:off x="3352800" y="1295400"/>
            <a:ext cx="5486400" cy="5029200"/>
          </a:xfrm>
          <a:solidFill>
            <a:schemeClr val="tx2">
              <a:lumMod val="20000"/>
              <a:lumOff val="80000"/>
            </a:schemeClr>
          </a:solidFill>
          <a:ln>
            <a:solidFill>
              <a:schemeClr val="bg1">
                <a:lumMod val="50000"/>
              </a:schemeClr>
            </a:solidFill>
          </a:ln>
        </p:spPr>
        <p:txBody>
          <a:bodyPr/>
          <a:lstStyle/>
          <a:p>
            <a:pPr marL="0" indent="0">
              <a:buNone/>
            </a:pPr>
            <a:r>
              <a:rPr lang="en-CA" dirty="0"/>
              <a:t>I need to find out how many new vehicles were registered in BC in 2016. Where can I find this out?</a:t>
            </a:r>
          </a:p>
          <a:p>
            <a:pPr marL="457200" indent="-457200"/>
            <a:endParaRPr lang="en-CA" sz="1800" dirty="0"/>
          </a:p>
          <a:p>
            <a:pPr marL="857250" lvl="1" indent="-457200">
              <a:buFontTx/>
              <a:buAutoNum type="alphaUcPeriod"/>
            </a:pPr>
            <a:r>
              <a:rPr lang="en-CA" dirty="0">
                <a:solidFill>
                  <a:schemeClr val="tx1"/>
                </a:solidFill>
              </a:rPr>
              <a:t>Primary research</a:t>
            </a:r>
          </a:p>
          <a:p>
            <a:pPr marL="857250" lvl="1" indent="-457200">
              <a:buFontTx/>
              <a:buAutoNum type="alphaUcPeriod"/>
            </a:pPr>
            <a:endParaRPr lang="en-CA" dirty="0">
              <a:solidFill>
                <a:schemeClr val="tx1"/>
              </a:solidFill>
            </a:endParaRPr>
          </a:p>
          <a:p>
            <a:pPr marL="857250" lvl="1" indent="-457200">
              <a:buFontTx/>
              <a:buAutoNum type="alphaUcPeriod"/>
            </a:pPr>
            <a:r>
              <a:rPr lang="en-CA" dirty="0"/>
              <a:t>Statistics Canada</a:t>
            </a:r>
            <a:endParaRPr lang="en-CA" dirty="0">
              <a:solidFill>
                <a:schemeClr val="tx1"/>
              </a:solidFill>
            </a:endParaRPr>
          </a:p>
          <a:p>
            <a:pPr marL="857250" lvl="1" indent="-457200">
              <a:buFontTx/>
              <a:buAutoNum type="alphaUcPeriod"/>
            </a:pPr>
            <a:endParaRPr lang="en-CA" sz="1400" dirty="0">
              <a:solidFill>
                <a:schemeClr val="tx1"/>
              </a:solidFill>
            </a:endParaRPr>
          </a:p>
          <a:p>
            <a:pPr marL="400050" lvl="1" indent="0">
              <a:buNone/>
            </a:pPr>
            <a:endParaRPr lang="en-CA" sz="1400" dirty="0">
              <a:solidFill>
                <a:srgbClr val="FF0000"/>
              </a:solidFill>
            </a:endParaRPr>
          </a:p>
          <a:p>
            <a:pPr marL="857250" lvl="1" indent="-457200">
              <a:buFontTx/>
              <a:buAutoNum type="alphaUcPeriod" startAt="3"/>
            </a:pPr>
            <a:r>
              <a:rPr lang="en-CA" dirty="0">
                <a:solidFill>
                  <a:schemeClr val="tx1"/>
                </a:solidFill>
              </a:rPr>
              <a:t>Market research databases</a:t>
            </a:r>
          </a:p>
          <a:p>
            <a:pPr marL="457200" indent="-457200"/>
            <a:endParaRPr lang="en-CA" dirty="0">
              <a:solidFill>
                <a:schemeClr val="tx1"/>
              </a:solidFill>
              <a:latin typeface="Calibri" pitchFamily="34" charset="0"/>
            </a:endParaRPr>
          </a:p>
          <a:p>
            <a:pPr marL="457200" indent="-457200">
              <a:buFontTx/>
              <a:buAutoNum type="alphaUcPeriod" startAt="3"/>
            </a:pPr>
            <a:endParaRPr lang="en-CA" dirty="0">
              <a:solidFill>
                <a:schemeClr val="tx1"/>
              </a:solidFill>
              <a:latin typeface="Calibri" pitchFamily="34" charset="0"/>
            </a:endParaRPr>
          </a:p>
          <a:p>
            <a:pPr marL="457200" indent="-457200"/>
            <a:endParaRPr lang="en-US" dirty="0">
              <a:solidFill>
                <a:schemeClr val="tx1"/>
              </a:solidFill>
              <a:latin typeface="Calibri" pitchFamily="34" charset="0"/>
            </a:endParaRPr>
          </a:p>
        </p:txBody>
      </p:sp>
      <p:pic>
        <p:nvPicPr>
          <p:cNvPr id="5" name="Picture 6" descr="0033784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819401"/>
            <a:ext cx="2743200" cy="14053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p:cNvSpPr>
            <a:spLocks noChangeArrowheads="1"/>
          </p:cNvSpPr>
          <p:nvPr/>
        </p:nvSpPr>
        <p:spPr bwMode="auto">
          <a:xfrm>
            <a:off x="152400" y="2133600"/>
            <a:ext cx="2895600" cy="3657600"/>
          </a:xfrm>
          <a:prstGeom prst="wedgeRoundRectCallout">
            <a:avLst>
              <a:gd name="adj1" fmla="val 72503"/>
              <a:gd name="adj2" fmla="val 17134"/>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spcBef>
                <a:spcPct val="0"/>
              </a:spcBef>
            </a:pPr>
            <a:r>
              <a:rPr lang="en-CA" dirty="0">
                <a:latin typeface="+mn-lt"/>
              </a:rPr>
              <a:t>Statistics Canada collects not only census data, but also economic and industry statistics. </a:t>
            </a:r>
          </a:p>
          <a:p>
            <a:pPr>
              <a:spcBef>
                <a:spcPct val="0"/>
              </a:spcBef>
            </a:pPr>
            <a:endParaRPr lang="en-CA" dirty="0"/>
          </a:p>
          <a:p>
            <a:pPr>
              <a:spcBef>
                <a:spcPct val="0"/>
              </a:spcBef>
            </a:pPr>
            <a:r>
              <a:rPr lang="en-CA" dirty="0">
                <a:latin typeface="+mn-lt"/>
              </a:rPr>
              <a:t>Statistics are often available at the federal and provincial level and sometimes for municipalities.</a:t>
            </a:r>
            <a:endParaRPr lang="en-US" dirty="0">
              <a:latin typeface="+mn-lt"/>
            </a:endParaRPr>
          </a:p>
        </p:txBody>
      </p:sp>
      <p:sp>
        <p:nvSpPr>
          <p:cNvPr id="2" name="TextBox 1"/>
          <p:cNvSpPr txBox="1"/>
          <p:nvPr/>
        </p:nvSpPr>
        <p:spPr>
          <a:xfrm>
            <a:off x="3695700" y="4648200"/>
            <a:ext cx="4191000" cy="523220"/>
          </a:xfrm>
          <a:prstGeom prst="rect">
            <a:avLst/>
          </a:prstGeom>
          <a:solidFill>
            <a:schemeClr val="tx2">
              <a:lumMod val="20000"/>
              <a:lumOff val="80000"/>
            </a:schemeClr>
          </a:solidFill>
        </p:spPr>
        <p:txBody>
          <a:bodyPr wrap="square" rtlCol="0">
            <a:spAutoFit/>
          </a:bodyPr>
          <a:lstStyle/>
          <a:p>
            <a:r>
              <a:rPr lang="en-CA" sz="2800" dirty="0">
                <a:solidFill>
                  <a:srgbClr val="FF0000"/>
                </a:solidFill>
                <a:latin typeface="+mn-lt"/>
              </a:rPr>
              <a:t>B. Statistics Canada</a:t>
            </a:r>
            <a:endParaRPr lang="en-US" sz="2800" dirty="0">
              <a:solidFill>
                <a:srgbClr val="FF0000"/>
              </a:solidFill>
              <a:latin typeface="+mn-lt"/>
            </a:endParaRPr>
          </a:p>
        </p:txBody>
      </p:sp>
    </p:spTree>
    <p:extLst>
      <p:ext uri="{BB962C8B-B14F-4D97-AF65-F5344CB8AC3E}">
        <p14:creationId xmlns:p14="http://schemas.microsoft.com/office/powerpoint/2010/main" val="9566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00440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740" y="18288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67298" name="Rectangle 2"/>
          <p:cNvSpPr>
            <a:spLocks noGrp="1" noChangeArrowheads="1"/>
          </p:cNvSpPr>
          <p:nvPr>
            <p:ph type="title"/>
          </p:nvPr>
        </p:nvSpPr>
        <p:spPr>
          <a:xfrm>
            <a:off x="457200" y="-96089"/>
            <a:ext cx="8229600" cy="1143000"/>
          </a:xfrm>
        </p:spPr>
        <p:txBody>
          <a:bodyPr>
            <a:normAutofit fontScale="90000"/>
          </a:bodyPr>
          <a:lstStyle/>
          <a:p>
            <a:r>
              <a:rPr lang="en-CA" sz="3200" dirty="0">
                <a:solidFill>
                  <a:srgbClr val="354047"/>
                </a:solidFill>
              </a:rPr>
              <a:t>Research Strategy: </a:t>
            </a:r>
            <a:br>
              <a:rPr lang="en-CA" sz="3200" dirty="0">
                <a:solidFill>
                  <a:srgbClr val="354047"/>
                </a:solidFill>
              </a:rPr>
            </a:br>
            <a:r>
              <a:rPr lang="en-CA" sz="3200" dirty="0">
                <a:solidFill>
                  <a:srgbClr val="354047"/>
                </a:solidFill>
              </a:rPr>
              <a:t>Who would collect/publish the information?</a:t>
            </a:r>
            <a:endParaRPr lang="en-US" sz="3200" dirty="0">
              <a:solidFill>
                <a:srgbClr val="354047"/>
              </a:solidFill>
            </a:endParaRPr>
          </a:p>
        </p:txBody>
      </p:sp>
      <p:sp>
        <p:nvSpPr>
          <p:cNvPr id="567299" name="Rectangle 3"/>
          <p:cNvSpPr>
            <a:spLocks noGrp="1" noChangeArrowheads="1"/>
          </p:cNvSpPr>
          <p:nvPr>
            <p:ph idx="1"/>
          </p:nvPr>
        </p:nvSpPr>
        <p:spPr>
          <a:xfrm>
            <a:off x="323850" y="1066800"/>
            <a:ext cx="4476750" cy="5668662"/>
          </a:xfrm>
          <a:solidFill>
            <a:schemeClr val="tx2">
              <a:lumMod val="20000"/>
              <a:lumOff val="80000"/>
            </a:schemeClr>
          </a:solidFill>
          <a:ln>
            <a:solidFill>
              <a:schemeClr val="bg1">
                <a:lumMod val="50000"/>
              </a:schemeClr>
            </a:solidFill>
          </a:ln>
        </p:spPr>
        <p:txBody>
          <a:bodyPr>
            <a:normAutofit lnSpcReduction="10000"/>
          </a:bodyPr>
          <a:lstStyle/>
          <a:p>
            <a:pPr marL="0" indent="0">
              <a:buNone/>
            </a:pPr>
            <a:r>
              <a:rPr lang="en-CA" sz="2800" dirty="0"/>
              <a:t>“I need to find the number of cruise ship passengers who shop for clothing in Yaletown.” Where can I find this out?</a:t>
            </a:r>
          </a:p>
          <a:p>
            <a:pPr marL="457200" indent="-457200"/>
            <a:endParaRPr lang="en-CA" sz="1600" dirty="0"/>
          </a:p>
          <a:p>
            <a:pPr marL="857250" lvl="1" indent="-457200">
              <a:buFontTx/>
              <a:buAutoNum type="alphaUcPeriod"/>
            </a:pPr>
            <a:r>
              <a:rPr lang="en-CA" dirty="0">
                <a:solidFill>
                  <a:schemeClr val="tx1"/>
                </a:solidFill>
              </a:rPr>
              <a:t>Market research databases</a:t>
            </a:r>
          </a:p>
          <a:p>
            <a:pPr marL="857250" lvl="1" indent="-457200">
              <a:buFontTx/>
              <a:buAutoNum type="alphaUcPeriod"/>
            </a:pPr>
            <a:endParaRPr lang="en-CA" sz="1000" dirty="0">
              <a:solidFill>
                <a:schemeClr val="tx1"/>
              </a:solidFill>
            </a:endParaRPr>
          </a:p>
          <a:p>
            <a:pPr marL="857250" lvl="1" indent="-457200">
              <a:buFontTx/>
              <a:buAutoNum type="alphaUcPeriod"/>
            </a:pPr>
            <a:r>
              <a:rPr lang="en-CA" dirty="0">
                <a:solidFill>
                  <a:schemeClr val="tx1"/>
                </a:solidFill>
              </a:rPr>
              <a:t>Article databases</a:t>
            </a:r>
          </a:p>
          <a:p>
            <a:pPr marL="857250" lvl="1" indent="-457200">
              <a:buFontTx/>
              <a:buAutoNum type="alphaUcPeriod"/>
            </a:pPr>
            <a:endParaRPr lang="en-CA" sz="1000" dirty="0">
              <a:solidFill>
                <a:schemeClr val="tx1"/>
              </a:solidFill>
            </a:endParaRPr>
          </a:p>
          <a:p>
            <a:pPr marL="857250" lvl="1" indent="-457200">
              <a:buFontTx/>
              <a:buAutoNum type="alphaUcPeriod"/>
            </a:pPr>
            <a:r>
              <a:rPr lang="en-CA" dirty="0">
                <a:solidFill>
                  <a:schemeClr val="tx1"/>
                </a:solidFill>
              </a:rPr>
              <a:t>Free websites</a:t>
            </a:r>
          </a:p>
          <a:p>
            <a:pPr marL="857250" lvl="1" indent="-457200">
              <a:buFontTx/>
              <a:buAutoNum type="alphaUcPeriod"/>
            </a:pPr>
            <a:endParaRPr lang="en-CA" sz="1000" dirty="0">
              <a:solidFill>
                <a:schemeClr val="tx1"/>
              </a:solidFill>
            </a:endParaRPr>
          </a:p>
          <a:p>
            <a:pPr marL="857250" lvl="1" indent="-457200">
              <a:buFontTx/>
              <a:buAutoNum type="alphaUcPeriod"/>
            </a:pPr>
            <a:r>
              <a:rPr lang="en-CA" dirty="0"/>
              <a:t>Primary research</a:t>
            </a:r>
          </a:p>
          <a:p>
            <a:pPr marL="457200" indent="-457200">
              <a:buFontTx/>
              <a:buAutoNum type="alphaUcPeriod"/>
            </a:pPr>
            <a:endParaRPr lang="en-CA" sz="1400" dirty="0">
              <a:solidFill>
                <a:schemeClr val="tx1"/>
              </a:solidFill>
            </a:endParaRPr>
          </a:p>
        </p:txBody>
      </p:sp>
      <p:sp>
        <p:nvSpPr>
          <p:cNvPr id="5" name="Rectangle 9"/>
          <p:cNvSpPr>
            <a:spLocks noChangeArrowheads="1"/>
          </p:cNvSpPr>
          <p:nvPr/>
        </p:nvSpPr>
        <p:spPr bwMode="auto">
          <a:xfrm>
            <a:off x="5020340" y="1085894"/>
            <a:ext cx="4038600" cy="478505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sz="2400" dirty="0">
                <a:latin typeface="+mn-lt"/>
              </a:rPr>
              <a:t>What you </a:t>
            </a:r>
            <a:r>
              <a:rPr lang="en-CA" sz="2400" u="sng" dirty="0">
                <a:latin typeface="+mn-lt"/>
              </a:rPr>
              <a:t>can</a:t>
            </a:r>
            <a:r>
              <a:rPr lang="en-CA" sz="2400" dirty="0">
                <a:latin typeface="+mn-lt"/>
              </a:rPr>
              <a:t> find through secondary research:</a:t>
            </a:r>
          </a:p>
          <a:p>
            <a:endParaRPr lang="en-CA" sz="400" dirty="0">
              <a:latin typeface="+mn-lt"/>
            </a:endParaRPr>
          </a:p>
          <a:p>
            <a:pPr>
              <a:buFontTx/>
              <a:buChar char="•"/>
            </a:pPr>
            <a:r>
              <a:rPr lang="en-CA" sz="2000" b="0" dirty="0">
                <a:latin typeface="+mn-lt"/>
              </a:rPr>
              <a:t> </a:t>
            </a:r>
            <a:r>
              <a:rPr lang="en-CA" sz="2400" b="0" dirty="0">
                <a:latin typeface="+mn-lt"/>
              </a:rPr>
              <a:t>Monthly cruise ship passenger statistics (Port of Vancouver)</a:t>
            </a:r>
          </a:p>
          <a:p>
            <a:endParaRPr lang="en-CA" sz="400" b="0" dirty="0">
              <a:latin typeface="+mn-lt"/>
            </a:endParaRPr>
          </a:p>
          <a:p>
            <a:pPr>
              <a:buFontTx/>
              <a:buChar char="•"/>
            </a:pPr>
            <a:r>
              <a:rPr lang="en-CA" sz="2400" b="0" dirty="0">
                <a:latin typeface="+mn-lt"/>
              </a:rPr>
              <a:t>Articles on cruise ship passengers and shopping in Vancouver</a:t>
            </a:r>
          </a:p>
          <a:p>
            <a:endParaRPr lang="en-CA" sz="400" b="0" dirty="0">
              <a:latin typeface="+mn-lt"/>
            </a:endParaRPr>
          </a:p>
          <a:p>
            <a:pPr>
              <a:buFontTx/>
              <a:buChar char="•"/>
            </a:pPr>
            <a:r>
              <a:rPr lang="en-CA" sz="2400" b="0" dirty="0">
                <a:latin typeface="+mn-lt"/>
              </a:rPr>
              <a:t>Profile of the BC Cruise Industry (Cruise BC Association)</a:t>
            </a:r>
          </a:p>
        </p:txBody>
      </p:sp>
      <p:sp>
        <p:nvSpPr>
          <p:cNvPr id="7" name="TextBox 6"/>
          <p:cNvSpPr txBox="1"/>
          <p:nvPr/>
        </p:nvSpPr>
        <p:spPr>
          <a:xfrm>
            <a:off x="762000" y="6101090"/>
            <a:ext cx="3886200" cy="523220"/>
          </a:xfrm>
          <a:prstGeom prst="rect">
            <a:avLst/>
          </a:prstGeom>
          <a:solidFill>
            <a:schemeClr val="tx2">
              <a:lumMod val="20000"/>
              <a:lumOff val="80000"/>
            </a:schemeClr>
          </a:solidFill>
        </p:spPr>
        <p:txBody>
          <a:bodyPr wrap="square" rtlCol="0">
            <a:spAutoFit/>
          </a:bodyPr>
          <a:lstStyle/>
          <a:p>
            <a:r>
              <a:rPr lang="en-CA" sz="2800" dirty="0">
                <a:solidFill>
                  <a:srgbClr val="FF0000"/>
                </a:solidFill>
                <a:latin typeface="+mn-lt"/>
              </a:rPr>
              <a:t>D. Primary research</a:t>
            </a:r>
            <a:endParaRPr lang="en-US" sz="2800" dirty="0">
              <a:solidFill>
                <a:srgbClr val="FF0000"/>
              </a:solidFill>
              <a:latin typeface="+mn-lt"/>
            </a:endParaRPr>
          </a:p>
        </p:txBody>
      </p:sp>
      <p:sp>
        <p:nvSpPr>
          <p:cNvPr id="6" name="AutoShape 5"/>
          <p:cNvSpPr>
            <a:spLocks noChangeArrowheads="1"/>
          </p:cNvSpPr>
          <p:nvPr/>
        </p:nvSpPr>
        <p:spPr bwMode="auto">
          <a:xfrm>
            <a:off x="4953000" y="5715000"/>
            <a:ext cx="3916680" cy="990600"/>
          </a:xfrm>
          <a:prstGeom prst="wedgeRoundRectCallout">
            <a:avLst>
              <a:gd name="adj1" fmla="val -69480"/>
              <a:gd name="adj2" fmla="val -558"/>
              <a:gd name="adj3"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spcBef>
                <a:spcPct val="0"/>
              </a:spcBef>
            </a:pPr>
            <a:r>
              <a:rPr lang="en-CA" dirty="0">
                <a:solidFill>
                  <a:schemeClr val="tx1"/>
                </a:solidFill>
              </a:rPr>
              <a:t>This is a very specific group of consumers and a very specific location.</a:t>
            </a:r>
          </a:p>
          <a:p>
            <a:pPr>
              <a:spcBef>
                <a:spcPct val="0"/>
              </a:spcBef>
            </a:pPr>
            <a:endParaRPr lang="en-CA" sz="1200" dirty="0"/>
          </a:p>
        </p:txBody>
      </p:sp>
    </p:spTree>
    <p:extLst>
      <p:ext uri="{BB962C8B-B14F-4D97-AF65-F5344CB8AC3E}">
        <p14:creationId xmlns:p14="http://schemas.microsoft.com/office/powerpoint/2010/main" val="5428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3" name="Rectangle 3"/>
          <p:cNvSpPr>
            <a:spLocks noGrp="1" noChangeArrowheads="1"/>
          </p:cNvSpPr>
          <p:nvPr>
            <p:ph type="title"/>
          </p:nvPr>
        </p:nvSpPr>
        <p:spPr>
          <a:xfrm>
            <a:off x="531812" y="76200"/>
            <a:ext cx="8305800" cy="1066800"/>
          </a:xfrm>
          <a:noFill/>
          <a:ln/>
        </p:spPr>
        <p:txBody>
          <a:bodyPr/>
          <a:lstStyle/>
          <a:p>
            <a:r>
              <a:rPr lang="en-CA" sz="3200" dirty="0">
                <a:solidFill>
                  <a:srgbClr val="354047"/>
                </a:solidFill>
              </a:rPr>
              <a:t>David Lam Management Research Library</a:t>
            </a:r>
            <a:endParaRPr lang="en-US" sz="3200" dirty="0">
              <a:solidFill>
                <a:srgbClr val="354047"/>
              </a:solidFill>
            </a:endParaRPr>
          </a:p>
        </p:txBody>
      </p:sp>
      <p:sp>
        <p:nvSpPr>
          <p:cNvPr id="542722" name="Rectangle 2"/>
          <p:cNvSpPr>
            <a:spLocks noGrp="1" noChangeArrowheads="1"/>
          </p:cNvSpPr>
          <p:nvPr>
            <p:ph idx="1"/>
          </p:nvPr>
        </p:nvSpPr>
        <p:spPr>
          <a:xfrm>
            <a:off x="341312" y="4343400"/>
            <a:ext cx="8686800" cy="2057400"/>
          </a:xfrm>
          <a:noFill/>
          <a:ln>
            <a:solidFill>
              <a:schemeClr val="bg1">
                <a:lumMod val="65000"/>
              </a:schemeClr>
            </a:solidFill>
            <a:miter lim="800000"/>
            <a:headEnd/>
            <a:tailEnd/>
          </a:ln>
        </p:spPr>
        <p:txBody>
          <a:bodyPr>
            <a:normAutofit fontScale="85000" lnSpcReduction="10000"/>
          </a:bodyPr>
          <a:lstStyle/>
          <a:p>
            <a:pPr>
              <a:buFontTx/>
              <a:buChar char="•"/>
            </a:pPr>
            <a:r>
              <a:rPr lang="en-US" altLang="en-US" b="0" dirty="0">
                <a:solidFill>
                  <a:schemeClr val="tx1"/>
                </a:solidFill>
              </a:rPr>
              <a:t>Materials on commerce and business administration</a:t>
            </a:r>
          </a:p>
          <a:p>
            <a:pPr>
              <a:buFontTx/>
              <a:buChar char="•"/>
            </a:pPr>
            <a:endParaRPr lang="en-US" altLang="en-US" sz="800" b="0" dirty="0">
              <a:solidFill>
                <a:schemeClr val="tx1"/>
              </a:solidFill>
            </a:endParaRPr>
          </a:p>
          <a:p>
            <a:pPr>
              <a:buFontTx/>
              <a:buChar char="•"/>
            </a:pPr>
            <a:r>
              <a:rPr lang="en-CA" altLang="en-US" b="0" dirty="0">
                <a:solidFill>
                  <a:schemeClr val="tx1"/>
                </a:solidFill>
              </a:rPr>
              <a:t>Librarians who specialize in business research</a:t>
            </a:r>
          </a:p>
          <a:p>
            <a:pPr>
              <a:buFontTx/>
              <a:buChar char="•"/>
            </a:pPr>
            <a:endParaRPr lang="en-CA" altLang="en-US" sz="800" b="0" dirty="0">
              <a:solidFill>
                <a:schemeClr val="tx1"/>
              </a:solidFill>
            </a:endParaRPr>
          </a:p>
          <a:p>
            <a:pPr>
              <a:buFontTx/>
              <a:buChar char="•"/>
            </a:pPr>
            <a:r>
              <a:rPr lang="en-US" altLang="en-US" b="0" dirty="0">
                <a:solidFill>
                  <a:schemeClr val="tx1"/>
                </a:solidFill>
              </a:rPr>
              <a:t>Located with the </a:t>
            </a:r>
            <a:r>
              <a:rPr lang="en-US" altLang="en-US" dirty="0">
                <a:solidFill>
                  <a:schemeClr val="tx1"/>
                </a:solidFill>
              </a:rPr>
              <a:t>Canaccord Learning Commons</a:t>
            </a:r>
            <a:endParaRPr lang="en-CA" altLang="en-US" dirty="0">
              <a:solidFill>
                <a:schemeClr val="tx1"/>
              </a:solidFill>
            </a:endParaRPr>
          </a:p>
        </p:txBody>
      </p:sp>
      <p:pic>
        <p:nvPicPr>
          <p:cNvPr id="8" name="Picture 5" descr="pic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900112"/>
            <a:ext cx="26638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1E831D-6BBB-46C4-9AD1-5D8A485840A1}"/>
              </a:ext>
            </a:extLst>
          </p:cNvPr>
          <p:cNvSpPr txBox="1"/>
          <p:nvPr/>
        </p:nvSpPr>
        <p:spPr>
          <a:xfrm>
            <a:off x="1378228" y="1586807"/>
            <a:ext cx="3505200" cy="800219"/>
          </a:xfrm>
          <a:prstGeom prst="rect">
            <a:avLst/>
          </a:prstGeom>
          <a:noFill/>
        </p:spPr>
        <p:txBody>
          <a:bodyPr wrap="square" rtlCol="0">
            <a:spAutoFit/>
          </a:bodyPr>
          <a:lstStyle/>
          <a:p>
            <a:r>
              <a:rPr lang="en-CA" sz="2800" b="1" kern="100" spc="-40" dirty="0" err="1">
                <a:solidFill>
                  <a:srgbClr val="778285"/>
                </a:solidFill>
                <a:latin typeface="Calibri" pitchFamily="34" charset="0"/>
              </a:rPr>
              <a:t>CLC:Online</a:t>
            </a:r>
            <a:r>
              <a:rPr lang="en-CA" sz="2800" b="1" kern="100" spc="-40" dirty="0">
                <a:solidFill>
                  <a:srgbClr val="778285"/>
                </a:solidFill>
                <a:latin typeface="Calibri" pitchFamily="34" charset="0"/>
              </a:rPr>
              <a:t> </a:t>
            </a:r>
            <a:r>
              <a:rPr lang="en-CA" sz="2800" kern="100" spc="-40" dirty="0">
                <a:solidFill>
                  <a:srgbClr val="778285"/>
                </a:solidFill>
                <a:latin typeface="Calibri" pitchFamily="34" charset="0"/>
              </a:rPr>
              <a:t>on Canvas</a:t>
            </a:r>
            <a:endParaRPr lang="en-CA" sz="2800" dirty="0">
              <a:solidFill>
                <a:prstClr val="black"/>
              </a:solidFill>
              <a:latin typeface="Calibri" pitchFamily="34" charset="0"/>
            </a:endParaRPr>
          </a:p>
          <a:p>
            <a:endParaRPr lang="en-CA" dirty="0"/>
          </a:p>
        </p:txBody>
      </p:sp>
      <p:sp>
        <p:nvSpPr>
          <p:cNvPr id="6" name="TextBox 5">
            <a:extLst>
              <a:ext uri="{FF2B5EF4-FFF2-40B4-BE49-F238E27FC236}">
                <a16:creationId xmlns:a16="http://schemas.microsoft.com/office/drawing/2014/main" id="{7B047685-D9F4-4A69-9AF0-054CECF1E1E4}"/>
              </a:ext>
            </a:extLst>
          </p:cNvPr>
          <p:cNvSpPr txBox="1"/>
          <p:nvPr/>
        </p:nvSpPr>
        <p:spPr>
          <a:xfrm>
            <a:off x="914400" y="2514599"/>
            <a:ext cx="3657600" cy="584775"/>
          </a:xfrm>
          <a:prstGeom prst="rect">
            <a:avLst/>
          </a:prstGeom>
          <a:noFill/>
          <a:ln w="19050">
            <a:solidFill>
              <a:srgbClr val="65B333"/>
            </a:solidFill>
          </a:ln>
        </p:spPr>
        <p:txBody>
          <a:bodyPr wrap="square" rtlCol="0">
            <a:spAutoFit/>
          </a:bodyPr>
          <a:lstStyle/>
          <a:p>
            <a:pPr algn="ctr"/>
            <a:r>
              <a:rPr lang="en-CA" sz="3200" dirty="0">
                <a:latin typeface="+mn-lt"/>
                <a:hlinkClick r:id="rId4"/>
              </a:rPr>
              <a:t>lam.library.ubc.ca</a:t>
            </a:r>
            <a:endParaRPr lang="en-US" sz="3200" dirty="0">
              <a:latin typeface="+mn-lt"/>
            </a:endParaRPr>
          </a:p>
        </p:txBody>
      </p:sp>
    </p:spTree>
    <p:extLst>
      <p:ext uri="{BB962C8B-B14F-4D97-AF65-F5344CB8AC3E}">
        <p14:creationId xmlns:p14="http://schemas.microsoft.com/office/powerpoint/2010/main" val="1638775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sz="quarter" idx="13"/>
          </p:nvPr>
        </p:nvSpPr>
        <p:spPr>
          <a:xfrm>
            <a:off x="622069" y="4038600"/>
            <a:ext cx="4026131" cy="2667000"/>
          </a:xfrm>
          <a:solidFill>
            <a:schemeClr val="bg1"/>
          </a:solidFill>
          <a:ln>
            <a:noFill/>
            <a:miter lim="800000"/>
            <a:headEnd/>
            <a:tailEnd/>
          </a:ln>
        </p:spPr>
        <p:txBody>
          <a:bodyPr/>
          <a:lstStyle/>
          <a:p>
            <a:r>
              <a:rPr lang="en-CA" b="0" dirty="0">
                <a:solidFill>
                  <a:schemeClr val="tx1"/>
                </a:solidFill>
              </a:rPr>
              <a:t>Citation Style:</a:t>
            </a:r>
          </a:p>
          <a:p>
            <a:pPr>
              <a:buFont typeface="Arial" panose="020B0604020202020204" pitchFamily="34" charset="0"/>
              <a:buChar char="•"/>
            </a:pPr>
            <a:r>
              <a:rPr lang="en-CA" dirty="0"/>
              <a:t>Most often APA in business</a:t>
            </a:r>
          </a:p>
          <a:p>
            <a:pPr>
              <a:buFont typeface="Arial" panose="020B0604020202020204" pitchFamily="34" charset="0"/>
              <a:buChar char="•"/>
            </a:pPr>
            <a:r>
              <a:rPr lang="en-CA" dirty="0"/>
              <a:t>Check with your instructor</a:t>
            </a:r>
            <a:endParaRPr lang="en-US" dirty="0"/>
          </a:p>
          <a:p>
            <a:pPr marL="0" indent="0"/>
            <a:endParaRPr lang="en-US" b="0" dirty="0">
              <a:solidFill>
                <a:schemeClr val="tx1"/>
              </a:solidFill>
              <a:latin typeface="Calibri" pitchFamily="34" charset="0"/>
            </a:endParaRPr>
          </a:p>
        </p:txBody>
      </p:sp>
      <p:pic>
        <p:nvPicPr>
          <p:cNvPr id="2050" name="Picture 2" descr="http://images.boomsbeat.com/data/images/full/24386/cat_6-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752601"/>
            <a:ext cx="3581398" cy="20127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Grp="1" noChangeArrowheads="1"/>
          </p:cNvSpPr>
          <p:nvPr>
            <p:ph type="body" sz="quarter" idx="13"/>
          </p:nvPr>
        </p:nvSpPr>
        <p:spPr>
          <a:xfrm>
            <a:off x="4343401" y="1600200"/>
            <a:ext cx="4648199" cy="5257800"/>
          </a:xfrm>
          <a:solidFill>
            <a:schemeClr val="bg1"/>
          </a:solidFill>
          <a:ln>
            <a:noFill/>
            <a:miter lim="800000"/>
            <a:headEnd/>
            <a:tailEnd/>
          </a:ln>
        </p:spPr>
        <p:txBody>
          <a:bodyPr/>
          <a:lstStyle/>
          <a:p>
            <a:r>
              <a:rPr lang="en-CA" b="0" dirty="0">
                <a:solidFill>
                  <a:schemeClr val="tx1"/>
                </a:solidFill>
              </a:rPr>
              <a:t>You must cite ALL sources!</a:t>
            </a:r>
            <a:br>
              <a:rPr lang="en-CA" b="0" dirty="0">
                <a:solidFill>
                  <a:schemeClr val="tx1"/>
                </a:solidFill>
              </a:rPr>
            </a:br>
            <a:r>
              <a:rPr lang="en-CA" dirty="0"/>
              <a:t>Including: </a:t>
            </a:r>
            <a:r>
              <a:rPr lang="en-CA" dirty="0">
                <a:solidFill>
                  <a:srgbClr val="FF0000"/>
                </a:solidFill>
              </a:rPr>
              <a:t>articles, books, videos, presentations, lectures, blog posts, websites, images, interviews with individuals (even your own)</a:t>
            </a:r>
          </a:p>
          <a:p>
            <a:pPr marL="457200" indent="-457200">
              <a:buFont typeface="+mj-lt"/>
              <a:buAutoNum type="alphaUcPeriod"/>
            </a:pPr>
            <a:r>
              <a:rPr lang="en-CA" dirty="0"/>
              <a:t>In the body of your report (in-text citations)</a:t>
            </a:r>
          </a:p>
          <a:p>
            <a:pPr marL="457200" indent="-457200">
              <a:buFont typeface="+mj-lt"/>
              <a:buAutoNum type="alphaUcPeriod"/>
            </a:pPr>
            <a:r>
              <a:rPr lang="en-CA" dirty="0"/>
              <a:t>In a reference list following your report</a:t>
            </a:r>
          </a:p>
          <a:p>
            <a:pPr marL="457200" indent="-457200">
              <a:buFont typeface="+mj-lt"/>
              <a:buAutoNum type="alphaUcPeriod"/>
            </a:pPr>
            <a:r>
              <a:rPr lang="en-CA" dirty="0"/>
              <a:t>Acknowledgements in presentations</a:t>
            </a:r>
            <a:endParaRPr lang="en-US" dirty="0"/>
          </a:p>
        </p:txBody>
      </p:sp>
      <p:sp>
        <p:nvSpPr>
          <p:cNvPr id="13" name="TextBox 12"/>
          <p:cNvSpPr txBox="1"/>
          <p:nvPr/>
        </p:nvSpPr>
        <p:spPr>
          <a:xfrm rot="5400000">
            <a:off x="-1851688" y="3830656"/>
            <a:ext cx="4539343" cy="230832"/>
          </a:xfrm>
          <a:prstGeom prst="rect">
            <a:avLst/>
          </a:prstGeom>
          <a:noFill/>
        </p:spPr>
        <p:txBody>
          <a:bodyPr wrap="square" rtlCol="0">
            <a:spAutoFit/>
          </a:bodyPr>
          <a:lstStyle/>
          <a:p>
            <a:r>
              <a:rPr lang="en-CA" sz="900" b="0" dirty="0">
                <a:solidFill>
                  <a:schemeClr val="bg1">
                    <a:lumMod val="65000"/>
                  </a:schemeClr>
                </a:solidFill>
                <a:latin typeface="Arial Narrow" panose="020B0606020202030204" pitchFamily="34" charset="0"/>
              </a:rPr>
              <a:t>Image: http://www.boomsbeat.com/articles/1367/20140317/cute-surprised-faces-fluffy-cats-photos.htm/</a:t>
            </a:r>
            <a:endParaRPr lang="en-US" sz="900" b="0" dirty="0">
              <a:solidFill>
                <a:schemeClr val="bg1">
                  <a:lumMod val="65000"/>
                </a:schemeClr>
              </a:solidFill>
              <a:latin typeface="Arial Narrow" panose="020B0606020202030204" pitchFamily="34" charset="0"/>
            </a:endParaRPr>
          </a:p>
        </p:txBody>
      </p:sp>
      <p:sp>
        <p:nvSpPr>
          <p:cNvPr id="8" name="Rectangle 2"/>
          <p:cNvSpPr txBox="1">
            <a:spLocks noChangeArrowheads="1"/>
          </p:cNvSpPr>
          <p:nvPr/>
        </p:nvSpPr>
        <p:spPr>
          <a:xfrm>
            <a:off x="457200" y="228600"/>
            <a:ext cx="8305800" cy="838200"/>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ea typeface="+mj-ea"/>
                <a:cs typeface="+mj-cs"/>
              </a:defRPr>
            </a:lvl1pPr>
          </a:lstStyle>
          <a:p>
            <a:r>
              <a:rPr lang="en-CA" sz="3200" dirty="0">
                <a:solidFill>
                  <a:srgbClr val="354047"/>
                </a:solidFill>
                <a:cs typeface="Calibri" pitchFamily="34" charset="0"/>
              </a:rPr>
              <a:t>Research Basics – Citing</a:t>
            </a:r>
            <a:endParaRPr lang="en-US" sz="3200" dirty="0">
              <a:solidFill>
                <a:srgbClr val="354047"/>
              </a:solidFill>
              <a:cs typeface="Calibri" pitchFamily="34" charset="0"/>
            </a:endParaRPr>
          </a:p>
        </p:txBody>
      </p:sp>
      <p:sp>
        <p:nvSpPr>
          <p:cNvPr id="10" name="Text Box 13"/>
          <p:cNvSpPr txBox="1">
            <a:spLocks noChangeArrowheads="1"/>
          </p:cNvSpPr>
          <p:nvPr/>
        </p:nvSpPr>
        <p:spPr bwMode="auto">
          <a:xfrm>
            <a:off x="304800" y="1123890"/>
            <a:ext cx="8610599" cy="400110"/>
          </a:xfrm>
          <a:prstGeom prst="rect">
            <a:avLst/>
          </a:prstGeom>
          <a:solidFill>
            <a:schemeClr val="tx2">
              <a:lumMod val="20000"/>
              <a:lumOff val="80000"/>
            </a:schemeClr>
          </a:solidFill>
          <a:ln w="9525">
            <a:solidFill>
              <a:schemeClr val="bg1">
                <a:lumMod val="50000"/>
              </a:schemeClr>
            </a:solidFill>
            <a:miter lim="800000"/>
            <a:headEnd/>
            <a:tailEnd/>
          </a:ln>
          <a:effectLst/>
        </p:spPr>
        <p:txBody>
          <a:bodyPr wrap="square">
            <a:spAutoFit/>
          </a:bodyPr>
          <a:lstStyle/>
          <a:p>
            <a:pPr>
              <a:spcBef>
                <a:spcPct val="50000"/>
              </a:spcBef>
            </a:pPr>
            <a:r>
              <a:rPr lang="en-CA" sz="2000" u="sng" dirty="0">
                <a:latin typeface="+mn-lt"/>
              </a:rPr>
              <a:t>Question:</a:t>
            </a:r>
            <a:r>
              <a:rPr lang="en-CA" sz="2000" dirty="0">
                <a:latin typeface="+mn-lt"/>
              </a:rPr>
              <a:t> </a:t>
            </a:r>
            <a:r>
              <a:rPr lang="en-CA" sz="2000" i="1" dirty="0">
                <a:latin typeface="+mn-lt"/>
              </a:rPr>
              <a:t>“What do I need to cite?”</a:t>
            </a:r>
            <a:endParaRPr lang="en-US" sz="2000" i="1" dirty="0">
              <a:latin typeface="+mn-lt"/>
            </a:endParaRPr>
          </a:p>
        </p:txBody>
      </p:sp>
    </p:spTree>
    <p:extLst>
      <p:ext uri="{BB962C8B-B14F-4D97-AF65-F5344CB8AC3E}">
        <p14:creationId xmlns:p14="http://schemas.microsoft.com/office/powerpoint/2010/main" val="855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2" grpId="0" build="p"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0" y="228600"/>
            <a:ext cx="8610600" cy="685800"/>
          </a:xfrm>
        </p:spPr>
        <p:txBody>
          <a:bodyPr/>
          <a:lstStyle/>
          <a:p>
            <a:r>
              <a:rPr lang="en-CA" sz="3200" dirty="0">
                <a:solidFill>
                  <a:schemeClr val="bg1"/>
                </a:solidFill>
              </a:rPr>
              <a:t> </a:t>
            </a:r>
            <a:r>
              <a:rPr lang="en-CA" b="0" spc="-70" dirty="0">
                <a:solidFill>
                  <a:srgbClr val="354047"/>
                </a:solidFill>
                <a:latin typeface="Arial"/>
                <a:cs typeface="Calibri" pitchFamily="34" charset="0"/>
              </a:rPr>
              <a:t>JumpStart Your Research </a:t>
            </a:r>
            <a:r>
              <a:rPr lang="en-CA" sz="3600" dirty="0">
                <a:solidFill>
                  <a:schemeClr val="bg1"/>
                </a:solidFill>
                <a:hlinkClick r:id="rId3"/>
              </a:rPr>
              <a:t>form</a:t>
            </a:r>
            <a:endParaRPr lang="en-US" sz="3600" dirty="0">
              <a:solidFill>
                <a:schemeClr val="bg1"/>
              </a:solidFill>
            </a:endParaRPr>
          </a:p>
        </p:txBody>
      </p:sp>
      <p:sp>
        <p:nvSpPr>
          <p:cNvPr id="11" name="Content Placeholder 10"/>
          <p:cNvSpPr>
            <a:spLocks noGrp="1"/>
          </p:cNvSpPr>
          <p:nvPr>
            <p:ph idx="1"/>
          </p:nvPr>
        </p:nvSpPr>
        <p:spPr>
          <a:xfrm>
            <a:off x="381000" y="1600200"/>
            <a:ext cx="8305800" cy="4343399"/>
          </a:xfrm>
        </p:spPr>
        <p:txBody>
          <a:bodyPr/>
          <a:lstStyle/>
          <a:p>
            <a:pPr marL="457200" indent="-457200">
              <a:buFont typeface="Arial" panose="020B0604020202020204" pitchFamily="34" charset="0"/>
              <a:buChar char="•"/>
            </a:pPr>
            <a:r>
              <a:rPr lang="en-CA" sz="2800" dirty="0"/>
              <a:t>Tool for planning your research process</a:t>
            </a:r>
          </a:p>
          <a:p>
            <a:pPr marL="457200" indent="-457200">
              <a:buFont typeface="Arial" panose="020B0604020202020204" pitchFamily="34" charset="0"/>
              <a:buChar char="•"/>
            </a:pPr>
            <a:r>
              <a:rPr lang="en-CA" sz="2800" dirty="0"/>
              <a:t>Steps to developing a research strategy</a:t>
            </a:r>
          </a:p>
          <a:p>
            <a:pPr marL="457200" indent="-457200">
              <a:buFont typeface="Arial" panose="020B0604020202020204" pitchFamily="34" charset="0"/>
              <a:buChar char="•"/>
            </a:pPr>
            <a:r>
              <a:rPr lang="en-CA" sz="2800" dirty="0"/>
              <a:t>Share with your group members and your client</a:t>
            </a:r>
          </a:p>
          <a:p>
            <a:pPr marL="457200" indent="-457200">
              <a:buFont typeface="Arial" panose="020B0604020202020204" pitchFamily="34" charset="0"/>
              <a:buChar char="•"/>
            </a:pPr>
            <a:endParaRPr lang="en-CA" sz="2800" dirty="0"/>
          </a:p>
          <a:p>
            <a:pPr marL="0" indent="0"/>
            <a:r>
              <a:rPr lang="en-CA" sz="2800" dirty="0"/>
              <a:t>Begin your search by consulting the resources listed on the </a:t>
            </a:r>
            <a:r>
              <a:rPr lang="en-CA" sz="2800" dirty="0">
                <a:hlinkClick r:id="rId3"/>
              </a:rPr>
              <a:t>MM Research Guide</a:t>
            </a:r>
            <a:r>
              <a:rPr lang="en-CA" sz="2800" dirty="0"/>
              <a:t> </a:t>
            </a:r>
          </a:p>
          <a:p>
            <a:pPr marL="457200" indent="-457200">
              <a:buFont typeface="Arial" panose="020B0604020202020204" pitchFamily="34" charset="0"/>
              <a:buChar char="•"/>
            </a:pPr>
            <a:endParaRPr lang="en-CA" sz="2800" dirty="0"/>
          </a:p>
        </p:txBody>
      </p:sp>
    </p:spTree>
    <p:extLst>
      <p:ext uri="{BB962C8B-B14F-4D97-AF65-F5344CB8AC3E}">
        <p14:creationId xmlns:p14="http://schemas.microsoft.com/office/powerpoint/2010/main" val="409317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4175" y="228600"/>
            <a:ext cx="8459825" cy="771525"/>
          </a:xfrm>
          <a:prstGeom prst="rect">
            <a:avLst/>
          </a:prstGeom>
          <a:noFill/>
        </p:spPr>
        <p:txBody>
          <a:bodyPr/>
          <a:lstStyle>
            <a:lvl1pPr marL="342900" indent="-342900" algn="l" defTabSz="914400" rtl="0" eaLnBrk="1" latinLnBrk="0" hangingPunct="1">
              <a:spcBef>
                <a:spcPct val="20000"/>
              </a:spcBef>
              <a:buNone/>
              <a:defRPr sz="4400" kern="1200">
                <a:solidFill>
                  <a:schemeClr val="tx1"/>
                </a:solidFill>
                <a:latin typeface="+mj-lt"/>
                <a:ea typeface="+mj-ea"/>
                <a:cs typeface="+mj-cs"/>
              </a:defRPr>
            </a:lvl1pPr>
          </a:lstStyle>
          <a:p>
            <a:pPr fontAlgn="auto">
              <a:spcAft>
                <a:spcPts val="0"/>
              </a:spcAft>
            </a:pPr>
            <a:r>
              <a:rPr lang="en-CA" sz="2800" dirty="0">
                <a:solidFill>
                  <a:srgbClr val="354047"/>
                </a:solidFill>
                <a:cs typeface="Calibri" panose="020F0502020204030204" pitchFamily="34" charset="0"/>
              </a:rPr>
              <a:t>Evaluate your Sources</a:t>
            </a:r>
            <a:endParaRPr lang="en-US" sz="2800" dirty="0">
              <a:solidFill>
                <a:srgbClr val="354047"/>
              </a:solidFill>
              <a:cs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524000"/>
            <a:ext cx="15525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19325" y="3962400"/>
            <a:ext cx="15621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4" y="4038599"/>
            <a:ext cx="15335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350" y="1514475"/>
            <a:ext cx="15430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447800"/>
            <a:ext cx="15621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200400"/>
            <a:ext cx="2262158" cy="369332"/>
          </a:xfrm>
          <a:prstGeom prst="rect">
            <a:avLst/>
          </a:prstGeom>
          <a:noFill/>
        </p:spPr>
        <p:txBody>
          <a:bodyPr wrap="none" rtlCol="0">
            <a:spAutoFit/>
          </a:bodyPr>
          <a:lstStyle/>
          <a:p>
            <a:r>
              <a:rPr lang="en-CA" dirty="0"/>
              <a:t>Why was it created?</a:t>
            </a:r>
          </a:p>
        </p:txBody>
      </p:sp>
      <p:sp>
        <p:nvSpPr>
          <p:cNvPr id="14" name="TextBox 13"/>
          <p:cNvSpPr txBox="1"/>
          <p:nvPr/>
        </p:nvSpPr>
        <p:spPr>
          <a:xfrm>
            <a:off x="1905000" y="5638800"/>
            <a:ext cx="2274982" cy="646331"/>
          </a:xfrm>
          <a:prstGeom prst="rect">
            <a:avLst/>
          </a:prstGeom>
          <a:noFill/>
        </p:spPr>
        <p:txBody>
          <a:bodyPr wrap="none" rtlCol="0">
            <a:spAutoFit/>
          </a:bodyPr>
          <a:lstStyle/>
          <a:p>
            <a:r>
              <a:rPr lang="en-CA" dirty="0"/>
              <a:t>Comprehensive or </a:t>
            </a:r>
          </a:p>
          <a:p>
            <a:r>
              <a:rPr lang="en-CA" dirty="0"/>
              <a:t>Just a point of view?</a:t>
            </a:r>
          </a:p>
        </p:txBody>
      </p:sp>
      <p:sp>
        <p:nvSpPr>
          <p:cNvPr id="15" name="TextBox 14"/>
          <p:cNvSpPr txBox="1"/>
          <p:nvPr/>
        </p:nvSpPr>
        <p:spPr>
          <a:xfrm>
            <a:off x="3865924" y="3171824"/>
            <a:ext cx="1697901" cy="646331"/>
          </a:xfrm>
          <a:prstGeom prst="rect">
            <a:avLst/>
          </a:prstGeom>
          <a:noFill/>
        </p:spPr>
        <p:txBody>
          <a:bodyPr wrap="none" rtlCol="0">
            <a:spAutoFit/>
          </a:bodyPr>
          <a:lstStyle/>
          <a:p>
            <a:r>
              <a:rPr lang="en-CA" dirty="0"/>
              <a:t>Generalized or</a:t>
            </a:r>
          </a:p>
          <a:p>
            <a:r>
              <a:rPr lang="en-CA" dirty="0"/>
              <a:t>Specialized?</a:t>
            </a:r>
          </a:p>
        </p:txBody>
      </p:sp>
      <p:sp>
        <p:nvSpPr>
          <p:cNvPr id="16" name="TextBox 15"/>
          <p:cNvSpPr txBox="1"/>
          <p:nvPr/>
        </p:nvSpPr>
        <p:spPr>
          <a:xfrm>
            <a:off x="5334000" y="5777299"/>
            <a:ext cx="2621230" cy="369332"/>
          </a:xfrm>
          <a:prstGeom prst="rect">
            <a:avLst/>
          </a:prstGeom>
          <a:noFill/>
        </p:spPr>
        <p:txBody>
          <a:bodyPr wrap="none" rtlCol="0">
            <a:spAutoFit/>
          </a:bodyPr>
          <a:lstStyle/>
          <a:p>
            <a:r>
              <a:rPr lang="en-CA" dirty="0"/>
              <a:t>When was it published?</a:t>
            </a:r>
          </a:p>
        </p:txBody>
      </p:sp>
      <p:sp>
        <p:nvSpPr>
          <p:cNvPr id="17" name="TextBox 16"/>
          <p:cNvSpPr txBox="1"/>
          <p:nvPr/>
        </p:nvSpPr>
        <p:spPr>
          <a:xfrm>
            <a:off x="6703149" y="3208466"/>
            <a:ext cx="1928733" cy="369332"/>
          </a:xfrm>
          <a:prstGeom prst="rect">
            <a:avLst/>
          </a:prstGeom>
          <a:noFill/>
        </p:spPr>
        <p:txBody>
          <a:bodyPr wrap="none" rtlCol="0">
            <a:spAutoFit/>
          </a:bodyPr>
          <a:lstStyle/>
          <a:p>
            <a:r>
              <a:rPr lang="en-CA" dirty="0"/>
              <a:t>Credible source?</a:t>
            </a:r>
          </a:p>
        </p:txBody>
      </p:sp>
    </p:spTree>
    <p:extLst>
      <p:ext uri="{BB962C8B-B14F-4D97-AF65-F5344CB8AC3E}">
        <p14:creationId xmlns:p14="http://schemas.microsoft.com/office/powerpoint/2010/main" val="33267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fade">
                                      <p:cBhvr>
                                        <p:cTn id="23" dur="500"/>
                                        <p:tgtEl>
                                          <p:spTgt spid="41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500"/>
                                        <p:tgtEl>
                                          <p:spTgt spid="410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fade">
                                      <p:cBhvr>
                                        <p:cTn id="39" dur="500"/>
                                        <p:tgtEl>
                                          <p:spTgt spid="410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38625" y="609600"/>
            <a:ext cx="4752975" cy="4244209"/>
          </a:xfrm>
        </p:spPr>
        <p:txBody>
          <a:bodyPr>
            <a:normAutofit/>
          </a:bodyPr>
          <a:lstStyle/>
          <a:p>
            <a:pPr>
              <a:buFontTx/>
              <a:buChar char="•"/>
            </a:pPr>
            <a:endParaRPr lang="en-CA" sz="1500" dirty="0"/>
          </a:p>
          <a:p>
            <a:r>
              <a:rPr lang="en-CA" sz="2800" u="sng" dirty="0"/>
              <a:t>Reference desk:</a:t>
            </a:r>
          </a:p>
          <a:p>
            <a:r>
              <a:rPr lang="en-CA" sz="2800" dirty="0"/>
              <a:t>Drop-in research help Mon-Fri, 1-4pm</a:t>
            </a:r>
          </a:p>
          <a:p>
            <a:r>
              <a:rPr lang="en-CA" sz="2800" dirty="0">
                <a:solidFill>
                  <a:prstClr val="black"/>
                </a:solidFill>
                <a:latin typeface="Arial" panose="020B0604020202020204" pitchFamily="34" charset="0"/>
                <a:cs typeface="Arial" panose="020B0604020202020204" pitchFamily="34" charset="0"/>
              </a:rPr>
              <a:t>on</a:t>
            </a:r>
            <a:r>
              <a:rPr lang="en-CA" sz="2800" b="1" dirty="0">
                <a:solidFill>
                  <a:prstClr val="black"/>
                </a:solidFill>
                <a:latin typeface="Arial" panose="020B0604020202020204" pitchFamily="34" charset="0"/>
                <a:cs typeface="Arial" panose="020B0604020202020204" pitchFamily="34" charset="0"/>
              </a:rPr>
              <a:t> </a:t>
            </a:r>
            <a:r>
              <a:rPr lang="en-CA" sz="2800" b="1" i="1" dirty="0">
                <a:solidFill>
                  <a:srgbClr val="78BE20"/>
                </a:solidFill>
                <a:latin typeface="Arial" panose="020B0604020202020204" pitchFamily="34" charset="0"/>
                <a:cs typeface="Arial" panose="020B0604020202020204" pitchFamily="34" charset="0"/>
              </a:rPr>
              <a:t>Zoom</a:t>
            </a:r>
          </a:p>
          <a:p>
            <a:endParaRPr lang="en-CA" sz="1000" b="1" i="1" dirty="0">
              <a:solidFill>
                <a:srgbClr val="78BE20"/>
              </a:solidFill>
              <a:latin typeface="Arial" panose="020B0604020202020204" pitchFamily="34" charset="0"/>
              <a:cs typeface="Arial" panose="020B0604020202020204" pitchFamily="34" charset="0"/>
            </a:endParaRPr>
          </a:p>
          <a:p>
            <a:r>
              <a:rPr lang="en-CA" sz="2400" b="1" dirty="0">
                <a:latin typeface="Arial" panose="020B0604020202020204" pitchFamily="34" charset="0"/>
                <a:cs typeface="Arial" panose="020B0604020202020204" pitchFamily="34" charset="0"/>
                <a:hlinkClick r:id="rId3"/>
              </a:rPr>
              <a:t>https://lam.library.ubc.ca/research-help-2/</a:t>
            </a:r>
            <a:endParaRPr lang="en-CA" sz="2400" b="1" dirty="0">
              <a:solidFill>
                <a:prstClr val="black"/>
              </a:solidFill>
              <a:latin typeface="Arial" panose="020B0604020202020204" pitchFamily="34" charset="0"/>
              <a:cs typeface="Arial" panose="020B0604020202020204" pitchFamily="34" charset="0"/>
            </a:endParaRPr>
          </a:p>
          <a:p>
            <a:pPr marL="0" indent="0"/>
            <a:endParaRPr lang="en-US" dirty="0"/>
          </a:p>
        </p:txBody>
      </p:sp>
      <p:sp>
        <p:nvSpPr>
          <p:cNvPr id="3" name="AutoShape 2" descr="data:image/jpeg;base64,/9j/4AAQSkZJRgABAQAAAQABAAD/2wCEAAkGBxIHBhUUExQUFRQXGR4XFxgYFhgeHhgeHBsaHxgfFyAiHigkGh4lISAYIjEiJykrLjMuHCI/ODMuNyotLisBCgoKDg0OGxAQGzYmICYuLyw0LDc3NywsNzQ0NCwwNSwsNDQvMCwvLDQ0LCwsLCwsNCwsLS8wLC8sLCwsLDQsLP/AABEIARQAtwMBEQACEQEDEQH/xAAcAAEAAwEBAQEBAAAAAAAAAAAABQYHBAMBAgj/xABMEAABAwIEAgYECQoDBgcAAAABAAIDBBEFBhIhEzEHIkFRYXEUMnKBIzM2QlJikaGyFRY0VHSCk7Gz0hfD0TeDkqLB4yQ1Q2RzlKP/xAAaAQEAAwEBAQAAAAAAAAAAAAAAAgMEAQUG/8QAOBEAAgECBAIHBgUFAQEBAAAAAAECAxEEEiExBUETUWFxkcHwIjKBobHRFDNS4fEVNEJygiNjYv/aAAwDAQACEQMRAD8Apa80+9CAIAgCAIAgCAIAgCAIAgCAIAgCAIAgCAIAgCAIAgCAIAgCAIAgCAIAgPmoX5hBZn1AEAQBAEAQBAEAQBAEAQBAEAQBAEAQBAEAQA8kBqeERULMmSUxrWAPMeuQxg8HjC7o9Xq76JBc+rffsvpjlyWufP1ZV3iVV6Pa9l125235rvMvmaGTOANwCQD3gHY+9Z2e/FtpNn4XDoQBAEAQBAEAQBAEAQBAEAQBAEAQBAEB00WHy17JDFG6QRt1yaR6o7z9+3PYrqTexXOrCm0pu19EWJmUI6eq0VFXExzoONEI7v1k8m25nwA3dfbkVZ0avZvkYnjpSjmpwbWazvpb18uZY8ExSmgwBmpzm07GMbUsL2jTIxrxJHwTEdfGLiSSbnbdukWnFpR125+u0xV6NWVZ2V5NtxfY7Wd76ZbaedysRZQ9K9FjiqIzUTtc50Ul2GLS3V1ti7w9XfmNr2rVO9knqb3jsueU4+zHmtb+Xz023ISuwyagjDpGODC5zGv+Y4sJDtLuR3Bt3qLTW5qp1oVHaL1te3PU41EtCAIAgCAIAgCAIAgCAIAgCAIAgCAsOXsB9KkY+Vr3NLm2gaC2WZjgevETYaGm13XAsDuNr2RjfcxYnE5U4wf/AFyT6n29nyLG2V0eCPLb1DaWLhSMpncOPhuvtUSjecgC54QAHW36xU+XXb1r+xicU6qT9lzd05au/wD+V/j2Zr3000Ko7M9TGzTC5lM3npp2CMXHLU4Xe7s9ZxVed8tD0Vg6Td5+0+13/b5Fws3EqWZoc5sFTUU08jQYeGBK1j5g8k8QOu1/La7W/WVlrp9TaPMu6cou3tRjKK3vpdK3Lmt+3sKrU5vqqqqkc5wkie8vEMzGyMAJu1oDgdIAsOqRyVbqNnoRwNKMUkrNK11o/XeWDCcTMuFNm4YhijLomCYOlpNcgN9r8SHu1ddoBI6upTUtL/wY61G1RwvdvV20nZfJ92je+tiCxXLoib8DrDmsj+Ce4PkncQdclNouJIgLG4PY7layi4dXruNdHFN+/wBb1WiXUpX2f7FdG6rNoQBAEAQBAEAQBAEAQBAEAQBAWLI2BQ5ixowzSPjGgvbo03dpIuLkG2xvy7CrKcVJ2Zix2Inh6eeCvrY7DhVdNVtpIQ9kVTcxCQkO4LC7SJXW1MZ87Ryu7lc2Xcsn7K5lSrYdRdaerjvb9T6uTfK/ZuaZknK0mW8Imhe6OTiOLwQCBuwNLSD2bDfxOy0U6bimjw8bjI4ipGaVrafO5Ssa6LxhmGseydzyHsbKC0DZzmtJZ3Wvexv599UqFluepR4x0k2nG2ja+upbKTDJMOy56CXQuqix7IH6bXjBaNZ2OksDxtv6vbzVii1HLzPOnVjUrdPZ5LptdvV8bFVwbovFZNOHzuDYn8JhawXcQ1pc4gk2bc2A57c1XGhe92ehW4w4qLjHVq78XoW3EsqyuyA2gi4evqAvJIb1Xh7nHYnrEcrHd3mVY6byZUefSxkVi3iJ3trpz2tb4GdfkTFMKq30ce7mxmoZocdgCA51O6wcxzrlhAtcE3G4KoyzXs/H+D2fxGEqxVaW18r+0ls1zW9j852y1TYBR07oXyl0zdeh+k6W2B2IaCNyBY+PclSCjax3A4urXlNTS9nmipKo9EIAgCAIAgCAIAgCAIAgCAICUy3iQwvFQ4lzWuBje5ps5jXEddhsbOaQHct7EdqlF2dzPiaXS07LdarqduT79jR8xZtkwLOjDUw9RgkbHIz58Umgg2PNzHMaDZ30thcX0SqOM9UeLh8FGvhn0ctXa6fJq/yd9NOrU5OizEa7Gamp4k0j4zGeu4k6JSRp4fY3YuJaLDZvJcouTbuyzitKhSjDLFJ32612/fvK6zAcXwQOp2QyuY6Rkh0DWx7ozdrgeQBOkm9idLb8rKvJOOlja8Tg61qjkr2a6nr67VuaDQ4TiT8nzCWof6bK7is64HD0lhDBbqi+kg26vX7d73qM8ju9Txp1sL+Ii4x9haPt316+enPQoLsPxrFZ3wmOdpfIJHkt4bNYaG6y4AAiwBs0ncbC6otUeh6/SYGklNNOysubtva338S39J2MVmA01IIpXMBuJJdN7uaGadWx59c6e2x7lbWlKNrM87hlCjXdRzV+peP7dxwYfnqTGM5Wp4ATIGwxl5+LjDi6V7gOZOxtcWDBzJXFVbnoi2pw6NLDXqS2u32vkvXWVHPeJjEcfcGuc9kRewPeblxMj3Ot3NBdpaPotHeqqkryPSwFF06SbVm7O3wS8eb7WVxVm0IAgCAIAgCAIAgCAIAgCAID4/1D5IdW5vUdQzFMvyQBkUktPHHf0mPVG4mJrmvNgS5vPcb3B8L7d426j5BxlTqqpdpSb912e9rEfmunq8Vy3TnCyGxOGpzYTwiQQNOi+mzfWuNjuPFRmpOKyF+ElRp1p/it+3Xx31P1QUVVQZIdHVv4s+sPYx1TocGhzCGulvvazjzPO1+S6lJQs9zlSpSnic1JWja17X69beus7quSmmzZDVenwtEcb4zFxo7OLj58u0+LGdy67Zk7lUFVWHlS6N6tO9n6/lnLURzV2X6ptLKyOokmc9mmq16m6m+q7/0tTQbNHLwvtxpuLtuTjKnCtB1VeKVn7Nv5t18zkyZR1uF4ZUnEyTThmrTM4TEaQS87F122+bfs2HfympJPPsW42dCpOCw3vX5ez3dWvaSdAIsKwKEiGGOaqtHxKWHS0F7XOa43AcGtaL9bl3DskrRitN+oz1M1WrJOTahraTu+St1X7jBo/ix5LEj657n6Q4EAQBAEAQBAEAQBAEAQBAEAQFqyvnipwOn4Qc0xmwDnMLzEL76BqbqG5s0mw7O0G2FVxVjz8Vw+lWee2vhfv0fiXvDa7DcYaONiMspO2iWY04v3BjeGD/zeauThLeXkeTUpYml7tJLtSzfN38ix0eWMO03ZTUzu2/DY/wC8gqxU4dRili8Tzm/FokG4RTtG0EI/3bP9FLKuop6ap+p+J5z4HSTMs+ngcPrRMP8AMLjjF8iUcRVjtJ+LIPE3YZgzP0kUpA2bDORbyhBc13/AVB5I87GqksTWfuZu9ee/zM+zVn2XEKN9NFIXwusDM6PRI9tus0gG1j2kNbcXFrc6J1W1ZHsYThsKclVmrPqvdLt9X7ykKk9UIAgCAIAgCAIAgCAIAgCAIAgCAIAgPgYAeQSx27PcVUjRtJIPJ7v9V27IZI9S8DzlcZvWJd7RJ/muPU6klsfkCyHbhAEAQBAEAQBAEAQBAEAQBAEAQF0yTkUZpwt8pnMWmQx24eq9msde+ofSt7ldTpZ1e55mN4i8NNQy3ur79/2KaW/CWG5vYWHPewsFUeknpcvjOjj0TAfSKyp9HsNTm8PVpv6oJ1C7ztsBzNt1d0No3k7HkPiuar0dGGb428tjgyVkxua2zETOjEbgBeMEuBuQT1hY7ct1GnTzl2Nx7wzist7rr/Ysv+D4/Wz/AAR/erfw/aYf62/0fP8AYg85ZAGWcH4wnMnXazTw9PrX3vqKhOllV7mvB8SeIqZMttOs78E6LxiuDwzeklvFja/TwgbagDa+vddjRuk7lNfi7p1JQybNrf8AY7f8Hx+tn+CP71L8P2lX9bf6Pn+xVsYyeMNzfDR8Yu4oYdei2nU5w9XVvbT39qqlTtPKehRx3SYaVbLtfTw+5aHdETW86wj/AHI/vVn4ftMH9bf6Pn+xEZh6MKjC6QyQyCoa0Xc0MLXgfVF3B/lcHuBUZUGldamnD8Xp1JZZrL815WKGNwqD1ggCAIAgCAIAgCAIAgCA2XoV+TE37Q7+lCteH919581xr8+P+vmziyHlFmDwur62zC2742v5RN+m/wCuewdnmbDlOmo+1Isx+NdVrD0deT7exdn17t6dnnNr8z1+1207D8Gzv7Nb/rHsHYPM3pqVM77D08Dgo4aGvvPd+S9alx6EP0Sq9tn4XK7D7M8zjfvQ7mVbHMpYjPjc7mU8pa6aRzSHNsQXuII63dZVSpzu9DfQxuGVKKcldJfTuIbFcv1mFUwfPDJGwnSC4gi5BIGzj3FRcZLdGqliaFWWWnJNms+iSV3RMyOJpdI6mjDQOZNm8lpSvSVuo+dzxhxBynspMzL8zcT/AFab/ib/AHLP0c+o938fhP1rwf2P3l/D5sMzxSxzscx/EY6ziCbEmx2J7ikE1NXOYirCphZypu6sy1dOQDpaO/dN/kqzEbr4+Rg4HtU/58zs6FayaahnjcXGKMs4d7kNJDtbW+Fgw27L+Klh27NFXGoQU4yW7vf7/UzjNMLKfM1S1nqCZ4FuzrG4HgDce5UTtmdj2sLJyoQct7Ii1A0BAEAQBAEAQBAEAQBAbL0K/Jib9od/ShWvD+6+8+a41+fH/XzZ24diFP0iZckhk6kg2kaDuxwPVezvbcXF/EFdTVWNmU1KdTAVlOO3L7Mx/MGCy5fxN0Mo3G7XDk9vY5vh4dhWWUXF2Z9Jh8RCvBTh/HYaN0IfolV7bPwuWjD7M8XjfvQ7mRGL9JVfSYvNG3gaWSvY28bibNeQL9fnYKDrTTaNFHhOHlTjJ3u0nv2dxA5hzpVZioRFNwtIcHjQwg3AIHzjtuVCVSUlZmzD4Clh5Z4Xvt60NRp8RfhHRZFNHbWymjc3ULjk3mFpTapprqPBlSjVx7hLZyZQf8UsQ/8Ab/w3f3qjp5nr/wBHw3b4/scmFY3LmDP1LNNo18RjOqCBYE22ud9yuRk5TTZZVw8KGEnCG1mzT88z4ZC6H8oN1X18LqyH6Gv1P3Oa0VHBWzHg4GOKeb8O+q+3bbf4laxLpFpMJwrg4dFvbqnRoYy/M2O7ne7ftKrdaKVoG6lwutVqZ8Q/ndv7GVucXuJJJJNySbkk8ye8lZz6DbY+LgCAIAgCAIAgCAIAgCA1HoqzFSYRgEjJ5mRuM5cA47kcOIX8rg/YtNGcYp3Z4PFcLWq1VKEW1bzZnuF4rLg+KiaF1ntJt3OBO7XDtae7+RAKoUmndHsVKMKtPJNaGn4zjuF5zy40TTMp5rXbq9aJ/b2dZh+8W5EC2iUoTjqzwqOHxWErPJHMvk15P6dxFdFmM02AsqWTzxMJe3SdVw8AOBLTbcf6qNGSje7L+KUKtdwdOLenq5L1EWXamoc9z4S57i5x4su5cSSfW7yVO1IzxfEopRSdlpsvsVzO1Pg8eCXoTGZtbfVkkcdO+rZziO5V1FTt7JtwUsa6v/vfLZ8kWrBcw4ZPkyCmqJ4rcFjJGFzgbhouDaxG4VkZQyJNmCvhsUsTKpTi/ebTOT0TLf0of4039y5akWZ+J9T8F9ir10tBh+f6Z9K5gpm8Nz3BziA7U/VcuJPLSq3lU1bY3QWIqYSaqp5ne3y/c7OlrHKbGpKb0eVsugS6tPZq4Vr+dj9i7XkpNWK+E4erRU+kja9vMz9UHsBAEAQBAEAQBAEAQBAEAQFhockYjXxBzKZ4aeReWM+5zgfuVipzfIxz4hhoOzn4a/TQ5MXy3WYLHqngexv0uq5o83NJA95UXCUd0WUcVRrO1OV31bP5kSomg9qOlfXVTY42l73mzWjmSupX0RGc4wi5SdkjoxbB6jBpmtnidG5wu0GxuL2NiCQuuLjuQpV6dZN03c4VEtJaiy1WV2H8aOB7otzrBZbqkh3N19iD2dikoSaukZ54uhCeSUrPq1IkG4UTQelPC6pqGsYNTnuDWjvLiA0e8kLpGUlFOT2WpJYplmswim4k8D42XDdRLSLnlexNvNdcJLVoppYujVllhK7IlRNBJ4Tl+qxmJzoIXSNadJILQAbXtuRc2t9oUlGUtkUVcVRou1SVjjraR9BVujkaWPYbOabbG1+zbuXGraMshOM4qUXdM8FwmEAQBAEAQBAEAQGs9F2WYqTDPTqgN1EF0erlGxt7v35E2Jv2Nt3laqMElmZ89xTFynPoKfx7X1euZw430sSmqIpIoxGDYPlDiX+IaC3SPMk+XJRlXf8AiW0ODRy3qt36l6dzvy70ox1jXMrmNj6pOtgJY7Y3aWm5BI5bm/Lba8o176SKcRwiULSoO/Zz77/xYzDFZ46nEpHwx8KJziWMvfSO7/rbkL2GwWZ2voe9SjKMEpu75s0HoawLi1MlW8bMvHF7R+McPIWaD9ZyvoR1zHj8ZxFoqiuer8l5+BYukfDGZkynxoSHuhvIxzd9TRtK0e4Xt3sCsqxzRujFw2s8PiMk9E9H5P1yZiKxn1Jt2QP9mI9mf+pKtlL8vxPluIf3r/5+iMQj+LHksZ9U9yUyx8pqT9oh/qtUo+8u9GfE/kT/ANZfRn9DYvh8eLYc+CQXbI0g947iPEGxB77LfJJqzPjaVWVKanHdH871WCTU+PGk03mEnDAHzifVPg0gh3gCsDi08p9nHEQlS6b/ABtf19D+gMt4MzAMGjgZvpF3H6bju93vP2CwW6EcqsfH4mvKvUdR8/VjDs//AC0qvbH4GrFU99n1XD/7aHd5sr6gbAgCAIAgCAIAgBQG2YuDL0QDg/qsR/cAYZP+UOWx/ladR8vRsuI+3+p+OtvnYxNYz6gID1pad1XUtjYLve4NaO8uNgupX0IykoRcpbLU2/Ho3ZUyGIKZkj5NIiboY5x1OvrkIANvnOv3kLZL2IWR8rQaxOKz1Wkr31+S8u4iuiGonp6SSlmilY1vwkRfG9osdntuQBzs63bqd3KFBv3WjTxeNOUlVhJNvR2a+D8vgZ9nbBPzfzHJEBaM/CRew69h+6bt/dVFSOWVj2MDiOnoqT32ff61NQyB/sxHsz/1JVppfl+J4PEP71/8/RGIR/FjyWM+qe5KZY+U1J+0Q/1WqUfeXejPifyJ/wCsvozWukHHXZdxqhm30XlbKB2sPC1e8bOHi0LVVllaZ87w/DrEU6kOejXfr/BYvyTTVGMMrrAvERa19xbS7cO87Fwv3OKsyq+Yx9NVjTdDlfby9dRXMm5jOY84Vbmn4FjGMiHhqdd3m47+WnuVdOeabNuMwv4fD00/ebbfy0+H3Mzz/wDLSq9sfgas1T32e5w/+2h3ebK+oGwIAgCAIAgCAIAgNO6L84x09KKOpcGtueE93q2cbljj2bk2J23ttYX00aiXss8LimBlKXTU/ivP7+Pd2430Tx1NUX003Cad+G5mpo9ggggeBv5rsqHUyqhxmUY2qRv27eJ2YH0f0eXIXzVcjZbNIJkAbGwEWOxJuSDa5PbsAuxoxjrIrr8SrYhqFJW7tWQ3RpgUNVmmeqh1mmhcWQF43LnDc/utJtfez233BUKMU5NrZGniWInGhGlP3nq7eufk+R25h6UThuNSQxQMkbG7RrMhFyPW20nkbj3KUq9nZIqw/COkpqcpWb1tb9yPHS/KDvSst22lN/d1VH8Q+ou/okf1/L9ya6UMLbj2VmVcPWMQ4gI+dE8Av+zqv8mnvU60c0cyMvC6zo13Snz0+K2+x3dGsPpHR3Gy9tQmbfuvLIF2j+X4lXE3lxjfd9EV5vQ9Zv6Z/wDh/wBxQ/D9ptfHP/n8/wBiJxHJ/wCamZsP+G4vFqGfM020yRfWN76vuUJU8ko95op478VRq+za0XzvyZMdOHqUnnL/ACjU8RyM3BN5/DzKpFnOWPJLqLe5OkP7oTu5nnfq92k27FX0jyZT0HgIPFKv8bdvX595YOhL/wAzqfYZ+Jynh92Y+N+5DvfkVbP/AMtKr2x+Bqqqe+zfw/8Atod3myvqBsCAIAgCAIAgCAIBzQEnQZgq8Oi0xVEzGjk0PJaPIG4HuCkpyWzKKmGo1HecE2c+IYnPibgZppJbbjW8kDyHIe4I23uTp0adP3IpH2lxWoo4tMc88bb30sle0XPM2BAXMzXM5OjTm7yim+1JnITcrhafEB2xYtUw0/DbUTtZa2gSyBtjzGkOtbwUsz6yp0aTeZxV+uyuKXF6mjgDI6ieNg5NZLI1oubmwDgBvcribWzEqFKbvKKb7Umev5wVn63Vf/Yl/uXc0usj+Gofoj4L7HhUYpUVUjXSTzPcw3YXSvcWHY3YSeqdhuO4Ll2+ZONGnFNRilffRfM+VmIzV9uLNLLpvp4kj3WvztqJtew+xG29xClCHuRS7lY5VwsOijrpaFxMUskROxMb3Nv3X0kXXU2tiE6cJ++k+9XPOeZ1RMXPc57juXOJJPmTuUJRioqyVkea4dCAIAgCAIAgCAIAgCAIAgOrDcOlxWsEULDJIbkNFhsBckkkADzK6k27Irq1YUo5puyPNlM99YIg08Qv4YbyOou06d+RvsluRJzio576WvfsOmtweooMSEEkbmTOLQ1hLd9Zs2xBsbna9+/uXXFp2ZXCvTnDpIu66+466XKlbV1ksTIHOkhIEjdUfVLhdvN1jcA8rrqhJu1iuWMoRipOWj23+xz4vgFVgoHpEL4w7YE2IJ7rtJF+e17rji47onRxNKt+XK5GqJeEAQBAEAQBAEAQBAEAQBAEAQBAEAQGk5Bwupw7K81ZTxcSpl+DgB0gBgd13G5GxIO3bob3rRTi1FyS1PD4hWp1K8aNSVorV9/V662fjOGDGizzR1AYWMqZYXOabdSQPZrabbXOx57nUuVI2mn12JYOup4WpTvdxUvirO3ruJ/FGR5ozE6LZtVQzxyM7OJDqjc8e7+en6RVkrTlbmmY6TlhqOf/AAqRa7nql67+ojcUdpdj5BsbQ/gKi/8AMvpK6wv/AF9SGyfUSV2TMRZMXPp2Q6mF5JDZAHEBhPbcMNuw25X3hBtwlfY04yMYYmi4aSb17tN/n6RRVSesEAQBAEAQBAEAQBAEAQBAEAQBAEAPJAS2K5hnxOGJjiGMhZw42xamgDbc9YknYb37FNzbM1LC06bk1q27tvXyPSlzPUU+Gsh6j2RzNnYZA5zmPaQRpOobc7j6zt99md2sclg6cpuezayu2it4etD8fnHUDMhrQWtmLtRsDpOwaQRe+kgWIv8AYuZ3mzczv4Wn0PQP3fmd9Jneppq+ol0U7jUlpkD43FvUBDdI1+PbdSVSSbfWVT4fSlCELv2b2111+Bz45m6qxujETzGyIG/DiZoaSNxq3JNjva9r72uAuSqSkrMnQwNKjLPG7fW9WQKgawgCAIAgCAIAgCAIAgCAIAgCAIAgCAIAgCAIAgCAIAgCAIAgCAIAgCAIAgCAIAgCAIAgPeajlgga98cjWP8AUc5jg121+qSLO232XbMgpxk2k02uR4LhMkKPA6qup9cVPO9n0mxuIPsm3W911JRb2RTPEUoPLKST7zlNNIKrh6H8S+nRpdqueQ02vfwsuW5FmeOXNfTr5eIqqWSjl0yMfG619L2uabHkbEA2TYRnGavF3XZqftmHzPpOKIZTELkyCN5Ztseta2x8Us9zjqwUsrkr9V9fA5lwmEAQBAEAQBAEAQBAEAQBAEAQBASuV8GOP47FAL2cbvI7GDd58Nth4kKUI5nYz4quqFJ1PDvNizNSQZowepo4bcam0lo+i7TeMDwIuw91ytc0ppxXI+aw06mGqQrT2lfw5/cxTB2MkxiFsu0ZlYJL7dUvAfq7ha91jW6ufUVnJU5OG9nbwNgz5imJ4NOw0cTTThg1aY9ZDgTcOAN2ttptYd+611JTj7ux85gKOFqpqtL2r9dvTKFS5ilzNnyklkDRaWNrWtGwGoX35m5ud1Qpuc0z1p4WOGwlSEeplxzNlE5hzyZJTopY4mcR97arF5LWns23J7B5hWzp5p3ex5uGxqoYXLHWbbt8tfsU/Pebhi7hT03Uo4rBoaLCTTyNuxg+a33nstVUqZtFselgMF0X/pU1m/l+/X4d9PVR6QQBAEAQBAEAQBAEAQBAEAQBAEBrHRXh8eC4FJXTubGJOq1zyAGsDrX8NT/tDWrVRSiszPnuK1ZVqqoU1e31/ZeZ7Zaiw7A8bfUNxNkj5NQkDnx2eXHUSbW31b+896QyRlfMRxLxNakqbo2S20ZU+kzLzsOzVeNhLanrsa0Xu8kCRoHabkO/fVdWFpacz0OGYlVKHtPWOj7uT8vgSeFYnjeV6hsL4JZ2CwDC0vFu5krb6e7rEgW5ALqlUg7WKKtLA4mLmpKL8PFPy3JnO2HRU2e8OlY0Nkll+EA+dpcyzj47kX7du5TqJKcWZsFVnLCVoPZLT56ErjWZIY80PoKtreBNE3S47AOdqBa89gNhZ3YfMWlKazZZbGejhZugsRS96LfytqvMy7OmVZMr4hpN3Qv+Kk7/AKru54+/mO0DPUg4M97BYyOJhfaS3XmuwrqrNoQBAEAQBAEAQBAEAQBAEAQBADuEBN4tmmpxbCo6d5YIY7aWsZp9UWbfc3ACm5tqxlo4OlSqOpG9316kIRcKBqJ7EM31eI0UUb3j4Eh0b2gtkBaC0HUDzIO/epupJpJmSngaNOUpRW+65eBK03SdiMEOkuhf9Z8e/v0uaPuU1WmZ5cIw0nfVfH7pkDU5hqarG21Uj9czCC0kdVuk3ADRsG+H/XdQc23c1xwtKNJ0oqyZ549jMuP1/Fm0l+kM6rbCwvbb3lclJyd2Sw9CFCGSG253VGcKurwT0WQxyRW0gvZd4t6pDr+sOw89t7qXSSasymOBoxq9LG6fZsQCrNgQBAEAQBAEAQBAEAQBAEAQBAEAQBAEAQBAEAQBAEAQBAEAQBAEAQEplnCHY9jsUAvZxu8j5rBu8+G2w8SFKEczsZ8VXVClKp1bd/Iu3SflCHDcNZUUsbWMa7RKG3t1jZrjv2O6p9odyurU0ldHl8Lxs6k3Tqu7eq+3n8DNVnPcLL0eYfFima44pmB8Za8lp5GzSQraSTlZmHiNWdPDuUHZ3RyZ0o46DNVRHG0MY1wDWjkBoaf5kqNRWk0izBTlPDwlJ3b+7JbouwqHGMxvjnjbIwQucGu5XD4gD9hP2qVFJyszPxStOlRUoOzuvoyYyBgFLiWY6+OWFj2RPtG03s0cSUbe4Ae5TpRTlJP1uZuIYmrTo0pQlZta+CPfAYsHzhO6nZSPp5NJc1wNjtYGxDiCRcbOBC7Ho56WsQryxuESqSnmW3r9iP6Pctw1GaKunqWNlEILRcG12yFuob7XCjSgszTLuIYqcaFOpTds32O/CnYNjmMmk9CMTyXNa8OIuWXvYh1xyJF9lJdHJ5bFVVY2jS6bpLrR27yi5mwn8hY/NT6tQjcLOPMhzQ5t/GxAPiqJxyyaPWw1bpqManX/AAXbovyjDiWHSVFVG17HO0RB17bGznc+13VHsnvV1Gmmrs8rimNnTmqdJ2a1f28/iUrNGDnAcelgN7NN2E9rDuw+O2x8QVTOOV2PUwtdV6Sn495csl4VRHI01VUU7ZnRPed+Za1rTYb+JV1NRyOTR5mNrV/xUaVOdr2OnCMIwvO9BK2ngdSzxgEG5t1r6SQCQ5txYi1+63NdUYVForMhWr4vBzi6ks0X670R/R5gVPieAVj54mvfGSGk3u20d9t+9RpRTi7l3EcRUp1aapysn9zPo7uaLAkm1gOZJ7B4qg9h2Rr9R0cxNyZoaxprWx6y8Hcv9Yt7tJ3YPctTorJbmfOR4pN4nM37F7W7Ovv5mPvPwZPgsr2PpFubRmbo+p6vLxNLC2OdoD26b9ew3Ybnt7PG3ZdbJ0k46bnzGF4nVjW/9ZXjt3dpUeirBoMYxWdtRE2QNYCA6+x1EH3qqjFNu56PFa9SlCLpytdlMqmhlW8DYB7gPIONlS9z04O8U+xHkuEjWeinBn0GBTVgj1yyNLYW3Au1vZc2A1vHbtZrStVGNk5Hz3Fa6nVjRvZLfv8A2Xmd+SsIrX4VVU2IREMmLnh2uN28l+IBpcdO/WHiSu04ys1JFONrUFUhUw8tVZc+W26+BkOJ0D8LxGSGT143Fp8bciPAixHgVlas7M+jpVI1YKcdmWToq+W0XsyfgKto++YuK/2r70cXSD8tqr2x+BijU99lnD/7WHd5sm+hn5Wyfs7/AOpCpUPf+H2M3Gf7df7L6Mn+jD5W4n/8n+bMp0fel66zHxP+3o93lE+5DzBhsuN8KnpHU8sgIDzZ17AuLb3JGwv3G3ku05wzWSsMfhsUqWepPMly+R+Oj6gfhfSBXxSP4jw0OL/pa3B4J7iQ4X8bpSVptHeIVFUwlKUVZdXdp5HblSPCpscmdSMPpjNZAlc8C9yHFvrAC5sSASAeW67DJmeXcqxTxapRVV+w7bW9eJmVdDU49m17JB/4mWXQ4Dk0g6dvqsA+xqzu8pa7nuQlSoYdSj7qV/Xa/qafnTB62PCKWmw+IlkRa8uD422MduGOs4X63XPiAtFSMrJRR4WCr0HUnVxD1d+vnvsvgcHSrgz6/AIawx6Jo2gTMuDZrrXFxe+h57DaznFcrRbSkXcKrqFWVG909n2/uvI+ZBMLejOo9IDjDrk4gbzLdLL2Snbo3fYcQz/jY9H72ljrw99PRZMqJ8HYC+x1l5frbpBJ2de5aDcN5G/byPVZQbgV1FUniYQxj05Wtb11vci+icWyrXe/+ko0fdZfxf8APp+uZBdE+B/lXMDZXC8dOA8+Lz8WPdYu/dHeoUY3lfqNnFsR0VJxW8tPhz+xeYIsSHSI6cwO9FI4HxkW0Y3a/TrvfXd3K9nEK32+kvbQ8mTwv4NU1L299nv1bdXzM+6UMC/IuYnlotFODKzwJ+Mb7nG/k8KitHK2exwvEdNRSe8dPt9vgX3PGYXZbxbD5RcxlsrZWj5zDwL28RzHlbtKvqTyuL9cjyMDhViKdWPPS3f7RNYLgcdNmSSsgLTFUxBxty1Xvqb4PBv5371OMUpZlzM1bESlRVGe8X6XwMErf06T23/iKxPc+tp+5HuX0PNgBeNVw24uQASB22BIBNuW4XCTvbQu+ac+elUMENBx6aOIWO4a42Aaxo0uPVAve/M27ldOrdJR0PLwvDcspTr2k38e/dEHQZvrqStY81E7w1wcWOkcWuAO7SCeRFwoKpJPc1VMDQlFxyJX52OrP2O02YsUbNAyVjtOmTiNYNVvUI0udc2uDfsDV2pJSd0QwGHq4eDhNprlb+EcmS8ZjwDMLJ5GvcxocCGAE9Ztha5A+9cpyyu7J42hKvRdOO+m5c6vOuC1tSZJKCR73buc6GAk+Z4itdSm9XE82GAxsI5Y1Ul3v7EdhucKDC84Gphp5I4DT8LQxkYOsyBxdYP02sAL3vtyUVUip5ktLF1TA4iphuinNOWa923ta1trnjk7OUGBY3WTSMmc2d+pgYGEga5Hda7wAbOHIntXKdRRbb5ksZgKlalThFq8V29S207CRos54RgzzJS0MolsQC4MHP63EcW37wFNVYLVIpngMZV9mrUVvj9kRmVc7tw/MtRVVTXvdO0C0QbtYiw6zhsGgAbk7KMKtpNsvxXD3UowpUmll6/4IPAcc/JOa21QDi0SOc5otcsfquOdibG9r2uBv2qEZWlc1V8P0uH6LnZeKLRS5ww+DOktdwqk62ANboi6r7aZHfGbXaGAb/Of77FUip5rGGWBxEsNGhmWj7duS267/IreIZvrayufIKidgc4uDGyOAaCdmgA9gsFB1JN7m2ngaEYKLgnbnYm8q589Eo54a/j1McosNw5wuC14Opw6pFuR5371KFWyalqZcVw3NKM6FotfDu2W5z4XmmDD8k1NHpmc+UyaHaWWs4AN19e4O29gfeuKolBxJ1cHUqYqFe6srXWvLq08Dy6Ps1syxVS8Vr3xStAIYGk6mk22c4C1i6+/clOpkepLiGCliYxyuzXWdOVM2UuX8Pq4tE5bM53CsGdVpaWtD7v5ja9rrsKiimivF4KrXnTndXS1337ND5hGcIsDyS6mp2zNqn3LpSGhoLrAlpDy64YLNNhuL7LkaijCy3O1sDOtilVqNZVy9K2+5A/nPXfrdT/Ff/qo55dZq/CYf9C8CdzFm6HMOTo4JmS+lx2tJZhaSOqSTq1dZu56vreSlOopQs9zLhsFPD4lzg1kfLn9LaPt2PPP+aoczMphEyVvCDw7iBovq4dtOlzvonnbsSpNTtYlw/Bzw2fM07227L9i6zvyH0gNy/hpgqGyyMBvEWBpLQfWadTm7X3HPmfBSp1cqsynH8Mdeeem0nzv9dmUWofxahzhyc5zh7yTuqXuerFWil2HmuEggCAIAgCAIAgCAIAgCAIAgCAIAgCAIAgCAIAgCAIAgCA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HBhUUExQUFRQXGR4XFxgYFhgeHhgeHBsaHxgfFyAiHigkGh4lISAYIjEiJykrLjMuHCI/ODMuNyotLisBCgoKDg0OGxAQGzYmICYuLyw0LDc3NywsNzQ0NCwwNSwsNDQvMCwvLDQ0LCwsLCwsNCwsLS8wLC8sLCwsLDQsLP/AABEIARQAtwMBEQACEQEDEQH/xAAcAAEAAwEBAQEBAAAAAAAAAAAABQYHBAMBAgj/xABMEAABAwIEAgYECQoDBgcAAAABAAIDBBEFBhIhEzEHIkFRYXEUMnKBIzM2QlJikaGyFRY0VHSCk7Gz0hfD0TeDkqLB4yQ1Q2RzlKP/xAAaAQEAAwEBAQAAAAAAAAAAAAAAAgMEAQUG/8QAOBEAAgECBAIHBgUFAQEBAAAAAAECAxEEEiExBUETUWFxkcHwIjKBobHRFDNS4fEVNEJygiNjYv/aAAwDAQACEQMRAD8Apa80+9CAIAgCAIAgCAIAgCAIAgCAIAgCAIAgCAIAgCAIAgCAIAgCAIAgCAIAgPmoX5hBZn1AEAQBAEAQBAEAQBAEAQBAEAQBAEAQBAEAQA8kBqeERULMmSUxrWAPMeuQxg8HjC7o9Xq76JBc+rffsvpjlyWufP1ZV3iVV6Pa9l125235rvMvmaGTOANwCQD3gHY+9Z2e/FtpNn4XDoQBAEAQBAEAQBAEAQBAEAQBAEAQBAEB00WHy17JDFG6QRt1yaR6o7z9+3PYrqTexXOrCm0pu19EWJmUI6eq0VFXExzoONEI7v1k8m25nwA3dfbkVZ0avZvkYnjpSjmpwbWazvpb18uZY8ExSmgwBmpzm07GMbUsL2jTIxrxJHwTEdfGLiSSbnbdukWnFpR125+u0xV6NWVZ2V5NtxfY7Wd76ZbaedysRZQ9K9FjiqIzUTtc50Ul2GLS3V1ti7w9XfmNr2rVO9knqb3jsueU4+zHmtb+Xz023ISuwyagjDpGODC5zGv+Y4sJDtLuR3Bt3qLTW5qp1oVHaL1te3PU41EtCAIAgCAIAgCAIAgCAIAgCAIAgCAsOXsB9KkY+Vr3NLm2gaC2WZjgevETYaGm13XAsDuNr2RjfcxYnE5U4wf/AFyT6n29nyLG2V0eCPLb1DaWLhSMpncOPhuvtUSjecgC54QAHW36xU+XXb1r+xicU6qT9lzd05au/wD+V/j2Zr3000Ko7M9TGzTC5lM3npp2CMXHLU4Xe7s9ZxVed8tD0Vg6Td5+0+13/b5Fws3EqWZoc5sFTUU08jQYeGBK1j5g8k8QOu1/La7W/WVlrp9TaPMu6cou3tRjKK3vpdK3Lmt+3sKrU5vqqqqkc5wkie8vEMzGyMAJu1oDgdIAsOqRyVbqNnoRwNKMUkrNK11o/XeWDCcTMuFNm4YhijLomCYOlpNcgN9r8SHu1ddoBI6upTUtL/wY61G1RwvdvV20nZfJ92je+tiCxXLoib8DrDmsj+Ce4PkncQdclNouJIgLG4PY7layi4dXruNdHFN+/wBb1WiXUpX2f7FdG6rNoQBAEAQBAEAQBAEAQBAEAQBAWLI2BQ5ixowzSPjGgvbo03dpIuLkG2xvy7CrKcVJ2Zix2Inh6eeCvrY7DhVdNVtpIQ9kVTcxCQkO4LC7SJXW1MZ87Ryu7lc2Xcsn7K5lSrYdRdaerjvb9T6uTfK/ZuaZknK0mW8Imhe6OTiOLwQCBuwNLSD2bDfxOy0U6bimjw8bjI4ipGaVrafO5Ssa6LxhmGseydzyHsbKC0DZzmtJZ3Wvexv599UqFluepR4x0k2nG2ja+upbKTDJMOy56CXQuqix7IH6bXjBaNZ2OksDxtv6vbzVii1HLzPOnVjUrdPZ5LptdvV8bFVwbovFZNOHzuDYn8JhawXcQ1pc4gk2bc2A57c1XGhe92ehW4w4qLjHVq78XoW3EsqyuyA2gi4evqAvJIb1Xh7nHYnrEcrHd3mVY6byZUefSxkVi3iJ3trpz2tb4GdfkTFMKq30ce7mxmoZocdgCA51O6wcxzrlhAtcE3G4KoyzXs/H+D2fxGEqxVaW18r+0ls1zW9j852y1TYBR07oXyl0zdeh+k6W2B2IaCNyBY+PclSCjax3A4urXlNTS9nmipKo9EIAgCAIAgCAIAgCAIAgCAICUy3iQwvFQ4lzWuBje5ps5jXEddhsbOaQHct7EdqlF2dzPiaXS07LdarqduT79jR8xZtkwLOjDUw9RgkbHIz58Umgg2PNzHMaDZ30thcX0SqOM9UeLh8FGvhn0ctXa6fJq/yd9NOrU5OizEa7Gamp4k0j4zGeu4k6JSRp4fY3YuJaLDZvJcouTbuyzitKhSjDLFJ32612/fvK6zAcXwQOp2QyuY6Rkh0DWx7ozdrgeQBOkm9idLb8rKvJOOlja8Tg61qjkr2a6nr67VuaDQ4TiT8nzCWof6bK7is64HD0lhDBbqi+kg26vX7d73qM8ju9Txp1sL+Ii4x9haPt316+enPQoLsPxrFZ3wmOdpfIJHkt4bNYaG6y4AAiwBs0ncbC6otUeh6/SYGklNNOysubtva338S39J2MVmA01IIpXMBuJJdN7uaGadWx59c6e2x7lbWlKNrM87hlCjXdRzV+peP7dxwYfnqTGM5Wp4ATIGwxl5+LjDi6V7gOZOxtcWDBzJXFVbnoi2pw6NLDXqS2u32vkvXWVHPeJjEcfcGuc9kRewPeblxMj3Ot3NBdpaPotHeqqkryPSwFF06SbVm7O3wS8eb7WVxVm0IAgCAIAgCAIAgCAIAgCAID4/1D5IdW5vUdQzFMvyQBkUktPHHf0mPVG4mJrmvNgS5vPcb3B8L7d426j5BxlTqqpdpSb912e9rEfmunq8Vy3TnCyGxOGpzYTwiQQNOi+mzfWuNjuPFRmpOKyF+ElRp1p/it+3Xx31P1QUVVQZIdHVv4s+sPYx1TocGhzCGulvvazjzPO1+S6lJQs9zlSpSnic1JWja17X69beus7quSmmzZDVenwtEcb4zFxo7OLj58u0+LGdy67Zk7lUFVWHlS6N6tO9n6/lnLURzV2X6ptLKyOokmc9mmq16m6m+q7/0tTQbNHLwvtxpuLtuTjKnCtB1VeKVn7Nv5t18zkyZR1uF4ZUnEyTThmrTM4TEaQS87F122+bfs2HfympJPPsW42dCpOCw3vX5ez3dWvaSdAIsKwKEiGGOaqtHxKWHS0F7XOa43AcGtaL9bl3DskrRitN+oz1M1WrJOTahraTu+St1X7jBo/ix5LEj657n6Q4EAQBAEAQBAEAQBAEAQBAEAQFqyvnipwOn4Qc0xmwDnMLzEL76BqbqG5s0mw7O0G2FVxVjz8Vw+lWee2vhfv0fiXvDa7DcYaONiMspO2iWY04v3BjeGD/zeauThLeXkeTUpYml7tJLtSzfN38ix0eWMO03ZTUzu2/DY/wC8gqxU4dRili8Tzm/FokG4RTtG0EI/3bP9FLKuop6ap+p+J5z4HSTMs+ngcPrRMP8AMLjjF8iUcRVjtJ+LIPE3YZgzP0kUpA2bDORbyhBc13/AVB5I87GqksTWfuZu9ee/zM+zVn2XEKN9NFIXwusDM6PRI9tus0gG1j2kNbcXFrc6J1W1ZHsYThsKclVmrPqvdLt9X7ykKk9UIAgCAIAgCAIAgCAIAgCAIAgCAIAgPgYAeQSx27PcVUjRtJIPJ7v9V27IZI9S8DzlcZvWJd7RJ/muPU6klsfkCyHbhAEAQBAEAQBAEAQBAEAQBAEAQF0yTkUZpwt8pnMWmQx24eq9msde+ofSt7ldTpZ1e55mN4i8NNQy3ur79/2KaW/CWG5vYWHPewsFUeknpcvjOjj0TAfSKyp9HsNTm8PVpv6oJ1C7ztsBzNt1d0No3k7HkPiuar0dGGb428tjgyVkxua2zETOjEbgBeMEuBuQT1hY7ct1GnTzl2Nx7wzist7rr/Ysv+D4/Wz/AAR/erfw/aYf62/0fP8AYg85ZAGWcH4wnMnXazTw9PrX3vqKhOllV7mvB8SeIqZMttOs78E6LxiuDwzeklvFja/TwgbagDa+vddjRuk7lNfi7p1JQybNrf8AY7f8Hx+tn+CP71L8P2lX9bf6Pn+xVsYyeMNzfDR8Yu4oYdei2nU5w9XVvbT39qqlTtPKehRx3SYaVbLtfTw+5aHdETW86wj/AHI/vVn4ftMH9bf6Pn+xEZh6MKjC6QyQyCoa0Xc0MLXgfVF3B/lcHuBUZUGldamnD8Xp1JZZrL815WKGNwqD1ggCAIAgCAIAgCAIAgCA2XoV+TE37Q7+lCteH919581xr8+P+vmziyHlFmDwur62zC2742v5RN+m/wCuewdnmbDlOmo+1Isx+NdVrD0deT7exdn17t6dnnNr8z1+1207D8Gzv7Nb/rHsHYPM3pqVM77D08Dgo4aGvvPd+S9alx6EP0Sq9tn4XK7D7M8zjfvQ7mVbHMpYjPjc7mU8pa6aRzSHNsQXuII63dZVSpzu9DfQxuGVKKcldJfTuIbFcv1mFUwfPDJGwnSC4gi5BIGzj3FRcZLdGqliaFWWWnJNms+iSV3RMyOJpdI6mjDQOZNm8lpSvSVuo+dzxhxBynspMzL8zcT/AFab/ib/AHLP0c+o938fhP1rwf2P3l/D5sMzxSxzscx/EY6ziCbEmx2J7ikE1NXOYirCphZypu6sy1dOQDpaO/dN/kqzEbr4+Rg4HtU/58zs6FayaahnjcXGKMs4d7kNJDtbW+Fgw27L+Klh27NFXGoQU4yW7vf7/UzjNMLKfM1S1nqCZ4FuzrG4HgDce5UTtmdj2sLJyoQct7Ii1A0BAEAQBAEAQBAEAQBAbL0K/Jib9od/ShWvD+6+8+a41+fH/XzZ24diFP0iZckhk6kg2kaDuxwPVezvbcXF/EFdTVWNmU1KdTAVlOO3L7Mx/MGCy5fxN0Mo3G7XDk9vY5vh4dhWWUXF2Z9Jh8RCvBTh/HYaN0IfolV7bPwuWjD7M8XjfvQ7mRGL9JVfSYvNG3gaWSvY28bibNeQL9fnYKDrTTaNFHhOHlTjJ3u0nv2dxA5hzpVZioRFNwtIcHjQwg3AIHzjtuVCVSUlZmzD4Clh5Z4Xvt60NRp8RfhHRZFNHbWymjc3ULjk3mFpTapprqPBlSjVx7hLZyZQf8UsQ/8Ab/w3f3qjp5nr/wBHw3b4/scmFY3LmDP1LNNo18RjOqCBYE22ud9yuRk5TTZZVw8KGEnCG1mzT88z4ZC6H8oN1X18LqyH6Gv1P3Oa0VHBWzHg4GOKeb8O+q+3bbf4laxLpFpMJwrg4dFvbqnRoYy/M2O7ne7ftKrdaKVoG6lwutVqZ8Q/ndv7GVucXuJJJJNySbkk8ye8lZz6DbY+LgCAIAgCAIAgCAIAgCA1HoqzFSYRgEjJ5mRuM5cA47kcOIX8rg/YtNGcYp3Z4PFcLWq1VKEW1bzZnuF4rLg+KiaF1ntJt3OBO7XDtae7+RAKoUmndHsVKMKtPJNaGn4zjuF5zy40TTMp5rXbq9aJ/b2dZh+8W5EC2iUoTjqzwqOHxWErPJHMvk15P6dxFdFmM02AsqWTzxMJe3SdVw8AOBLTbcf6qNGSje7L+KUKtdwdOLenq5L1EWXamoc9z4S57i5x4su5cSSfW7yVO1IzxfEopRSdlpsvsVzO1Pg8eCXoTGZtbfVkkcdO+rZziO5V1FTt7JtwUsa6v/vfLZ8kWrBcw4ZPkyCmqJ4rcFjJGFzgbhouDaxG4VkZQyJNmCvhsUsTKpTi/ebTOT0TLf0of4039y5akWZ+J9T8F9ir10tBh+f6Z9K5gpm8Nz3BziA7U/VcuJPLSq3lU1bY3QWIqYSaqp5ne3y/c7OlrHKbGpKb0eVsugS6tPZq4Vr+dj9i7XkpNWK+E4erRU+kja9vMz9UHsBAEAQBAEAQBAEAQBAEAQFhockYjXxBzKZ4aeReWM+5zgfuVipzfIxz4hhoOzn4a/TQ5MXy3WYLHqngexv0uq5o83NJA95UXCUd0WUcVRrO1OV31bP5kSomg9qOlfXVTY42l73mzWjmSupX0RGc4wi5SdkjoxbB6jBpmtnidG5wu0GxuL2NiCQuuLjuQpV6dZN03c4VEtJaiy1WV2H8aOB7otzrBZbqkh3N19iD2dikoSaukZ54uhCeSUrPq1IkG4UTQelPC6pqGsYNTnuDWjvLiA0e8kLpGUlFOT2WpJYplmswim4k8D42XDdRLSLnlexNvNdcJLVoppYujVllhK7IlRNBJ4Tl+qxmJzoIXSNadJILQAbXtuRc2t9oUlGUtkUVcVRou1SVjjraR9BVujkaWPYbOabbG1+zbuXGraMshOM4qUXdM8FwmEAQBAEAQBAEAQGs9F2WYqTDPTqgN1EF0erlGxt7v35E2Jv2Nt3laqMElmZ89xTFynPoKfx7X1euZw430sSmqIpIoxGDYPlDiX+IaC3SPMk+XJRlXf8AiW0ODRy3qt36l6dzvy70ox1jXMrmNj6pOtgJY7Y3aWm5BI5bm/Lba8o176SKcRwiULSoO/Zz77/xYzDFZ46nEpHwx8KJziWMvfSO7/rbkL2GwWZ2voe9SjKMEpu75s0HoawLi1MlW8bMvHF7R+McPIWaD9ZyvoR1zHj8ZxFoqiuer8l5+BYukfDGZkynxoSHuhvIxzd9TRtK0e4Xt3sCsqxzRujFw2s8PiMk9E9H5P1yZiKxn1Jt2QP9mI9mf+pKtlL8vxPluIf3r/5+iMQj+LHksZ9U9yUyx8pqT9oh/qtUo+8u9GfE/kT/ANZfRn9DYvh8eLYc+CQXbI0g947iPEGxB77LfJJqzPjaVWVKanHdH871WCTU+PGk03mEnDAHzifVPg0gh3gCsDi08p9nHEQlS6b/ABtf19D+gMt4MzAMGjgZvpF3H6bju93vP2CwW6EcqsfH4mvKvUdR8/VjDs//AC0qvbH4GrFU99n1XD/7aHd5sr6gbAgCAIAgCAIAgBQG2YuDL0QDg/qsR/cAYZP+UOWx/ladR8vRsuI+3+p+OtvnYxNYz6gID1pad1XUtjYLve4NaO8uNgupX0IykoRcpbLU2/Ho3ZUyGIKZkj5NIiboY5x1OvrkIANvnOv3kLZL2IWR8rQaxOKz1Wkr31+S8u4iuiGonp6SSlmilY1vwkRfG9osdntuQBzs63bqd3KFBv3WjTxeNOUlVhJNvR2a+D8vgZ9nbBPzfzHJEBaM/CRew69h+6bt/dVFSOWVj2MDiOnoqT32ff61NQyB/sxHsz/1JVppfl+J4PEP71/8/RGIR/FjyWM+qe5KZY+U1J+0Q/1WqUfeXejPifyJ/wCsvozWukHHXZdxqhm30XlbKB2sPC1e8bOHi0LVVllaZ87w/DrEU6kOejXfr/BYvyTTVGMMrrAvERa19xbS7cO87Fwv3OKsyq+Yx9NVjTdDlfby9dRXMm5jOY84Vbmn4FjGMiHhqdd3m47+WnuVdOeabNuMwv4fD00/ebbfy0+H3Mzz/wDLSq9sfgas1T32e5w/+2h3ebK+oGwIAgCAIAgCAIAgNO6L84x09KKOpcGtueE93q2cbljj2bk2J23ttYX00aiXss8LimBlKXTU/ivP7+Pd2430Tx1NUX003Cad+G5mpo9ggggeBv5rsqHUyqhxmUY2qRv27eJ2YH0f0eXIXzVcjZbNIJkAbGwEWOxJuSDa5PbsAuxoxjrIrr8SrYhqFJW7tWQ3RpgUNVmmeqh1mmhcWQF43LnDc/utJtfez233BUKMU5NrZGniWInGhGlP3nq7eufk+R25h6UThuNSQxQMkbG7RrMhFyPW20nkbj3KUq9nZIqw/COkpqcpWb1tb9yPHS/KDvSst22lN/d1VH8Q+ou/okf1/L9ya6UMLbj2VmVcPWMQ4gI+dE8Av+zqv8mnvU60c0cyMvC6zo13Snz0+K2+x3dGsPpHR3Gy9tQmbfuvLIF2j+X4lXE3lxjfd9EV5vQ9Zv6Z/wDh/wBxQ/D9ptfHP/n8/wBiJxHJ/wCamZsP+G4vFqGfM020yRfWN76vuUJU8ko95op478VRq+za0XzvyZMdOHqUnnL/ACjU8RyM3BN5/DzKpFnOWPJLqLe5OkP7oTu5nnfq92k27FX0jyZT0HgIPFKv8bdvX595YOhL/wAzqfYZ+Jynh92Y+N+5DvfkVbP/AMtKr2x+Bqqqe+zfw/8Atod3myvqBsCAIAgCAIAgCAIBzQEnQZgq8Oi0xVEzGjk0PJaPIG4HuCkpyWzKKmGo1HecE2c+IYnPibgZppJbbjW8kDyHIe4I23uTp0adP3IpH2lxWoo4tMc88bb30sle0XPM2BAXMzXM5OjTm7yim+1JnITcrhafEB2xYtUw0/DbUTtZa2gSyBtjzGkOtbwUsz6yp0aTeZxV+uyuKXF6mjgDI6ieNg5NZLI1oubmwDgBvcribWzEqFKbvKKb7Umev5wVn63Vf/Yl/uXc0usj+Gofoj4L7HhUYpUVUjXSTzPcw3YXSvcWHY3YSeqdhuO4Ll2+ZONGnFNRilffRfM+VmIzV9uLNLLpvp4kj3WvztqJtew+xG29xClCHuRS7lY5VwsOijrpaFxMUskROxMb3Nv3X0kXXU2tiE6cJ++k+9XPOeZ1RMXPc57juXOJJPmTuUJRioqyVkea4dCAIAgCAIAgCAIAgCAIAgOrDcOlxWsEULDJIbkNFhsBckkkADzK6k27Irq1YUo5puyPNlM99YIg08Qv4YbyOou06d+RvsluRJzio576WvfsOmtweooMSEEkbmTOLQ1hLd9Zs2xBsbna9+/uXXFp2ZXCvTnDpIu66+466XKlbV1ksTIHOkhIEjdUfVLhdvN1jcA8rrqhJu1iuWMoRipOWj23+xz4vgFVgoHpEL4w7YE2IJ7rtJF+e17rji47onRxNKt+XK5GqJeEAQBAEAQBAEAQBAEAQBAEAQBAEAQGk5Bwupw7K81ZTxcSpl+DgB0gBgd13G5GxIO3bob3rRTi1FyS1PD4hWp1K8aNSVorV9/V662fjOGDGizzR1AYWMqZYXOabdSQPZrabbXOx57nUuVI2mn12JYOup4WpTvdxUvirO3ruJ/FGR5ozE6LZtVQzxyM7OJDqjc8e7+en6RVkrTlbmmY6TlhqOf/AAqRa7nql67+ojcUdpdj5BsbQ/gKi/8AMvpK6wv/AF9SGyfUSV2TMRZMXPp2Q6mF5JDZAHEBhPbcMNuw25X3hBtwlfY04yMYYmi4aSb17tN/n6RRVSesEAQBAEAQBAEAQBAEAQBAEAQBAEAPJAS2K5hnxOGJjiGMhZw42xamgDbc9YknYb37FNzbM1LC06bk1q27tvXyPSlzPUU+Gsh6j2RzNnYZA5zmPaQRpOobc7j6zt99md2sclg6cpuezayu2it4etD8fnHUDMhrQWtmLtRsDpOwaQRe+kgWIv8AYuZ3mzczv4Wn0PQP3fmd9Jneppq+ol0U7jUlpkD43FvUBDdI1+PbdSVSSbfWVT4fSlCELv2b2111+Bz45m6qxujETzGyIG/DiZoaSNxq3JNjva9r72uAuSqSkrMnQwNKjLPG7fW9WQKgawgCAIAgCAIAgCAIAgCAIAgCAIAgCAIAgCAIAgCAIAgCAIAgCAIAgCAIAgCAIAgCAIAgPeajlgga98cjWP8AUc5jg121+qSLO232XbMgpxk2k02uR4LhMkKPA6qup9cVPO9n0mxuIPsm3W911JRb2RTPEUoPLKST7zlNNIKrh6H8S+nRpdqueQ02vfwsuW5FmeOXNfTr5eIqqWSjl0yMfG619L2uabHkbEA2TYRnGavF3XZqftmHzPpOKIZTELkyCN5Ztseta2x8Us9zjqwUsrkr9V9fA5lwmEAQBAEAQBAEAQBAEAQBAEAQBASuV8GOP47FAL2cbvI7GDd58Nth4kKUI5nYz4quqFJ1PDvNizNSQZowepo4bcam0lo+i7TeMDwIuw91ytc0ppxXI+aw06mGqQrT2lfw5/cxTB2MkxiFsu0ZlYJL7dUvAfq7ha91jW6ufUVnJU5OG9nbwNgz5imJ4NOw0cTTThg1aY9ZDgTcOAN2ttptYd+611JTj7ux85gKOFqpqtL2r9dvTKFS5ilzNnyklkDRaWNrWtGwGoX35m5ud1Qpuc0z1p4WOGwlSEeplxzNlE5hzyZJTopY4mcR97arF5LWns23J7B5hWzp5p3ex5uGxqoYXLHWbbt8tfsU/Pebhi7hT03Uo4rBoaLCTTyNuxg+a33nstVUqZtFselgMF0X/pU1m/l+/X4d9PVR6QQBAEAQBAEAQBAEAQBAEAQBAEBrHRXh8eC4FJXTubGJOq1zyAGsDrX8NT/tDWrVRSiszPnuK1ZVqqoU1e31/ZeZ7Zaiw7A8bfUNxNkj5NQkDnx2eXHUSbW31b+896QyRlfMRxLxNakqbo2S20ZU+kzLzsOzVeNhLanrsa0Xu8kCRoHabkO/fVdWFpacz0OGYlVKHtPWOj7uT8vgSeFYnjeV6hsL4JZ2CwDC0vFu5krb6e7rEgW5ALqlUg7WKKtLA4mLmpKL8PFPy3JnO2HRU2e8OlY0Nkll+EA+dpcyzj47kX7du5TqJKcWZsFVnLCVoPZLT56ErjWZIY80PoKtreBNE3S47AOdqBa89gNhZ3YfMWlKazZZbGejhZugsRS96LfytqvMy7OmVZMr4hpN3Qv+Kk7/AKru54+/mO0DPUg4M97BYyOJhfaS3XmuwrqrNoQBAEAQBAEAQBAEAQBAEAQBADuEBN4tmmpxbCo6d5YIY7aWsZp9UWbfc3ACm5tqxlo4OlSqOpG9316kIRcKBqJ7EM31eI0UUb3j4Eh0b2gtkBaC0HUDzIO/epupJpJmSngaNOUpRW+65eBK03SdiMEOkuhf9Z8e/v0uaPuU1WmZ5cIw0nfVfH7pkDU5hqarG21Uj9czCC0kdVuk3ADRsG+H/XdQc23c1xwtKNJ0oqyZ549jMuP1/Fm0l+kM6rbCwvbb3lclJyd2Sw9CFCGSG253VGcKurwT0WQxyRW0gvZd4t6pDr+sOw89t7qXSSasymOBoxq9LG6fZsQCrNgQBAEAQBAEAQBAEAQBAEAQBAEAQBAEAQBAEAQBAEAQBAEAQBAEAQEplnCHY9jsUAvZxu8j5rBu8+G2w8SFKEczsZ8VXVClKp1bd/Iu3SflCHDcNZUUsbWMa7RKG3t1jZrjv2O6p9odyurU0ldHl8Lxs6k3Tqu7eq+3n8DNVnPcLL0eYfFima44pmB8Za8lp5GzSQraSTlZmHiNWdPDuUHZ3RyZ0o46DNVRHG0MY1wDWjkBoaf5kqNRWk0izBTlPDwlJ3b+7JbouwqHGMxvjnjbIwQucGu5XD4gD9hP2qVFJyszPxStOlRUoOzuvoyYyBgFLiWY6+OWFj2RPtG03s0cSUbe4Ae5TpRTlJP1uZuIYmrTo0pQlZta+CPfAYsHzhO6nZSPp5NJc1wNjtYGxDiCRcbOBC7Ho56WsQryxuESqSnmW3r9iP6Pctw1GaKunqWNlEILRcG12yFuob7XCjSgszTLuIYqcaFOpTds32O/CnYNjmMmk9CMTyXNa8OIuWXvYh1xyJF9lJdHJ5bFVVY2jS6bpLrR27yi5mwn8hY/NT6tQjcLOPMhzQ5t/GxAPiqJxyyaPWw1bpqManX/AAXbovyjDiWHSVFVG17HO0RB17bGznc+13VHsnvV1Gmmrs8rimNnTmqdJ2a1f28/iUrNGDnAcelgN7NN2E9rDuw+O2x8QVTOOV2PUwtdV6Sn495csl4VRHI01VUU7ZnRPed+Za1rTYb+JV1NRyOTR5mNrV/xUaVOdr2OnCMIwvO9BK2ngdSzxgEG5t1r6SQCQ5txYi1+63NdUYVForMhWr4vBzi6ks0X670R/R5gVPieAVj54mvfGSGk3u20d9t+9RpRTi7l3EcRUp1aapysn9zPo7uaLAkm1gOZJ7B4qg9h2Rr9R0cxNyZoaxprWx6y8Hcv9Yt7tJ3YPctTorJbmfOR4pN4nM37F7W7Ovv5mPvPwZPgsr2PpFubRmbo+p6vLxNLC2OdoD26b9ew3Ybnt7PG3ZdbJ0k46bnzGF4nVjW/9ZXjt3dpUeirBoMYxWdtRE2QNYCA6+x1EH3qqjFNu56PFa9SlCLpytdlMqmhlW8DYB7gPIONlS9z04O8U+xHkuEjWeinBn0GBTVgj1yyNLYW3Au1vZc2A1vHbtZrStVGNk5Hz3Fa6nVjRvZLfv8A2Xmd+SsIrX4VVU2IREMmLnh2uN28l+IBpcdO/WHiSu04ys1JFONrUFUhUw8tVZc+W26+BkOJ0D8LxGSGT143Fp8bciPAixHgVlas7M+jpVI1YKcdmWToq+W0XsyfgKto++YuK/2r70cXSD8tqr2x+BijU99lnD/7WHd5sm+hn5Wyfs7/AOpCpUPf+H2M3Gf7df7L6Mn+jD5W4n/8n+bMp0fel66zHxP+3o93lE+5DzBhsuN8KnpHU8sgIDzZ17AuLb3JGwv3G3ku05wzWSsMfhsUqWepPMly+R+Oj6gfhfSBXxSP4jw0OL/pa3B4J7iQ4X8bpSVptHeIVFUwlKUVZdXdp5HblSPCpscmdSMPpjNZAlc8C9yHFvrAC5sSASAeW67DJmeXcqxTxapRVV+w7bW9eJmVdDU49m17JB/4mWXQ4Dk0g6dvqsA+xqzu8pa7nuQlSoYdSj7qV/Xa/qafnTB62PCKWmw+IlkRa8uD422MduGOs4X63XPiAtFSMrJRR4WCr0HUnVxD1d+vnvsvgcHSrgz6/AIawx6Jo2gTMuDZrrXFxe+h57DaznFcrRbSkXcKrqFWVG909n2/uvI+ZBMLejOo9IDjDrk4gbzLdLL2Snbo3fYcQz/jY9H72ljrw99PRZMqJ8HYC+x1l5frbpBJ2de5aDcN5G/byPVZQbgV1FUniYQxj05Wtb11vci+icWyrXe/+ko0fdZfxf8APp+uZBdE+B/lXMDZXC8dOA8+Lz8WPdYu/dHeoUY3lfqNnFsR0VJxW8tPhz+xeYIsSHSI6cwO9FI4HxkW0Y3a/TrvfXd3K9nEK32+kvbQ8mTwv4NU1L299nv1bdXzM+6UMC/IuYnlotFODKzwJ+Mb7nG/k8KitHK2exwvEdNRSe8dPt9vgX3PGYXZbxbD5RcxlsrZWj5zDwL28RzHlbtKvqTyuL9cjyMDhViKdWPPS3f7RNYLgcdNmSSsgLTFUxBxty1Xvqb4PBv5371OMUpZlzM1bESlRVGe8X6XwMErf06T23/iKxPc+tp+5HuX0PNgBeNVw24uQASB22BIBNuW4XCTvbQu+ac+elUMENBx6aOIWO4a42Aaxo0uPVAve/M27ldOrdJR0PLwvDcspTr2k38e/dEHQZvrqStY81E7w1wcWOkcWuAO7SCeRFwoKpJPc1VMDQlFxyJX52OrP2O02YsUbNAyVjtOmTiNYNVvUI0udc2uDfsDV2pJSd0QwGHq4eDhNprlb+EcmS8ZjwDMLJ5GvcxocCGAE9Ztha5A+9cpyyu7J42hKvRdOO+m5c6vOuC1tSZJKCR73buc6GAk+Z4itdSm9XE82GAxsI5Y1Ul3v7EdhucKDC84Gphp5I4DT8LQxkYOsyBxdYP02sAL3vtyUVUip5ktLF1TA4iphuinNOWa923ta1trnjk7OUGBY3WTSMmc2d+pgYGEga5Hda7wAbOHIntXKdRRbb5ksZgKlalThFq8V29S207CRos54RgzzJS0MolsQC4MHP63EcW37wFNVYLVIpngMZV9mrUVvj9kRmVc7tw/MtRVVTXvdO0C0QbtYiw6zhsGgAbk7KMKtpNsvxXD3UowpUmll6/4IPAcc/JOa21QDi0SOc5otcsfquOdibG9r2uBv2qEZWlc1V8P0uH6LnZeKLRS5ww+DOktdwqk62ANboi6r7aZHfGbXaGAb/Of77FUip5rGGWBxEsNGhmWj7duS267/IreIZvrayufIKidgc4uDGyOAaCdmgA9gsFB1JN7m2ngaEYKLgnbnYm8q589Eo54a/j1McosNw5wuC14Opw6pFuR5371KFWyalqZcVw3NKM6FotfDu2W5z4XmmDD8k1NHpmc+UyaHaWWs4AN19e4O29gfeuKolBxJ1cHUqYqFe6srXWvLq08Dy6Ps1syxVS8Vr3xStAIYGk6mk22c4C1i6+/clOpkepLiGCliYxyuzXWdOVM2UuX8Pq4tE5bM53CsGdVpaWtD7v5ja9rrsKiimivF4KrXnTndXS1337ND5hGcIsDyS6mp2zNqn3LpSGhoLrAlpDy64YLNNhuL7LkaijCy3O1sDOtilVqNZVy9K2+5A/nPXfrdT/Ff/qo55dZq/CYf9C8CdzFm6HMOTo4JmS+lx2tJZhaSOqSTq1dZu56vreSlOopQs9zLhsFPD4lzg1kfLn9LaPt2PPP+aoczMphEyVvCDw7iBovq4dtOlzvonnbsSpNTtYlw/Bzw2fM07227L9i6zvyH0gNy/hpgqGyyMBvEWBpLQfWadTm7X3HPmfBSp1cqsynH8Mdeeem0nzv9dmUWofxahzhyc5zh7yTuqXuerFWil2HmuEggCAIAgCAIAgCAIAgCAIAgCAIAgCAIAgCAIAgCAIAgCAIAgCAIAgCAIAgCAIAgCAIAgCAIAgCAIAgCAIAgCAIAgCAIAgCAIAgCAIAgCAIAgCAIAgCAIAgCAIAgCAIAgCAIAgCAIAgCAIAgCAIAgCAIA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sd.keepcalm-o-matic.co.uk/i/keep-calm-and-ask-a-librarian-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04" y="1295400"/>
            <a:ext cx="3849717" cy="44913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1584" y="6080520"/>
            <a:ext cx="3331029" cy="230832"/>
          </a:xfrm>
          <a:prstGeom prst="rect">
            <a:avLst/>
          </a:prstGeom>
          <a:noFill/>
        </p:spPr>
        <p:txBody>
          <a:bodyPr wrap="square" rtlCol="0">
            <a:spAutoFit/>
          </a:bodyPr>
          <a:lstStyle/>
          <a:p>
            <a:pPr algn="ctr"/>
            <a:r>
              <a:rPr lang="en-CA" sz="900" dirty="0">
                <a:hlinkClick r:id="rId5"/>
              </a:rPr>
              <a:t>The Keep Calm-O-</a:t>
            </a:r>
            <a:r>
              <a:rPr lang="en-CA" sz="900" dirty="0" err="1">
                <a:hlinkClick r:id="rId5"/>
              </a:rPr>
              <a:t>Matic</a:t>
            </a:r>
            <a:endParaRPr lang="en-US" sz="900" dirty="0"/>
          </a:p>
        </p:txBody>
      </p:sp>
      <p:sp>
        <p:nvSpPr>
          <p:cNvPr id="2" name="Rectangle 1"/>
          <p:cNvSpPr/>
          <p:nvPr/>
        </p:nvSpPr>
        <p:spPr>
          <a:xfrm>
            <a:off x="4267199" y="5181600"/>
            <a:ext cx="4419601" cy="769441"/>
          </a:xfrm>
          <a:prstGeom prst="rect">
            <a:avLst/>
          </a:prstGeom>
        </p:spPr>
        <p:txBody>
          <a:bodyPr wrap="square">
            <a:spAutoFit/>
          </a:bodyPr>
          <a:lstStyle/>
          <a:p>
            <a:r>
              <a:rPr lang="en-CA" sz="2200" b="1" dirty="0">
                <a:latin typeface="Calibri" panose="020F0502020204030204" pitchFamily="34" charset="0"/>
              </a:rPr>
              <a:t>Research help by email:</a:t>
            </a:r>
          </a:p>
          <a:p>
            <a:r>
              <a:rPr lang="en-CA" sz="2200" b="1" dirty="0">
                <a:latin typeface="Calibri" panose="020F0502020204030204" pitchFamily="34" charset="0"/>
                <a:hlinkClick r:id="rId6"/>
              </a:rPr>
              <a:t>http://lam.library.ubc.ca/ask-us/</a:t>
            </a:r>
            <a:r>
              <a:rPr lang="en-CA" sz="2200" b="1" dirty="0"/>
              <a:t>  </a:t>
            </a:r>
          </a:p>
        </p:txBody>
      </p:sp>
      <p:sp>
        <p:nvSpPr>
          <p:cNvPr id="10" name="Rectangle 2"/>
          <p:cNvSpPr txBox="1">
            <a:spLocks noChangeArrowheads="1"/>
          </p:cNvSpPr>
          <p:nvPr/>
        </p:nvSpPr>
        <p:spPr>
          <a:xfrm>
            <a:off x="612775" y="275700"/>
            <a:ext cx="8203565" cy="906462"/>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ea typeface="+mj-ea"/>
                <a:cs typeface="+mj-cs"/>
              </a:defRPr>
            </a:lvl1pPr>
          </a:lstStyle>
          <a:p>
            <a:r>
              <a:rPr lang="en-CA" sz="3200" dirty="0">
                <a:solidFill>
                  <a:srgbClr val="354047"/>
                </a:solidFill>
                <a:cs typeface="Calibri" pitchFamily="34" charset="0"/>
              </a:rPr>
              <a:t>Research Help</a:t>
            </a:r>
            <a:endParaRPr lang="en-US" sz="3200" dirty="0">
              <a:solidFill>
                <a:srgbClr val="354047"/>
              </a:solidFill>
              <a:cs typeface="Calibri" pitchFamily="34" charset="0"/>
            </a:endParaRPr>
          </a:p>
        </p:txBody>
      </p:sp>
    </p:spTree>
    <p:extLst>
      <p:ext uri="{BB962C8B-B14F-4D97-AF65-F5344CB8AC3E}">
        <p14:creationId xmlns:p14="http://schemas.microsoft.com/office/powerpoint/2010/main" val="101876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798" r="33527"/>
          <a:stretch/>
        </p:blipFill>
        <p:spPr>
          <a:xfrm>
            <a:off x="228600" y="1321297"/>
            <a:ext cx="3445566" cy="5002331"/>
          </a:xfrm>
          <a:prstGeom prst="rect">
            <a:avLst/>
          </a:prstGeom>
        </p:spPr>
      </p:pic>
      <p:sp>
        <p:nvSpPr>
          <p:cNvPr id="12292" name="Rectangle 3"/>
          <p:cNvSpPr>
            <a:spLocks noGrp="1" noChangeArrowheads="1"/>
          </p:cNvSpPr>
          <p:nvPr>
            <p:ph type="body" idx="1"/>
          </p:nvPr>
        </p:nvSpPr>
        <p:spPr>
          <a:xfrm>
            <a:off x="3886200" y="990600"/>
            <a:ext cx="5105400" cy="5486400"/>
          </a:xfrm>
          <a:solidFill>
            <a:schemeClr val="accent6">
              <a:lumMod val="40000"/>
              <a:lumOff val="60000"/>
            </a:schemeClr>
          </a:solidFill>
          <a:ln>
            <a:solidFill>
              <a:schemeClr val="tx1"/>
            </a:solidFill>
            <a:miter lim="800000"/>
            <a:headEnd/>
            <a:tailEnd/>
          </a:ln>
        </p:spPr>
        <p:txBody>
          <a:bodyPr/>
          <a:lstStyle/>
          <a:p>
            <a:pPr>
              <a:buFontTx/>
              <a:buBlip>
                <a:blip r:embed="rId4"/>
              </a:buBlip>
            </a:pPr>
            <a:r>
              <a:rPr lang="en-CA" sz="2000" dirty="0">
                <a:latin typeface="Calibri" pitchFamily="34" charset="0"/>
              </a:rPr>
              <a:t>David Lam Library is the business library on-campus, but you may want to visit other branches while you’re here.</a:t>
            </a:r>
            <a:br>
              <a:rPr lang="en-CA" sz="2000" dirty="0">
                <a:latin typeface="Calibri" pitchFamily="34" charset="0"/>
              </a:rPr>
            </a:br>
            <a:endParaRPr lang="en-CA" sz="1000" dirty="0">
              <a:latin typeface="Calibri" pitchFamily="34" charset="0"/>
            </a:endParaRPr>
          </a:p>
          <a:p>
            <a:pPr>
              <a:buFontTx/>
              <a:buBlip>
                <a:blip r:embed="rId4"/>
              </a:buBlip>
            </a:pPr>
            <a:r>
              <a:rPr lang="en-CA" sz="2000" dirty="0">
                <a:latin typeface="Calibri" pitchFamily="34" charset="0"/>
              </a:rPr>
              <a:t>Business research uses many types of sources, including subscription or free resources</a:t>
            </a:r>
            <a:br>
              <a:rPr lang="en-CA" sz="2000" dirty="0">
                <a:latin typeface="Calibri" pitchFamily="34" charset="0"/>
              </a:rPr>
            </a:br>
            <a:endParaRPr lang="en-CA" sz="1000" dirty="0">
              <a:latin typeface="Calibri" pitchFamily="34" charset="0"/>
            </a:endParaRPr>
          </a:p>
          <a:p>
            <a:pPr>
              <a:buBlip>
                <a:blip r:embed="rId4"/>
              </a:buBlip>
            </a:pPr>
            <a:r>
              <a:rPr lang="en-CA" sz="2000" dirty="0">
                <a:latin typeface="Calibri" pitchFamily="34" charset="0"/>
              </a:rPr>
              <a:t>Access business databases from </a:t>
            </a:r>
            <a:r>
              <a:rPr lang="en-CA" sz="2000" dirty="0">
                <a:latin typeface="Calibri" pitchFamily="34" charset="0"/>
                <a:hlinkClick r:id="rId5"/>
              </a:rPr>
              <a:t>lam.library.ubc.ca</a:t>
            </a:r>
            <a:r>
              <a:rPr lang="en-CA" sz="2000" dirty="0">
                <a:latin typeface="Calibri" pitchFamily="34" charset="0"/>
              </a:rPr>
              <a:t> using your CWL</a:t>
            </a:r>
            <a:br>
              <a:rPr lang="en-CA" sz="2000" dirty="0">
                <a:latin typeface="Calibri" pitchFamily="34" charset="0"/>
              </a:rPr>
            </a:br>
            <a:endParaRPr lang="en-CA" sz="1000" dirty="0">
              <a:latin typeface="Calibri" pitchFamily="34" charset="0"/>
            </a:endParaRPr>
          </a:p>
          <a:p>
            <a:pPr>
              <a:buFontTx/>
              <a:buBlip>
                <a:blip r:embed="rId4"/>
              </a:buBlip>
            </a:pPr>
            <a:r>
              <a:rPr lang="en-CA" sz="2000" b="0" dirty="0">
                <a:solidFill>
                  <a:schemeClr val="tx1"/>
                </a:solidFill>
                <a:latin typeface="Calibri" pitchFamily="34" charset="0"/>
              </a:rPr>
              <a:t>Research guides are available for many subjects:</a:t>
            </a:r>
          </a:p>
          <a:p>
            <a:pPr lvl="1">
              <a:buFontTx/>
              <a:buBlip>
                <a:blip r:embed="rId4"/>
              </a:buBlip>
            </a:pPr>
            <a:r>
              <a:rPr lang="en-CA" sz="1800" dirty="0">
                <a:latin typeface="Calibri" pitchFamily="34" charset="0"/>
              </a:rPr>
              <a:t>International business</a:t>
            </a:r>
          </a:p>
          <a:p>
            <a:pPr lvl="1">
              <a:buFontTx/>
              <a:buBlip>
                <a:blip r:embed="rId4"/>
              </a:buBlip>
            </a:pPr>
            <a:r>
              <a:rPr lang="en-CA" sz="1800" b="0" dirty="0">
                <a:solidFill>
                  <a:schemeClr val="tx1"/>
                </a:solidFill>
                <a:latin typeface="Calibri" pitchFamily="34" charset="0"/>
              </a:rPr>
              <a:t>Marketing</a:t>
            </a:r>
          </a:p>
          <a:p>
            <a:pPr lvl="1">
              <a:buFontTx/>
              <a:buBlip>
                <a:blip r:embed="rId4"/>
              </a:buBlip>
            </a:pPr>
            <a:r>
              <a:rPr lang="en-CA" sz="1800" dirty="0">
                <a:latin typeface="Calibri" pitchFamily="34" charset="0"/>
              </a:rPr>
              <a:t>Industry &amp; Market Research</a:t>
            </a:r>
          </a:p>
          <a:p>
            <a:pPr lvl="1">
              <a:buFontTx/>
              <a:buBlip>
                <a:blip r:embed="rId4"/>
              </a:buBlip>
            </a:pPr>
            <a:r>
              <a:rPr lang="en-CA" sz="1800" b="0" dirty="0">
                <a:solidFill>
                  <a:schemeClr val="tx1"/>
                </a:solidFill>
                <a:latin typeface="Calibri" pitchFamily="34" charset="0"/>
              </a:rPr>
              <a:t>Company Research</a:t>
            </a:r>
          </a:p>
          <a:p>
            <a:pPr lvl="1">
              <a:buFontTx/>
              <a:buBlip>
                <a:blip r:embed="rId4"/>
              </a:buBlip>
            </a:pPr>
            <a:r>
              <a:rPr lang="en-CA" sz="1800" dirty="0">
                <a:latin typeface="Calibri" pitchFamily="34" charset="0"/>
              </a:rPr>
              <a:t>Economics</a:t>
            </a:r>
            <a:endParaRPr lang="en-CA" sz="1600" b="0" dirty="0">
              <a:solidFill>
                <a:schemeClr val="tx1"/>
              </a:solidFill>
              <a:latin typeface="Calibri" pitchFamily="34" charset="0"/>
            </a:endParaRPr>
          </a:p>
          <a:p>
            <a:pPr marL="0" indent="0">
              <a:buNone/>
            </a:pPr>
            <a:endParaRPr lang="en-CA" sz="2000" dirty="0">
              <a:latin typeface="Calibri" pitchFamily="34" charset="0"/>
            </a:endParaRPr>
          </a:p>
        </p:txBody>
      </p:sp>
      <p:sp>
        <p:nvSpPr>
          <p:cNvPr id="12293" name="Line 4"/>
          <p:cNvSpPr>
            <a:spLocks noChangeShapeType="1"/>
          </p:cNvSpPr>
          <p:nvPr/>
        </p:nvSpPr>
        <p:spPr bwMode="auto">
          <a:xfrm flipH="1">
            <a:off x="2362200" y="2743200"/>
            <a:ext cx="457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2294" name="Line 5"/>
          <p:cNvSpPr>
            <a:spLocks noChangeShapeType="1"/>
          </p:cNvSpPr>
          <p:nvPr/>
        </p:nvSpPr>
        <p:spPr bwMode="auto">
          <a:xfrm flipH="1">
            <a:off x="2362200" y="2743200"/>
            <a:ext cx="4572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8" name="Rectangle 2"/>
          <p:cNvSpPr txBox="1">
            <a:spLocks noChangeArrowheads="1"/>
          </p:cNvSpPr>
          <p:nvPr/>
        </p:nvSpPr>
        <p:spPr>
          <a:xfrm>
            <a:off x="205740" y="381000"/>
            <a:ext cx="8305800" cy="838200"/>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ea typeface="+mj-ea"/>
                <a:cs typeface="+mj-cs"/>
              </a:defRPr>
            </a:lvl1pPr>
          </a:lstStyle>
          <a:p>
            <a:r>
              <a:rPr lang="en-CA" sz="3200" dirty="0">
                <a:solidFill>
                  <a:srgbClr val="354047"/>
                </a:solidFill>
                <a:cs typeface="Calibri" pitchFamily="34" charset="0"/>
              </a:rPr>
              <a:t>Wrap Up Summary</a:t>
            </a:r>
            <a:endParaRPr lang="en-US" sz="3200" dirty="0">
              <a:solidFill>
                <a:srgbClr val="354047"/>
              </a:solidFill>
              <a:cs typeface="Calibri" pitchFamily="34" charset="0"/>
            </a:endParaRPr>
          </a:p>
        </p:txBody>
      </p:sp>
    </p:spTree>
    <p:extLst>
      <p:ext uri="{BB962C8B-B14F-4D97-AF65-F5344CB8AC3E}">
        <p14:creationId xmlns:p14="http://schemas.microsoft.com/office/powerpoint/2010/main" val="114061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idx="1"/>
          </p:nvPr>
        </p:nvSpPr>
        <p:spPr>
          <a:xfrm>
            <a:off x="988218" y="1295400"/>
            <a:ext cx="7543800" cy="4495800"/>
          </a:xfrm>
        </p:spPr>
        <p:txBody>
          <a:bodyPr/>
          <a:lstStyle/>
          <a:p>
            <a:pPr marL="0" indent="0" algn="ctr">
              <a:buNone/>
            </a:pPr>
            <a:endParaRPr lang="en-US" sz="3600" dirty="0">
              <a:solidFill>
                <a:schemeClr val="tx1"/>
              </a:solidFill>
            </a:endParaRPr>
          </a:p>
        </p:txBody>
      </p:sp>
      <p:sp>
        <p:nvSpPr>
          <p:cNvPr id="424964" name="Text Box 4"/>
          <p:cNvSpPr txBox="1">
            <a:spLocks noChangeArrowheads="1"/>
          </p:cNvSpPr>
          <p:nvPr/>
        </p:nvSpPr>
        <p:spPr bwMode="auto">
          <a:xfrm>
            <a:off x="2895600" y="5813367"/>
            <a:ext cx="38100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pPr>
            <a:r>
              <a:rPr lang="en-CA" sz="900" b="0" dirty="0">
                <a:latin typeface="Arial" charset="0"/>
              </a:rPr>
              <a:t>Image: http://www.winkle.eu/best-practice/5-questions-ask-market-research-agency-hire</a:t>
            </a:r>
            <a:r>
              <a:rPr lang="en-CA" sz="1050" dirty="0">
                <a:latin typeface="Arial" charset="0"/>
              </a:rPr>
              <a:t>/</a:t>
            </a:r>
            <a:endParaRPr lang="en-US" sz="1050"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437" y="1447800"/>
            <a:ext cx="4043363" cy="4043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2"/>
          <p:cNvSpPr>
            <a:spLocks noGrp="1" noChangeArrowheads="1"/>
          </p:cNvSpPr>
          <p:nvPr>
            <p:ph type="title"/>
          </p:nvPr>
        </p:nvSpPr>
        <p:spPr>
          <a:xfrm>
            <a:off x="499153" y="227744"/>
            <a:ext cx="8165662" cy="762000"/>
          </a:xfrm>
        </p:spPr>
        <p:txBody>
          <a:bodyPr>
            <a:normAutofit/>
          </a:bodyPr>
          <a:lstStyle/>
          <a:p>
            <a:r>
              <a:rPr lang="en-US" b="0" spc="-70" dirty="0">
                <a:solidFill>
                  <a:srgbClr val="354047"/>
                </a:solidFill>
                <a:latin typeface="Arial"/>
                <a:cs typeface="Calibri" pitchFamily="34" charset="0"/>
              </a:rPr>
              <a:t>Questions</a:t>
            </a:r>
          </a:p>
        </p:txBody>
      </p:sp>
    </p:spTree>
    <p:extLst>
      <p:ext uri="{BB962C8B-B14F-4D97-AF65-F5344CB8AC3E}">
        <p14:creationId xmlns:p14="http://schemas.microsoft.com/office/powerpoint/2010/main" val="26658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DLAM\Internal\Pictures\Great Reads\Picture 00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22477" y="3470807"/>
            <a:ext cx="3020329" cy="2888342"/>
          </a:xfrm>
          <a:prstGeom prst="rect">
            <a:avLst/>
          </a:prstGeom>
          <a:noFill/>
          <a:ln>
            <a:solidFill>
              <a:srgbClr val="65B333"/>
            </a:solidFill>
          </a:ln>
          <a:extLst>
            <a:ext uri="{909E8E84-426E-40DD-AFC4-6F175D3DCCD1}">
              <a14:hiddenFill xmlns:a14="http://schemas.microsoft.com/office/drawing/2010/main">
                <a:solidFill>
                  <a:srgbClr val="FFFFFF"/>
                </a:solidFill>
              </a14:hiddenFill>
            </a:ext>
          </a:extLst>
        </p:spPr>
      </p:pic>
      <p:pic>
        <p:nvPicPr>
          <p:cNvPr id="14" name="Picture 4">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5029200" y="685800"/>
            <a:ext cx="3706284" cy="2779713"/>
          </a:xfrm>
          <a:prstGeom prst="rect">
            <a:avLst/>
          </a:prstGeom>
          <a:noFill/>
          <a:ln w="9525">
            <a:solidFill>
              <a:srgbClr val="65B333"/>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descr="http://learningcommons.sauder.ubc.ca/wp-content/uploads/2012/01/dml-low-res-1024x768.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280873" y="3733800"/>
            <a:ext cx="3149809" cy="2362357"/>
          </a:xfrm>
          <a:prstGeom prst="rect">
            <a:avLst/>
          </a:prstGeom>
          <a:noFill/>
          <a:ln w="9525">
            <a:solidFill>
              <a:srgbClr val="65B333"/>
            </a:solidFill>
            <a:miter lim="800000"/>
            <a:headEnd/>
            <a:tailEnd/>
          </a:ln>
          <a:extLst>
            <a:ext uri="{909E8E84-426E-40DD-AFC4-6F175D3DCCD1}">
              <a14:hiddenFill xmlns:a14="http://schemas.microsoft.com/office/drawing/2010/main">
                <a:solidFill>
                  <a:srgbClr val="FFFFFF"/>
                </a:solidFill>
              </a14:hiddenFill>
            </a:ext>
          </a:extLst>
        </p:spPr>
      </p:pic>
      <p:pic>
        <p:nvPicPr>
          <p:cNvPr id="10" name="Content Placeholder 3"/>
          <p:cNvPicPr>
            <a:picLocks noGrp="1" noChangeAspect="1"/>
          </p:cNvPicPr>
          <p:nvPr>
            <p:ph idx="1"/>
          </p:nvPr>
        </p:nvPicPr>
        <p:blipFill>
          <a:blip r:embed="rId7" cstate="screen">
            <a:extLst>
              <a:ext uri="{28A0092B-C50C-407E-A947-70E740481C1C}">
                <a14:useLocalDpi xmlns:a14="http://schemas.microsoft.com/office/drawing/2010/main" val="0"/>
              </a:ext>
            </a:extLst>
          </a:blip>
          <a:srcRect/>
          <a:stretch>
            <a:fillRect/>
          </a:stretch>
        </p:blipFill>
        <p:spPr>
          <a:xfrm>
            <a:off x="1051507" y="1107508"/>
            <a:ext cx="3253182" cy="2169092"/>
          </a:xfrm>
          <a:ln>
            <a:solidFill>
              <a:srgbClr val="65B333"/>
            </a:solidFill>
          </a:ln>
        </p:spPr>
      </p:pic>
      <p:sp>
        <p:nvSpPr>
          <p:cNvPr id="8" name="Rectangle 7"/>
          <p:cNvSpPr/>
          <p:nvPr/>
        </p:nvSpPr>
        <p:spPr>
          <a:xfrm>
            <a:off x="2910996" y="2952329"/>
            <a:ext cx="3626807" cy="1391071"/>
          </a:xfrm>
          <a:prstGeom prst="rect">
            <a:avLst/>
          </a:prstGeom>
          <a:solidFill>
            <a:srgbClr val="65B333"/>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CA" sz="3200" dirty="0">
                <a:solidFill>
                  <a:prstClr val="white"/>
                </a:solidFill>
              </a:rPr>
              <a:t>More than just a Library</a:t>
            </a:r>
          </a:p>
        </p:txBody>
      </p:sp>
      <p:sp>
        <p:nvSpPr>
          <p:cNvPr id="4" name="TextBox 3"/>
          <p:cNvSpPr txBox="1"/>
          <p:nvPr/>
        </p:nvSpPr>
        <p:spPr>
          <a:xfrm>
            <a:off x="457200" y="152400"/>
            <a:ext cx="8458200" cy="523220"/>
          </a:xfrm>
          <a:prstGeom prst="rect">
            <a:avLst/>
          </a:prstGeom>
          <a:noFill/>
        </p:spPr>
        <p:txBody>
          <a:bodyPr wrap="square" rtlCol="0">
            <a:spAutoFit/>
          </a:bodyPr>
          <a:lstStyle/>
          <a:p>
            <a:r>
              <a:rPr lang="en-CA" sz="2800" spc="-70" dirty="0">
                <a:solidFill>
                  <a:srgbClr val="354047"/>
                </a:solidFill>
                <a:ea typeface="+mj-ea"/>
                <a:cs typeface="+mj-cs"/>
              </a:rPr>
              <a:t>David Lam Library &amp; Canaccord Learning Commons</a:t>
            </a:r>
          </a:p>
        </p:txBody>
      </p:sp>
    </p:spTree>
    <p:extLst>
      <p:ext uri="{BB962C8B-B14F-4D97-AF65-F5344CB8AC3E}">
        <p14:creationId xmlns:p14="http://schemas.microsoft.com/office/powerpoint/2010/main" val="413184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77200" cy="3505200"/>
          </a:xfrm>
        </p:spPr>
        <p:txBody>
          <a:bodyPr>
            <a:normAutofit/>
          </a:bodyPr>
          <a:lstStyle/>
          <a:p>
            <a:pPr marL="0" indent="0">
              <a:buNone/>
            </a:pPr>
            <a:r>
              <a:rPr lang="en-CA" sz="2800" dirty="0"/>
              <a:t>Privileged access to…</a:t>
            </a:r>
          </a:p>
          <a:p>
            <a:r>
              <a:rPr lang="en-CA" sz="2800" dirty="0"/>
              <a:t>Business e-books</a:t>
            </a:r>
          </a:p>
          <a:p>
            <a:r>
              <a:rPr lang="en-CA" sz="2800" dirty="0"/>
              <a:t>Journals</a:t>
            </a:r>
          </a:p>
          <a:p>
            <a:r>
              <a:rPr lang="en-CA" sz="2800" dirty="0"/>
              <a:t>Articles</a:t>
            </a:r>
          </a:p>
          <a:p>
            <a:r>
              <a:rPr lang="en-CA" sz="2800" dirty="0"/>
              <a:t>Statistics</a:t>
            </a:r>
          </a:p>
          <a:p>
            <a:r>
              <a:rPr lang="en-CA" sz="2800" dirty="0"/>
              <a:t>Market research reports</a:t>
            </a:r>
          </a:p>
        </p:txBody>
      </p:sp>
      <p:pic>
        <p:nvPicPr>
          <p:cNvPr id="11" name="Picture 10"/>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90505" y="1828800"/>
            <a:ext cx="3343895" cy="2221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20624" y="228600"/>
            <a:ext cx="8216862" cy="523220"/>
          </a:xfrm>
          <a:prstGeom prst="rect">
            <a:avLst/>
          </a:prstGeom>
          <a:noFill/>
        </p:spPr>
        <p:txBody>
          <a:bodyPr wrap="square" rtlCol="0">
            <a:spAutoFit/>
          </a:bodyPr>
          <a:lstStyle/>
          <a:p>
            <a:r>
              <a:rPr lang="en-CA" sz="2800" spc="-70" dirty="0">
                <a:solidFill>
                  <a:srgbClr val="354047"/>
                </a:solidFill>
                <a:ea typeface="+mj-ea"/>
                <a:cs typeface="+mj-cs"/>
              </a:rPr>
              <a:t>David Lam Library &amp; Canaccord Learning Commons</a:t>
            </a:r>
          </a:p>
        </p:txBody>
      </p:sp>
      <p:sp>
        <p:nvSpPr>
          <p:cNvPr id="7" name="Rounded Rectangle 6"/>
          <p:cNvSpPr/>
          <p:nvPr/>
        </p:nvSpPr>
        <p:spPr>
          <a:xfrm>
            <a:off x="685800" y="4876800"/>
            <a:ext cx="8077200" cy="1066800"/>
          </a:xfrm>
          <a:prstGeom prst="roundRect">
            <a:avLst/>
          </a:prstGeom>
          <a:solidFill>
            <a:srgbClr val="A8DD87"/>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400" b="1" dirty="0">
                <a:solidFill>
                  <a:srgbClr val="C00000"/>
                </a:solidFill>
              </a:rPr>
              <a:t>Accessible through specialized research databases</a:t>
            </a:r>
          </a:p>
        </p:txBody>
      </p:sp>
    </p:spTree>
    <p:extLst>
      <p:ext uri="{BB962C8B-B14F-4D97-AF65-F5344CB8AC3E}">
        <p14:creationId xmlns:p14="http://schemas.microsoft.com/office/powerpoint/2010/main" val="11203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93675" y="0"/>
            <a:ext cx="8763000" cy="1143000"/>
          </a:xfrm>
        </p:spPr>
        <p:txBody>
          <a:bodyPr/>
          <a:lstStyle/>
          <a:p>
            <a:r>
              <a:rPr lang="en-CA" sz="3200" dirty="0">
                <a:solidFill>
                  <a:srgbClr val="354047"/>
                </a:solidFill>
              </a:rPr>
              <a:t>David Lam Library – Business Librarians</a:t>
            </a:r>
            <a:endParaRPr lang="en-US" sz="3200" dirty="0">
              <a:solidFill>
                <a:srgbClr val="354047"/>
              </a:solidFill>
            </a:endParaRPr>
          </a:p>
        </p:txBody>
      </p:sp>
      <p:pic>
        <p:nvPicPr>
          <p:cNvPr id="7" name="Picture 10" descr="http://sd.keepcalm-o-matic.co.uk/i/keep-calm-and-ask-a-librarian-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289602"/>
            <a:ext cx="4458364" cy="52014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574" y="6491026"/>
            <a:ext cx="6245225" cy="230832"/>
          </a:xfrm>
          <a:prstGeom prst="rect">
            <a:avLst/>
          </a:prstGeom>
          <a:solidFill>
            <a:schemeClr val="bg1"/>
          </a:solidFill>
        </p:spPr>
        <p:txBody>
          <a:bodyPr wrap="square" rtlCol="0">
            <a:spAutoFit/>
          </a:bodyPr>
          <a:lstStyle/>
          <a:p>
            <a:r>
              <a:rPr lang="en-CA" sz="900" dirty="0">
                <a:solidFill>
                  <a:schemeClr val="bg1">
                    <a:lumMod val="65000"/>
                  </a:schemeClr>
                </a:solidFill>
              </a:rPr>
              <a:t>http://www.keepcalm-o-matic.co.uk/</a:t>
            </a:r>
            <a:endParaRPr lang="en-US" sz="900" dirty="0">
              <a:solidFill>
                <a:schemeClr val="bg1">
                  <a:lumMod val="65000"/>
                </a:schemeClr>
              </a:solidFill>
            </a:endParaRPr>
          </a:p>
        </p:txBody>
      </p:sp>
      <p:sp>
        <p:nvSpPr>
          <p:cNvPr id="10" name="TextBox 9">
            <a:extLst>
              <a:ext uri="{FF2B5EF4-FFF2-40B4-BE49-F238E27FC236}">
                <a16:creationId xmlns:a16="http://schemas.microsoft.com/office/drawing/2014/main" id="{19859379-92C6-47EF-AA00-DA7AB3D7FCEB}"/>
              </a:ext>
            </a:extLst>
          </p:cNvPr>
          <p:cNvSpPr txBox="1"/>
          <p:nvPr/>
        </p:nvSpPr>
        <p:spPr>
          <a:xfrm>
            <a:off x="4876800" y="1249631"/>
            <a:ext cx="3839688" cy="2185214"/>
          </a:xfrm>
          <a:prstGeom prst="rect">
            <a:avLst/>
          </a:prstGeom>
          <a:noFill/>
        </p:spPr>
        <p:txBody>
          <a:bodyPr wrap="square">
            <a:spAutoFit/>
          </a:bodyPr>
          <a:lstStyle/>
          <a:p>
            <a:r>
              <a:rPr lang="en-CA" sz="2800" u="sng" dirty="0"/>
              <a:t>Our skills</a:t>
            </a:r>
            <a:r>
              <a:rPr lang="en-CA" sz="2800" dirty="0"/>
              <a:t>:</a:t>
            </a:r>
          </a:p>
          <a:p>
            <a:pPr>
              <a:buFontTx/>
              <a:buChar char="•"/>
            </a:pPr>
            <a:r>
              <a:rPr lang="en-CA" sz="2800" dirty="0"/>
              <a:t> Expert search skills</a:t>
            </a:r>
          </a:p>
          <a:p>
            <a:pPr>
              <a:buFontTx/>
              <a:buChar char="•"/>
            </a:pPr>
            <a:r>
              <a:rPr lang="en-CA" sz="2800" dirty="0"/>
              <a:t> Specialist knowledge of business databases</a:t>
            </a:r>
          </a:p>
          <a:p>
            <a:pPr>
              <a:buFontTx/>
              <a:buChar char="•"/>
            </a:pPr>
            <a:endParaRPr lang="en-CA" sz="2400" dirty="0"/>
          </a:p>
        </p:txBody>
      </p:sp>
      <p:sp>
        <p:nvSpPr>
          <p:cNvPr id="6" name="Rounded Rectangular Callout 8">
            <a:extLst>
              <a:ext uri="{FF2B5EF4-FFF2-40B4-BE49-F238E27FC236}">
                <a16:creationId xmlns:a16="http://schemas.microsoft.com/office/drawing/2014/main" id="{A78C603B-E58B-4A1B-BE57-07EB93234022}"/>
              </a:ext>
            </a:extLst>
          </p:cNvPr>
          <p:cNvSpPr/>
          <p:nvPr/>
        </p:nvSpPr>
        <p:spPr>
          <a:xfrm>
            <a:off x="5181600" y="3352799"/>
            <a:ext cx="3581400" cy="2819401"/>
          </a:xfrm>
          <a:prstGeom prst="wedgeRoundRectCallout">
            <a:avLst>
              <a:gd name="adj1" fmla="val -83343"/>
              <a:gd name="adj2" fmla="val -11904"/>
              <a:gd name="adj3" fmla="val 16667"/>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r>
              <a:rPr lang="en-CA" sz="2400" b="0" dirty="0"/>
              <a:t>“You have given us a clear direction when we were lost in the databases.” </a:t>
            </a:r>
            <a:br>
              <a:rPr lang="en-CA" sz="2400" b="0" dirty="0"/>
            </a:br>
            <a:r>
              <a:rPr lang="en-CA" sz="2400" b="0" dirty="0"/>
              <a:t>– Master of Management team</a:t>
            </a:r>
          </a:p>
        </p:txBody>
      </p:sp>
    </p:spTree>
    <p:extLst>
      <p:ext uri="{BB962C8B-B14F-4D97-AF65-F5344CB8AC3E}">
        <p14:creationId xmlns:p14="http://schemas.microsoft.com/office/powerpoint/2010/main" val="335905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609600" y="1219200"/>
            <a:ext cx="8229600" cy="3733800"/>
          </a:xfrm>
        </p:spPr>
        <p:txBody>
          <a:bodyPr>
            <a:normAutofit lnSpcReduction="10000"/>
          </a:bodyPr>
          <a:lstStyle/>
          <a:p>
            <a:pPr>
              <a:buBlip>
                <a:blip r:embed="rId3"/>
              </a:buBlip>
            </a:pPr>
            <a:endParaRPr lang="en-CA" sz="2400" b="0" dirty="0">
              <a:solidFill>
                <a:schemeClr val="tx1"/>
              </a:solidFill>
              <a:latin typeface="Calibri" pitchFamily="34" charset="0"/>
              <a:cs typeface="Calibri" pitchFamily="34" charset="0"/>
            </a:endParaRPr>
          </a:p>
          <a:p>
            <a:pPr>
              <a:buBlip>
                <a:blip r:embed="rId3"/>
              </a:buBlip>
            </a:pPr>
            <a:r>
              <a:rPr lang="en-CA" sz="2400" b="0" dirty="0">
                <a:solidFill>
                  <a:schemeClr val="tx1"/>
                </a:solidFill>
                <a:latin typeface="+mn-lt"/>
                <a:cs typeface="Calibri" pitchFamily="34" charset="0"/>
              </a:rPr>
              <a:t>Use computers at any UBC Library and sign on with your UBC card or your CWL.</a:t>
            </a:r>
          </a:p>
          <a:p>
            <a:pPr>
              <a:buBlip>
                <a:blip r:embed="rId3"/>
              </a:buBlip>
            </a:pPr>
            <a:endParaRPr lang="en-CA" sz="2400" dirty="0">
              <a:latin typeface="+mn-lt"/>
              <a:cs typeface="Calibri" pitchFamily="34" charset="0"/>
            </a:endParaRPr>
          </a:p>
          <a:p>
            <a:pPr>
              <a:buBlip>
                <a:blip r:embed="rId3"/>
              </a:buBlip>
            </a:pPr>
            <a:r>
              <a:rPr lang="en-CA" sz="2400" dirty="0">
                <a:latin typeface="+mn-lt"/>
                <a:cs typeface="Calibri" pitchFamily="34" charset="0"/>
              </a:rPr>
              <a:t>You will need to sign on with your CWL to search databases remotely.</a:t>
            </a:r>
          </a:p>
          <a:p>
            <a:pPr>
              <a:buBlip>
                <a:blip r:embed="rId3"/>
              </a:buBlip>
            </a:pPr>
            <a:endParaRPr lang="en-CA" sz="2400" dirty="0">
              <a:latin typeface="+mn-lt"/>
              <a:cs typeface="Calibri" pitchFamily="34" charset="0"/>
            </a:endParaRPr>
          </a:p>
          <a:p>
            <a:pPr>
              <a:buBlip>
                <a:blip r:embed="rId3"/>
              </a:buBlip>
            </a:pPr>
            <a:r>
              <a:rPr lang="en-CA" sz="2400" dirty="0">
                <a:latin typeface="+mn-lt"/>
                <a:cs typeface="Calibri" pitchFamily="34" charset="0"/>
              </a:rPr>
              <a:t>Your CWL will entitle you to search most databases remotely. </a:t>
            </a:r>
          </a:p>
          <a:p>
            <a:pPr>
              <a:buBlip>
                <a:blip r:embed="rId3"/>
              </a:buBlip>
            </a:pPr>
            <a:endParaRPr lang="en-CA" sz="2400" dirty="0">
              <a:latin typeface="Calibri" pitchFamily="34" charset="0"/>
              <a:cs typeface="Calibri" pitchFamily="34" charset="0"/>
            </a:endParaRPr>
          </a:p>
        </p:txBody>
      </p:sp>
      <p:sp>
        <p:nvSpPr>
          <p:cNvPr id="4" name="Rectangle 2"/>
          <p:cNvSpPr txBox="1">
            <a:spLocks noChangeArrowheads="1"/>
          </p:cNvSpPr>
          <p:nvPr/>
        </p:nvSpPr>
        <p:spPr>
          <a:xfrm>
            <a:off x="533400" y="152400"/>
            <a:ext cx="8458200" cy="838200"/>
          </a:xfrm>
          <a:prstGeom prst="rect">
            <a:avLst/>
          </a:prstGeom>
          <a:no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sz="2800" b="0" dirty="0">
                <a:solidFill>
                  <a:srgbClr val="354047"/>
                </a:solidFill>
              </a:rPr>
              <a:t>Accessing Library Resources</a:t>
            </a:r>
            <a:endParaRPr lang="en-US" sz="2800" b="0" dirty="0">
              <a:solidFill>
                <a:srgbClr val="354047"/>
              </a:solidFill>
            </a:endParaRPr>
          </a:p>
        </p:txBody>
      </p:sp>
    </p:spTree>
    <p:extLst>
      <p:ext uri="{BB962C8B-B14F-4D97-AF65-F5344CB8AC3E}">
        <p14:creationId xmlns:p14="http://schemas.microsoft.com/office/powerpoint/2010/main" val="283953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152525"/>
            <a:ext cx="845917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7" name="Oval 3"/>
          <p:cNvSpPr>
            <a:spLocks noChangeArrowheads="1"/>
          </p:cNvSpPr>
          <p:nvPr/>
        </p:nvSpPr>
        <p:spPr bwMode="auto">
          <a:xfrm>
            <a:off x="2943225" y="3810000"/>
            <a:ext cx="1295400" cy="3810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48" name="Oval 4"/>
          <p:cNvSpPr>
            <a:spLocks noChangeArrowheads="1"/>
          </p:cNvSpPr>
          <p:nvPr/>
        </p:nvSpPr>
        <p:spPr bwMode="auto">
          <a:xfrm>
            <a:off x="4495800" y="3771900"/>
            <a:ext cx="1066800" cy="3810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
          <p:cNvSpPr txBox="1">
            <a:spLocks noChangeArrowheads="1"/>
          </p:cNvSpPr>
          <p:nvPr/>
        </p:nvSpPr>
        <p:spPr>
          <a:xfrm>
            <a:off x="685800" y="304800"/>
            <a:ext cx="8458200" cy="838200"/>
          </a:xfrm>
          <a:prstGeom prst="rect">
            <a:avLst/>
          </a:prstGeom>
          <a:solidFill>
            <a:schemeClr val="bg1">
              <a:alpha val="46000"/>
            </a:schemeClr>
          </a:solidFill>
        </p:spPr>
        <p:txBody>
          <a:bodyPr vert="horz" wrap="square"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latin typeface="+mj-lt"/>
                <a:ea typeface="+mj-ea"/>
                <a:cs typeface="+mj-cs"/>
              </a:defRPr>
            </a:lvl1pPr>
          </a:lstStyle>
          <a:p>
            <a:pPr>
              <a:lnSpc>
                <a:spcPct val="150000"/>
              </a:lnSpc>
            </a:pPr>
            <a:r>
              <a:rPr lang="en-CA" sz="2800" dirty="0">
                <a:solidFill>
                  <a:srgbClr val="354047"/>
                </a:solidFill>
              </a:rPr>
              <a:t>David Lam Library website: </a:t>
            </a:r>
            <a:r>
              <a:rPr lang="en-CA" sz="2800" dirty="0">
                <a:solidFill>
                  <a:srgbClr val="354047"/>
                </a:solidFill>
                <a:hlinkClick r:id="rId4"/>
              </a:rPr>
              <a:t>lam.library.ubc.ca</a:t>
            </a:r>
            <a:endParaRPr lang="en-US" sz="2800" dirty="0">
              <a:solidFill>
                <a:srgbClr val="354047"/>
              </a:solidFill>
            </a:endParaRPr>
          </a:p>
        </p:txBody>
      </p:sp>
      <p:sp>
        <p:nvSpPr>
          <p:cNvPr id="7" name="Rectangular Callout 11">
            <a:extLst>
              <a:ext uri="{FF2B5EF4-FFF2-40B4-BE49-F238E27FC236}">
                <a16:creationId xmlns:a16="http://schemas.microsoft.com/office/drawing/2014/main" id="{B03DEC40-ED0A-41BB-BBB9-21346EF67C74}"/>
              </a:ext>
            </a:extLst>
          </p:cNvPr>
          <p:cNvSpPr/>
          <p:nvPr/>
        </p:nvSpPr>
        <p:spPr>
          <a:xfrm>
            <a:off x="757238" y="2171700"/>
            <a:ext cx="2133600" cy="1828800"/>
          </a:xfrm>
          <a:prstGeom prst="wedgeRectCallout">
            <a:avLst>
              <a:gd name="adj1" fmla="val 48922"/>
              <a:gd name="adj2" fmla="val 106096"/>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0" dirty="0">
                <a:solidFill>
                  <a:schemeClr val="tx1"/>
                </a:solidFill>
                <a:latin typeface="Calibri" panose="020F0502020204030204" pitchFamily="34" charset="0"/>
                <a:cs typeface="Calibri" panose="020F0502020204030204" pitchFamily="34" charset="0"/>
              </a:rPr>
              <a:t>Our research guides provide links to library databases and free resources</a:t>
            </a:r>
            <a:endParaRPr lang="en-US" sz="2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7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CA" sz="3200" dirty="0">
                <a:solidFill>
                  <a:srgbClr val="354047"/>
                </a:solidFill>
              </a:rPr>
              <a:t>Your Guide to the Library &amp; CLC</a:t>
            </a:r>
            <a:endParaRPr lang="en-US" sz="3200" dirty="0">
              <a:solidFill>
                <a:srgbClr val="354047"/>
              </a:solidFill>
            </a:endParaRPr>
          </a:p>
        </p:txBody>
      </p:sp>
      <p:sp>
        <p:nvSpPr>
          <p:cNvPr id="3" name="Content Placeholder 2"/>
          <p:cNvSpPr>
            <a:spLocks noGrp="1"/>
          </p:cNvSpPr>
          <p:nvPr>
            <p:ph idx="1"/>
          </p:nvPr>
        </p:nvSpPr>
        <p:spPr>
          <a:xfrm>
            <a:off x="838200" y="1066800"/>
            <a:ext cx="7848600" cy="685800"/>
          </a:xfrm>
        </p:spPr>
        <p:txBody>
          <a:bodyPr/>
          <a:lstStyle/>
          <a:p>
            <a:pPr marL="0" indent="0" algn="r">
              <a:buNone/>
            </a:pPr>
            <a:r>
              <a:rPr lang="en-US" sz="2800" b="1" dirty="0">
                <a:hlinkClick r:id="rId3"/>
              </a:rPr>
              <a:t>http://guides.library.ubc.ca/mm </a:t>
            </a:r>
            <a:endParaRPr lang="en-US" sz="2800" b="1" dirty="0"/>
          </a:p>
          <a:p>
            <a:pPr marL="0" indent="0">
              <a:buNone/>
            </a:pPr>
            <a:endParaRPr lang="en-US" sz="2800" b="1" dirty="0"/>
          </a:p>
        </p:txBody>
      </p:sp>
      <p:pic>
        <p:nvPicPr>
          <p:cNvPr id="5" name="Picture 4"/>
          <p:cNvPicPr/>
          <p:nvPr/>
        </p:nvPicPr>
        <p:blipFill rotWithShape="1">
          <a:blip r:embed="rId4"/>
          <a:srcRect l="19124" t="31908" r="19956" b="7218"/>
          <a:stretch/>
        </p:blipFill>
        <p:spPr bwMode="auto">
          <a:xfrm>
            <a:off x="152400" y="1746738"/>
            <a:ext cx="8822368" cy="4958862"/>
          </a:xfrm>
          <a:prstGeom prst="rect">
            <a:avLst/>
          </a:prstGeom>
          <a:ln>
            <a:noFill/>
          </a:ln>
          <a:extLst>
            <a:ext uri="{53640926-AAD7-44D8-BBD7-CCE9431645EC}">
              <a14:shadowObscured xmlns:a14="http://schemas.microsoft.com/office/drawing/2010/main"/>
            </a:ext>
          </a:extLst>
        </p:spPr>
      </p:pic>
      <p:cxnSp>
        <p:nvCxnSpPr>
          <p:cNvPr id="6" name="Straight Arrow Connector 5"/>
          <p:cNvCxnSpPr>
            <a:cxnSpLocks/>
          </p:cNvCxnSpPr>
          <p:nvPr/>
        </p:nvCxnSpPr>
        <p:spPr>
          <a:xfrm flipH="1" flipV="1">
            <a:off x="2006930" y="3479470"/>
            <a:ext cx="355270" cy="203760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ular Callout 18">
            <a:extLst>
              <a:ext uri="{FF2B5EF4-FFF2-40B4-BE49-F238E27FC236}">
                <a16:creationId xmlns:a16="http://schemas.microsoft.com/office/drawing/2014/main" id="{F0BD4A49-2299-4AC1-93FC-CCDEB09D4C0D}"/>
              </a:ext>
            </a:extLst>
          </p:cNvPr>
          <p:cNvSpPr/>
          <p:nvPr/>
        </p:nvSpPr>
        <p:spPr>
          <a:xfrm>
            <a:off x="381000" y="5517078"/>
            <a:ext cx="2286000" cy="1219200"/>
          </a:xfrm>
          <a:prstGeom prst="wedgeRectCallout">
            <a:avLst>
              <a:gd name="adj1" fmla="val 16333"/>
              <a:gd name="adj2" fmla="val 49846"/>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chemeClr val="tx1"/>
                </a:solidFill>
                <a:latin typeface="Calibri" panose="020F0502020204030204" pitchFamily="34" charset="0"/>
                <a:cs typeface="Calibri" panose="020F0502020204030204" pitchFamily="34" charset="0"/>
              </a:rPr>
              <a:t>Navigate the guide by clicking on the tabs</a:t>
            </a:r>
            <a:endParaRPr lang="en-US" sz="24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6048594"/>
      </p:ext>
    </p:extLst>
  </p:cSld>
  <p:clrMapOvr>
    <a:masterClrMapping/>
  </p:clrMapOvr>
</p:sld>
</file>

<file path=ppt/theme/theme1.xml><?xml version="1.0" encoding="utf-8"?>
<a:theme xmlns:a="http://schemas.openxmlformats.org/drawingml/2006/main" name="UBCSauder_Presentation_2016_2_RH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Props1.xml><?xml version="1.0" encoding="utf-8"?>
<ds:datastoreItem xmlns:ds="http://schemas.openxmlformats.org/officeDocument/2006/customXml" ds:itemID="{25FA9CC9-1EFA-46F2-90DA-2E31E4475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2A672A-FC2D-4055-B3B8-7DAF07A77604}">
  <ds:schemaRefs>
    <ds:schemaRef ds:uri="http://schemas.microsoft.com/sharepoint/v3/contenttype/forms"/>
  </ds:schemaRefs>
</ds:datastoreItem>
</file>

<file path=customXml/itemProps3.xml><?xml version="1.0" encoding="utf-8"?>
<ds:datastoreItem xmlns:ds="http://schemas.openxmlformats.org/officeDocument/2006/customXml" ds:itemID="{250F0CDE-4983-4027-A2A8-CABFEB79AF04}">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bbf7932a-6298-407e-83ea-827c81f75e76"/>
  </ds:schemaRefs>
</ds:datastoreItem>
</file>

<file path=docProps/app.xml><?xml version="1.0" encoding="utf-8"?>
<Properties xmlns="http://schemas.openxmlformats.org/officeDocument/2006/extended-properties" xmlns:vt="http://schemas.openxmlformats.org/officeDocument/2006/docPropsVTypes">
  <Template>UBCSauder_Presentation_2016_2_RHL</Template>
  <TotalTime>1235</TotalTime>
  <Words>4244</Words>
  <Application>Microsoft Office PowerPoint</Application>
  <PresentationFormat>On-screen Show (4:3)</PresentationFormat>
  <Paragraphs>530</Paragraphs>
  <Slides>35</Slides>
  <Notes>35</Notes>
  <HiddenSlides>2</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35</vt:i4>
      </vt:variant>
    </vt:vector>
  </HeadingPairs>
  <TitlesOfParts>
    <vt:vector size="52" baseType="lpstr">
      <vt:lpstr>ＭＳ 明朝</vt:lpstr>
      <vt:lpstr>MS PGothic</vt:lpstr>
      <vt:lpstr>Arial</vt:lpstr>
      <vt:lpstr>Arial Black</vt:lpstr>
      <vt:lpstr>Arial Narrow</vt:lpstr>
      <vt:lpstr>Calibri</vt:lpstr>
      <vt:lpstr>Cambria</vt:lpstr>
      <vt:lpstr>Times</vt:lpstr>
      <vt:lpstr>Times New Roman</vt:lpstr>
      <vt:lpstr>Wingdings</vt:lpstr>
      <vt:lpstr>UBCSauder_Presentation_2016_2_RHL</vt:lpstr>
      <vt:lpstr>Section Intro Slide 2</vt:lpstr>
      <vt:lpstr>1_Section Intro Slide 2</vt:lpstr>
      <vt:lpstr>Text Slide 1</vt:lpstr>
      <vt:lpstr>1_Text Slide 1</vt:lpstr>
      <vt:lpstr>2_Text Slide 1</vt:lpstr>
      <vt:lpstr>3_Text Slide 1</vt:lpstr>
      <vt:lpstr>PowerPoint Presentation</vt:lpstr>
      <vt:lpstr>Agenda</vt:lpstr>
      <vt:lpstr>David Lam Management Research Library</vt:lpstr>
      <vt:lpstr>PowerPoint Presentation</vt:lpstr>
      <vt:lpstr>PowerPoint Presentation</vt:lpstr>
      <vt:lpstr>David Lam Library – Business Librarians</vt:lpstr>
      <vt:lpstr>PowerPoint Presentation</vt:lpstr>
      <vt:lpstr>PowerPoint Presentation</vt:lpstr>
      <vt:lpstr>Your Guide to the Library &amp; CLC</vt:lpstr>
      <vt:lpstr>Research Basics:  Primary vs. Secondary Research</vt:lpstr>
      <vt:lpstr>Research Basics:  Examples of secondary research in business</vt:lpstr>
      <vt:lpstr>Researching a Market</vt:lpstr>
      <vt:lpstr>Market Research Reports</vt:lpstr>
      <vt:lpstr>PowerPoint Presentation</vt:lpstr>
      <vt:lpstr>PowerPoint Presentation</vt:lpstr>
      <vt:lpstr>PowerPoint Presentation</vt:lpstr>
      <vt:lpstr>Activity</vt:lpstr>
      <vt:lpstr>PowerPoint Presentation</vt:lpstr>
      <vt:lpstr>Industry Profile database:  IBISWorld </vt:lpstr>
      <vt:lpstr>Industry Profile database: Passport GMID</vt:lpstr>
      <vt:lpstr>PowerPoint Presentation</vt:lpstr>
      <vt:lpstr>PowerPoint Presentation</vt:lpstr>
      <vt:lpstr>WARC:  World Advertising Research Center</vt:lpstr>
      <vt:lpstr>PowerPoint Presentation</vt:lpstr>
      <vt:lpstr>Researching an Industry or Market: Websites</vt:lpstr>
      <vt:lpstr>Researching an Industry or Market:  Google search tips </vt:lpstr>
      <vt:lpstr>Tips for Research Success</vt:lpstr>
      <vt:lpstr>Research Strategy:  Who would collect/publish the information?</vt:lpstr>
      <vt:lpstr>Research Strategy:  Who would collect/publish the information?</vt:lpstr>
      <vt:lpstr>PowerPoint Presentation</vt:lpstr>
      <vt:lpstr> JumpStart Your Research form</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Lace Fama</dc:creator>
  <cp:lastModifiedBy>NL</cp:lastModifiedBy>
  <cp:revision>31</cp:revision>
  <cp:lastPrinted>2020-03-03T20:17:17Z</cp:lastPrinted>
  <dcterms:created xsi:type="dcterms:W3CDTF">2016-02-18T21:32:46Z</dcterms:created>
  <dcterms:modified xsi:type="dcterms:W3CDTF">2020-11-20T20:30:59Z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