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74" r:id="rId5"/>
    <p:sldMasterId id="2147483695" r:id="rId6"/>
    <p:sldMasterId id="2147483688" r:id="rId7"/>
    <p:sldMasterId id="2147483697" r:id="rId8"/>
    <p:sldMasterId id="2147483699" r:id="rId9"/>
    <p:sldMasterId id="2147483701" r:id="rId10"/>
  </p:sldMasterIdLst>
  <p:notesMasterIdLst>
    <p:notesMasterId r:id="rId34"/>
  </p:notesMasterIdLst>
  <p:handoutMasterIdLst>
    <p:handoutMasterId r:id="rId35"/>
  </p:handoutMasterIdLst>
  <p:sldIdLst>
    <p:sldId id="281" r:id="rId11"/>
    <p:sldId id="282" r:id="rId12"/>
    <p:sldId id="283" r:id="rId13"/>
    <p:sldId id="284" r:id="rId14"/>
    <p:sldId id="285" r:id="rId15"/>
    <p:sldId id="286" r:id="rId16"/>
    <p:sldId id="287" r:id="rId17"/>
    <p:sldId id="288" r:id="rId18"/>
    <p:sldId id="289" r:id="rId19"/>
    <p:sldId id="290" r:id="rId20"/>
    <p:sldId id="292" r:id="rId21"/>
    <p:sldId id="307" r:id="rId22"/>
    <p:sldId id="294" r:id="rId23"/>
    <p:sldId id="295" r:id="rId24"/>
    <p:sldId id="296" r:id="rId25"/>
    <p:sldId id="298" r:id="rId26"/>
    <p:sldId id="299" r:id="rId27"/>
    <p:sldId id="301" r:id="rId28"/>
    <p:sldId id="302" r:id="rId29"/>
    <p:sldId id="308" r:id="rId30"/>
    <p:sldId id="303" r:id="rId31"/>
    <p:sldId id="304" r:id="rId32"/>
    <p:sldId id="30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333"/>
    <a:srgbClr val="B8C0C0"/>
    <a:srgbClr val="354047"/>
    <a:srgbClr val="778285"/>
    <a:srgbClr val="A3AD2A"/>
    <a:srgbClr val="296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23" autoAdjust="0"/>
    <p:restoredTop sz="94692" autoAdjust="0"/>
  </p:normalViewPr>
  <p:slideViewPr>
    <p:cSldViewPr snapToObjects="1">
      <p:cViewPr varScale="1">
        <p:scale>
          <a:sx n="114" d="100"/>
          <a:sy n="114" d="100"/>
        </p:scale>
        <p:origin x="1122" y="114"/>
      </p:cViewPr>
      <p:guideLst>
        <p:guide orient="horz" pos="1968"/>
        <p:guide pos="43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7211C1-C227-554F-84E7-A17E86D4DE33}" type="datetimeFigureOut">
              <a:rPr lang="en-US" smtClean="0"/>
              <a:t>12/26/2020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44B2CE-998A-DB4D-B582-EBC041C528D5}" type="slidenum">
              <a:rPr lang="en-US" smtClean="0"/>
              <a:t>‹#›</a:t>
            </a:fld>
            <a:endParaRPr lang="en-US"/>
          </a:p>
        </p:txBody>
      </p:sp>
    </p:spTree>
    <p:extLst>
      <p:ext uri="{BB962C8B-B14F-4D97-AF65-F5344CB8AC3E}">
        <p14:creationId xmlns:p14="http://schemas.microsoft.com/office/powerpoint/2010/main" val="991123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76359-34B6-4C2E-8369-6FCD6A6E46B2}" type="datetimeFigureOut">
              <a:rPr lang="en-US" smtClean="0"/>
              <a:t>12/26/2020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D9E78-D4D9-4F2B-967B-DC8D151A8B0D}" type="slidenum">
              <a:rPr lang="en-US" smtClean="0"/>
              <a:t>‹#›</a:t>
            </a:fld>
            <a:endParaRPr lang="en-US"/>
          </a:p>
        </p:txBody>
      </p:sp>
    </p:spTree>
    <p:extLst>
      <p:ext uri="{BB962C8B-B14F-4D97-AF65-F5344CB8AC3E}">
        <p14:creationId xmlns:p14="http://schemas.microsoft.com/office/powerpoint/2010/main" val="417540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12"/>
          <p:cNvSpPr>
            <a:spLocks noGrp="1"/>
          </p:cNvSpPr>
          <p:nvPr>
            <p:ph type="body" sz="quarter" idx="14" hasCustomPrompt="1"/>
          </p:nvPr>
        </p:nvSpPr>
        <p:spPr>
          <a:xfrm>
            <a:off x="6019800" y="4114800"/>
            <a:ext cx="2286000" cy="533400"/>
          </a:xfrm>
          <a:prstGeom prst="rect">
            <a:avLst/>
          </a:prstGeom>
        </p:spPr>
        <p:txBody>
          <a:bodyPr vert="horz" tIns="0" rIns="0" bIns="0"/>
          <a:lstStyle>
            <a:lvl1pPr marL="0" indent="0" algn="r">
              <a:buNone/>
              <a:defRPr sz="3700">
                <a:solidFill>
                  <a:srgbClr val="65B333"/>
                </a:solidFill>
                <a:latin typeface="+mj-lt"/>
              </a:defRPr>
            </a:lvl1pPr>
          </a:lstStyle>
          <a:p>
            <a:pPr lvl="0"/>
            <a:r>
              <a:rPr lang="en-US" dirty="0"/>
              <a:t>SAMPLE </a:t>
            </a:r>
          </a:p>
        </p:txBody>
      </p:sp>
      <p:sp>
        <p:nvSpPr>
          <p:cNvPr id="6" name="Text Placeholder 14"/>
          <p:cNvSpPr>
            <a:spLocks noGrp="1"/>
          </p:cNvSpPr>
          <p:nvPr>
            <p:ph type="body" sz="quarter" idx="15" hasCustomPrompt="1"/>
          </p:nvPr>
        </p:nvSpPr>
        <p:spPr>
          <a:xfrm>
            <a:off x="4724399" y="4495800"/>
            <a:ext cx="3581401" cy="533400"/>
          </a:xfrm>
          <a:prstGeom prst="rect">
            <a:avLst/>
          </a:prstGeom>
        </p:spPr>
        <p:txBody>
          <a:bodyPr vert="horz" lIns="0" tIns="0" rIns="0" bIns="0"/>
          <a:lstStyle>
            <a:lvl1pPr marL="0" indent="0" algn="r">
              <a:buNone/>
              <a:defRPr sz="3700">
                <a:solidFill>
                  <a:srgbClr val="B8C0C0"/>
                </a:solidFill>
                <a:latin typeface="+mj-lt"/>
              </a:defRPr>
            </a:lvl1pPr>
          </a:lstStyle>
          <a:p>
            <a:pPr lvl="0"/>
            <a:r>
              <a:rPr lang="en-US" dirty="0"/>
              <a:t>HEADLINE</a:t>
            </a:r>
          </a:p>
        </p:txBody>
      </p:sp>
      <p:sp>
        <p:nvSpPr>
          <p:cNvPr id="7" name="Text Placeholder 16"/>
          <p:cNvSpPr>
            <a:spLocks noGrp="1"/>
          </p:cNvSpPr>
          <p:nvPr>
            <p:ph type="body" sz="quarter" idx="16" hasCustomPrompt="1"/>
          </p:nvPr>
        </p:nvSpPr>
        <p:spPr>
          <a:xfrm>
            <a:off x="5638800" y="5257800"/>
            <a:ext cx="2667000" cy="609600"/>
          </a:xfrm>
          <a:prstGeom prst="rect">
            <a:avLst/>
          </a:prstGeom>
        </p:spPr>
        <p:txBody>
          <a:bodyPr vert="horz" lIns="0" tIns="0" rIns="0" bIns="0"/>
          <a:lstStyle>
            <a:lvl1pPr marL="0" indent="0" algn="r">
              <a:buNone/>
              <a:defRPr sz="1700">
                <a:solidFill>
                  <a:srgbClr val="778285"/>
                </a:solidFill>
              </a:defRPr>
            </a:lvl1pPr>
          </a:lstStyle>
          <a:p>
            <a:pPr lvl="0"/>
            <a:r>
              <a:rPr lang="en-US" dirty="0"/>
              <a:t>Sample Subhead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43200"/>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defRPr>
            </a:lvl1pPr>
          </a:lstStyle>
          <a:p>
            <a:r>
              <a:rPr lang="en-US" dirty="0"/>
              <a:t>Title of Section Lorem Lipsom</a:t>
            </a:r>
            <a:br>
              <a:rPr lang="en-US" dirty="0"/>
            </a:br>
            <a:endParaRPr lang="en-US" dirty="0"/>
          </a:p>
        </p:txBody>
      </p:sp>
      <p:sp>
        <p:nvSpPr>
          <p:cNvPr id="3" name="Subtitle 2"/>
          <p:cNvSpPr>
            <a:spLocks noGrp="1"/>
          </p:cNvSpPr>
          <p:nvPr>
            <p:ph type="subTitle" idx="1" hasCustomPrompt="1"/>
          </p:nvPr>
        </p:nvSpPr>
        <p:spPr>
          <a:xfrm>
            <a:off x="914400" y="3127375"/>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7" name="Content Placeholder 2"/>
          <p:cNvSpPr>
            <a:spLocks noGrp="1"/>
          </p:cNvSpPr>
          <p:nvPr>
            <p:ph sz="half" idx="10"/>
          </p:nvPr>
        </p:nvSpPr>
        <p:spPr>
          <a:xfrm>
            <a:off x="914400" y="3943578"/>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62104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15" name="Content Placeholder 2"/>
          <p:cNvSpPr>
            <a:spLocks noGrp="1"/>
          </p:cNvSpPr>
          <p:nvPr>
            <p:ph sz="half" idx="10"/>
          </p:nvPr>
        </p:nvSpPr>
        <p:spPr>
          <a:xfrm>
            <a:off x="914400" y="3352800"/>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32" name="Title 1"/>
          <p:cNvSpPr>
            <a:spLocks noGrp="1"/>
          </p:cNvSpPr>
          <p:nvPr>
            <p:ph type="ctrTitle" hasCustomPrompt="1"/>
          </p:nvPr>
        </p:nvSpPr>
        <p:spPr>
          <a:xfrm>
            <a:off x="914400" y="2130425"/>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65B333"/>
                </a:solidFill>
              </a:defRPr>
            </a:lvl1pPr>
          </a:lstStyle>
          <a:p>
            <a:r>
              <a:rPr lang="en-US" dirty="0"/>
              <a:t>Title of Section Lorem Lipsom</a:t>
            </a:r>
            <a:br>
              <a:rPr lang="en-US" dirty="0"/>
            </a:br>
            <a:endParaRPr lang="en-US" dirty="0"/>
          </a:p>
        </p:txBody>
      </p:sp>
      <p:sp>
        <p:nvSpPr>
          <p:cNvPr id="7" name="Subtitle 2"/>
          <p:cNvSpPr>
            <a:spLocks noGrp="1"/>
          </p:cNvSpPr>
          <p:nvPr>
            <p:ph type="subTitle" idx="1" hasCustomPrompt="1"/>
          </p:nvPr>
        </p:nvSpPr>
        <p:spPr>
          <a:xfrm>
            <a:off x="914400" y="2514600"/>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Tree>
    <p:extLst>
      <p:ext uri="{BB962C8B-B14F-4D97-AF65-F5344CB8AC3E}">
        <p14:creationId xmlns:p14="http://schemas.microsoft.com/office/powerpoint/2010/main" val="158890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12" name="Content Placeholder 2"/>
          <p:cNvSpPr>
            <a:spLocks noGrp="1"/>
          </p:cNvSpPr>
          <p:nvPr>
            <p:ph sz="half" idx="10"/>
          </p:nvPr>
        </p:nvSpPr>
        <p:spPr>
          <a:xfrm>
            <a:off x="914400" y="3352800"/>
            <a:ext cx="7696200" cy="1847622"/>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158686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p:txBody>
      </p:sp>
      <p:sp>
        <p:nvSpPr>
          <p:cNvPr id="5"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6"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46209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4"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5"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371365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a:solidFill>
                  <a:srgbClr val="778285"/>
                </a:solidFill>
              </a:rPr>
              <a:t>Fifth level</a:t>
            </a:r>
            <a:endParaRPr lang="en-US" sz="1200" dirty="0">
              <a:solidFill>
                <a:srgbClr val="778285"/>
              </a:solidFill>
            </a:endParaRP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133991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5.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3453573"/>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F1BB-B3E3-AB4F-B3D4-7D72E28A64B6}" type="datetimeFigureOut">
              <a:rPr lang="en-US" smtClean="0"/>
              <a:t>12/26/2020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ACC63-FBCD-064F-AA56-949E0E205F32}" type="slidenum">
              <a:rPr lang="en-US" smtClean="0"/>
              <a:t>‹#›</a:t>
            </a:fld>
            <a:endParaRPr lang="en-US"/>
          </a:p>
        </p:txBody>
      </p:sp>
      <p:pic>
        <p:nvPicPr>
          <p:cNvPr id="8" name="Picture 7" descr="5.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967834"/>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F1BB-B3E3-AB4F-B3D4-7D72E28A64B6}" type="datetimeFigureOut">
              <a:rPr lang="en-US" smtClean="0"/>
              <a:t>12/26/2020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ACC63-FBCD-064F-AA56-949E0E205F32}" type="slidenum">
              <a:rPr lang="en-US" smtClean="0"/>
              <a:t>‹#›</a:t>
            </a:fld>
            <a:endParaRPr lang="en-US"/>
          </a:p>
        </p:txBody>
      </p:sp>
      <p:sp>
        <p:nvSpPr>
          <p:cNvPr id="12" name="Title 1"/>
          <p:cNvSpPr txBox="1">
            <a:spLocks/>
          </p:cNvSpPr>
          <p:nvPr userDrawn="1"/>
        </p:nvSpPr>
        <p:spPr>
          <a:xfrm>
            <a:off x="914400" y="2743200"/>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A3AD2A"/>
                </a:solidFill>
                <a:latin typeface="+mj-lt"/>
                <a:ea typeface="+mj-ea"/>
                <a:cs typeface="+mj-cs"/>
              </a:defRPr>
            </a:lvl1pPr>
          </a:lstStyle>
          <a:p>
            <a:r>
              <a:rPr lang="en-US"/>
              <a:t>TITLE OF SECTION LORUM IPSUM</a:t>
            </a:r>
            <a:br>
              <a:rPr lang="en-US"/>
            </a:br>
            <a:endParaRPr lang="en-US" dirty="0"/>
          </a:p>
        </p:txBody>
      </p:sp>
      <p:sp>
        <p:nvSpPr>
          <p:cNvPr id="13" name="Subtitle 2"/>
          <p:cNvSpPr txBox="1">
            <a:spLocks/>
          </p:cNvSpPr>
          <p:nvPr userDrawn="1"/>
        </p:nvSpPr>
        <p:spPr>
          <a:xfrm>
            <a:off x="914400" y="3127375"/>
            <a:ext cx="5105400" cy="381000"/>
          </a:xfrm>
          <a:prstGeom prst="rect">
            <a:avLst/>
          </a:prstGeom>
        </p:spPr>
        <p:txBody>
          <a:bodyPr lIns="0" tIns="0" rIns="0" bIns="0" anchor="t" anchorCtr="0">
            <a:noAutofit/>
          </a:bodyPr>
          <a:lstStyle>
            <a:lvl1pPr marL="0" indent="0" algn="l" defTabSz="457200" rtl="0" eaLnBrk="1" latinLnBrk="0" hangingPunct="1">
              <a:spcBef>
                <a:spcPts val="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t>Text et dolorios sa asperum nonsequa</a:t>
            </a:r>
            <a:endParaRPr lang="en-US" dirty="0"/>
          </a:p>
        </p:txBody>
      </p:sp>
      <p:sp>
        <p:nvSpPr>
          <p:cNvPr id="14" name="Content Placeholder 2"/>
          <p:cNvSpPr txBox="1">
            <a:spLocks/>
          </p:cNvSpPr>
          <p:nvPr userDrawn="1"/>
        </p:nvSpPr>
        <p:spPr>
          <a:xfrm>
            <a:off x="914400" y="3943578"/>
            <a:ext cx="7696200" cy="1847622"/>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pt-BR" dirty="0">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pt-BR" sz="1200" dirty="0">
              <a:latin typeface="Cambria"/>
              <a:ea typeface="ＭＳ 明朝"/>
              <a:cs typeface="Times New Roman"/>
            </a:endParaRPr>
          </a:p>
          <a:p>
            <a:r>
              <a:rPr lang="pt-BR" dirty="0">
                <a:ea typeface="ＭＳ 明朝"/>
                <a:cs typeface="Times New Roman"/>
              </a:rPr>
              <a:t> </a:t>
            </a:r>
            <a:endParaRPr lang="pt-BR" sz="1200" dirty="0">
              <a:latin typeface="Cambria"/>
              <a:ea typeface="ＭＳ 明朝"/>
              <a:cs typeface="Times New Roman"/>
            </a:endParaRPr>
          </a:p>
        </p:txBody>
      </p:sp>
      <p:sp>
        <p:nvSpPr>
          <p:cNvPr id="15" name="Text Placeholder 18"/>
          <p:cNvSpPr txBox="1">
            <a:spLocks/>
          </p:cNvSpPr>
          <p:nvPr userDrawn="1"/>
        </p:nvSpPr>
        <p:spPr>
          <a:xfrm>
            <a:off x="914400" y="6347883"/>
            <a:ext cx="6172200" cy="228600"/>
          </a:xfrm>
          <a:prstGeom prst="rect">
            <a:avLst/>
          </a:prstGeom>
        </p:spPr>
        <p:txBody>
          <a:bodyPr lIns="0" tIns="0" rIns="0" bIns="0"/>
          <a:lstStyle>
            <a:lvl1pPr marL="0" indent="0" algn="l" defTabSz="457200" rtl="0" eaLnBrk="1" latinLnBrk="0" hangingPunct="1">
              <a:spcBef>
                <a:spcPct val="20000"/>
              </a:spcBef>
              <a:buFont typeface="Arial"/>
              <a:buNone/>
              <a:defRPr lang="en-US" sz="1200" kern="1200" smtClean="0">
                <a:solidFill>
                  <a:srgbClr val="354047"/>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ea typeface="ＭＳ 明朝"/>
                <a:cs typeface="Times New Roman"/>
              </a:rPr>
              <a:t>Title of Presentation</a:t>
            </a:r>
            <a:endParaRPr lang="en-US" dirty="0">
              <a:latin typeface="Cambria"/>
              <a:ea typeface="ＭＳ 明朝"/>
              <a:cs typeface="Times New Roman"/>
            </a:endParaRPr>
          </a:p>
        </p:txBody>
      </p:sp>
      <p:sp>
        <p:nvSpPr>
          <p:cNvPr id="16" name="Text Placeholder 20"/>
          <p:cNvSpPr txBox="1">
            <a:spLocks/>
          </p:cNvSpPr>
          <p:nvPr userDrawn="1"/>
        </p:nvSpPr>
        <p:spPr>
          <a:xfrm>
            <a:off x="914400" y="6576483"/>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kern="1200" smtClean="0">
                <a:solidFill>
                  <a:schemeClr val="bg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ea typeface="ＭＳ 明朝"/>
                <a:cs typeface="Times New Roman"/>
              </a:rPr>
              <a:t>Section Running Header</a:t>
            </a:r>
            <a:endParaRPr lang="en-US" dirty="0">
              <a:latin typeface="Cambria"/>
              <a:ea typeface="ＭＳ 明朝"/>
              <a:cs typeface="Times New Roman"/>
            </a:endParaRPr>
          </a:p>
        </p:txBody>
      </p:sp>
      <p:pic>
        <p:nvPicPr>
          <p:cNvPr id="8" name="Picture 7" descr="5.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046619"/>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5.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7545610"/>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5.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5046160"/>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5.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032914"/>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5.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980149"/>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410200" y="4114800"/>
            <a:ext cx="2895600" cy="533400"/>
          </a:xfrm>
        </p:spPr>
        <p:txBody>
          <a:bodyPr/>
          <a:lstStyle/>
          <a:p>
            <a:r>
              <a:rPr lang="en-US" dirty="0"/>
              <a:t>THE CASE</a:t>
            </a:r>
          </a:p>
        </p:txBody>
      </p:sp>
      <p:sp>
        <p:nvSpPr>
          <p:cNvPr id="3" name="Text Placeholder 2"/>
          <p:cNvSpPr>
            <a:spLocks noGrp="1"/>
          </p:cNvSpPr>
          <p:nvPr>
            <p:ph type="body" sz="quarter" idx="15"/>
          </p:nvPr>
        </p:nvSpPr>
        <p:spPr>
          <a:xfrm>
            <a:off x="4038601" y="4495800"/>
            <a:ext cx="4267200" cy="533400"/>
          </a:xfrm>
        </p:spPr>
        <p:txBody>
          <a:bodyPr/>
          <a:lstStyle/>
          <a:p>
            <a:r>
              <a:rPr lang="en-US" dirty="0"/>
              <a:t>METHODOLOGY</a:t>
            </a:r>
          </a:p>
        </p:txBody>
      </p:sp>
      <p:sp>
        <p:nvSpPr>
          <p:cNvPr id="4" name="Text Placeholder 3"/>
          <p:cNvSpPr>
            <a:spLocks noGrp="1"/>
          </p:cNvSpPr>
          <p:nvPr>
            <p:ph type="body" sz="quarter" idx="16"/>
          </p:nvPr>
        </p:nvSpPr>
        <p:spPr>
          <a:xfrm>
            <a:off x="5638800" y="5029200"/>
            <a:ext cx="2667000" cy="609600"/>
          </a:xfrm>
        </p:spPr>
        <p:txBody>
          <a:bodyPr/>
          <a:lstStyle/>
          <a:p>
            <a:r>
              <a:rPr lang="en-US" dirty="0"/>
              <a:t>Orientation</a:t>
            </a:r>
          </a:p>
        </p:txBody>
      </p:sp>
    </p:spTree>
    <p:extLst>
      <p:ext uri="{BB962C8B-B14F-4D97-AF65-F5344CB8AC3E}">
        <p14:creationId xmlns:p14="http://schemas.microsoft.com/office/powerpoint/2010/main" val="4188502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“What, Why, &amp; How”</a:t>
            </a:r>
          </a:p>
        </p:txBody>
      </p:sp>
      <p:sp>
        <p:nvSpPr>
          <p:cNvPr id="4" name="Content Placeholder 3"/>
          <p:cNvSpPr>
            <a:spLocks noGrp="1"/>
          </p:cNvSpPr>
          <p:nvPr>
            <p:ph sz="half" idx="10"/>
          </p:nvPr>
        </p:nvSpPr>
        <p:spPr>
          <a:xfrm>
            <a:off x="1066800" y="1524000"/>
            <a:ext cx="7472362" cy="4419600"/>
          </a:xfrm>
        </p:spPr>
        <p:txBody>
          <a:bodyPr/>
          <a:lstStyle/>
          <a:p>
            <a:pPr marL="342900" lvl="0" indent="-342900" defTabSz="914400" eaLnBrk="0" fontAlgn="base" hangingPunct="0">
              <a:lnSpc>
                <a:spcPct val="100000"/>
              </a:lnSpc>
              <a:spcBef>
                <a:spcPct val="20000"/>
              </a:spcBef>
              <a:spcAft>
                <a:spcPct val="0"/>
              </a:spcAft>
            </a:pPr>
            <a:r>
              <a:rPr lang="en-US" sz="2400" kern="0" spc="0" dirty="0">
                <a:solidFill>
                  <a:srgbClr val="000000"/>
                </a:solidFill>
                <a:ea typeface="ＭＳ Ｐゴシック" pitchFamily="-65" charset="-128"/>
              </a:rPr>
              <a:t>• </a:t>
            </a:r>
            <a:r>
              <a:rPr lang="en-US" sz="2400" kern="0" spc="0" dirty="0">
                <a:solidFill>
                  <a:srgbClr val="0000FF"/>
                </a:solidFill>
                <a:ea typeface="ＭＳ Ｐゴシック" pitchFamily="-65" charset="-128"/>
              </a:rPr>
              <a:t>“What” </a:t>
            </a:r>
            <a:r>
              <a:rPr lang="en-US" sz="2400" kern="0" spc="0" dirty="0">
                <a:solidFill>
                  <a:srgbClr val="000000"/>
                </a:solidFill>
                <a:ea typeface="ＭＳ Ｐゴシック" pitchFamily="-65" charset="-128"/>
              </a:rPr>
              <a:t>course of action should be taken</a:t>
            </a:r>
          </a:p>
          <a:p>
            <a:pPr marL="342900" lvl="0" indent="-342900" defTabSz="914400" eaLnBrk="0" fontAlgn="base" hangingPunct="0">
              <a:lnSpc>
                <a:spcPct val="100000"/>
              </a:lnSpc>
              <a:spcBef>
                <a:spcPct val="20000"/>
              </a:spcBef>
              <a:spcAft>
                <a:spcPct val="0"/>
              </a:spcAft>
            </a:pPr>
            <a:endParaRPr lang="en-US" sz="2400" kern="0" spc="0" dirty="0">
              <a:solidFill>
                <a:srgbClr val="000000"/>
              </a:solidFill>
              <a:ea typeface="ＭＳ Ｐゴシック" pitchFamily="-65" charset="-128"/>
            </a:endParaRPr>
          </a:p>
          <a:p>
            <a:pPr marL="342900" lvl="0" indent="-342900" defTabSz="914400" eaLnBrk="0" fontAlgn="base" hangingPunct="0">
              <a:lnSpc>
                <a:spcPct val="100000"/>
              </a:lnSpc>
              <a:spcBef>
                <a:spcPct val="20000"/>
              </a:spcBef>
              <a:spcAft>
                <a:spcPct val="0"/>
              </a:spcAft>
            </a:pPr>
            <a:r>
              <a:rPr lang="en-US" sz="2400" kern="0" spc="0" dirty="0">
                <a:solidFill>
                  <a:srgbClr val="000000"/>
                </a:solidFill>
                <a:ea typeface="ＭＳ Ｐゴシック" pitchFamily="-65" charset="-128"/>
              </a:rPr>
              <a:t>• </a:t>
            </a:r>
            <a:r>
              <a:rPr lang="en-US" sz="2400" kern="0" spc="0" dirty="0">
                <a:solidFill>
                  <a:srgbClr val="0000FF"/>
                </a:solidFill>
                <a:ea typeface="ＭＳ Ｐゴシック" pitchFamily="-65" charset="-128"/>
              </a:rPr>
              <a:t>“Why” </a:t>
            </a:r>
            <a:r>
              <a:rPr lang="en-US" sz="2400" kern="0" spc="0" dirty="0">
                <a:solidFill>
                  <a:srgbClr val="000000"/>
                </a:solidFill>
                <a:ea typeface="ＭＳ Ｐゴシック" pitchFamily="-65" charset="-128"/>
              </a:rPr>
              <a:t>reflects your evidence, directly from the case and distilled from your analysis</a:t>
            </a:r>
          </a:p>
          <a:p>
            <a:pPr marL="342900" lvl="0" indent="-342900" defTabSz="914400" eaLnBrk="0" fontAlgn="base" hangingPunct="0">
              <a:lnSpc>
                <a:spcPct val="100000"/>
              </a:lnSpc>
              <a:spcBef>
                <a:spcPct val="20000"/>
              </a:spcBef>
              <a:spcAft>
                <a:spcPct val="0"/>
              </a:spcAft>
            </a:pPr>
            <a:endParaRPr lang="en-US" sz="2400" kern="0" spc="0" dirty="0">
              <a:solidFill>
                <a:srgbClr val="000000"/>
              </a:solidFill>
              <a:ea typeface="ＭＳ Ｐゴシック" pitchFamily="-65" charset="-128"/>
            </a:endParaRPr>
          </a:p>
          <a:p>
            <a:pPr marL="342900" lvl="0" indent="-342900" defTabSz="914400" eaLnBrk="0" fontAlgn="base" hangingPunct="0">
              <a:lnSpc>
                <a:spcPct val="100000"/>
              </a:lnSpc>
              <a:spcBef>
                <a:spcPct val="20000"/>
              </a:spcBef>
              <a:spcAft>
                <a:spcPct val="0"/>
              </a:spcAft>
            </a:pPr>
            <a:r>
              <a:rPr lang="en-US" sz="2400" kern="0" spc="0" dirty="0">
                <a:solidFill>
                  <a:srgbClr val="000000"/>
                </a:solidFill>
                <a:ea typeface="ＭＳ Ｐゴシック" pitchFamily="-65" charset="-128"/>
              </a:rPr>
              <a:t>• </a:t>
            </a:r>
            <a:r>
              <a:rPr lang="en-US" sz="2400" kern="0" spc="0" dirty="0">
                <a:solidFill>
                  <a:srgbClr val="0000FF"/>
                </a:solidFill>
                <a:ea typeface="ＭＳ Ｐゴシック" pitchFamily="-65" charset="-128"/>
              </a:rPr>
              <a:t>“How” </a:t>
            </a:r>
            <a:r>
              <a:rPr lang="en-US" sz="2400" kern="0" spc="0" dirty="0">
                <a:solidFill>
                  <a:srgbClr val="000000"/>
                </a:solidFill>
                <a:ea typeface="ＭＳ Ｐゴシック" pitchFamily="-65" charset="-128"/>
              </a:rPr>
              <a:t>is the implementation plan</a:t>
            </a:r>
          </a:p>
        </p:txBody>
      </p:sp>
    </p:spTree>
    <p:extLst>
      <p:ext uri="{BB962C8B-B14F-4D97-AF65-F5344CB8AC3E}">
        <p14:creationId xmlns:p14="http://schemas.microsoft.com/office/powerpoint/2010/main" val="80465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Dimensions &amp; Difficulty Levels</a:t>
            </a:r>
          </a:p>
        </p:txBody>
      </p:sp>
      <p:sp>
        <p:nvSpPr>
          <p:cNvPr id="4" name="Content Placeholder 3"/>
          <p:cNvSpPr>
            <a:spLocks noGrp="1"/>
          </p:cNvSpPr>
          <p:nvPr>
            <p:ph sz="half" idx="10"/>
          </p:nvPr>
        </p:nvSpPr>
        <p:spPr>
          <a:xfrm>
            <a:off x="1066800" y="1447800"/>
            <a:ext cx="7472362" cy="4495800"/>
          </a:xfrm>
        </p:spPr>
        <p:txBody>
          <a:bodyPr/>
          <a:lstStyle/>
          <a:p>
            <a:pPr marL="342900" lvl="0" indent="-342900" defTabSz="914400" eaLnBrk="0" fontAlgn="base" hangingPunct="0">
              <a:lnSpc>
                <a:spcPct val="90000"/>
              </a:lnSpc>
              <a:spcBef>
                <a:spcPct val="20000"/>
              </a:spcBef>
              <a:spcAft>
                <a:spcPct val="0"/>
              </a:spcAft>
              <a:buFont typeface="Arial" panose="020B0604020202020204" pitchFamily="34" charset="0"/>
              <a:buChar char="•"/>
            </a:pPr>
            <a:r>
              <a:rPr lang="en-US" sz="1800" b="1" kern="0" spc="0" dirty="0">
                <a:solidFill>
                  <a:srgbClr val="000000"/>
                </a:solidFill>
                <a:ea typeface="ＭＳ Ｐゴシック" pitchFamily="-65" charset="-128"/>
              </a:rPr>
              <a:t>Analytical</a:t>
            </a:r>
            <a:r>
              <a:rPr lang="en-US" sz="1800" kern="0" spc="0" dirty="0">
                <a:solidFill>
                  <a:srgbClr val="000000"/>
                </a:solidFill>
                <a:ea typeface="ＭＳ Ｐゴシック" pitchFamily="-65" charset="-128"/>
              </a:rPr>
              <a:t>: what is the task?</a:t>
            </a:r>
          </a:p>
          <a:p>
            <a:pPr marL="1085850" lvl="1" indent="-342900" defTabSz="914400" eaLnBrk="0" fontAlgn="base" hangingPunct="0">
              <a:lnSpc>
                <a:spcPct val="90000"/>
              </a:lnSpc>
              <a:spcAft>
                <a:spcPct val="0"/>
              </a:spcAft>
              <a:buFont typeface="Arial" panose="020B0604020202020204" pitchFamily="34" charset="0"/>
              <a:buChar char="•"/>
            </a:pPr>
            <a:r>
              <a:rPr lang="en-US" sz="1800" kern="0" spc="0" dirty="0">
                <a:solidFill>
                  <a:srgbClr val="000000"/>
                </a:solidFill>
                <a:ea typeface="ＭＳ Ｐゴシック" pitchFamily="-65" charset="-128"/>
              </a:rPr>
              <a:t>Simpler case has task or issue identified</a:t>
            </a:r>
          </a:p>
          <a:p>
            <a:pPr marL="1085850" lvl="1" indent="-342900" defTabSz="914400" eaLnBrk="0" fontAlgn="base" hangingPunct="0">
              <a:lnSpc>
                <a:spcPct val="90000"/>
              </a:lnSpc>
              <a:spcAft>
                <a:spcPct val="0"/>
              </a:spcAft>
              <a:buFont typeface="Arial" panose="020B0604020202020204" pitchFamily="34" charset="0"/>
              <a:buChar char="•"/>
            </a:pPr>
            <a:r>
              <a:rPr lang="en-US" sz="1800" kern="0" spc="0" dirty="0">
                <a:solidFill>
                  <a:srgbClr val="000000"/>
                </a:solidFill>
                <a:ea typeface="ＭＳ Ｐゴシック" pitchFamily="-65" charset="-128"/>
              </a:rPr>
              <a:t>More challenging cases leave identification open for student to identify</a:t>
            </a:r>
          </a:p>
          <a:p>
            <a:pPr marL="342900" lvl="0" indent="-342900" defTabSz="914400" eaLnBrk="0" fontAlgn="base" hangingPunct="0">
              <a:lnSpc>
                <a:spcPct val="90000"/>
              </a:lnSpc>
              <a:spcBef>
                <a:spcPct val="20000"/>
              </a:spcBef>
              <a:spcAft>
                <a:spcPct val="0"/>
              </a:spcAft>
            </a:pPr>
            <a:endParaRPr lang="en-US" sz="1800" kern="0" spc="0" dirty="0">
              <a:solidFill>
                <a:srgbClr val="000000"/>
              </a:solidFill>
              <a:ea typeface="ＭＳ Ｐゴシック" pitchFamily="-65" charset="-128"/>
            </a:endParaRPr>
          </a:p>
          <a:p>
            <a:pPr marL="342900" lvl="0" indent="-342900" defTabSz="914400" eaLnBrk="0" fontAlgn="base" hangingPunct="0">
              <a:lnSpc>
                <a:spcPct val="90000"/>
              </a:lnSpc>
              <a:spcBef>
                <a:spcPct val="20000"/>
              </a:spcBef>
              <a:spcAft>
                <a:spcPct val="0"/>
              </a:spcAft>
              <a:buFont typeface="Arial" panose="020B0604020202020204" pitchFamily="34" charset="0"/>
              <a:buChar char="•"/>
            </a:pPr>
            <a:r>
              <a:rPr lang="en-US" sz="1800" b="1" kern="0" spc="0" dirty="0">
                <a:solidFill>
                  <a:schemeClr val="tx1"/>
                </a:solidFill>
                <a:ea typeface="ＭＳ Ｐゴシック" pitchFamily="-65" charset="-128"/>
              </a:rPr>
              <a:t>Conceptual</a:t>
            </a:r>
            <a:r>
              <a:rPr lang="en-US" sz="1800" kern="0" spc="0" dirty="0">
                <a:solidFill>
                  <a:schemeClr val="tx1"/>
                </a:solidFill>
                <a:ea typeface="ＭＳ Ｐゴシック" pitchFamily="-65" charset="-128"/>
              </a:rPr>
              <a:t>: what concepts should be used?</a:t>
            </a:r>
          </a:p>
          <a:p>
            <a:pPr marL="1085850" lvl="1" indent="-342900" defTabSz="914400" eaLnBrk="0" fontAlgn="base" hangingPunct="0">
              <a:lnSpc>
                <a:spcPct val="90000"/>
              </a:lnSpc>
              <a:spcAft>
                <a:spcPct val="0"/>
              </a:spcAft>
              <a:buFont typeface="Arial" panose="020B0604020202020204" pitchFamily="34" charset="0"/>
              <a:buChar char="•"/>
            </a:pPr>
            <a:r>
              <a:rPr lang="en-US" sz="1800" kern="0" spc="0" dirty="0">
                <a:ea typeface="ＭＳ Ｐゴシック" pitchFamily="-65" charset="-128"/>
              </a:rPr>
              <a:t>Simpler cases may have a single, specified concept</a:t>
            </a:r>
          </a:p>
          <a:p>
            <a:pPr marL="1085850" lvl="1" indent="-342900" defTabSz="914400" eaLnBrk="0" fontAlgn="base" hangingPunct="0">
              <a:lnSpc>
                <a:spcPct val="90000"/>
              </a:lnSpc>
              <a:spcAft>
                <a:spcPct val="0"/>
              </a:spcAft>
              <a:buFont typeface="Arial" panose="020B0604020202020204" pitchFamily="34" charset="0"/>
              <a:buChar char="•"/>
            </a:pPr>
            <a:r>
              <a:rPr lang="en-US" sz="1800" kern="0" spc="0" dirty="0">
                <a:ea typeface="ＭＳ Ｐゴシック" pitchFamily="-65" charset="-128"/>
              </a:rPr>
              <a:t>More challenging cases may require multiple (possibly unspecified) concepts to be tackled</a:t>
            </a:r>
          </a:p>
          <a:p>
            <a:pPr marL="342900" lvl="0" indent="-342900" defTabSz="914400" eaLnBrk="0" fontAlgn="base" hangingPunct="0">
              <a:lnSpc>
                <a:spcPct val="90000"/>
              </a:lnSpc>
              <a:spcBef>
                <a:spcPct val="20000"/>
              </a:spcBef>
              <a:spcAft>
                <a:spcPct val="0"/>
              </a:spcAft>
            </a:pPr>
            <a:endParaRPr lang="en-US" sz="1800" kern="0" spc="0" dirty="0">
              <a:solidFill>
                <a:srgbClr val="0000FF"/>
              </a:solidFill>
              <a:ea typeface="ＭＳ Ｐゴシック" pitchFamily="-65" charset="-128"/>
            </a:endParaRPr>
          </a:p>
          <a:p>
            <a:pPr marL="342900" lvl="0" indent="-342900" defTabSz="914400" eaLnBrk="0" fontAlgn="base" hangingPunct="0">
              <a:lnSpc>
                <a:spcPct val="90000"/>
              </a:lnSpc>
              <a:spcBef>
                <a:spcPct val="20000"/>
              </a:spcBef>
              <a:spcAft>
                <a:spcPct val="0"/>
              </a:spcAft>
              <a:buFont typeface="Arial" panose="020B0604020202020204" pitchFamily="34" charset="0"/>
              <a:buChar char="•"/>
            </a:pPr>
            <a:r>
              <a:rPr lang="en-US" sz="1800" b="1" kern="0" spc="0" dirty="0">
                <a:solidFill>
                  <a:srgbClr val="000000"/>
                </a:solidFill>
                <a:ea typeface="ＭＳ Ｐゴシック" pitchFamily="-65" charset="-128"/>
              </a:rPr>
              <a:t>Presentation</a:t>
            </a:r>
            <a:r>
              <a:rPr lang="en-US" sz="1800" kern="0" spc="0" dirty="0">
                <a:solidFill>
                  <a:srgbClr val="000000"/>
                </a:solidFill>
                <a:ea typeface="ＭＳ Ｐゴシック" pitchFamily="-65" charset="-128"/>
              </a:rPr>
              <a:t>: the structure of the information</a:t>
            </a:r>
          </a:p>
          <a:p>
            <a:pPr marL="1085850" lvl="1" indent="-342900" defTabSz="914400" eaLnBrk="0" fontAlgn="base" hangingPunct="0">
              <a:lnSpc>
                <a:spcPct val="90000"/>
              </a:lnSpc>
              <a:spcAft>
                <a:spcPct val="0"/>
              </a:spcAft>
              <a:buFont typeface="Arial" panose="020B0604020202020204" pitchFamily="34" charset="0"/>
              <a:buChar char="•"/>
            </a:pPr>
            <a:r>
              <a:rPr lang="en-US" sz="1800" kern="0" spc="0" dirty="0">
                <a:solidFill>
                  <a:srgbClr val="000000"/>
                </a:solidFill>
                <a:ea typeface="ＭＳ Ｐゴシック" pitchFamily="-65" charset="-128"/>
              </a:rPr>
              <a:t>Clear and complete or ambiguous and incomplete</a:t>
            </a:r>
          </a:p>
        </p:txBody>
      </p:sp>
    </p:spTree>
    <p:extLst>
      <p:ext uri="{BB962C8B-B14F-4D97-AF65-F5344CB8AC3E}">
        <p14:creationId xmlns:p14="http://schemas.microsoft.com/office/powerpoint/2010/main" val="2080224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Tools for Analysis - Qualitative</a:t>
            </a:r>
          </a:p>
        </p:txBody>
      </p:sp>
      <p:pic>
        <p:nvPicPr>
          <p:cNvPr id="3" name="Content Placeholder 2"/>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1752600" y="1905000"/>
            <a:ext cx="5620512" cy="3139440"/>
          </a:xfrm>
        </p:spPr>
      </p:pic>
    </p:spTree>
    <p:extLst>
      <p:ext uri="{BB962C8B-B14F-4D97-AF65-F5344CB8AC3E}">
        <p14:creationId xmlns:p14="http://schemas.microsoft.com/office/powerpoint/2010/main" val="363701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Questions to Ask - Quantitative</a:t>
            </a:r>
          </a:p>
        </p:txBody>
      </p:sp>
      <p:sp>
        <p:nvSpPr>
          <p:cNvPr id="4" name="Content Placeholder 3"/>
          <p:cNvSpPr>
            <a:spLocks noGrp="1"/>
          </p:cNvSpPr>
          <p:nvPr>
            <p:ph sz="half" idx="10"/>
          </p:nvPr>
        </p:nvSpPr>
        <p:spPr>
          <a:xfrm>
            <a:off x="1066800" y="1447800"/>
            <a:ext cx="7010400" cy="4495800"/>
          </a:xfrm>
        </p:spPr>
        <p:txBody>
          <a:bodyPr/>
          <a:lstStyle/>
          <a:p>
            <a:pPr marL="342900" lvl="0" indent="-342900" defTabSz="914400" eaLnBrk="0" fontAlgn="base" hangingPunct="0">
              <a:lnSpc>
                <a:spcPct val="90000"/>
              </a:lnSpc>
              <a:spcBef>
                <a:spcPct val="20000"/>
              </a:spcBef>
              <a:spcAft>
                <a:spcPct val="0"/>
              </a:spcAft>
              <a:buFont typeface="Arial" panose="020B0604020202020204" pitchFamily="34" charset="0"/>
              <a:buChar char="•"/>
            </a:pPr>
            <a:r>
              <a:rPr lang="en-US" sz="2400" kern="0" spc="0" dirty="0">
                <a:solidFill>
                  <a:srgbClr val="000000"/>
                </a:solidFill>
                <a:ea typeface="ＭＳ Ｐゴシック" pitchFamily="-65" charset="-128"/>
              </a:rPr>
              <a:t>How would you analyze the numbers in this case? What numerical framework can you build to inform your thinking?</a:t>
            </a:r>
          </a:p>
          <a:p>
            <a:pPr marL="342900" lvl="0" indent="-342900" defTabSz="914400" eaLnBrk="0" fontAlgn="base" hangingPunct="0">
              <a:lnSpc>
                <a:spcPct val="90000"/>
              </a:lnSpc>
              <a:spcBef>
                <a:spcPct val="20000"/>
              </a:spcBef>
              <a:spcAft>
                <a:spcPct val="0"/>
              </a:spcAft>
              <a:buFont typeface="Arial" panose="020B0604020202020204" pitchFamily="34" charset="0"/>
              <a:buChar char="•"/>
            </a:pPr>
            <a:endParaRPr lang="en-US" sz="2400" kern="0" spc="0" dirty="0">
              <a:solidFill>
                <a:srgbClr val="000000"/>
              </a:solidFill>
              <a:ea typeface="ＭＳ Ｐゴシック" pitchFamily="-65" charset="-128"/>
            </a:endParaRPr>
          </a:p>
          <a:p>
            <a:pPr marL="342900" lvl="0" indent="-342900" defTabSz="914400" eaLnBrk="0" fontAlgn="base" hangingPunct="0">
              <a:lnSpc>
                <a:spcPct val="90000"/>
              </a:lnSpc>
              <a:spcBef>
                <a:spcPct val="20000"/>
              </a:spcBef>
              <a:spcAft>
                <a:spcPct val="0"/>
              </a:spcAft>
              <a:buFont typeface="Arial" panose="020B0604020202020204" pitchFamily="34" charset="0"/>
              <a:buChar char="•"/>
            </a:pPr>
            <a:r>
              <a:rPr lang="en-US" sz="2400" kern="0" spc="0" dirty="0">
                <a:solidFill>
                  <a:srgbClr val="000000"/>
                </a:solidFill>
                <a:ea typeface="ＭＳ Ｐゴシック" pitchFamily="-65" charset="-128"/>
              </a:rPr>
              <a:t>What answers (and possible further questions) arise from your analysis?</a:t>
            </a:r>
          </a:p>
          <a:p>
            <a:pPr marL="342900" lvl="0" indent="-342900" defTabSz="914400" eaLnBrk="0" fontAlgn="base" hangingPunct="0">
              <a:lnSpc>
                <a:spcPct val="90000"/>
              </a:lnSpc>
              <a:spcBef>
                <a:spcPct val="20000"/>
              </a:spcBef>
              <a:spcAft>
                <a:spcPct val="0"/>
              </a:spcAft>
              <a:buFont typeface="Arial" panose="020B0604020202020204" pitchFamily="34" charset="0"/>
              <a:buChar char="•"/>
            </a:pPr>
            <a:endParaRPr lang="en-US" sz="2400" kern="0" spc="0" dirty="0">
              <a:solidFill>
                <a:srgbClr val="000000"/>
              </a:solidFill>
              <a:ea typeface="ＭＳ Ｐゴシック" pitchFamily="-65" charset="-128"/>
            </a:endParaRPr>
          </a:p>
          <a:p>
            <a:pPr marL="342900" lvl="0" indent="-342900" defTabSz="914400" eaLnBrk="0" fontAlgn="base" hangingPunct="0">
              <a:lnSpc>
                <a:spcPct val="90000"/>
              </a:lnSpc>
              <a:spcBef>
                <a:spcPct val="20000"/>
              </a:spcBef>
              <a:spcAft>
                <a:spcPct val="0"/>
              </a:spcAft>
              <a:buFont typeface="Arial" panose="020B0604020202020204" pitchFamily="34" charset="0"/>
              <a:buChar char="•"/>
            </a:pPr>
            <a:r>
              <a:rPr lang="en-US" sz="2400" kern="0" spc="0" dirty="0">
                <a:solidFill>
                  <a:srgbClr val="000000"/>
                </a:solidFill>
                <a:ea typeface="ＭＳ Ｐゴシック" pitchFamily="-65" charset="-128"/>
              </a:rPr>
              <a:t>Assumptions and identification</a:t>
            </a:r>
          </a:p>
          <a:p>
            <a:pPr marL="342900" lvl="0" indent="-342900" defTabSz="914400" eaLnBrk="0" fontAlgn="base" hangingPunct="0">
              <a:lnSpc>
                <a:spcPct val="90000"/>
              </a:lnSpc>
              <a:spcBef>
                <a:spcPct val="20000"/>
              </a:spcBef>
              <a:spcAft>
                <a:spcPct val="0"/>
              </a:spcAft>
              <a:buFont typeface="Arial" panose="020B0604020202020204" pitchFamily="34" charset="0"/>
              <a:buChar char="•"/>
            </a:pPr>
            <a:endParaRPr lang="en-US" sz="2400" kern="0" spc="0" dirty="0">
              <a:solidFill>
                <a:srgbClr val="000000"/>
              </a:solidFill>
              <a:ea typeface="ＭＳ Ｐゴシック" pitchFamily="-65" charset="-128"/>
            </a:endParaRPr>
          </a:p>
          <a:p>
            <a:pPr marL="342900" lvl="0" indent="-342900" defTabSz="914400" eaLnBrk="0" fontAlgn="base" hangingPunct="0">
              <a:lnSpc>
                <a:spcPct val="90000"/>
              </a:lnSpc>
              <a:spcBef>
                <a:spcPct val="20000"/>
              </a:spcBef>
              <a:spcAft>
                <a:spcPct val="0"/>
              </a:spcAft>
              <a:buFont typeface="Arial" panose="020B0604020202020204" pitchFamily="34" charset="0"/>
              <a:buChar char="•"/>
            </a:pPr>
            <a:r>
              <a:rPr lang="en-US" sz="2400" kern="0" spc="0" dirty="0">
                <a:solidFill>
                  <a:srgbClr val="000000"/>
                </a:solidFill>
                <a:ea typeface="ＭＳ Ｐゴシック" pitchFamily="-65" charset="-128"/>
              </a:rPr>
              <a:t>Sensitivity analysis</a:t>
            </a:r>
          </a:p>
        </p:txBody>
      </p:sp>
    </p:spTree>
    <p:extLst>
      <p:ext uri="{BB962C8B-B14F-4D97-AF65-F5344CB8AC3E}">
        <p14:creationId xmlns:p14="http://schemas.microsoft.com/office/powerpoint/2010/main" val="404197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E.g., Break Even Point Calculations</a:t>
            </a:r>
          </a:p>
        </p:txBody>
      </p:sp>
      <p:pic>
        <p:nvPicPr>
          <p:cNvPr id="3" name="Picture 2"/>
          <p:cNvPicPr>
            <a:picLocks noChangeAspect="1"/>
          </p:cNvPicPr>
          <p:nvPr/>
        </p:nvPicPr>
        <p:blipFill>
          <a:blip r:embed="rId2"/>
          <a:stretch>
            <a:fillRect/>
          </a:stretch>
        </p:blipFill>
        <p:spPr>
          <a:xfrm>
            <a:off x="767484" y="1562099"/>
            <a:ext cx="3956916" cy="3624293"/>
          </a:xfrm>
          <a:prstGeom prst="rect">
            <a:avLst/>
          </a:prstGeom>
        </p:spPr>
      </p:pic>
      <p:cxnSp>
        <p:nvCxnSpPr>
          <p:cNvPr id="5" name="Straight Connector 4"/>
          <p:cNvCxnSpPr/>
          <p:nvPr/>
        </p:nvCxnSpPr>
        <p:spPr bwMode="auto">
          <a:xfrm>
            <a:off x="1600200" y="2286000"/>
            <a:ext cx="28194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1254887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Decision Criteria</a:t>
            </a:r>
          </a:p>
        </p:txBody>
      </p:sp>
      <p:sp>
        <p:nvSpPr>
          <p:cNvPr id="4" name="Content Placeholder 3"/>
          <p:cNvSpPr>
            <a:spLocks noGrp="1"/>
          </p:cNvSpPr>
          <p:nvPr>
            <p:ph sz="half" idx="10"/>
          </p:nvPr>
        </p:nvSpPr>
        <p:spPr>
          <a:xfrm>
            <a:off x="1066800" y="1676400"/>
            <a:ext cx="5791200" cy="4267200"/>
          </a:xfrm>
        </p:spPr>
        <p:txBody>
          <a:bodyPr/>
          <a:lstStyle/>
          <a:p>
            <a:pPr marL="342900" lvl="0" indent="-342900" defTabSz="914400" eaLnBrk="0" fontAlgn="base" hangingPunct="0">
              <a:lnSpc>
                <a:spcPct val="90000"/>
              </a:lnSpc>
              <a:spcBef>
                <a:spcPct val="20000"/>
              </a:spcBef>
              <a:spcAft>
                <a:spcPct val="0"/>
              </a:spcAft>
              <a:buFont typeface="Arial" panose="020B0604020202020204" pitchFamily="34" charset="0"/>
              <a:buChar char="•"/>
            </a:pPr>
            <a:r>
              <a:rPr lang="en-US" sz="2400" kern="0" spc="0" dirty="0">
                <a:solidFill>
                  <a:srgbClr val="000000"/>
                </a:solidFill>
                <a:ea typeface="ＭＳ Ｐゴシック" pitchFamily="-65" charset="-128"/>
              </a:rPr>
              <a:t>What decision criteria could you use to screen alternative options?</a:t>
            </a:r>
          </a:p>
          <a:p>
            <a:pPr marL="342900" lvl="0" indent="-342900" defTabSz="914400" eaLnBrk="0" fontAlgn="base" hangingPunct="0">
              <a:lnSpc>
                <a:spcPct val="90000"/>
              </a:lnSpc>
              <a:spcBef>
                <a:spcPct val="20000"/>
              </a:spcBef>
              <a:spcAft>
                <a:spcPct val="0"/>
              </a:spcAft>
              <a:buFont typeface="Arial" panose="020B0604020202020204" pitchFamily="34" charset="0"/>
              <a:buChar char="•"/>
            </a:pPr>
            <a:endParaRPr lang="en-US" sz="2400" kern="0" spc="0" dirty="0">
              <a:solidFill>
                <a:srgbClr val="000000"/>
              </a:solidFill>
              <a:ea typeface="ＭＳ Ｐゴシック" pitchFamily="-65" charset="-128"/>
            </a:endParaRPr>
          </a:p>
          <a:p>
            <a:pPr marL="342900" lvl="0" indent="-342900" defTabSz="914400" eaLnBrk="0" fontAlgn="base" hangingPunct="0">
              <a:lnSpc>
                <a:spcPct val="90000"/>
              </a:lnSpc>
              <a:spcBef>
                <a:spcPct val="20000"/>
              </a:spcBef>
              <a:spcAft>
                <a:spcPct val="0"/>
              </a:spcAft>
              <a:buFont typeface="Arial" panose="020B0604020202020204" pitchFamily="34" charset="0"/>
              <a:buChar char="•"/>
            </a:pPr>
            <a:r>
              <a:rPr lang="en-US" sz="2400" kern="0" spc="0" dirty="0">
                <a:solidFill>
                  <a:srgbClr val="000000"/>
                </a:solidFill>
                <a:ea typeface="ＭＳ Ｐゴシック" pitchFamily="-65" charset="-128"/>
              </a:rPr>
              <a:t>Hint: List under qualitative and quantitative</a:t>
            </a:r>
          </a:p>
        </p:txBody>
      </p:sp>
    </p:spTree>
    <p:extLst>
      <p:ext uri="{BB962C8B-B14F-4D97-AF65-F5344CB8AC3E}">
        <p14:creationId xmlns:p14="http://schemas.microsoft.com/office/powerpoint/2010/main" val="162150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Alternative Assessment</a:t>
            </a:r>
            <a:br>
              <a:rPr lang="en-US" sz="2800" b="1" dirty="0"/>
            </a:br>
            <a:endParaRPr lang="en-US" sz="2800" b="1" dirty="0"/>
          </a:p>
        </p:txBody>
      </p:sp>
      <p:sp>
        <p:nvSpPr>
          <p:cNvPr id="4" name="Content Placeholder 3"/>
          <p:cNvSpPr>
            <a:spLocks noGrp="1"/>
          </p:cNvSpPr>
          <p:nvPr>
            <p:ph sz="half" idx="10"/>
          </p:nvPr>
        </p:nvSpPr>
        <p:spPr>
          <a:xfrm>
            <a:off x="1066800" y="1447800"/>
            <a:ext cx="3505200" cy="4495800"/>
          </a:xfrm>
        </p:spPr>
        <p:txBody>
          <a:bodyPr/>
          <a:lstStyle/>
          <a:p>
            <a:pPr marL="285750" indent="-285750">
              <a:buFont typeface="Arial" panose="020B0604020202020204" pitchFamily="34" charset="0"/>
              <a:buChar char="•"/>
            </a:pPr>
            <a:r>
              <a:rPr lang="en-US" sz="1800" dirty="0">
                <a:solidFill>
                  <a:schemeClr val="tx1"/>
                </a:solidFill>
                <a:ea typeface="ＭＳ Ｐゴシック" charset="-128"/>
                <a:cs typeface="ＭＳ Ｐゴシック" charset="-128"/>
              </a:rPr>
              <a:t>Several options available</a:t>
            </a:r>
          </a:p>
          <a:p>
            <a:pPr marL="285750" indent="-285750">
              <a:buFont typeface="Arial" panose="020B0604020202020204" pitchFamily="34" charset="0"/>
              <a:buChar char="•"/>
            </a:pPr>
            <a:r>
              <a:rPr lang="en-US" sz="1800" dirty="0">
                <a:solidFill>
                  <a:schemeClr val="tx1"/>
                </a:solidFill>
                <a:ea typeface="ＭＳ Ｐゴシック" charset="-128"/>
                <a:cs typeface="ＭＳ Ｐゴシック" charset="-128"/>
              </a:rPr>
              <a:t>Focus here on “Alternative Analysis Matrix”</a:t>
            </a:r>
          </a:p>
          <a:p>
            <a:pPr marL="285750" indent="-285750">
              <a:buFont typeface="Arial" panose="020B0604020202020204" pitchFamily="34" charset="0"/>
              <a:buChar char="•"/>
            </a:pPr>
            <a:r>
              <a:rPr lang="en-US" sz="1800" dirty="0">
                <a:solidFill>
                  <a:schemeClr val="tx1"/>
                </a:solidFill>
                <a:ea typeface="ＭＳ Ｐゴシック" charset="-128"/>
                <a:cs typeface="ＭＳ Ｐゴシック" charset="-128"/>
              </a:rPr>
              <a:t>Can do as unweighted or better still, weighted</a:t>
            </a:r>
          </a:p>
          <a:p>
            <a:pPr marL="285750" indent="-285750">
              <a:buFont typeface="Arial" panose="020B0604020202020204" pitchFamily="34" charset="0"/>
              <a:buChar char="•"/>
            </a:pPr>
            <a:r>
              <a:rPr lang="en-US" sz="1800" dirty="0">
                <a:solidFill>
                  <a:schemeClr val="tx1"/>
                </a:solidFill>
                <a:ea typeface="ＭＳ Ｐゴシック" charset="-128"/>
                <a:cs typeface="ＭＳ Ｐゴシック" charset="-128"/>
              </a:rPr>
              <a:t>Engage team in discussing assumptions behind weightings and ratings</a:t>
            </a:r>
          </a:p>
          <a:p>
            <a:pPr marL="285750" indent="-285750">
              <a:buFont typeface="Arial" panose="020B0604020202020204" pitchFamily="34" charset="0"/>
              <a:buChar char="•"/>
            </a:pPr>
            <a:endParaRPr lang="en-US" sz="1800" dirty="0">
              <a:solidFill>
                <a:schemeClr val="tx1"/>
              </a:solidFill>
              <a:ea typeface="ＭＳ Ｐゴシック" charset="-128"/>
              <a:cs typeface="ＭＳ Ｐゴシック" charset="-128"/>
            </a:endParaRPr>
          </a:p>
        </p:txBody>
      </p:sp>
      <p:graphicFrame>
        <p:nvGraphicFramePr>
          <p:cNvPr id="5" name="Group 36"/>
          <p:cNvGraphicFramePr>
            <a:graphicFrameLocks/>
          </p:cNvGraphicFramePr>
          <p:nvPr>
            <p:extLst>
              <p:ext uri="{D42A27DB-BD31-4B8C-83A1-F6EECF244321}">
                <p14:modId xmlns:p14="http://schemas.microsoft.com/office/powerpoint/2010/main" val="1276123017"/>
              </p:ext>
            </p:extLst>
          </p:nvPr>
        </p:nvGraphicFramePr>
        <p:xfrm>
          <a:off x="4730549" y="1268761"/>
          <a:ext cx="4032455" cy="3989040"/>
        </p:xfrm>
        <a:graphic>
          <a:graphicData uri="http://schemas.openxmlformats.org/drawingml/2006/table">
            <a:tbl>
              <a:tblPr/>
              <a:tblGrid>
                <a:gridCol w="672296">
                  <a:extLst>
                    <a:ext uri="{9D8B030D-6E8A-4147-A177-3AD203B41FA5}">
                      <a16:colId xmlns:a16="http://schemas.microsoft.com/office/drawing/2014/main" val="20000"/>
                    </a:ext>
                  </a:extLst>
                </a:gridCol>
                <a:gridCol w="540755">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990604">
                  <a:extLst>
                    <a:ext uri="{9D8B030D-6E8A-4147-A177-3AD203B41FA5}">
                      <a16:colId xmlns:a16="http://schemas.microsoft.com/office/drawing/2014/main" val="20005"/>
                    </a:ext>
                  </a:extLst>
                </a:gridCol>
              </a:tblGrid>
              <a:tr h="997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Cost</a:t>
                      </a:r>
                    </a:p>
                  </a:txBody>
                  <a:tcPr vert="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a:t>
                      </a:r>
                    </a:p>
                  </a:txBody>
                  <a:tcPr vert="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Risk</a:t>
                      </a:r>
                    </a:p>
                  </a:txBody>
                  <a:tcPr vert="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Ease</a:t>
                      </a:r>
                    </a:p>
                  </a:txBody>
                  <a:tcPr vert="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Add other criteria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vert="vert"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7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Alt 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62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Alt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7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Alt 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3521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Missing Information &amp; Assumptions</a:t>
            </a:r>
          </a:p>
        </p:txBody>
      </p:sp>
      <p:sp>
        <p:nvSpPr>
          <p:cNvPr id="4" name="Content Placeholder 3"/>
          <p:cNvSpPr>
            <a:spLocks noGrp="1"/>
          </p:cNvSpPr>
          <p:nvPr>
            <p:ph sz="half" idx="10"/>
          </p:nvPr>
        </p:nvSpPr>
        <p:spPr>
          <a:xfrm>
            <a:off x="1066800" y="1447800"/>
            <a:ext cx="6858000" cy="4495800"/>
          </a:xfrm>
        </p:spPr>
        <p:txBody>
          <a:bodyPr/>
          <a:lstStyle/>
          <a:p>
            <a:pPr marL="342900" lvl="0" indent="-342900" defTabSz="914400" fontAlgn="base">
              <a:lnSpc>
                <a:spcPct val="90000"/>
              </a:lnSpc>
              <a:spcBef>
                <a:spcPct val="20000"/>
              </a:spcBef>
              <a:spcAft>
                <a:spcPct val="0"/>
              </a:spcAft>
              <a:buFontTx/>
              <a:buChar char="•"/>
            </a:pPr>
            <a:r>
              <a:rPr lang="en-US" sz="2400" kern="0" spc="0" dirty="0">
                <a:solidFill>
                  <a:schemeClr val="tx1"/>
                </a:solidFill>
                <a:ea typeface="ＭＳ Ｐゴシック" pitchFamily="-65" charset="-128"/>
              </a:rPr>
              <a:t>This is important to document for your own notes and sometimes there will be space to include as a caveat(s)</a:t>
            </a:r>
          </a:p>
          <a:p>
            <a:pPr marL="342900" lvl="0" indent="-342900" defTabSz="914400" fontAlgn="base">
              <a:lnSpc>
                <a:spcPct val="90000"/>
              </a:lnSpc>
              <a:spcBef>
                <a:spcPct val="20000"/>
              </a:spcBef>
              <a:spcAft>
                <a:spcPct val="0"/>
              </a:spcAft>
              <a:buFontTx/>
              <a:buChar char="•"/>
            </a:pPr>
            <a:endParaRPr lang="en-US" sz="2400" kern="0" spc="0" dirty="0">
              <a:solidFill>
                <a:schemeClr val="tx1"/>
              </a:solidFill>
              <a:ea typeface="ＭＳ Ｐゴシック" pitchFamily="-65" charset="-128"/>
            </a:endParaRPr>
          </a:p>
          <a:p>
            <a:pPr marL="342900" lvl="0" indent="-342900" defTabSz="914400" fontAlgn="base">
              <a:lnSpc>
                <a:spcPct val="90000"/>
              </a:lnSpc>
              <a:spcBef>
                <a:spcPct val="20000"/>
              </a:spcBef>
              <a:spcAft>
                <a:spcPct val="0"/>
              </a:spcAft>
              <a:buFontTx/>
              <a:buChar char="•"/>
            </a:pPr>
            <a:r>
              <a:rPr lang="en-US" sz="2400" kern="0" spc="0" dirty="0">
                <a:solidFill>
                  <a:schemeClr val="tx1"/>
                </a:solidFill>
                <a:ea typeface="ＭＳ Ｐゴシック" pitchFamily="-65" charset="-128"/>
              </a:rPr>
              <a:t>However, do NOT avoid making a recommended decision saying that there is “not enough information”</a:t>
            </a:r>
          </a:p>
          <a:p>
            <a:pPr marL="342900" lvl="0" indent="-342900" defTabSz="914400" fontAlgn="base">
              <a:lnSpc>
                <a:spcPct val="90000"/>
              </a:lnSpc>
              <a:spcBef>
                <a:spcPct val="20000"/>
              </a:spcBef>
              <a:spcAft>
                <a:spcPct val="0"/>
              </a:spcAft>
              <a:buFontTx/>
              <a:buChar char="•"/>
            </a:pPr>
            <a:endParaRPr lang="en-US" sz="2400" kern="0" spc="0" dirty="0">
              <a:solidFill>
                <a:schemeClr val="tx1"/>
              </a:solidFill>
              <a:ea typeface="ＭＳ Ｐゴシック" pitchFamily="-65" charset="-128"/>
            </a:endParaRPr>
          </a:p>
          <a:p>
            <a:pPr marL="342900" lvl="0" indent="-342900" defTabSz="914400" fontAlgn="base">
              <a:lnSpc>
                <a:spcPct val="90000"/>
              </a:lnSpc>
              <a:spcBef>
                <a:spcPct val="20000"/>
              </a:spcBef>
              <a:spcAft>
                <a:spcPct val="0"/>
              </a:spcAft>
              <a:buFontTx/>
              <a:buChar char="•"/>
            </a:pPr>
            <a:r>
              <a:rPr lang="en-US" sz="2400" kern="0" spc="0" dirty="0">
                <a:solidFill>
                  <a:schemeClr val="tx1"/>
                </a:solidFill>
                <a:ea typeface="ＭＳ Ｐゴシック" pitchFamily="-65" charset="-128"/>
              </a:rPr>
              <a:t>The case default is: you are THE decision-maker, at the time of the case with only the information in the case….what would you do and why?</a:t>
            </a:r>
          </a:p>
        </p:txBody>
      </p:sp>
    </p:spTree>
    <p:extLst>
      <p:ext uri="{BB962C8B-B14F-4D97-AF65-F5344CB8AC3E}">
        <p14:creationId xmlns:p14="http://schemas.microsoft.com/office/powerpoint/2010/main" val="1668645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Student Myths</a:t>
            </a:r>
          </a:p>
        </p:txBody>
      </p:sp>
      <p:sp>
        <p:nvSpPr>
          <p:cNvPr id="4" name="Content Placeholder 3"/>
          <p:cNvSpPr>
            <a:spLocks noGrp="1"/>
          </p:cNvSpPr>
          <p:nvPr>
            <p:ph sz="half" idx="10"/>
          </p:nvPr>
        </p:nvSpPr>
        <p:spPr>
          <a:xfrm>
            <a:off x="1066800" y="1447800"/>
            <a:ext cx="7848600" cy="4495800"/>
          </a:xfrm>
        </p:spPr>
        <p:txBody>
          <a:bodyPr/>
          <a:lstStyle/>
          <a:p>
            <a:pPr lvl="0" defTabSz="914400" fontAlgn="base">
              <a:lnSpc>
                <a:spcPct val="90000"/>
              </a:lnSpc>
              <a:spcBef>
                <a:spcPct val="20000"/>
              </a:spcBef>
              <a:spcAft>
                <a:spcPct val="0"/>
              </a:spcAft>
            </a:pPr>
            <a:r>
              <a:rPr lang="en-US" sz="2400" kern="0" spc="0" dirty="0">
                <a:solidFill>
                  <a:srgbClr val="333399"/>
                </a:solidFill>
                <a:ea typeface="ＭＳ Ｐゴシック" pitchFamily="-65" charset="-128"/>
              </a:rPr>
              <a:t>MYTH: There is one right answer</a:t>
            </a:r>
          </a:p>
          <a:p>
            <a:pPr marL="342900" lvl="0" indent="-342900" defTabSz="914400" fontAlgn="base">
              <a:lnSpc>
                <a:spcPct val="90000"/>
              </a:lnSpc>
              <a:spcBef>
                <a:spcPct val="20000"/>
              </a:spcBef>
              <a:spcAft>
                <a:spcPct val="0"/>
              </a:spcAft>
            </a:pPr>
            <a:r>
              <a:rPr lang="en-US" sz="2400" kern="0" spc="0" dirty="0">
                <a:solidFill>
                  <a:srgbClr val="000000"/>
                </a:solidFill>
                <a:ea typeface="ＭＳ Ｐゴシック" pitchFamily="-65" charset="-128"/>
              </a:rPr>
              <a:t> We are more interested in your demonstrated analysis than the specific recommendation that you come up with</a:t>
            </a:r>
          </a:p>
          <a:p>
            <a:pPr lvl="0" defTabSz="914400" fontAlgn="base">
              <a:lnSpc>
                <a:spcPct val="80000"/>
              </a:lnSpc>
              <a:spcBef>
                <a:spcPct val="20000"/>
              </a:spcBef>
              <a:spcAft>
                <a:spcPct val="0"/>
              </a:spcAft>
            </a:pPr>
            <a:endParaRPr lang="en-US" sz="2400" kern="0" spc="0" dirty="0">
              <a:solidFill>
                <a:srgbClr val="000000"/>
              </a:solidFill>
              <a:ea typeface="ＭＳ Ｐゴシック" pitchFamily="-65" charset="-128"/>
            </a:endParaRPr>
          </a:p>
          <a:p>
            <a:pPr lvl="0" defTabSz="914400" fontAlgn="base">
              <a:lnSpc>
                <a:spcPct val="80000"/>
              </a:lnSpc>
              <a:spcBef>
                <a:spcPct val="20000"/>
              </a:spcBef>
              <a:spcAft>
                <a:spcPct val="0"/>
              </a:spcAft>
            </a:pPr>
            <a:r>
              <a:rPr lang="en-US" sz="2400" kern="0" spc="0" dirty="0">
                <a:solidFill>
                  <a:srgbClr val="333399"/>
                </a:solidFill>
                <a:ea typeface="ＭＳ Ｐゴシック" pitchFamily="-65" charset="-128"/>
              </a:rPr>
              <a:t>MYTH: I should repeat case info in my paper to show that I have read it</a:t>
            </a:r>
          </a:p>
          <a:p>
            <a:pPr marL="342900" lvl="0" indent="-342900" defTabSz="914400" fontAlgn="base">
              <a:lnSpc>
                <a:spcPct val="80000"/>
              </a:lnSpc>
              <a:spcBef>
                <a:spcPct val="20000"/>
              </a:spcBef>
              <a:spcAft>
                <a:spcPct val="0"/>
              </a:spcAft>
            </a:pPr>
            <a:r>
              <a:rPr lang="en-US" sz="2400" kern="0" spc="0" dirty="0">
                <a:solidFill>
                  <a:srgbClr val="000000"/>
                </a:solidFill>
                <a:ea typeface="ＭＳ Ｐゴシック" pitchFamily="-65" charset="-128"/>
              </a:rPr>
              <a:t>This is a waste of space – don’t do it</a:t>
            </a:r>
          </a:p>
          <a:p>
            <a:pPr lvl="0" defTabSz="914400" fontAlgn="base">
              <a:lnSpc>
                <a:spcPct val="80000"/>
              </a:lnSpc>
              <a:spcBef>
                <a:spcPct val="20000"/>
              </a:spcBef>
              <a:spcAft>
                <a:spcPct val="0"/>
              </a:spcAft>
            </a:pPr>
            <a:endParaRPr lang="en-US" sz="2400" kern="0" spc="0" dirty="0">
              <a:solidFill>
                <a:srgbClr val="000000"/>
              </a:solidFill>
              <a:ea typeface="ＭＳ Ｐゴシック" pitchFamily="-65" charset="-128"/>
            </a:endParaRPr>
          </a:p>
          <a:p>
            <a:pPr lvl="0" defTabSz="914400" fontAlgn="base">
              <a:lnSpc>
                <a:spcPct val="80000"/>
              </a:lnSpc>
              <a:spcBef>
                <a:spcPct val="20000"/>
              </a:spcBef>
              <a:spcAft>
                <a:spcPct val="0"/>
              </a:spcAft>
            </a:pPr>
            <a:r>
              <a:rPr lang="en-US" sz="2400" kern="0" spc="0" dirty="0">
                <a:solidFill>
                  <a:srgbClr val="333399"/>
                </a:solidFill>
                <a:ea typeface="ＭＳ Ｐゴシック" pitchFamily="-65" charset="-128"/>
              </a:rPr>
              <a:t>MYTH: The firm actually chose the right option</a:t>
            </a:r>
          </a:p>
          <a:p>
            <a:pPr marL="342900" lvl="0" indent="-342900" defTabSz="914400" fontAlgn="base">
              <a:lnSpc>
                <a:spcPct val="80000"/>
              </a:lnSpc>
              <a:spcBef>
                <a:spcPct val="20000"/>
              </a:spcBef>
              <a:spcAft>
                <a:spcPct val="0"/>
              </a:spcAft>
            </a:pPr>
            <a:r>
              <a:rPr lang="en-US" sz="2400" kern="0" spc="0" dirty="0">
                <a:solidFill>
                  <a:srgbClr val="000000"/>
                </a:solidFill>
                <a:ea typeface="ＭＳ Ｐゴシック" pitchFamily="-65" charset="-128"/>
              </a:rPr>
              <a:t>In fact, firms often do not make a “good” decision, given the information in the case</a:t>
            </a:r>
          </a:p>
          <a:p>
            <a:pPr marL="342900" lvl="0" indent="-342900" defTabSz="914400" fontAlgn="base">
              <a:lnSpc>
                <a:spcPct val="90000"/>
              </a:lnSpc>
              <a:spcBef>
                <a:spcPct val="20000"/>
              </a:spcBef>
              <a:spcAft>
                <a:spcPct val="0"/>
              </a:spcAft>
            </a:pPr>
            <a:endParaRPr lang="en-US" sz="1800" kern="0" spc="0" dirty="0">
              <a:solidFill>
                <a:srgbClr val="000000"/>
              </a:solidFill>
              <a:ea typeface="ＭＳ Ｐゴシック" pitchFamily="-65" charset="-128"/>
            </a:endParaRPr>
          </a:p>
          <a:p>
            <a:pPr marL="342900" lvl="0" indent="-342900" defTabSz="914400" fontAlgn="base">
              <a:lnSpc>
                <a:spcPct val="90000"/>
              </a:lnSpc>
              <a:spcBef>
                <a:spcPct val="20000"/>
              </a:spcBef>
              <a:spcAft>
                <a:spcPct val="0"/>
              </a:spcAft>
            </a:pPr>
            <a:endParaRPr lang="en-US" sz="1800" kern="0" spc="0" dirty="0">
              <a:solidFill>
                <a:srgbClr val="000000"/>
              </a:solidFill>
              <a:ea typeface="ＭＳ Ｐゴシック" pitchFamily="-65" charset="-128"/>
            </a:endParaRPr>
          </a:p>
        </p:txBody>
      </p:sp>
    </p:spTree>
    <p:extLst>
      <p:ext uri="{BB962C8B-B14F-4D97-AF65-F5344CB8AC3E}">
        <p14:creationId xmlns:p14="http://schemas.microsoft.com/office/powerpoint/2010/main" val="4280353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Feedback on Cases</a:t>
            </a:r>
          </a:p>
        </p:txBody>
      </p:sp>
      <p:sp>
        <p:nvSpPr>
          <p:cNvPr id="4" name="Content Placeholder 3"/>
          <p:cNvSpPr>
            <a:spLocks noGrp="1"/>
          </p:cNvSpPr>
          <p:nvPr>
            <p:ph sz="half" idx="10"/>
          </p:nvPr>
        </p:nvSpPr>
        <p:spPr>
          <a:xfrm>
            <a:off x="1066800" y="1447800"/>
            <a:ext cx="7848600" cy="4495800"/>
          </a:xfrm>
        </p:spPr>
        <p:txBody>
          <a:bodyPr/>
          <a:lstStyle/>
          <a:p>
            <a:pPr marL="342900" lvl="0" indent="-342900" defTabSz="914400" eaLnBrk="0" fontAlgn="base" hangingPunct="0">
              <a:lnSpc>
                <a:spcPct val="150000"/>
              </a:lnSpc>
              <a:spcBef>
                <a:spcPct val="20000"/>
              </a:spcBef>
              <a:spcAft>
                <a:spcPct val="0"/>
              </a:spcAft>
              <a:buFontTx/>
              <a:buChar char="•"/>
            </a:pPr>
            <a:r>
              <a:rPr lang="en-US" sz="2400" kern="0" spc="0" dirty="0">
                <a:solidFill>
                  <a:srgbClr val="000000"/>
                </a:solidFill>
                <a:ea typeface="ＭＳ Ｐゴシック" pitchFamily="-65" charset="-128"/>
              </a:rPr>
              <a:t>Grades and written feedback</a:t>
            </a:r>
          </a:p>
          <a:p>
            <a:pPr marL="342900" lvl="0" indent="-342900" defTabSz="914400" eaLnBrk="0" fontAlgn="base" hangingPunct="0">
              <a:lnSpc>
                <a:spcPct val="150000"/>
              </a:lnSpc>
              <a:spcBef>
                <a:spcPct val="20000"/>
              </a:spcBef>
              <a:spcAft>
                <a:spcPct val="0"/>
              </a:spcAft>
              <a:buFontTx/>
              <a:buChar char="•"/>
            </a:pPr>
            <a:r>
              <a:rPr lang="en-US" sz="2400" kern="0" spc="0" dirty="0">
                <a:solidFill>
                  <a:srgbClr val="000000"/>
                </a:solidFill>
                <a:ea typeface="ＭＳ Ｐゴシック" pitchFamily="-65" charset="-128"/>
              </a:rPr>
              <a:t>Exemplars from cohort</a:t>
            </a:r>
          </a:p>
          <a:p>
            <a:pPr marL="342900" lvl="0" indent="-342900" defTabSz="914400" eaLnBrk="0" fontAlgn="base" hangingPunct="0">
              <a:lnSpc>
                <a:spcPct val="150000"/>
              </a:lnSpc>
              <a:spcBef>
                <a:spcPct val="20000"/>
              </a:spcBef>
              <a:spcAft>
                <a:spcPct val="0"/>
              </a:spcAft>
              <a:buFontTx/>
              <a:buChar char="•"/>
            </a:pPr>
            <a:r>
              <a:rPr lang="en-US" sz="2400" kern="0" spc="0" dirty="0">
                <a:solidFill>
                  <a:srgbClr val="000000"/>
                </a:solidFill>
                <a:ea typeface="ＭＳ Ｐゴシック" pitchFamily="-65" charset="-128"/>
              </a:rPr>
              <a:t>Overall feedback to the class (from professor)</a:t>
            </a:r>
          </a:p>
          <a:p>
            <a:pPr marL="342900" lvl="0" indent="-342900" defTabSz="914400" eaLnBrk="0" fontAlgn="base" hangingPunct="0">
              <a:lnSpc>
                <a:spcPct val="150000"/>
              </a:lnSpc>
              <a:spcBef>
                <a:spcPct val="20000"/>
              </a:spcBef>
              <a:spcAft>
                <a:spcPct val="0"/>
              </a:spcAft>
              <a:buFontTx/>
              <a:buChar char="•"/>
            </a:pPr>
            <a:r>
              <a:rPr lang="en-US" sz="2400" kern="0" spc="0" dirty="0">
                <a:solidFill>
                  <a:srgbClr val="000000"/>
                </a:solidFill>
                <a:ea typeface="ＭＳ Ｐゴシック" pitchFamily="-65" charset="-128"/>
              </a:rPr>
              <a:t>Feedback through in-class case discussion</a:t>
            </a:r>
          </a:p>
          <a:p>
            <a:pPr marL="342900" lvl="0" indent="-342900" defTabSz="914400" eaLnBrk="0" fontAlgn="base" hangingPunct="0">
              <a:lnSpc>
                <a:spcPct val="150000"/>
              </a:lnSpc>
              <a:spcBef>
                <a:spcPct val="20000"/>
              </a:spcBef>
              <a:spcAft>
                <a:spcPct val="0"/>
              </a:spcAft>
              <a:buFontTx/>
              <a:buChar char="•"/>
            </a:pPr>
            <a:r>
              <a:rPr lang="en-US" sz="2400" kern="0" spc="0" dirty="0">
                <a:solidFill>
                  <a:srgbClr val="000000"/>
                </a:solidFill>
                <a:ea typeface="ＭＳ Ｐゴシック" pitchFamily="-65" charset="-128"/>
              </a:rPr>
              <a:t>Feedback from peers throughout the process</a:t>
            </a:r>
          </a:p>
        </p:txBody>
      </p:sp>
    </p:spTree>
    <p:extLst>
      <p:ext uri="{BB962C8B-B14F-4D97-AF65-F5344CB8AC3E}">
        <p14:creationId xmlns:p14="http://schemas.microsoft.com/office/powerpoint/2010/main" val="104516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04800"/>
            <a:ext cx="5399208" cy="5334000"/>
          </a:xfrm>
          <a:prstGeom prst="rect">
            <a:avLst/>
          </a:prstGeom>
        </p:spPr>
      </p:pic>
    </p:spTree>
    <p:extLst>
      <p:ext uri="{BB962C8B-B14F-4D97-AF65-F5344CB8AC3E}">
        <p14:creationId xmlns:p14="http://schemas.microsoft.com/office/powerpoint/2010/main" val="259462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Professionalism &amp; Integrity</a:t>
            </a:r>
          </a:p>
        </p:txBody>
      </p:sp>
      <p:sp>
        <p:nvSpPr>
          <p:cNvPr id="4" name="Content Placeholder 3"/>
          <p:cNvSpPr>
            <a:spLocks noGrp="1"/>
          </p:cNvSpPr>
          <p:nvPr>
            <p:ph sz="half" idx="10"/>
          </p:nvPr>
        </p:nvSpPr>
        <p:spPr>
          <a:xfrm>
            <a:off x="1066800" y="1447800"/>
            <a:ext cx="6934200" cy="4495800"/>
          </a:xfrm>
        </p:spPr>
        <p:txBody>
          <a:bodyPr/>
          <a:lstStyle/>
          <a:p>
            <a:pPr marL="342900" lvl="0" indent="-342900" defTabSz="914400" eaLnBrk="0" fontAlgn="base" hangingPunct="0">
              <a:lnSpc>
                <a:spcPct val="150000"/>
              </a:lnSpc>
              <a:spcBef>
                <a:spcPct val="20000"/>
              </a:spcBef>
              <a:spcAft>
                <a:spcPct val="0"/>
              </a:spcAft>
              <a:buFontTx/>
              <a:buChar char="•"/>
            </a:pPr>
            <a:r>
              <a:rPr lang="en-US" sz="2400" kern="0" spc="0" dirty="0">
                <a:solidFill>
                  <a:srgbClr val="000000"/>
                </a:solidFill>
                <a:ea typeface="ＭＳ Ｐゴシック" pitchFamily="-65" charset="-128"/>
              </a:rPr>
              <a:t>Professionalism in case-work? What does that mean?</a:t>
            </a:r>
          </a:p>
          <a:p>
            <a:pPr marL="342900" lvl="0" indent="-342900" defTabSz="914400" eaLnBrk="0" fontAlgn="base" hangingPunct="0">
              <a:lnSpc>
                <a:spcPct val="150000"/>
              </a:lnSpc>
              <a:spcBef>
                <a:spcPct val="20000"/>
              </a:spcBef>
              <a:spcAft>
                <a:spcPct val="0"/>
              </a:spcAft>
              <a:buFontTx/>
              <a:buChar char="•"/>
            </a:pPr>
            <a:r>
              <a:rPr lang="en-US" sz="2400" kern="0" spc="0" dirty="0">
                <a:solidFill>
                  <a:srgbClr val="000000"/>
                </a:solidFill>
                <a:ea typeface="ＭＳ Ｐゴシック" pitchFamily="-65" charset="-128"/>
              </a:rPr>
              <a:t>The value of case learning</a:t>
            </a:r>
          </a:p>
          <a:p>
            <a:pPr marL="342900" lvl="0" indent="-342900" defTabSz="914400" eaLnBrk="0" fontAlgn="base" hangingPunct="0">
              <a:lnSpc>
                <a:spcPct val="150000"/>
              </a:lnSpc>
              <a:spcBef>
                <a:spcPct val="20000"/>
              </a:spcBef>
              <a:spcAft>
                <a:spcPct val="0"/>
              </a:spcAft>
              <a:buFontTx/>
              <a:buChar char="•"/>
            </a:pPr>
            <a:r>
              <a:rPr lang="en-US" sz="2400" kern="0" spc="0" dirty="0">
                <a:solidFill>
                  <a:srgbClr val="000000"/>
                </a:solidFill>
                <a:ea typeface="ＭＳ Ｐゴシック" pitchFamily="-65" charset="-128"/>
              </a:rPr>
              <a:t>The internet and other temptations</a:t>
            </a:r>
          </a:p>
        </p:txBody>
      </p:sp>
    </p:spTree>
    <p:extLst>
      <p:ext uri="{BB962C8B-B14F-4D97-AF65-F5344CB8AC3E}">
        <p14:creationId xmlns:p14="http://schemas.microsoft.com/office/powerpoint/2010/main" val="206276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How are Live Cases/Decision Briefs Different from/Similar to Traditional Cases?</a:t>
            </a:r>
            <a:br>
              <a:rPr lang="en-US" sz="2800" b="1" dirty="0"/>
            </a:br>
            <a:endParaRPr lang="en-US" sz="2800" b="1" dirty="0"/>
          </a:p>
        </p:txBody>
      </p:sp>
      <p:sp>
        <p:nvSpPr>
          <p:cNvPr id="4" name="Content Placeholder 3"/>
          <p:cNvSpPr>
            <a:spLocks noGrp="1"/>
          </p:cNvSpPr>
          <p:nvPr>
            <p:ph sz="half" idx="10"/>
          </p:nvPr>
        </p:nvSpPr>
        <p:spPr>
          <a:xfrm>
            <a:off x="1066800" y="1600200"/>
            <a:ext cx="7848600" cy="4495800"/>
          </a:xfrm>
        </p:spPr>
        <p:txBody>
          <a:bodyPr/>
          <a:lstStyle/>
          <a:p>
            <a:pPr marL="342900" lvl="0" indent="-342900" defTabSz="914400" eaLnBrk="0" fontAlgn="base" hangingPunct="0">
              <a:lnSpc>
                <a:spcPct val="150000"/>
              </a:lnSpc>
              <a:spcBef>
                <a:spcPct val="20000"/>
              </a:spcBef>
              <a:spcAft>
                <a:spcPct val="0"/>
              </a:spcAft>
              <a:buFontTx/>
              <a:buChar char="•"/>
            </a:pPr>
            <a:r>
              <a:rPr lang="en-US" sz="1800" kern="0" spc="0" dirty="0">
                <a:solidFill>
                  <a:srgbClr val="000000"/>
                </a:solidFill>
                <a:ea typeface="ＭＳ Ｐゴシック" pitchFamily="-65" charset="-128"/>
              </a:rPr>
              <a:t>Current time</a:t>
            </a:r>
          </a:p>
          <a:p>
            <a:pPr marL="342900" lvl="0" indent="-342900" defTabSz="914400" eaLnBrk="0" fontAlgn="base" hangingPunct="0">
              <a:lnSpc>
                <a:spcPct val="150000"/>
              </a:lnSpc>
              <a:spcBef>
                <a:spcPct val="20000"/>
              </a:spcBef>
              <a:spcAft>
                <a:spcPct val="0"/>
              </a:spcAft>
              <a:buFontTx/>
              <a:buChar char="•"/>
            </a:pPr>
            <a:r>
              <a:rPr lang="en-US" sz="1800" kern="0" spc="0" dirty="0">
                <a:solidFill>
                  <a:srgbClr val="000000"/>
                </a:solidFill>
                <a:ea typeface="ＭＳ Ｐゴシック" pitchFamily="-65" charset="-128"/>
              </a:rPr>
              <a:t>Seeking more information is encouraged</a:t>
            </a:r>
          </a:p>
          <a:p>
            <a:pPr marL="342900" lvl="0" indent="-342900" defTabSz="914400" eaLnBrk="0" fontAlgn="base" hangingPunct="0">
              <a:lnSpc>
                <a:spcPct val="150000"/>
              </a:lnSpc>
              <a:spcBef>
                <a:spcPct val="20000"/>
              </a:spcBef>
              <a:spcAft>
                <a:spcPct val="0"/>
              </a:spcAft>
              <a:buFontTx/>
              <a:buChar char="•"/>
            </a:pPr>
            <a:r>
              <a:rPr lang="en-US" sz="1800" kern="0" spc="0" dirty="0">
                <a:solidFill>
                  <a:srgbClr val="000000"/>
                </a:solidFill>
                <a:ea typeface="ＭＳ Ｐゴシック" pitchFamily="-65" charset="-128"/>
              </a:rPr>
              <a:t>Otherwise – very similar</a:t>
            </a:r>
          </a:p>
          <a:p>
            <a:pPr lvl="1" defTabSz="914400" eaLnBrk="0" fontAlgn="base" hangingPunct="0">
              <a:lnSpc>
                <a:spcPct val="150000"/>
              </a:lnSpc>
              <a:spcAft>
                <a:spcPct val="0"/>
              </a:spcAft>
              <a:buFontTx/>
              <a:buChar char="–"/>
            </a:pPr>
            <a:r>
              <a:rPr lang="en-US" sz="1800" kern="0" dirty="0">
                <a:solidFill>
                  <a:srgbClr val="000000"/>
                </a:solidFill>
                <a:ea typeface="ＭＳ Ｐゴシック" pitchFamily="-65" charset="-128"/>
              </a:rPr>
              <a:t>A management decision </a:t>
            </a:r>
          </a:p>
          <a:p>
            <a:pPr lvl="1" defTabSz="914400" eaLnBrk="0" fontAlgn="base" hangingPunct="0">
              <a:lnSpc>
                <a:spcPct val="150000"/>
              </a:lnSpc>
              <a:spcAft>
                <a:spcPct val="0"/>
              </a:spcAft>
              <a:buFontTx/>
              <a:buChar char="–"/>
            </a:pPr>
            <a:r>
              <a:rPr lang="en-US" sz="1800" kern="0" dirty="0">
                <a:solidFill>
                  <a:srgbClr val="000000"/>
                </a:solidFill>
                <a:ea typeface="ＭＳ Ｐゴシック" pitchFamily="-65" charset="-128"/>
              </a:rPr>
              <a:t>Messy information that is never complete</a:t>
            </a:r>
          </a:p>
          <a:p>
            <a:pPr marL="342900" lvl="0" indent="-342900" defTabSz="914400" eaLnBrk="0" fontAlgn="base" hangingPunct="0">
              <a:lnSpc>
                <a:spcPct val="150000"/>
              </a:lnSpc>
              <a:spcBef>
                <a:spcPct val="20000"/>
              </a:spcBef>
              <a:spcAft>
                <a:spcPct val="0"/>
              </a:spcAft>
              <a:buFontTx/>
              <a:buChar char="•"/>
            </a:pPr>
            <a:r>
              <a:rPr lang="en-US" sz="1800" kern="0" spc="0" dirty="0">
                <a:solidFill>
                  <a:srgbClr val="000000"/>
                </a:solidFill>
                <a:ea typeface="ＭＳ Ｐゴシック" pitchFamily="-65" charset="-128"/>
              </a:rPr>
              <a:t>Similar problem</a:t>
            </a:r>
          </a:p>
          <a:p>
            <a:pPr lvl="1" defTabSz="914400" eaLnBrk="0" fontAlgn="base" hangingPunct="0">
              <a:lnSpc>
                <a:spcPct val="150000"/>
              </a:lnSpc>
              <a:spcAft>
                <a:spcPct val="0"/>
              </a:spcAft>
              <a:buFontTx/>
              <a:buChar char="–"/>
            </a:pPr>
            <a:r>
              <a:rPr lang="en-US" sz="1800" kern="0" dirty="0">
                <a:solidFill>
                  <a:srgbClr val="000000"/>
                </a:solidFill>
                <a:ea typeface="ＭＳ Ｐゴシック" pitchFamily="-65" charset="-128"/>
              </a:rPr>
              <a:t>Organization and analysis steps will aid you </a:t>
            </a:r>
          </a:p>
          <a:p>
            <a:pPr lvl="1" defTabSz="914400" eaLnBrk="0" fontAlgn="base" hangingPunct="0">
              <a:lnSpc>
                <a:spcPct val="150000"/>
              </a:lnSpc>
              <a:spcAft>
                <a:spcPct val="0"/>
              </a:spcAft>
              <a:buFontTx/>
              <a:buChar char="–"/>
            </a:pPr>
            <a:r>
              <a:rPr lang="en-US" sz="1800" kern="0" dirty="0">
                <a:solidFill>
                  <a:srgbClr val="000000"/>
                </a:solidFill>
                <a:ea typeface="ＭＳ Ｐゴシック" pitchFamily="-65" charset="-128"/>
              </a:rPr>
              <a:t>Be systematic</a:t>
            </a:r>
          </a:p>
          <a:p>
            <a:pPr marL="342900" lvl="0" indent="-342900" defTabSz="914400" eaLnBrk="0" fontAlgn="base" hangingPunct="0">
              <a:lnSpc>
                <a:spcPct val="100000"/>
              </a:lnSpc>
              <a:spcBef>
                <a:spcPct val="20000"/>
              </a:spcBef>
              <a:spcAft>
                <a:spcPct val="0"/>
              </a:spcAft>
              <a:buFontTx/>
              <a:buChar char="•"/>
            </a:pPr>
            <a:endParaRPr lang="en-US" sz="1800" kern="0" spc="0" dirty="0">
              <a:solidFill>
                <a:srgbClr val="000000"/>
              </a:solidFill>
              <a:ea typeface="ＭＳ Ｐゴシック" pitchFamily="-65" charset="-128"/>
            </a:endParaRPr>
          </a:p>
        </p:txBody>
      </p:sp>
    </p:spTree>
    <p:extLst>
      <p:ext uri="{BB962C8B-B14F-4D97-AF65-F5344CB8AC3E}">
        <p14:creationId xmlns:p14="http://schemas.microsoft.com/office/powerpoint/2010/main" val="3531451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Southwest Airlines: Some Questions to Consider</a:t>
            </a:r>
            <a:br>
              <a:rPr lang="en-US" sz="2800" b="1" dirty="0"/>
            </a:br>
            <a:br>
              <a:rPr lang="en-US" sz="2800" b="1" dirty="0"/>
            </a:br>
            <a:br>
              <a:rPr lang="en-US" sz="2800" b="1" dirty="0"/>
            </a:br>
            <a:endParaRPr lang="en-US" sz="2800" b="1" dirty="0"/>
          </a:p>
        </p:txBody>
      </p:sp>
      <p:sp>
        <p:nvSpPr>
          <p:cNvPr id="4" name="Content Placeholder 3"/>
          <p:cNvSpPr>
            <a:spLocks noGrp="1"/>
          </p:cNvSpPr>
          <p:nvPr>
            <p:ph sz="half" idx="10"/>
          </p:nvPr>
        </p:nvSpPr>
        <p:spPr>
          <a:xfrm>
            <a:off x="1066800" y="1905000"/>
            <a:ext cx="6934200" cy="4191000"/>
          </a:xfrm>
        </p:spPr>
        <p:txBody>
          <a:bodyPr/>
          <a:lstStyle/>
          <a:p>
            <a:pPr marL="342900" indent="-342900" defTabSz="914400" fontAlgn="base">
              <a:spcBef>
                <a:spcPct val="0"/>
              </a:spcBef>
              <a:spcAft>
                <a:spcPct val="0"/>
              </a:spcAft>
              <a:buFontTx/>
              <a:buAutoNum type="arabicPeriod"/>
            </a:pPr>
            <a:r>
              <a:rPr lang="en-US" sz="1800" dirty="0">
                <a:solidFill>
                  <a:srgbClr val="000000"/>
                </a:solidFill>
                <a:ea typeface="ＭＳ Ｐゴシック" pitchFamily="-65" charset="-128"/>
              </a:rPr>
              <a:t>What are the success factors that have driven Southwest Airlines in its recent performance (at the time of the case)?</a:t>
            </a:r>
          </a:p>
          <a:p>
            <a:pPr marL="342900" indent="-342900" defTabSz="914400" fontAlgn="base">
              <a:spcBef>
                <a:spcPct val="0"/>
              </a:spcBef>
              <a:spcAft>
                <a:spcPct val="0"/>
              </a:spcAft>
              <a:buFontTx/>
              <a:buAutoNum type="arabicPeriod"/>
            </a:pPr>
            <a:endParaRPr lang="en-US" sz="1800" dirty="0">
              <a:solidFill>
                <a:srgbClr val="000000"/>
              </a:solidFill>
              <a:ea typeface="ＭＳ Ｐゴシック" pitchFamily="-65" charset="-128"/>
            </a:endParaRPr>
          </a:p>
          <a:p>
            <a:pPr marL="342900" indent="-342900" defTabSz="914400" fontAlgn="base">
              <a:spcBef>
                <a:spcPct val="0"/>
              </a:spcBef>
              <a:spcAft>
                <a:spcPct val="0"/>
              </a:spcAft>
              <a:buFontTx/>
              <a:buAutoNum type="arabicPeriod"/>
            </a:pPr>
            <a:r>
              <a:rPr lang="en-US" sz="1800" dirty="0">
                <a:solidFill>
                  <a:srgbClr val="000000"/>
                </a:solidFill>
                <a:ea typeface="ＭＳ Ｐゴシック" pitchFamily="-65" charset="-128"/>
              </a:rPr>
              <a:t>Given the current chain of events – what would you recommend to Southwest Airlines with respect to their pricing strategy moving forward? Why?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581400"/>
            <a:ext cx="4800600" cy="2400300"/>
          </a:xfrm>
          <a:prstGeom prst="rect">
            <a:avLst/>
          </a:prstGeom>
        </p:spPr>
      </p:pic>
    </p:spTree>
    <p:extLst>
      <p:ext uri="{BB962C8B-B14F-4D97-AF65-F5344CB8AC3E}">
        <p14:creationId xmlns:p14="http://schemas.microsoft.com/office/powerpoint/2010/main" val="242939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Conclusion</a:t>
            </a:r>
          </a:p>
        </p:txBody>
      </p:sp>
      <p:sp>
        <p:nvSpPr>
          <p:cNvPr id="4" name="Content Placeholder 3"/>
          <p:cNvSpPr>
            <a:spLocks noGrp="1"/>
          </p:cNvSpPr>
          <p:nvPr>
            <p:ph sz="half" idx="10"/>
          </p:nvPr>
        </p:nvSpPr>
        <p:spPr>
          <a:xfrm>
            <a:off x="1047750" y="1219200"/>
            <a:ext cx="7848600" cy="4495800"/>
          </a:xfrm>
        </p:spPr>
        <p:txBody>
          <a:bodyPr/>
          <a:lstStyle/>
          <a:p>
            <a:pPr marL="342900" lvl="0" indent="-342900" defTabSz="914400" fontAlgn="base">
              <a:lnSpc>
                <a:spcPct val="150000"/>
              </a:lnSpc>
              <a:spcBef>
                <a:spcPct val="20000"/>
              </a:spcBef>
              <a:spcAft>
                <a:spcPct val="0"/>
              </a:spcAft>
              <a:buFontTx/>
              <a:buChar char="•"/>
            </a:pPr>
            <a:r>
              <a:rPr lang="en-US" sz="1800" kern="0" spc="0" dirty="0">
                <a:solidFill>
                  <a:srgbClr val="000000"/>
                </a:solidFill>
                <a:ea typeface="ＭＳ Ｐゴシック" pitchFamily="-65" charset="-128"/>
              </a:rPr>
              <a:t>This has been an INTRODUCTION to CASE METHODOLOGY </a:t>
            </a:r>
          </a:p>
          <a:p>
            <a:pPr marL="342900" lvl="0" indent="-342900" defTabSz="914400" fontAlgn="base">
              <a:lnSpc>
                <a:spcPct val="150000"/>
              </a:lnSpc>
              <a:spcBef>
                <a:spcPct val="20000"/>
              </a:spcBef>
              <a:spcAft>
                <a:spcPct val="0"/>
              </a:spcAft>
              <a:buFontTx/>
              <a:buChar char="•"/>
            </a:pPr>
            <a:r>
              <a:rPr lang="en-US" sz="1800" kern="0" spc="0" dirty="0">
                <a:solidFill>
                  <a:srgbClr val="000000"/>
                </a:solidFill>
                <a:ea typeface="ＭＳ Ｐゴシック" pitchFamily="-65" charset="-128"/>
              </a:rPr>
              <a:t>Cases provide frameworks for learning about management issues, analysis and decision making</a:t>
            </a:r>
          </a:p>
          <a:p>
            <a:pPr marL="342900" lvl="0" indent="-342900" defTabSz="914400" fontAlgn="base">
              <a:lnSpc>
                <a:spcPct val="150000"/>
              </a:lnSpc>
              <a:spcBef>
                <a:spcPct val="20000"/>
              </a:spcBef>
              <a:spcAft>
                <a:spcPct val="0"/>
              </a:spcAft>
              <a:buFontTx/>
              <a:buChar char="•"/>
            </a:pPr>
            <a:r>
              <a:rPr lang="en-US" sz="1800" kern="0" spc="0" dirty="0">
                <a:solidFill>
                  <a:srgbClr val="000000"/>
                </a:solidFill>
                <a:ea typeface="ＭＳ Ｐゴシック" pitchFamily="-65" charset="-128"/>
              </a:rPr>
              <a:t>There is no single right answer to a case</a:t>
            </a:r>
          </a:p>
          <a:p>
            <a:pPr marL="342900" lvl="0" indent="-342900" defTabSz="914400" fontAlgn="base">
              <a:lnSpc>
                <a:spcPct val="150000"/>
              </a:lnSpc>
              <a:spcBef>
                <a:spcPct val="20000"/>
              </a:spcBef>
              <a:spcAft>
                <a:spcPct val="0"/>
              </a:spcAft>
              <a:buFontTx/>
              <a:buChar char="•"/>
            </a:pPr>
            <a:r>
              <a:rPr lang="en-US" sz="1800" kern="0" spc="0" dirty="0">
                <a:solidFill>
                  <a:srgbClr val="000000"/>
                </a:solidFill>
                <a:ea typeface="ＭＳ Ｐゴシック" pitchFamily="-65" charset="-128"/>
              </a:rPr>
              <a:t>With practice you can become good at tackling</a:t>
            </a:r>
          </a:p>
          <a:p>
            <a:pPr lvl="1" defTabSz="914400" fontAlgn="base">
              <a:lnSpc>
                <a:spcPct val="150000"/>
              </a:lnSpc>
              <a:spcAft>
                <a:spcPct val="0"/>
              </a:spcAft>
              <a:buFontTx/>
              <a:buChar char="–"/>
            </a:pPr>
            <a:r>
              <a:rPr lang="en-US" sz="1800" kern="0" dirty="0">
                <a:solidFill>
                  <a:srgbClr val="000000"/>
                </a:solidFill>
                <a:ea typeface="ＭＳ Ｐゴシック" pitchFamily="-65" charset="-128"/>
              </a:rPr>
              <a:t>New industries</a:t>
            </a:r>
          </a:p>
          <a:p>
            <a:pPr lvl="1" defTabSz="914400" fontAlgn="base">
              <a:lnSpc>
                <a:spcPct val="150000"/>
              </a:lnSpc>
              <a:spcAft>
                <a:spcPct val="0"/>
              </a:spcAft>
              <a:buFontTx/>
              <a:buChar char="–"/>
            </a:pPr>
            <a:r>
              <a:rPr lang="en-US" sz="1800" kern="0" dirty="0">
                <a:solidFill>
                  <a:srgbClr val="000000"/>
                </a:solidFill>
                <a:ea typeface="ＭＳ Ｐゴシック" pitchFamily="-65" charset="-128"/>
              </a:rPr>
              <a:t>Complex data</a:t>
            </a:r>
          </a:p>
          <a:p>
            <a:pPr lvl="1" defTabSz="914400" fontAlgn="base">
              <a:lnSpc>
                <a:spcPct val="150000"/>
              </a:lnSpc>
              <a:spcAft>
                <a:spcPct val="0"/>
              </a:spcAft>
              <a:buFontTx/>
              <a:buChar char="–"/>
            </a:pPr>
            <a:r>
              <a:rPr lang="en-US" sz="1800" kern="0" dirty="0">
                <a:solidFill>
                  <a:srgbClr val="000000"/>
                </a:solidFill>
                <a:ea typeface="ＭＳ Ｐゴシック" pitchFamily="-65" charset="-128"/>
              </a:rPr>
              <a:t>Ambiguity</a:t>
            </a:r>
          </a:p>
          <a:p>
            <a:pPr lvl="1" defTabSz="914400" fontAlgn="base">
              <a:lnSpc>
                <a:spcPct val="150000"/>
              </a:lnSpc>
              <a:spcAft>
                <a:spcPct val="0"/>
              </a:spcAft>
              <a:buFontTx/>
              <a:buChar char="–"/>
            </a:pPr>
            <a:r>
              <a:rPr lang="en-US" sz="1800" kern="0" dirty="0">
                <a:solidFill>
                  <a:srgbClr val="000000"/>
                </a:solidFill>
                <a:ea typeface="ＭＳ Ｐゴシック" pitchFamily="-65" charset="-128"/>
              </a:rPr>
              <a:t>Building your “toolkit” and making good tool selections</a:t>
            </a:r>
          </a:p>
          <a:p>
            <a:pPr lvl="1" defTabSz="914400" fontAlgn="base">
              <a:lnSpc>
                <a:spcPct val="150000"/>
              </a:lnSpc>
              <a:spcAft>
                <a:spcPct val="0"/>
              </a:spcAft>
              <a:buFontTx/>
              <a:buChar char="–"/>
            </a:pPr>
            <a:r>
              <a:rPr lang="en-US" sz="1800" kern="0" dirty="0">
                <a:solidFill>
                  <a:srgbClr val="000000"/>
                </a:solidFill>
                <a:ea typeface="ＭＳ Ｐゴシック" pitchFamily="-65" charset="-128"/>
              </a:rPr>
              <a:t>And respond effectively to problems and opportunities</a:t>
            </a:r>
          </a:p>
        </p:txBody>
      </p:sp>
    </p:spTree>
    <p:extLst>
      <p:ext uri="{BB962C8B-B14F-4D97-AF65-F5344CB8AC3E}">
        <p14:creationId xmlns:p14="http://schemas.microsoft.com/office/powerpoint/2010/main" val="246376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6"/>
            <a:ext cx="7696200" cy="384175"/>
          </a:xfrm>
        </p:spPr>
        <p:txBody>
          <a:bodyPr/>
          <a:lstStyle/>
          <a:p>
            <a:r>
              <a:rPr lang="en-US" sz="2800" b="1" dirty="0"/>
              <a:t>The Major Purposes of Cases</a:t>
            </a:r>
          </a:p>
        </p:txBody>
      </p:sp>
      <p:sp>
        <p:nvSpPr>
          <p:cNvPr id="4" name="Content Placeholder 3"/>
          <p:cNvSpPr>
            <a:spLocks noGrp="1"/>
          </p:cNvSpPr>
          <p:nvPr>
            <p:ph sz="half" idx="10"/>
          </p:nvPr>
        </p:nvSpPr>
        <p:spPr>
          <a:xfrm>
            <a:off x="1066800" y="1752599"/>
            <a:ext cx="7696200" cy="4038601"/>
          </a:xfrm>
        </p:spPr>
        <p:txBody>
          <a:bodyPr/>
          <a:lstStyle/>
          <a:p>
            <a:pPr>
              <a:lnSpc>
                <a:spcPct val="150000"/>
              </a:lnSpc>
            </a:pPr>
            <a:r>
              <a:rPr lang="en-US" sz="2000" dirty="0">
                <a:solidFill>
                  <a:schemeClr val="tx1"/>
                </a:solidFill>
              </a:rPr>
              <a:t>Cases area a </a:t>
            </a:r>
            <a:r>
              <a:rPr lang="en-US" sz="2000" u="sng" dirty="0">
                <a:solidFill>
                  <a:schemeClr val="tx1"/>
                </a:solidFill>
              </a:rPr>
              <a:t>story</a:t>
            </a:r>
            <a:r>
              <a:rPr lang="en-US" sz="2000" dirty="0">
                <a:solidFill>
                  <a:schemeClr val="tx1"/>
                </a:solidFill>
              </a:rPr>
              <a:t> that provide </a:t>
            </a:r>
            <a:r>
              <a:rPr lang="en-US" sz="2000" i="1" dirty="0">
                <a:solidFill>
                  <a:schemeClr val="tx1"/>
                </a:solidFill>
              </a:rPr>
              <a:t>a context</a:t>
            </a:r>
            <a:r>
              <a:rPr lang="en-US" sz="2000" dirty="0">
                <a:solidFill>
                  <a:schemeClr val="tx1"/>
                </a:solidFill>
              </a:rPr>
              <a:t> in which: </a:t>
            </a:r>
          </a:p>
          <a:p>
            <a:pPr lvl="1">
              <a:lnSpc>
                <a:spcPct val="150000"/>
              </a:lnSpc>
            </a:pPr>
            <a:r>
              <a:rPr lang="en-US" sz="2000" dirty="0"/>
              <a:t>Professors can introduce </a:t>
            </a:r>
            <a:r>
              <a:rPr lang="en-US" sz="2000" b="1" i="1" dirty="0">
                <a:solidFill>
                  <a:srgbClr val="0066FF"/>
                </a:solidFill>
              </a:rPr>
              <a:t>tools and concepts</a:t>
            </a:r>
            <a:endParaRPr lang="en-US" sz="2000" dirty="0"/>
          </a:p>
          <a:p>
            <a:pPr lvl="1">
              <a:lnSpc>
                <a:spcPct val="150000"/>
              </a:lnSpc>
            </a:pPr>
            <a:r>
              <a:rPr lang="en-US" sz="2000" dirty="0"/>
              <a:t>Students can practice applying tools and concepts, and engage in critical thinking</a:t>
            </a:r>
          </a:p>
          <a:p>
            <a:pPr lvl="1">
              <a:lnSpc>
                <a:spcPct val="150000"/>
              </a:lnSpc>
            </a:pPr>
            <a:r>
              <a:rPr lang="en-CA" sz="2000" dirty="0"/>
              <a:t>Students can become more comfortable with ambiguity</a:t>
            </a:r>
            <a:endParaRPr lang="en-US" sz="2000" dirty="0"/>
          </a:p>
          <a:p>
            <a:pPr>
              <a:lnSpc>
                <a:spcPct val="150000"/>
              </a:lnSpc>
            </a:pPr>
            <a:endParaRPr lang="en-US" dirty="0"/>
          </a:p>
        </p:txBody>
      </p:sp>
    </p:spTree>
    <p:extLst>
      <p:ext uri="{BB962C8B-B14F-4D97-AF65-F5344CB8AC3E}">
        <p14:creationId xmlns:p14="http://schemas.microsoft.com/office/powerpoint/2010/main" val="144816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Traditional Cases &amp; Live Cases/Decision Briefs</a:t>
            </a:r>
          </a:p>
        </p:txBody>
      </p:sp>
      <p:sp>
        <p:nvSpPr>
          <p:cNvPr id="4" name="Content Placeholder 3"/>
          <p:cNvSpPr>
            <a:spLocks noGrp="1"/>
          </p:cNvSpPr>
          <p:nvPr>
            <p:ph sz="half" idx="10"/>
          </p:nvPr>
        </p:nvSpPr>
        <p:spPr>
          <a:xfrm>
            <a:off x="1071562" y="1447800"/>
            <a:ext cx="7696200" cy="4648200"/>
          </a:xfrm>
        </p:spPr>
        <p:txBody>
          <a:bodyPr/>
          <a:lstStyle/>
          <a:p>
            <a:pPr>
              <a:lnSpc>
                <a:spcPct val="90000"/>
              </a:lnSpc>
            </a:pPr>
            <a:r>
              <a:rPr lang="en-US" dirty="0">
                <a:solidFill>
                  <a:schemeClr val="tx1"/>
                </a:solidFill>
              </a:rPr>
              <a:t>Traditional cases</a:t>
            </a:r>
          </a:p>
          <a:p>
            <a:pPr lvl="1">
              <a:lnSpc>
                <a:spcPct val="90000"/>
              </a:lnSpc>
            </a:pPr>
            <a:r>
              <a:rPr lang="en-US" sz="1600" dirty="0"/>
              <a:t>Restricted to info supplied; fixed point in time</a:t>
            </a:r>
          </a:p>
          <a:p>
            <a:pPr marL="457200" lvl="1" indent="0">
              <a:lnSpc>
                <a:spcPct val="90000"/>
              </a:lnSpc>
              <a:buNone/>
            </a:pPr>
            <a:endParaRPr lang="en-US" sz="1600" b="1" dirty="0"/>
          </a:p>
          <a:p>
            <a:pPr>
              <a:lnSpc>
                <a:spcPct val="90000"/>
              </a:lnSpc>
            </a:pPr>
            <a:r>
              <a:rPr lang="en-US" dirty="0">
                <a:solidFill>
                  <a:schemeClr val="tx1"/>
                </a:solidFill>
              </a:rPr>
              <a:t>Live Cases/Decision briefs</a:t>
            </a:r>
          </a:p>
          <a:p>
            <a:pPr lvl="1">
              <a:lnSpc>
                <a:spcPct val="90000"/>
              </a:lnSpc>
            </a:pPr>
            <a:r>
              <a:rPr lang="en-US" sz="1600" dirty="0"/>
              <a:t>Limited information; live; need to explore and find more information</a:t>
            </a:r>
          </a:p>
          <a:p>
            <a:pPr lvl="1">
              <a:lnSpc>
                <a:spcPct val="90000"/>
              </a:lnSpc>
            </a:pPr>
            <a:endParaRPr lang="en-US" sz="1600" dirty="0"/>
          </a:p>
          <a:p>
            <a:pPr>
              <a:lnSpc>
                <a:spcPct val="90000"/>
              </a:lnSpc>
            </a:pPr>
            <a:r>
              <a:rPr lang="en-US" dirty="0">
                <a:solidFill>
                  <a:schemeClr val="tx1"/>
                </a:solidFill>
              </a:rPr>
              <a:t>For both approaches</a:t>
            </a:r>
          </a:p>
          <a:p>
            <a:pPr lvl="1">
              <a:lnSpc>
                <a:spcPct val="90000"/>
              </a:lnSpc>
            </a:pPr>
            <a:r>
              <a:rPr lang="en-US" sz="1600" dirty="0"/>
              <a:t>Identify and prioritize issues</a:t>
            </a:r>
          </a:p>
          <a:p>
            <a:pPr lvl="1">
              <a:lnSpc>
                <a:spcPct val="90000"/>
              </a:lnSpc>
            </a:pPr>
            <a:r>
              <a:rPr lang="en-US" sz="1600" dirty="0"/>
              <a:t>Analyze data </a:t>
            </a:r>
          </a:p>
          <a:p>
            <a:pPr lvl="1">
              <a:lnSpc>
                <a:spcPct val="90000"/>
              </a:lnSpc>
            </a:pPr>
            <a:r>
              <a:rPr lang="en-US" sz="1600" dirty="0"/>
              <a:t>Make recommendations</a:t>
            </a:r>
          </a:p>
          <a:p>
            <a:pPr lvl="1">
              <a:lnSpc>
                <a:spcPct val="90000"/>
              </a:lnSpc>
            </a:pPr>
            <a:endParaRPr lang="en-US" sz="1600" dirty="0"/>
          </a:p>
          <a:p>
            <a:pPr>
              <a:lnSpc>
                <a:spcPct val="90000"/>
              </a:lnSpc>
            </a:pPr>
            <a:r>
              <a:rPr lang="en-US" dirty="0">
                <a:solidFill>
                  <a:schemeClr val="tx1"/>
                </a:solidFill>
              </a:rPr>
              <a:t>Practice at management decision making</a:t>
            </a:r>
          </a:p>
          <a:p>
            <a:pPr lvl="1">
              <a:lnSpc>
                <a:spcPct val="90000"/>
              </a:lnSpc>
            </a:pPr>
            <a:r>
              <a:rPr lang="en-US" sz="1600" dirty="0"/>
              <a:t>Systematic</a:t>
            </a:r>
          </a:p>
          <a:p>
            <a:pPr lvl="1">
              <a:lnSpc>
                <a:spcPct val="90000"/>
              </a:lnSpc>
            </a:pPr>
            <a:r>
              <a:rPr lang="en-US" sz="1600" dirty="0"/>
              <a:t>Logical</a:t>
            </a:r>
          </a:p>
          <a:p>
            <a:pPr lvl="1">
              <a:lnSpc>
                <a:spcPct val="90000"/>
              </a:lnSpc>
            </a:pPr>
            <a:r>
              <a:rPr lang="en-US" sz="1600" dirty="0"/>
              <a:t>Evidence based</a:t>
            </a:r>
          </a:p>
        </p:txBody>
      </p:sp>
    </p:spTree>
    <p:extLst>
      <p:ext uri="{BB962C8B-B14F-4D97-AF65-F5344CB8AC3E}">
        <p14:creationId xmlns:p14="http://schemas.microsoft.com/office/powerpoint/2010/main" val="344599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987" y="671512"/>
            <a:ext cx="7696200" cy="384175"/>
          </a:xfrm>
        </p:spPr>
        <p:txBody>
          <a:bodyPr/>
          <a:lstStyle/>
          <a:p>
            <a:r>
              <a:rPr lang="en-US" sz="2800" b="1" dirty="0"/>
              <a:t>How and Why we Choose Cases</a:t>
            </a:r>
          </a:p>
        </p:txBody>
      </p:sp>
      <p:sp>
        <p:nvSpPr>
          <p:cNvPr id="4" name="Content Placeholder 3"/>
          <p:cNvSpPr>
            <a:spLocks noGrp="1"/>
          </p:cNvSpPr>
          <p:nvPr>
            <p:ph sz="half" idx="10"/>
          </p:nvPr>
        </p:nvSpPr>
        <p:spPr>
          <a:xfrm>
            <a:off x="1023987" y="1752599"/>
            <a:ext cx="5791200" cy="2057401"/>
          </a:xfrm>
        </p:spPr>
        <p:txBody>
          <a:bodyPr/>
          <a:lstStyle/>
          <a:p>
            <a:pPr>
              <a:lnSpc>
                <a:spcPct val="90000"/>
              </a:lnSpc>
            </a:pPr>
            <a:r>
              <a:rPr lang="en-CA" sz="2000" dirty="0">
                <a:solidFill>
                  <a:schemeClr val="tx1"/>
                </a:solidFill>
              </a:rPr>
              <a:t>Choose a variety of: </a:t>
            </a:r>
          </a:p>
          <a:p>
            <a:pPr lvl="1">
              <a:lnSpc>
                <a:spcPct val="90000"/>
              </a:lnSpc>
            </a:pPr>
            <a:r>
              <a:rPr lang="en-CA" sz="2000" dirty="0"/>
              <a:t>Industries</a:t>
            </a:r>
          </a:p>
          <a:p>
            <a:pPr lvl="1">
              <a:lnSpc>
                <a:spcPct val="90000"/>
              </a:lnSpc>
            </a:pPr>
            <a:r>
              <a:rPr lang="en-CA" sz="2000" dirty="0"/>
              <a:t>Geographical settings</a:t>
            </a:r>
          </a:p>
          <a:p>
            <a:pPr lvl="1">
              <a:lnSpc>
                <a:spcPct val="90000"/>
              </a:lnSpc>
            </a:pPr>
            <a:r>
              <a:rPr lang="en-CA" sz="2000" dirty="0"/>
              <a:t>Times</a:t>
            </a:r>
          </a:p>
          <a:p>
            <a:pPr lvl="1">
              <a:lnSpc>
                <a:spcPct val="90000"/>
              </a:lnSpc>
            </a:pPr>
            <a:r>
              <a:rPr lang="en-CA" sz="2000" dirty="0"/>
              <a:t>Integration themes</a:t>
            </a:r>
          </a:p>
        </p:txBody>
      </p:sp>
      <p:sp>
        <p:nvSpPr>
          <p:cNvPr id="5" name="AutoShape 5"/>
          <p:cNvSpPr>
            <a:spLocks noChangeArrowheads="1"/>
          </p:cNvSpPr>
          <p:nvPr/>
        </p:nvSpPr>
        <p:spPr bwMode="auto">
          <a:xfrm>
            <a:off x="1288330" y="3810000"/>
            <a:ext cx="5186313" cy="892696"/>
          </a:xfrm>
          <a:prstGeom prst="wedgeRectCallout">
            <a:avLst>
              <a:gd name="adj1" fmla="val -45014"/>
              <a:gd name="adj2" fmla="val 41245"/>
            </a:avLst>
          </a:prstGeom>
          <a:solidFill>
            <a:srgbClr val="CCFFCC"/>
          </a:solidFill>
          <a:ln w="9525">
            <a:solidFill>
              <a:schemeClr val="tx1"/>
            </a:solidFill>
            <a:miter lim="800000"/>
            <a:headEnd/>
            <a:tailEnd/>
          </a:ln>
        </p:spPr>
        <p:txBody>
          <a:bodyPr/>
          <a:lstStyle/>
          <a:p>
            <a:pPr algn="ctr" defTabSz="914400" fontAlgn="base">
              <a:spcBef>
                <a:spcPct val="0"/>
              </a:spcBef>
              <a:spcAft>
                <a:spcPct val="0"/>
              </a:spcAft>
            </a:pPr>
            <a:r>
              <a:rPr lang="en-US" dirty="0">
                <a:solidFill>
                  <a:srgbClr val="000000"/>
                </a:solidFill>
                <a:ea typeface="ＭＳ Ｐゴシック" pitchFamily="-65" charset="-128"/>
              </a:rPr>
              <a:t>What sort of things could you learn in case analysis that might be transferable across industries, geographies, and time periods?</a:t>
            </a:r>
          </a:p>
        </p:txBody>
      </p:sp>
    </p:spTree>
    <p:extLst>
      <p:ext uri="{BB962C8B-B14F-4D97-AF65-F5344CB8AC3E}">
        <p14:creationId xmlns:p14="http://schemas.microsoft.com/office/powerpoint/2010/main" val="110984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85800"/>
            <a:ext cx="7696200" cy="384175"/>
          </a:xfrm>
        </p:spPr>
        <p:txBody>
          <a:bodyPr/>
          <a:lstStyle/>
          <a:p>
            <a:r>
              <a:rPr lang="en-US" sz="2800" b="1" dirty="0"/>
              <a:t>Macro Elements of the Case Method</a:t>
            </a:r>
          </a:p>
        </p:txBody>
      </p:sp>
      <p:sp>
        <p:nvSpPr>
          <p:cNvPr id="4" name="Content Placeholder 3"/>
          <p:cNvSpPr>
            <a:spLocks noGrp="1"/>
          </p:cNvSpPr>
          <p:nvPr>
            <p:ph sz="half" idx="10"/>
          </p:nvPr>
        </p:nvSpPr>
        <p:spPr>
          <a:xfrm>
            <a:off x="1143000" y="1752600"/>
            <a:ext cx="7696200" cy="4343400"/>
          </a:xfrm>
        </p:spPr>
        <p:txBody>
          <a:bodyPr/>
          <a:lstStyle/>
          <a:p>
            <a:pPr marL="342900" indent="-342900">
              <a:buFont typeface="+mj-lt"/>
              <a:buAutoNum type="arabicPeriod"/>
            </a:pPr>
            <a:r>
              <a:rPr lang="en-US" sz="2000" b="1" dirty="0">
                <a:solidFill>
                  <a:schemeClr val="tx1"/>
                </a:solidFill>
              </a:rPr>
              <a:t>Issues:</a:t>
            </a:r>
            <a:r>
              <a:rPr lang="en-US" sz="2000" dirty="0">
                <a:solidFill>
                  <a:schemeClr val="tx1"/>
                </a:solidFill>
              </a:rPr>
              <a:t> identify, organize, prioritize</a:t>
            </a:r>
          </a:p>
          <a:p>
            <a:pPr marL="342900" indent="-342900">
              <a:buFont typeface="+mj-lt"/>
              <a:buAutoNum type="arabicPeriod"/>
            </a:pPr>
            <a:endParaRPr lang="en-US" sz="2000" dirty="0">
              <a:solidFill>
                <a:schemeClr val="tx1"/>
              </a:solidFill>
            </a:endParaRPr>
          </a:p>
          <a:p>
            <a:pPr marL="342900" indent="-342900">
              <a:buFont typeface="+mj-lt"/>
              <a:buAutoNum type="arabicPeriod"/>
            </a:pPr>
            <a:r>
              <a:rPr lang="en-US" sz="2000" b="1" dirty="0">
                <a:solidFill>
                  <a:schemeClr val="tx1"/>
                </a:solidFill>
              </a:rPr>
              <a:t>Analysis:</a:t>
            </a:r>
            <a:r>
              <a:rPr lang="en-US" sz="2000" dirty="0">
                <a:solidFill>
                  <a:schemeClr val="tx1"/>
                </a:solidFill>
              </a:rPr>
              <a:t> underlying causes; insights; alternative actions considered</a:t>
            </a:r>
          </a:p>
          <a:p>
            <a:pPr marL="342900" indent="-342900">
              <a:buFont typeface="+mj-lt"/>
              <a:buAutoNum type="arabicPeriod"/>
            </a:pPr>
            <a:endParaRPr lang="en-US" sz="2000" b="1" dirty="0">
              <a:solidFill>
                <a:schemeClr val="tx1"/>
              </a:solidFill>
            </a:endParaRPr>
          </a:p>
          <a:p>
            <a:pPr marL="342900" indent="-342900">
              <a:buFont typeface="+mj-lt"/>
              <a:buAutoNum type="arabicPeriod"/>
            </a:pPr>
            <a:r>
              <a:rPr lang="en-US" sz="2000" b="1" dirty="0">
                <a:solidFill>
                  <a:schemeClr val="tx1"/>
                </a:solidFill>
              </a:rPr>
              <a:t>Recommendations:</a:t>
            </a:r>
            <a:r>
              <a:rPr lang="en-US" sz="2000" dirty="0">
                <a:solidFill>
                  <a:schemeClr val="tx1"/>
                </a:solidFill>
              </a:rPr>
              <a:t> supported by your analysis; action plan; caveats</a:t>
            </a:r>
          </a:p>
        </p:txBody>
      </p:sp>
    </p:spTree>
    <p:extLst>
      <p:ext uri="{BB962C8B-B14F-4D97-AF65-F5344CB8AC3E}">
        <p14:creationId xmlns:p14="http://schemas.microsoft.com/office/powerpoint/2010/main" val="2920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The Case Preparation Stages</a:t>
            </a:r>
          </a:p>
        </p:txBody>
      </p:sp>
      <p:sp>
        <p:nvSpPr>
          <p:cNvPr id="4" name="Content Placeholder 3"/>
          <p:cNvSpPr>
            <a:spLocks noGrp="1"/>
          </p:cNvSpPr>
          <p:nvPr>
            <p:ph sz="half" idx="10"/>
          </p:nvPr>
        </p:nvSpPr>
        <p:spPr>
          <a:xfrm>
            <a:off x="1066800" y="1447800"/>
            <a:ext cx="4210050" cy="3657600"/>
          </a:xfrm>
        </p:spPr>
        <p:txBody>
          <a:bodyPr/>
          <a:lstStyle/>
          <a:p>
            <a:pPr marL="342900" lvl="0" indent="-342900" defTabSz="914400" fontAlgn="base">
              <a:lnSpc>
                <a:spcPct val="150000"/>
              </a:lnSpc>
              <a:spcBef>
                <a:spcPct val="20000"/>
              </a:spcBef>
              <a:spcAft>
                <a:spcPct val="0"/>
              </a:spcAft>
            </a:pPr>
            <a:r>
              <a:rPr lang="en-US" sz="1800" kern="0" spc="0" dirty="0">
                <a:solidFill>
                  <a:srgbClr val="000000"/>
                </a:solidFill>
                <a:ea typeface="ＭＳ Ｐゴシック" pitchFamily="-65" charset="-128"/>
              </a:rPr>
              <a:t>A) Identify Issues</a:t>
            </a:r>
          </a:p>
          <a:p>
            <a:pPr marL="342900" lvl="0" indent="-342900" defTabSz="914400" fontAlgn="base">
              <a:lnSpc>
                <a:spcPct val="150000"/>
              </a:lnSpc>
              <a:spcBef>
                <a:spcPct val="20000"/>
              </a:spcBef>
              <a:spcAft>
                <a:spcPct val="0"/>
              </a:spcAft>
            </a:pPr>
            <a:r>
              <a:rPr lang="en-US" sz="1800" kern="0" spc="0" dirty="0">
                <a:solidFill>
                  <a:srgbClr val="000000"/>
                </a:solidFill>
                <a:ea typeface="ＭＳ Ｐゴシック" pitchFamily="-65" charset="-128"/>
              </a:rPr>
              <a:t>B) Analysis</a:t>
            </a:r>
          </a:p>
          <a:p>
            <a:pPr marL="342900" lvl="0" indent="-342900" defTabSz="914400" fontAlgn="base">
              <a:lnSpc>
                <a:spcPct val="150000"/>
              </a:lnSpc>
              <a:spcBef>
                <a:spcPct val="20000"/>
              </a:spcBef>
              <a:spcAft>
                <a:spcPct val="0"/>
              </a:spcAft>
            </a:pPr>
            <a:r>
              <a:rPr lang="en-US" sz="1800" kern="0" spc="0" dirty="0">
                <a:solidFill>
                  <a:srgbClr val="000000"/>
                </a:solidFill>
                <a:ea typeface="ＭＳ Ｐゴシック" pitchFamily="-65" charset="-128"/>
              </a:rPr>
              <a:t>C) Alternative Generation</a:t>
            </a:r>
          </a:p>
          <a:p>
            <a:pPr marL="342900" lvl="0" indent="-342900" defTabSz="914400" fontAlgn="base">
              <a:lnSpc>
                <a:spcPct val="150000"/>
              </a:lnSpc>
              <a:spcBef>
                <a:spcPct val="20000"/>
              </a:spcBef>
              <a:spcAft>
                <a:spcPct val="0"/>
              </a:spcAft>
            </a:pPr>
            <a:r>
              <a:rPr lang="en-US" sz="1800" kern="0" spc="0" dirty="0">
                <a:solidFill>
                  <a:srgbClr val="000000"/>
                </a:solidFill>
                <a:ea typeface="ＭＳ Ｐゴシック" pitchFamily="-65" charset="-128"/>
              </a:rPr>
              <a:t>D) Decision Criteria</a:t>
            </a:r>
          </a:p>
          <a:p>
            <a:pPr marL="342900" lvl="0" indent="-342900" defTabSz="914400" fontAlgn="base">
              <a:lnSpc>
                <a:spcPct val="150000"/>
              </a:lnSpc>
              <a:spcBef>
                <a:spcPct val="20000"/>
              </a:spcBef>
              <a:spcAft>
                <a:spcPct val="0"/>
              </a:spcAft>
            </a:pPr>
            <a:r>
              <a:rPr lang="en-US" sz="1800" kern="0" spc="0" dirty="0">
                <a:solidFill>
                  <a:srgbClr val="000000"/>
                </a:solidFill>
                <a:ea typeface="ＭＳ Ｐゴシック" pitchFamily="-65" charset="-128"/>
              </a:rPr>
              <a:t>E) Alternative Assessment</a:t>
            </a:r>
          </a:p>
          <a:p>
            <a:pPr marL="342900" lvl="0" indent="-342900" defTabSz="914400" fontAlgn="base">
              <a:lnSpc>
                <a:spcPct val="150000"/>
              </a:lnSpc>
              <a:spcBef>
                <a:spcPct val="20000"/>
              </a:spcBef>
              <a:spcAft>
                <a:spcPct val="0"/>
              </a:spcAft>
            </a:pPr>
            <a:r>
              <a:rPr lang="en-US" sz="1800" kern="0" spc="0" dirty="0">
                <a:solidFill>
                  <a:srgbClr val="000000"/>
                </a:solidFill>
                <a:ea typeface="ＭＳ Ｐゴシック" pitchFamily="-65" charset="-128"/>
              </a:rPr>
              <a:t>F) Recommendation</a:t>
            </a:r>
          </a:p>
          <a:p>
            <a:pPr marL="342900" lvl="0" indent="-342900" defTabSz="914400" fontAlgn="base">
              <a:lnSpc>
                <a:spcPct val="150000"/>
              </a:lnSpc>
              <a:spcBef>
                <a:spcPct val="20000"/>
              </a:spcBef>
              <a:spcAft>
                <a:spcPct val="0"/>
              </a:spcAft>
            </a:pPr>
            <a:r>
              <a:rPr lang="en-US" sz="1800" kern="0" spc="0" dirty="0">
                <a:solidFill>
                  <a:srgbClr val="000000"/>
                </a:solidFill>
                <a:ea typeface="ＭＳ Ｐゴシック" pitchFamily="-65" charset="-128"/>
              </a:rPr>
              <a:t>G) Action and Implementation</a:t>
            </a:r>
          </a:p>
          <a:p>
            <a:pPr marL="342900" lvl="0" indent="-342900" defTabSz="914400" fontAlgn="base">
              <a:lnSpc>
                <a:spcPct val="150000"/>
              </a:lnSpc>
              <a:spcBef>
                <a:spcPct val="20000"/>
              </a:spcBef>
              <a:spcAft>
                <a:spcPct val="0"/>
              </a:spcAft>
            </a:pPr>
            <a:r>
              <a:rPr lang="en-US" sz="1800" kern="0" spc="0" dirty="0">
                <a:solidFill>
                  <a:srgbClr val="000000"/>
                </a:solidFill>
                <a:ea typeface="ＭＳ Ｐゴシック" pitchFamily="-65" charset="-128"/>
              </a:rPr>
              <a:t>H) Missing information and assumptions</a:t>
            </a:r>
          </a:p>
        </p:txBody>
      </p:sp>
      <p:sp>
        <p:nvSpPr>
          <p:cNvPr id="3" name="Rectangle 2"/>
          <p:cNvSpPr/>
          <p:nvPr/>
        </p:nvSpPr>
        <p:spPr>
          <a:xfrm>
            <a:off x="1052512" y="5284272"/>
            <a:ext cx="7486650" cy="369332"/>
          </a:xfrm>
          <a:prstGeom prst="rect">
            <a:avLst/>
          </a:prstGeom>
        </p:spPr>
        <p:txBody>
          <a:bodyPr wrap="square">
            <a:spAutoFit/>
          </a:bodyPr>
          <a:lstStyle/>
          <a:p>
            <a:pPr defTabSz="914400" fontAlgn="base">
              <a:spcBef>
                <a:spcPct val="0"/>
              </a:spcBef>
              <a:spcAft>
                <a:spcPct val="0"/>
              </a:spcAft>
            </a:pPr>
            <a:r>
              <a:rPr lang="en-US" dirty="0">
                <a:ea typeface="ＭＳ Ｐゴシック" pitchFamily="-65" charset="-128"/>
              </a:rPr>
              <a:t>Use in preparing a memo, or for class discussion, or for a competition</a:t>
            </a:r>
          </a:p>
        </p:txBody>
      </p:sp>
    </p:spTree>
    <p:extLst>
      <p:ext uri="{BB962C8B-B14F-4D97-AF65-F5344CB8AC3E}">
        <p14:creationId xmlns:p14="http://schemas.microsoft.com/office/powerpoint/2010/main" val="2983135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237" y="700087"/>
            <a:ext cx="7696200" cy="384175"/>
          </a:xfrm>
        </p:spPr>
        <p:txBody>
          <a:bodyPr/>
          <a:lstStyle/>
          <a:p>
            <a:r>
              <a:rPr lang="en-US" sz="2800" b="1" dirty="0"/>
              <a:t>Stages of Learning in Cases</a:t>
            </a:r>
          </a:p>
        </p:txBody>
      </p:sp>
      <p:sp>
        <p:nvSpPr>
          <p:cNvPr id="4" name="Content Placeholder 3"/>
          <p:cNvSpPr>
            <a:spLocks noGrp="1"/>
          </p:cNvSpPr>
          <p:nvPr>
            <p:ph sz="half" idx="10"/>
          </p:nvPr>
        </p:nvSpPr>
        <p:spPr>
          <a:xfrm>
            <a:off x="1030287" y="1347445"/>
            <a:ext cx="5962650" cy="3712259"/>
          </a:xfrm>
        </p:spPr>
        <p:txBody>
          <a:bodyPr/>
          <a:lstStyle/>
          <a:p>
            <a:pPr marL="285750" indent="-285750">
              <a:buFont typeface="Arial" panose="020B0604020202020204" pitchFamily="34" charset="0"/>
              <a:buChar char="•"/>
            </a:pPr>
            <a:r>
              <a:rPr lang="en-US" sz="1800" dirty="0">
                <a:solidFill>
                  <a:schemeClr val="tx1"/>
                </a:solidFill>
              </a:rPr>
              <a:t>Individual Preparation</a:t>
            </a:r>
          </a:p>
          <a:p>
            <a:pPr marL="285750" indent="-285750">
              <a:buFont typeface="Arial" panose="020B0604020202020204" pitchFamily="34" charset="0"/>
              <a:buChar char="•"/>
            </a:pPr>
            <a:r>
              <a:rPr lang="en-US" sz="1800" dirty="0">
                <a:solidFill>
                  <a:schemeClr val="tx1"/>
                </a:solidFill>
              </a:rPr>
              <a:t>Small group discussion</a:t>
            </a:r>
          </a:p>
          <a:p>
            <a:pPr marL="285750" indent="-285750">
              <a:buFont typeface="Arial" panose="020B0604020202020204" pitchFamily="34" charset="0"/>
              <a:buChar char="•"/>
            </a:pPr>
            <a:r>
              <a:rPr lang="en-US" sz="1800" dirty="0">
                <a:solidFill>
                  <a:schemeClr val="tx1"/>
                </a:solidFill>
              </a:rPr>
              <a:t>Large group (class) discussion</a:t>
            </a:r>
          </a:p>
          <a:p>
            <a:pPr marL="285750" indent="-285750">
              <a:buFont typeface="Arial" panose="020B0604020202020204" pitchFamily="34" charset="0"/>
              <a:buChar char="•"/>
            </a:pPr>
            <a:r>
              <a:rPr lang="en-US" sz="1800" dirty="0">
                <a:solidFill>
                  <a:schemeClr val="tx1"/>
                </a:solidFill>
              </a:rPr>
              <a:t>After case personal reflection</a:t>
            </a:r>
          </a:p>
        </p:txBody>
      </p:sp>
      <p:sp>
        <p:nvSpPr>
          <p:cNvPr id="14" name="Arc 7"/>
          <p:cNvSpPr>
            <a:spLocks/>
          </p:cNvSpPr>
          <p:nvPr/>
        </p:nvSpPr>
        <p:spPr bwMode="auto">
          <a:xfrm rot="-4029981">
            <a:off x="4799931" y="4603098"/>
            <a:ext cx="1130300" cy="914400"/>
          </a:xfrm>
          <a:custGeom>
            <a:avLst/>
            <a:gdLst>
              <a:gd name="T0" fmla="*/ 0 w 21597"/>
              <a:gd name="T1" fmla="*/ 0 h 21600"/>
              <a:gd name="T2" fmla="*/ 2147483647 w 21597"/>
              <a:gd name="T3" fmla="*/ 2147483647 h 21600"/>
              <a:gd name="T4" fmla="*/ 0 w 21597"/>
              <a:gd name="T5" fmla="*/ 2147483647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796" y="-1"/>
                  <a:pt x="21411" y="9464"/>
                  <a:pt x="21597" y="21258"/>
                </a:cubicBezTo>
              </a:path>
              <a:path w="21597" h="21600" stroke="0" extrusionOk="0">
                <a:moveTo>
                  <a:pt x="0" y="-1"/>
                </a:moveTo>
                <a:cubicBezTo>
                  <a:pt x="11796" y="-1"/>
                  <a:pt x="21411" y="9464"/>
                  <a:pt x="21597" y="21258"/>
                </a:cubicBezTo>
                <a:lnTo>
                  <a:pt x="0" y="21600"/>
                </a:lnTo>
                <a:close/>
              </a:path>
            </a:pathLst>
          </a:custGeom>
          <a:no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ea typeface="ＭＳ Ｐゴシック" pitchFamily="-65" charset="-128"/>
            </a:endParaRPr>
          </a:p>
        </p:txBody>
      </p:sp>
      <p:sp>
        <p:nvSpPr>
          <p:cNvPr id="15" name="Text Box 11"/>
          <p:cNvSpPr txBox="1">
            <a:spLocks noChangeArrowheads="1"/>
          </p:cNvSpPr>
          <p:nvPr/>
        </p:nvSpPr>
        <p:spPr bwMode="auto">
          <a:xfrm>
            <a:off x="7381878" y="5333151"/>
            <a:ext cx="325730" cy="369332"/>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dirty="0">
                <a:solidFill>
                  <a:srgbClr val="000000"/>
                </a:solidFill>
                <a:ea typeface="ＭＳ Ｐゴシック" pitchFamily="-65" charset="-128"/>
              </a:rPr>
              <a:t>T</a:t>
            </a:r>
          </a:p>
        </p:txBody>
      </p:sp>
      <p:sp>
        <p:nvSpPr>
          <p:cNvPr id="16" name="Line 5"/>
          <p:cNvSpPr>
            <a:spLocks noChangeShapeType="1"/>
          </p:cNvSpPr>
          <p:nvPr/>
        </p:nvSpPr>
        <p:spPr bwMode="auto">
          <a:xfrm>
            <a:off x="4724400" y="3209491"/>
            <a:ext cx="0" cy="2305050"/>
          </a:xfrm>
          <a:prstGeom prst="line">
            <a:avLst/>
          </a:prstGeom>
          <a:noFill/>
          <a:ln w="9525">
            <a:solidFill>
              <a:schemeClr val="tx1"/>
            </a:solidFill>
            <a:miter lim="800000"/>
            <a:headEnd/>
            <a:tailEnd/>
          </a:ln>
        </p:spPr>
        <p:txBody>
          <a:bodyPr wrap="none"/>
          <a:lstStyle/>
          <a:p>
            <a:pPr defTabSz="914400" fontAlgn="base">
              <a:spcBef>
                <a:spcPct val="0"/>
              </a:spcBef>
              <a:spcAft>
                <a:spcPct val="0"/>
              </a:spcAft>
            </a:pPr>
            <a:endParaRPr lang="en-US">
              <a:solidFill>
                <a:srgbClr val="000000"/>
              </a:solidFill>
              <a:ea typeface="ＭＳ Ｐゴシック" pitchFamily="-65" charset="-128"/>
            </a:endParaRPr>
          </a:p>
        </p:txBody>
      </p:sp>
      <p:sp>
        <p:nvSpPr>
          <p:cNvPr id="17" name="Line 6"/>
          <p:cNvSpPr>
            <a:spLocks noChangeShapeType="1"/>
          </p:cNvSpPr>
          <p:nvPr/>
        </p:nvSpPr>
        <p:spPr bwMode="auto">
          <a:xfrm>
            <a:off x="4724400" y="5471263"/>
            <a:ext cx="2663825" cy="0"/>
          </a:xfrm>
          <a:prstGeom prst="line">
            <a:avLst/>
          </a:prstGeom>
          <a:noFill/>
          <a:ln w="9525">
            <a:solidFill>
              <a:schemeClr val="tx1"/>
            </a:solidFill>
            <a:miter lim="800000"/>
            <a:headEnd/>
            <a:tailEnd/>
          </a:ln>
        </p:spPr>
        <p:txBody>
          <a:bodyPr wrap="none"/>
          <a:lstStyle/>
          <a:p>
            <a:pPr defTabSz="914400" fontAlgn="base">
              <a:spcBef>
                <a:spcPct val="0"/>
              </a:spcBef>
              <a:spcAft>
                <a:spcPct val="0"/>
              </a:spcAft>
            </a:pPr>
            <a:endParaRPr lang="en-US">
              <a:solidFill>
                <a:srgbClr val="000000"/>
              </a:solidFill>
              <a:ea typeface="ＭＳ Ｐゴシック" pitchFamily="-65" charset="-128"/>
            </a:endParaRPr>
          </a:p>
        </p:txBody>
      </p:sp>
      <p:sp>
        <p:nvSpPr>
          <p:cNvPr id="18" name="Arc 9"/>
          <p:cNvSpPr>
            <a:spLocks/>
          </p:cNvSpPr>
          <p:nvPr/>
        </p:nvSpPr>
        <p:spPr bwMode="auto">
          <a:xfrm rot="-4286381">
            <a:off x="5976988" y="4235919"/>
            <a:ext cx="655638" cy="4381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ea typeface="ＭＳ Ｐゴシック" pitchFamily="-65" charset="-128"/>
            </a:endParaRPr>
          </a:p>
        </p:txBody>
      </p:sp>
      <p:sp>
        <p:nvSpPr>
          <p:cNvPr id="19" name="Arc 10"/>
          <p:cNvSpPr>
            <a:spLocks/>
          </p:cNvSpPr>
          <p:nvPr/>
        </p:nvSpPr>
        <p:spPr bwMode="auto">
          <a:xfrm rot="-5400000">
            <a:off x="6426996" y="3454078"/>
            <a:ext cx="914400" cy="5762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ea typeface="ＭＳ Ｐゴシック" pitchFamily="-65" charset="-128"/>
            </a:endParaRPr>
          </a:p>
        </p:txBody>
      </p:sp>
      <p:sp>
        <p:nvSpPr>
          <p:cNvPr id="20" name="Text Box 12"/>
          <p:cNvSpPr txBox="1">
            <a:spLocks noChangeArrowheads="1"/>
          </p:cNvSpPr>
          <p:nvPr/>
        </p:nvSpPr>
        <p:spPr bwMode="auto">
          <a:xfrm>
            <a:off x="4703762" y="2970951"/>
            <a:ext cx="311150" cy="366712"/>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a:solidFill>
                  <a:srgbClr val="000000"/>
                </a:solidFill>
                <a:ea typeface="ＭＳ Ｐゴシック" pitchFamily="-65" charset="-128"/>
              </a:rPr>
              <a:t>L</a:t>
            </a:r>
          </a:p>
        </p:txBody>
      </p:sp>
      <p:sp>
        <p:nvSpPr>
          <p:cNvPr id="21" name="Text Box 13"/>
          <p:cNvSpPr txBox="1">
            <a:spLocks noChangeArrowheads="1"/>
          </p:cNvSpPr>
          <p:nvPr/>
        </p:nvSpPr>
        <p:spPr bwMode="auto">
          <a:xfrm>
            <a:off x="5156200" y="4917790"/>
            <a:ext cx="1159292" cy="369332"/>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dirty="0">
                <a:solidFill>
                  <a:srgbClr val="000000"/>
                </a:solidFill>
                <a:ea typeface="ＭＳ Ｐゴシック" pitchFamily="-65" charset="-128"/>
              </a:rPr>
              <a:t>Individual</a:t>
            </a:r>
          </a:p>
        </p:txBody>
      </p:sp>
      <p:sp>
        <p:nvSpPr>
          <p:cNvPr id="22" name="Text Box 14"/>
          <p:cNvSpPr txBox="1">
            <a:spLocks noChangeArrowheads="1"/>
          </p:cNvSpPr>
          <p:nvPr/>
        </p:nvSpPr>
        <p:spPr bwMode="auto">
          <a:xfrm>
            <a:off x="6169239" y="4362016"/>
            <a:ext cx="514350" cy="366713"/>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dirty="0">
                <a:solidFill>
                  <a:srgbClr val="000000"/>
                </a:solidFill>
                <a:ea typeface="ＭＳ Ｐゴシック" pitchFamily="-65" charset="-128"/>
              </a:rPr>
              <a:t>SG</a:t>
            </a:r>
          </a:p>
        </p:txBody>
      </p:sp>
      <p:sp>
        <p:nvSpPr>
          <p:cNvPr id="23" name="Text Box 15"/>
          <p:cNvSpPr txBox="1">
            <a:spLocks noChangeArrowheads="1"/>
          </p:cNvSpPr>
          <p:nvPr/>
        </p:nvSpPr>
        <p:spPr bwMode="auto">
          <a:xfrm>
            <a:off x="6827837" y="3633464"/>
            <a:ext cx="488950" cy="366713"/>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dirty="0">
                <a:solidFill>
                  <a:srgbClr val="000000"/>
                </a:solidFill>
                <a:ea typeface="ＭＳ Ｐゴシック" pitchFamily="-65" charset="-128"/>
              </a:rPr>
              <a:t>LG</a:t>
            </a:r>
          </a:p>
        </p:txBody>
      </p:sp>
      <p:sp>
        <p:nvSpPr>
          <p:cNvPr id="24" name="AutoShape 16"/>
          <p:cNvSpPr>
            <a:spLocks noChangeArrowheads="1"/>
          </p:cNvSpPr>
          <p:nvPr/>
        </p:nvSpPr>
        <p:spPr bwMode="auto">
          <a:xfrm>
            <a:off x="7172328" y="2876439"/>
            <a:ext cx="457200" cy="531812"/>
          </a:xfrm>
          <a:prstGeom prst="star5">
            <a:avLst/>
          </a:prstGeom>
          <a:solidFill>
            <a:schemeClr val="accent1"/>
          </a:solidFill>
          <a:ln w="9525">
            <a:solidFill>
              <a:schemeClr val="tx1"/>
            </a:solidFill>
            <a:miter lim="800000"/>
            <a:headEnd/>
            <a:tailEnd/>
          </a:ln>
          <a:effectLst/>
        </p:spPr>
        <p:txBody>
          <a:bodyPr wrap="none" anchor="ctr"/>
          <a:lstStyle/>
          <a:p>
            <a:pPr defTabSz="914400" fontAlgn="base">
              <a:spcBef>
                <a:spcPct val="0"/>
              </a:spcBef>
              <a:spcAft>
                <a:spcPct val="0"/>
              </a:spcAft>
            </a:pPr>
            <a:endParaRPr lang="en-US">
              <a:solidFill>
                <a:srgbClr val="000000"/>
              </a:solidFill>
              <a:ea typeface="ＭＳ Ｐゴシック" pitchFamily="-65" charset="-128"/>
            </a:endParaRPr>
          </a:p>
        </p:txBody>
      </p:sp>
    </p:spTree>
    <p:extLst>
      <p:ext uri="{BB962C8B-B14F-4D97-AF65-F5344CB8AC3E}">
        <p14:creationId xmlns:p14="http://schemas.microsoft.com/office/powerpoint/2010/main" val="327837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00087"/>
            <a:ext cx="7696200" cy="384175"/>
          </a:xfrm>
        </p:spPr>
        <p:txBody>
          <a:bodyPr/>
          <a:lstStyle/>
          <a:p>
            <a:r>
              <a:rPr lang="en-US" sz="2800" b="1" dirty="0"/>
              <a:t>Approaching a Case</a:t>
            </a:r>
          </a:p>
        </p:txBody>
      </p:sp>
      <p:sp>
        <p:nvSpPr>
          <p:cNvPr id="4" name="Content Placeholder 3"/>
          <p:cNvSpPr>
            <a:spLocks noGrp="1"/>
          </p:cNvSpPr>
          <p:nvPr>
            <p:ph sz="half" idx="10"/>
          </p:nvPr>
        </p:nvSpPr>
        <p:spPr>
          <a:xfrm>
            <a:off x="1066800" y="1447800"/>
            <a:ext cx="7472362" cy="4495800"/>
          </a:xfrm>
        </p:spPr>
        <p:txBody>
          <a:bodyPr/>
          <a:lstStyle/>
          <a:p>
            <a:pPr marL="285750" indent="-285750">
              <a:lnSpc>
                <a:spcPct val="150000"/>
              </a:lnSpc>
              <a:buFont typeface="Arial" panose="020B0604020202020204" pitchFamily="34" charset="0"/>
              <a:buChar char="•"/>
            </a:pPr>
            <a:r>
              <a:rPr lang="en-US" b="1" dirty="0">
                <a:solidFill>
                  <a:srgbClr val="0066FF"/>
                </a:solidFill>
                <a:ea typeface="ＭＳ Ｐゴシック" charset="-128"/>
                <a:cs typeface="ＭＳ Ｐゴシック" charset="-128"/>
              </a:rPr>
              <a:t>Skim</a:t>
            </a:r>
            <a:r>
              <a:rPr lang="en-US" dirty="0">
                <a:ea typeface="ＭＳ Ｐゴシック" charset="-128"/>
                <a:cs typeface="ＭＳ Ｐゴシック" charset="-128"/>
              </a:rPr>
              <a:t> </a:t>
            </a:r>
            <a:r>
              <a:rPr lang="en-US" dirty="0">
                <a:solidFill>
                  <a:schemeClr val="tx1"/>
                </a:solidFill>
                <a:ea typeface="ＭＳ Ｐゴシック" charset="-128"/>
                <a:cs typeface="ＭＳ Ｐゴシック" charset="-128"/>
              </a:rPr>
              <a:t>the case quickly to </a:t>
            </a:r>
            <a:r>
              <a:rPr lang="en-US" u="sng" dirty="0">
                <a:solidFill>
                  <a:srgbClr val="0066FF"/>
                </a:solidFill>
                <a:ea typeface="ＭＳ Ｐゴシック" charset="-128"/>
                <a:cs typeface="ＭＳ Ｐゴシック" charset="-128"/>
              </a:rPr>
              <a:t>“get a feel”</a:t>
            </a:r>
            <a:endParaRPr lang="en-US" dirty="0">
              <a:ea typeface="ＭＳ Ｐゴシック" charset="-128"/>
              <a:cs typeface="ＭＳ Ｐゴシック" charset="-128"/>
            </a:endParaRPr>
          </a:p>
          <a:p>
            <a:pPr marL="285750" indent="-285750">
              <a:lnSpc>
                <a:spcPct val="150000"/>
              </a:lnSpc>
              <a:buFont typeface="Arial" panose="020B0604020202020204" pitchFamily="34" charset="0"/>
              <a:buChar char="•"/>
            </a:pPr>
            <a:r>
              <a:rPr lang="en-US" dirty="0">
                <a:solidFill>
                  <a:schemeClr val="tx1"/>
                </a:solidFill>
                <a:ea typeface="ＭＳ Ｐゴシック" charset="-128"/>
                <a:cs typeface="ＭＳ Ｐゴシック" charset="-128"/>
              </a:rPr>
              <a:t>Look to see if a specific </a:t>
            </a:r>
            <a:r>
              <a:rPr lang="en-US" dirty="0">
                <a:solidFill>
                  <a:srgbClr val="0066FF"/>
                </a:solidFill>
                <a:ea typeface="ＭＳ Ｐゴシック" charset="-128"/>
                <a:cs typeface="ＭＳ Ｐゴシック" charset="-128"/>
              </a:rPr>
              <a:t>decision</a:t>
            </a:r>
            <a:r>
              <a:rPr lang="en-US" dirty="0">
                <a:ea typeface="ＭＳ Ｐゴシック" charset="-128"/>
                <a:cs typeface="ＭＳ Ｐゴシック" charset="-128"/>
              </a:rPr>
              <a:t> </a:t>
            </a:r>
            <a:r>
              <a:rPr lang="en-US" dirty="0">
                <a:solidFill>
                  <a:schemeClr val="tx1"/>
                </a:solidFill>
                <a:ea typeface="ＭＳ Ｐゴシック" charset="-128"/>
                <a:cs typeface="ＭＳ Ｐゴシック" charset="-128"/>
              </a:rPr>
              <a:t>point is identified (typically in the first or last paragraph)</a:t>
            </a:r>
          </a:p>
          <a:p>
            <a:pPr marL="285750" indent="-285750">
              <a:lnSpc>
                <a:spcPct val="150000"/>
              </a:lnSpc>
              <a:buFont typeface="Arial" panose="020B0604020202020204" pitchFamily="34" charset="0"/>
              <a:buChar char="•"/>
            </a:pPr>
            <a:r>
              <a:rPr lang="en-US" dirty="0">
                <a:solidFill>
                  <a:schemeClr val="tx1"/>
                </a:solidFill>
                <a:ea typeface="ＭＳ Ｐゴシック" charset="-128"/>
                <a:cs typeface="ＭＳ Ｐゴシック" charset="-128"/>
              </a:rPr>
              <a:t>Then, read the case carefully</a:t>
            </a:r>
          </a:p>
          <a:p>
            <a:pPr lvl="1"/>
            <a:r>
              <a:rPr lang="en-US" sz="1600" dirty="0"/>
              <a:t>Can you identify the </a:t>
            </a:r>
            <a:r>
              <a:rPr lang="en-US" sz="1600" dirty="0">
                <a:solidFill>
                  <a:srgbClr val="0066FF"/>
                </a:solidFill>
              </a:rPr>
              <a:t>issues</a:t>
            </a:r>
            <a:r>
              <a:rPr lang="en-US" sz="1600" dirty="0"/>
              <a:t>?</a:t>
            </a:r>
          </a:p>
          <a:p>
            <a:pPr lvl="1"/>
            <a:r>
              <a:rPr lang="en-US" sz="1600" dirty="0"/>
              <a:t>How are they </a:t>
            </a:r>
            <a:r>
              <a:rPr lang="en-US" sz="1600" dirty="0">
                <a:solidFill>
                  <a:srgbClr val="0066FF"/>
                </a:solidFill>
              </a:rPr>
              <a:t>linked</a:t>
            </a:r>
            <a:r>
              <a:rPr lang="en-US" sz="1600" dirty="0"/>
              <a:t>?</a:t>
            </a:r>
          </a:p>
          <a:p>
            <a:pPr marL="457200" lvl="1" indent="0">
              <a:buNone/>
            </a:pPr>
            <a:endParaRPr lang="en-US" sz="1600" dirty="0"/>
          </a:p>
          <a:p>
            <a:pPr marL="285750" indent="-285750">
              <a:lnSpc>
                <a:spcPct val="100000"/>
              </a:lnSpc>
              <a:buFont typeface="Arial" panose="020B0604020202020204" pitchFamily="34" charset="0"/>
              <a:buChar char="•"/>
            </a:pPr>
            <a:r>
              <a:rPr lang="en-US" dirty="0">
                <a:solidFill>
                  <a:schemeClr val="tx1"/>
                </a:solidFill>
                <a:ea typeface="ＭＳ Ｐゴシック" charset="-128"/>
                <a:cs typeface="ＭＳ Ｐゴシック" charset="-128"/>
              </a:rPr>
              <a:t>For cases expect to tackle </a:t>
            </a:r>
            <a:r>
              <a:rPr lang="en-US" dirty="0">
                <a:solidFill>
                  <a:srgbClr val="0066FF"/>
                </a:solidFill>
                <a:ea typeface="ＭＳ Ｐゴシック" charset="-128"/>
                <a:cs typeface="ＭＳ Ｐゴシック" charset="-128"/>
              </a:rPr>
              <a:t>interaction</a:t>
            </a:r>
            <a:r>
              <a:rPr lang="en-US" dirty="0">
                <a:ea typeface="ＭＳ Ｐゴシック" charset="-128"/>
                <a:cs typeface="ＭＳ Ｐゴシック" charset="-128"/>
              </a:rPr>
              <a:t> </a:t>
            </a:r>
            <a:r>
              <a:rPr lang="en-US" dirty="0">
                <a:solidFill>
                  <a:schemeClr val="tx1"/>
                </a:solidFill>
                <a:ea typeface="ＭＳ Ｐゴシック" charset="-128"/>
                <a:cs typeface="ＭＳ Ｐゴシック" charset="-128"/>
              </a:rPr>
              <a:t>of disciplines, i.e.</a:t>
            </a:r>
          </a:p>
          <a:p>
            <a:pPr lvl="1"/>
            <a:r>
              <a:rPr lang="en-US" sz="1600" dirty="0"/>
              <a:t>How does marketing impact the supply chain?</a:t>
            </a:r>
          </a:p>
          <a:p>
            <a:pPr lvl="1"/>
            <a:r>
              <a:rPr lang="en-US" sz="1600" dirty="0"/>
              <a:t>How does culture impact accounting practices?</a:t>
            </a:r>
          </a:p>
          <a:p>
            <a:pPr lvl="1"/>
            <a:r>
              <a:rPr lang="en-US" sz="1600" dirty="0"/>
              <a:t>Other interactions you might find?</a:t>
            </a:r>
          </a:p>
          <a:p>
            <a:pPr>
              <a:lnSpc>
                <a:spcPct val="80000"/>
              </a:lnSpc>
            </a:pPr>
            <a:endParaRPr lang="en-US" dirty="0">
              <a:ea typeface="ＭＳ Ｐゴシック" charset="-128"/>
              <a:cs typeface="ＭＳ Ｐゴシック" charset="-128"/>
            </a:endParaRPr>
          </a:p>
        </p:txBody>
      </p:sp>
    </p:spTree>
    <p:extLst>
      <p:ext uri="{BB962C8B-B14F-4D97-AF65-F5344CB8AC3E}">
        <p14:creationId xmlns:p14="http://schemas.microsoft.com/office/powerpoint/2010/main" val="4073049728"/>
      </p:ext>
    </p:extLst>
  </p:cSld>
  <p:clrMapOvr>
    <a:masterClrMapping/>
  </p:clrMapOvr>
</p:sld>
</file>

<file path=ppt/theme/theme1.xml><?xml version="1.0" encoding="utf-8"?>
<a:theme xmlns:a="http://schemas.openxmlformats.org/drawingml/2006/main" name="Title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Intro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ection Intro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0152F9951744D98BEBC6FC036CDED" ma:contentTypeVersion="1" ma:contentTypeDescription="Create a new document." ma:contentTypeScope="" ma:versionID="2e1385019afc25ba0ab02d73fd89bebb">
  <xsd:schema xmlns:xsd="http://www.w3.org/2001/XMLSchema" xmlns:xs="http://www.w3.org/2001/XMLSchema" xmlns:p="http://schemas.microsoft.com/office/2006/metadata/properties" xmlns:ns2="bbf7932a-6298-407e-83ea-827c81f75e76" targetNamespace="http://schemas.microsoft.com/office/2006/metadata/properties" ma:root="true" ma:fieldsID="5eea82863a9934f4be5b3ea780f9037e" ns2:_="">
    <xsd:import namespace="bbf7932a-6298-407e-83ea-827c81f75e76"/>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7932a-6298-407e-83ea-827c81f75e76"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union memberTypes="dms:Text">
          <xsd:simpleType>
            <xsd:restriction base="dms:Choice">
              <xsd:enumeration value="Sauder Logos"/>
              <xsd:enumeration value="RHL Wordmarks"/>
              <xsd:enumeration value="Powerpoint Templates"/>
              <xsd:enumeration value="Name Tags &amp; Tents"/>
              <xsd:enumeration value="Thumbnails"/>
              <xsd:enumeration value="Letterheads"/>
              <xsd:enumeration value="Social Media"/>
              <xsd:enumeration value="Stationery"/>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bbf7932a-6298-407e-83ea-827c81f75e76" xsi:nil="true"/>
  </documentManagement>
</p:properties>
</file>

<file path=customXml/itemProps1.xml><?xml version="1.0" encoding="utf-8"?>
<ds:datastoreItem xmlns:ds="http://schemas.openxmlformats.org/officeDocument/2006/customXml" ds:itemID="{25FA9CC9-1EFA-46F2-90DA-2E31E4475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7932a-6298-407e-83ea-827c81f75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2A672A-FC2D-4055-B3B8-7DAF07A77604}">
  <ds:schemaRefs>
    <ds:schemaRef ds:uri="http://schemas.microsoft.com/sharepoint/v3/contenttype/forms"/>
  </ds:schemaRefs>
</ds:datastoreItem>
</file>

<file path=customXml/itemProps3.xml><?xml version="1.0" encoding="utf-8"?>
<ds:datastoreItem xmlns:ds="http://schemas.openxmlformats.org/officeDocument/2006/customXml" ds:itemID="{250F0CDE-4983-4027-A2A8-CABFEB79AF04}">
  <ds:schemaRefs>
    <ds:schemaRef ds:uri="bbf7932a-6298-407e-83ea-827c81f75e76"/>
    <ds:schemaRef ds:uri="http://purl.org/dc/terms/"/>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RHL Powerpoint 2016 v2</Template>
  <TotalTime>355</TotalTime>
  <Words>950</Words>
  <Application>Microsoft Office PowerPoint</Application>
  <PresentationFormat>On-screen Show (4:3)</PresentationFormat>
  <Paragraphs>160</Paragraphs>
  <Slides>23</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23</vt:i4>
      </vt:variant>
    </vt:vector>
  </HeadingPairs>
  <TitlesOfParts>
    <vt:vector size="37" baseType="lpstr">
      <vt:lpstr>ＭＳ 明朝</vt:lpstr>
      <vt:lpstr>ＭＳ Ｐゴシック</vt:lpstr>
      <vt:lpstr>Arial</vt:lpstr>
      <vt:lpstr>Arial Black</vt:lpstr>
      <vt:lpstr>Calibri</vt:lpstr>
      <vt:lpstr>Cambria</vt:lpstr>
      <vt:lpstr>Times New Roman</vt:lpstr>
      <vt:lpstr>Title Slide 1</vt:lpstr>
      <vt:lpstr>Section Intro Slide 2</vt:lpstr>
      <vt:lpstr>1_Section Intro Slide 2</vt:lpstr>
      <vt:lpstr>Text Slide 1</vt:lpstr>
      <vt:lpstr>1_Text Slide 1</vt:lpstr>
      <vt:lpstr>2_Text Slide 1</vt:lpstr>
      <vt:lpstr>3_Text Slide 1</vt:lpstr>
      <vt:lpstr>PowerPoint Presentation</vt:lpstr>
      <vt:lpstr>PowerPoint Presentation</vt:lpstr>
      <vt:lpstr>The Major Purposes of Cases</vt:lpstr>
      <vt:lpstr>Traditional Cases &amp; Live Cases/Decision Briefs</vt:lpstr>
      <vt:lpstr>How and Why we Choose Cases</vt:lpstr>
      <vt:lpstr>Macro Elements of the Case Method</vt:lpstr>
      <vt:lpstr>The Case Preparation Stages</vt:lpstr>
      <vt:lpstr>Stages of Learning in Cases</vt:lpstr>
      <vt:lpstr>Approaching a Case</vt:lpstr>
      <vt:lpstr>“What, Why, &amp; How”</vt:lpstr>
      <vt:lpstr>Dimensions &amp; Difficulty Levels</vt:lpstr>
      <vt:lpstr>Tools for Analysis - Qualitative</vt:lpstr>
      <vt:lpstr>Questions to Ask - Quantitative</vt:lpstr>
      <vt:lpstr>E.g., Break Even Point Calculations</vt:lpstr>
      <vt:lpstr>Decision Criteria</vt:lpstr>
      <vt:lpstr>Alternative Assessment </vt:lpstr>
      <vt:lpstr>Missing Information &amp; Assumptions</vt:lpstr>
      <vt:lpstr>Student Myths</vt:lpstr>
      <vt:lpstr>Feedback on Cases</vt:lpstr>
      <vt:lpstr>Professionalism &amp; Integrity</vt:lpstr>
      <vt:lpstr>How are Live Cases/Decision Briefs Different from/Similar to Traditional Cases? </vt:lpstr>
      <vt:lpstr>Southwest Airlines: Some Questions to Consider   </vt:lpstr>
      <vt:lpstr>Conclusion</vt:lpstr>
    </vt:vector>
  </TitlesOfParts>
  <Company>The University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 Pamela</dc:creator>
  <cp:lastModifiedBy>Dahl, Darren</cp:lastModifiedBy>
  <cp:revision>25</cp:revision>
  <cp:lastPrinted>2013-09-11T20:30:32Z</cp:lastPrinted>
  <dcterms:created xsi:type="dcterms:W3CDTF">2016-08-30T20:15:57Z</dcterms:created>
  <dcterms:modified xsi:type="dcterms:W3CDTF">2020-12-26T22:38:43Z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0x0101009FA0152F9951744D98BEBC6FC036CDED</vt:lpwstr>
  </property>
</Properties>
</file>