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4" r:id="rId3"/>
    <p:sldId id="287" r:id="rId4"/>
    <p:sldId id="288" r:id="rId5"/>
    <p:sldId id="275" r:id="rId6"/>
    <p:sldId id="355" r:id="rId7"/>
    <p:sldId id="270" r:id="rId8"/>
    <p:sldId id="295" r:id="rId9"/>
    <p:sldId id="264" r:id="rId10"/>
    <p:sldId id="292" r:id="rId11"/>
    <p:sldId id="289" r:id="rId12"/>
    <p:sldId id="290" r:id="rId13"/>
    <p:sldId id="356" r:id="rId14"/>
    <p:sldId id="267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BF5FC-7E57-45EC-9002-85833B6E3CD2}">
          <p14:sldIdLst>
            <p14:sldId id="256"/>
            <p14:sldId id="294"/>
            <p14:sldId id="287"/>
            <p14:sldId id="288"/>
            <p14:sldId id="275"/>
            <p14:sldId id="355"/>
            <p14:sldId id="270"/>
            <p14:sldId id="295"/>
            <p14:sldId id="264"/>
          </p14:sldIdLst>
        </p14:section>
        <p14:section name="Untitled Section" id="{303DBC7B-DF54-4FDF-ABC6-7B30A24CA60D}">
          <p14:sldIdLst>
            <p14:sldId id="292"/>
            <p14:sldId id="289"/>
            <p14:sldId id="290"/>
            <p14:sldId id="356"/>
            <p14:sldId id="267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FFFFFF"/>
    <a:srgbClr val="8497B0"/>
    <a:srgbClr val="2E6CA4"/>
    <a:srgbClr val="4E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6242" autoAdjust="0"/>
  </p:normalViewPr>
  <p:slideViewPr>
    <p:cSldViewPr snapToGrid="0">
      <p:cViewPr varScale="1">
        <p:scale>
          <a:sx n="63" d="100"/>
          <a:sy n="63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E89F-E842-46A8-B28A-311423D38FF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9B5D-E720-47BC-9D1E-B12EC20D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C155-2C6E-4CC9-B79A-0B84CBD5058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i9ajpnqo/embed/polls/dd68cc2e-3944-4f10-b405-ab8de9b3d9f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-233318"/>
            <a:ext cx="9204385" cy="7225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35000"/>
                </a:schemeClr>
              </a:gs>
              <a:gs pos="69000">
                <a:schemeClr val="accent5">
                  <a:lumMod val="45000"/>
                  <a:lumOff val="55000"/>
                  <a:alpha val="52000"/>
                </a:schemeClr>
              </a:gs>
              <a:gs pos="83000">
                <a:schemeClr val="accent5">
                  <a:lumMod val="45000"/>
                  <a:lumOff val="55000"/>
                  <a:alpha val="35000"/>
                </a:schemeClr>
              </a:gs>
              <a:gs pos="100000">
                <a:schemeClr val="accent5">
                  <a:lumMod val="30000"/>
                  <a:lumOff val="70000"/>
                  <a:alpha val="3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377" y="446038"/>
            <a:ext cx="985100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SAFE TRAVEL ESSENTIALS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7C935-30DA-44D7-B52A-59B09E7A8C4A}"/>
              </a:ext>
            </a:extLst>
          </p:cNvPr>
          <p:cNvSpPr txBox="1"/>
          <p:nvPr/>
        </p:nvSpPr>
        <p:spPr>
          <a:xfrm>
            <a:off x="4929401" y="6273225"/>
            <a:ext cx="578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hitney Semibold" pitchFamily="50" charset="0"/>
              </a:rPr>
              <a:t>safety.abroad@ubc.ca</a:t>
            </a:r>
          </a:p>
        </p:txBody>
      </p:sp>
    </p:spTree>
    <p:extLst>
      <p:ext uri="{BB962C8B-B14F-4D97-AF65-F5344CB8AC3E}">
        <p14:creationId xmlns:p14="http://schemas.microsoft.com/office/powerpoint/2010/main" val="19369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1467"/>
            <a:ext cx="9296400" cy="1239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48000"/>
                </a:srgbClr>
              </a:gs>
              <a:gs pos="46000">
                <a:schemeClr val="accent2">
                  <a:lumMod val="95000"/>
                  <a:lumOff val="5000"/>
                  <a:alpha val="30000"/>
                </a:schemeClr>
              </a:gs>
              <a:gs pos="100000">
                <a:schemeClr val="accent2">
                  <a:lumMod val="60000"/>
                  <a:alpha val="41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798" y="1536253"/>
            <a:ext cx="8594403" cy="43396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Travel-risk planning:</a:t>
            </a:r>
          </a:p>
          <a:p>
            <a:endParaRPr lang="en-US" sz="20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Carefully consider the risks you might encounter while travelling and answer the following for each scenario:</a:t>
            </a:r>
            <a:br>
              <a:rPr lang="en-US" sz="20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</a:br>
            <a:endParaRPr lang="en-US" sz="20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0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How would this situation impact my well-being and ability to carry on with my plans?</a:t>
            </a:r>
          </a:p>
          <a:p>
            <a:pPr marL="742950" indent="-742950">
              <a:buAutoNum type="arabicPeriod"/>
            </a:pPr>
            <a:r>
              <a:rPr lang="en-US" sz="20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Is there anything you can do in advance to either avoid it or reduce the impact if you encounter the situation?</a:t>
            </a:r>
          </a:p>
          <a:p>
            <a:pPr marL="742950" indent="-742950">
              <a:buAutoNum type="arabicPeriod"/>
            </a:pPr>
            <a:r>
              <a:rPr lang="en-US" sz="20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If you encounter the situation, what steps you would take and what resources you would use to help? </a:t>
            </a:r>
          </a:p>
          <a:p>
            <a:pPr marL="914400" indent="-914400">
              <a:buAutoNum type="arabicPeriod"/>
            </a:pPr>
            <a:endParaRPr lang="en-US" sz="48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3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8D67A-575C-45BF-8C71-074DE48FDB02}"/>
              </a:ext>
            </a:extLst>
          </p:cNvPr>
          <p:cNvSpPr txBox="1"/>
          <p:nvPr/>
        </p:nvSpPr>
        <p:spPr>
          <a:xfrm>
            <a:off x="0" y="6447000"/>
            <a:ext cx="98510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source: https://travel.gc.ca/destinations/germany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F6E0B-738D-4422-A8B4-609E7BD6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810"/>
            <a:ext cx="8798546" cy="3995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ED328-F613-4D3C-9409-66FA2EBB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6" y="103223"/>
            <a:ext cx="6042581" cy="24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ternational s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15" y="-453443"/>
            <a:ext cx="1728885" cy="17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44706-BBB7-4D2A-B431-54DE492D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281"/>
            <a:ext cx="9144000" cy="5549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1097-830E-409D-A091-89987E04C367}"/>
              </a:ext>
            </a:extLst>
          </p:cNvPr>
          <p:cNvSpPr txBox="1"/>
          <p:nvPr/>
        </p:nvSpPr>
        <p:spPr>
          <a:xfrm>
            <a:off x="0" y="6447000"/>
            <a:ext cx="98510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source: https://www.internationalsos.com/</a:t>
            </a:r>
          </a:p>
        </p:txBody>
      </p:sp>
    </p:spTree>
    <p:extLst>
      <p:ext uri="{BB962C8B-B14F-4D97-AF65-F5344CB8AC3E}">
        <p14:creationId xmlns:p14="http://schemas.microsoft.com/office/powerpoint/2010/main" val="311436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5D7EFB-CA8F-4EAF-A2AA-D4A919D1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168"/>
            <a:ext cx="9144000" cy="4145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18648-60F4-4452-8036-4E591460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475"/>
            <a:ext cx="9144000" cy="770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8EEB9-263B-42F0-9D64-6D44BBAA78A9}"/>
              </a:ext>
            </a:extLst>
          </p:cNvPr>
          <p:cNvSpPr txBox="1"/>
          <p:nvPr/>
        </p:nvSpPr>
        <p:spPr>
          <a:xfrm>
            <a:off x="0" y="6447000"/>
            <a:ext cx="98510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source: https://www.internationalsos.com/</a:t>
            </a:r>
          </a:p>
        </p:txBody>
      </p:sp>
    </p:spTree>
    <p:extLst>
      <p:ext uri="{BB962C8B-B14F-4D97-AF65-F5344CB8AC3E}">
        <p14:creationId xmlns:p14="http://schemas.microsoft.com/office/powerpoint/2010/main" val="39389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C1813-3846-42BA-B995-8540561A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1" y="253799"/>
            <a:ext cx="7697158" cy="6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43" y="0"/>
            <a:ext cx="9299943" cy="69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BC5B10-FD9E-4D94-9C6E-58E27020FD52}"/>
              </a:ext>
            </a:extLst>
          </p:cNvPr>
          <p:cNvSpPr txBox="1"/>
          <p:nvPr/>
        </p:nvSpPr>
        <p:spPr>
          <a:xfrm>
            <a:off x="17417" y="1533801"/>
            <a:ext cx="9851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How are you feeling about travelling?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59374-0280-4086-895E-4EEB1D9903A6}"/>
              </a:ext>
            </a:extLst>
          </p:cNvPr>
          <p:cNvSpPr txBox="1"/>
          <p:nvPr/>
        </p:nvSpPr>
        <p:spPr>
          <a:xfrm>
            <a:off x="980388" y="3228945"/>
            <a:ext cx="1508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432606-0893-4A66-AE21-B674D3F03495}"/>
              </a:ext>
            </a:extLst>
          </p:cNvPr>
          <p:cNvGrpSpPr/>
          <p:nvPr/>
        </p:nvGrpSpPr>
        <p:grpSpPr>
          <a:xfrm>
            <a:off x="-60960" y="3298371"/>
            <a:ext cx="9144000" cy="2240272"/>
            <a:chOff x="0" y="2514600"/>
            <a:chExt cx="9144000" cy="2240272"/>
          </a:xfrm>
        </p:grpSpPr>
        <p:pic>
          <p:nvPicPr>
            <p:cNvPr id="8" name="Graphic 7" descr="Smiling face with no fill">
              <a:extLst>
                <a:ext uri="{FF2B5EF4-FFF2-40B4-BE49-F238E27FC236}">
                  <a16:creationId xmlns:a16="http://schemas.microsoft.com/office/drawing/2014/main" id="{DF46ED56-4AB4-4DF6-8A55-C491AD05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8387" y="2521936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Worried face with no fill">
              <a:extLst>
                <a:ext uri="{FF2B5EF4-FFF2-40B4-BE49-F238E27FC236}">
                  <a16:creationId xmlns:a16="http://schemas.microsoft.com/office/drawing/2014/main" id="{BFC0D3F4-0D5D-4003-A6D3-88D78EBE6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7369" y="2514600"/>
              <a:ext cx="914400" cy="9144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24DD21-BEC5-414E-AF21-AA7932F970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32695"/>
              <a:ext cx="9144000" cy="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A25A17-A3F8-4649-93EB-7B750866DB10}"/>
                </a:ext>
              </a:extLst>
            </p:cNvPr>
            <p:cNvSpPr txBox="1"/>
            <p:nvPr/>
          </p:nvSpPr>
          <p:spPr>
            <a:xfrm>
              <a:off x="7447174" y="3739209"/>
              <a:ext cx="169682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Whitney Semibold" pitchFamily="50" charset="0"/>
                  <a:cs typeface="Arial" panose="020B0604020202020204" pitchFamily="34" charset="0"/>
                </a:rPr>
                <a:t>Excited and ready to go!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B78743-400E-4978-895D-4250294D1A49}"/>
                </a:ext>
              </a:extLst>
            </p:cNvPr>
            <p:cNvSpPr txBox="1"/>
            <p:nvPr/>
          </p:nvSpPr>
          <p:spPr>
            <a:xfrm>
              <a:off x="60960" y="3739209"/>
              <a:ext cx="16968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Whitney Semibold" pitchFamily="50" charset="0"/>
                  <a:cs typeface="Arial" panose="020B0604020202020204" pitchFamily="34" charset="0"/>
                </a:rPr>
                <a:t>Nervous, I’m not sure what to expect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2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8650" y="2143306"/>
            <a:ext cx="7806699" cy="3685598"/>
            <a:chOff x="2452346" y="1272633"/>
            <a:chExt cx="6627430" cy="3466987"/>
          </a:xfrm>
        </p:grpSpPr>
        <p:grpSp>
          <p:nvGrpSpPr>
            <p:cNvPr id="12" name="Group 11"/>
            <p:cNvGrpSpPr/>
            <p:nvPr/>
          </p:nvGrpSpPr>
          <p:grpSpPr>
            <a:xfrm>
              <a:off x="2452346" y="2915639"/>
              <a:ext cx="6627430" cy="1823981"/>
              <a:chOff x="2452346" y="2393125"/>
              <a:chExt cx="6627430" cy="182398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52346" y="2393125"/>
                <a:ext cx="2018484" cy="1129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Whitney Semibold" pitchFamily="50" charset="0"/>
                    <a:cs typeface="Arial" panose="020B0604020202020204" pitchFamily="34" charset="0"/>
                  </a:rPr>
                  <a:t>Maintain the Student Safety Abroad Registry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72411" y="2393125"/>
                <a:ext cx="2022567" cy="1476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Whitney Semibold" pitchFamily="50" charset="0"/>
                    <a:cs typeface="Arial" panose="020B0604020202020204" pitchFamily="34" charset="0"/>
                  </a:rPr>
                  <a:t>Stay informed of travel conditions and follow policy guidelines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8184" y="2393125"/>
                <a:ext cx="1841592" cy="1823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Whitney Semibold" pitchFamily="50" charset="0"/>
                    <a:cs typeface="Arial" panose="020B0604020202020204" pitchFamily="34" charset="0"/>
                  </a:rPr>
                  <a:t>Offer students resources advice and help while travelling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52346" y="1272633"/>
              <a:ext cx="5993006" cy="1207168"/>
              <a:chOff x="2452346" y="1272633"/>
              <a:chExt cx="5993006" cy="1207168"/>
            </a:xfrm>
          </p:grpSpPr>
          <p:pic>
            <p:nvPicPr>
              <p:cNvPr id="2052" name="Picture 4" descr="Image result for maintain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346" y="1367352"/>
                <a:ext cx="1017733" cy="10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Image result for informed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2411" y="1367351"/>
                <a:ext cx="1017733" cy="10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Image result for advice icon"/>
              <p:cNvPicPr>
                <a:picLocks noChangeAspect="1" noChangeArrowheads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184" y="1272633"/>
                <a:ext cx="1207168" cy="1207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CFCD49-ECC5-4A05-BB30-D80CDA714ABE}"/>
              </a:ext>
            </a:extLst>
          </p:cNvPr>
          <p:cNvSpPr txBox="1"/>
          <p:nvPr/>
        </p:nvSpPr>
        <p:spPr>
          <a:xfrm>
            <a:off x="526015" y="1141915"/>
            <a:ext cx="98510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UBC’s 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10749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03C8C1-E41C-49F8-99A4-7FC394DCB6A0}"/>
              </a:ext>
            </a:extLst>
          </p:cNvPr>
          <p:cNvGrpSpPr/>
          <p:nvPr/>
        </p:nvGrpSpPr>
        <p:grpSpPr>
          <a:xfrm>
            <a:off x="582429" y="2650525"/>
            <a:ext cx="7979141" cy="3171102"/>
            <a:chOff x="656874" y="1440033"/>
            <a:chExt cx="7979141" cy="3171102"/>
          </a:xfrm>
        </p:grpSpPr>
        <p:sp>
          <p:nvSpPr>
            <p:cNvPr id="4" name="TextBox 3"/>
            <p:cNvSpPr txBox="1"/>
            <p:nvPr/>
          </p:nvSpPr>
          <p:spPr>
            <a:xfrm>
              <a:off x="656874" y="3221059"/>
              <a:ext cx="2189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Whitney Semibold" pitchFamily="50" charset="0"/>
                  <a:cs typeface="Arial" panose="020B0604020202020204" pitchFamily="34" charset="0"/>
                </a:rPr>
                <a:t>Use safe travel resources </a:t>
              </a:r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" y="1440033"/>
              <a:ext cx="1451155" cy="148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317579" y="1440033"/>
              <a:ext cx="2318436" cy="3171102"/>
              <a:chOff x="3258507" y="1583097"/>
              <a:chExt cx="2318436" cy="317110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58507" y="3184539"/>
                <a:ext cx="231843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Whitney Semibold" pitchFamily="50" charset="0"/>
                    <a:cs typeface="Arial" panose="020B0604020202020204" pitchFamily="34" charset="0"/>
                  </a:rPr>
                  <a:t>Register your trip with UBC and your home country</a:t>
                </a:r>
              </a:p>
            </p:txBody>
          </p:sp>
          <p:pic>
            <p:nvPicPr>
              <p:cNvPr id="1032" name="Picture 8" descr="Image result for regis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6558" y="1583097"/>
                <a:ext cx="1191303" cy="1346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382726" y="1440033"/>
              <a:ext cx="2048207" cy="2801771"/>
              <a:chOff x="5989551" y="1583097"/>
              <a:chExt cx="2048207" cy="280177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89551" y="3184539"/>
                <a:ext cx="2048207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Whitney Semibold" pitchFamily="50" charset="0"/>
                    <a:cs typeface="Arial" panose="020B0604020202020204" pitchFamily="34" charset="0"/>
                  </a:rPr>
                  <a:t>Research and prepare for travel risks</a:t>
                </a:r>
              </a:p>
            </p:txBody>
          </p:sp>
          <p:pic>
            <p:nvPicPr>
              <p:cNvPr id="1040" name="Picture 1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952" y="1583097"/>
                <a:ext cx="1316541" cy="1351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B0613C-A2E1-420F-9D32-FC5C03C37F6E}"/>
              </a:ext>
            </a:extLst>
          </p:cNvPr>
          <p:cNvSpPr txBox="1"/>
          <p:nvPr/>
        </p:nvSpPr>
        <p:spPr>
          <a:xfrm>
            <a:off x="430983" y="1595452"/>
            <a:ext cx="98510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Students’ 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370877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878" y="0"/>
            <a:ext cx="9124122" cy="6872974"/>
            <a:chOff x="0" y="-14974"/>
            <a:chExt cx="9124122" cy="687297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4974"/>
              <a:ext cx="9124122" cy="6872974"/>
              <a:chOff x="0" y="-14974"/>
              <a:chExt cx="9124122" cy="687297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974"/>
                <a:ext cx="9124122" cy="687297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950976"/>
                <a:ext cx="2353056" cy="42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864352" y="585216"/>
              <a:ext cx="585216" cy="219456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5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DE1C7-DC07-4176-8B8D-30211763ACF7}"/>
              </a:ext>
            </a:extLst>
          </p:cNvPr>
          <p:cNvSpPr txBox="1"/>
          <p:nvPr/>
        </p:nvSpPr>
        <p:spPr>
          <a:xfrm>
            <a:off x="92831" y="987045"/>
            <a:ext cx="9851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A note on student travel cancellations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4744-2FAB-4ED9-B6E6-94483ABCE1EC}"/>
              </a:ext>
            </a:extLst>
          </p:cNvPr>
          <p:cNvSpPr txBox="1"/>
          <p:nvPr/>
        </p:nvSpPr>
        <p:spPr>
          <a:xfrm>
            <a:off x="942680" y="2103435"/>
            <a:ext cx="8481324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Guided by the Student Safety Abroad Policy</a:t>
            </a:r>
          </a:p>
          <a:p>
            <a:endParaRPr lang="en-US" sz="24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Relies heavily on advice from Global Affairs Canada</a:t>
            </a:r>
          </a:p>
          <a:p>
            <a:endParaRPr lang="en-US" sz="24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Are made using the best available information at the time</a:t>
            </a:r>
          </a:p>
          <a:p>
            <a:endParaRPr lang="en-US" sz="24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Whitney Semibold" pitchFamily="50" charset="0"/>
                <a:cs typeface="Arial" panose="020B0604020202020204" pitchFamily="34" charset="0"/>
              </a:rPr>
              <a:t>We are still living with travel risks; conditions may change rapidly </a:t>
            </a:r>
          </a:p>
          <a:p>
            <a:endParaRPr lang="en-US" sz="20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Whitney Semibold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AED1A96-6A43-458C-99A8-BEFAD99608E5}"/>
              </a:ext>
            </a:extLst>
          </p:cNvPr>
          <p:cNvGrpSpPr/>
          <p:nvPr/>
        </p:nvGrpSpPr>
        <p:grpSpPr>
          <a:xfrm>
            <a:off x="699500" y="169682"/>
            <a:ext cx="7744995" cy="6518635"/>
            <a:chOff x="736979" y="443059"/>
            <a:chExt cx="7744995" cy="65186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3B776E-83F8-4705-A2B6-79A8012B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979" y="443059"/>
              <a:ext cx="7744995" cy="651863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398112" y="1440696"/>
              <a:ext cx="4066902" cy="870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28041" y="2572808"/>
              <a:ext cx="5269584" cy="400203"/>
              <a:chOff x="2029098" y="3161211"/>
              <a:chExt cx="4458788" cy="29500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3357972" y="3161211"/>
                <a:ext cx="3129914" cy="549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029098" y="3307080"/>
                <a:ext cx="4066902" cy="870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29098" y="3450725"/>
                <a:ext cx="3129914" cy="549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787647" y="4478141"/>
              <a:ext cx="4617384" cy="870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87647" y="6510076"/>
              <a:ext cx="1745795" cy="1092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1327" y="5546289"/>
              <a:ext cx="133748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flipV="1">
              <a:off x="2931778" y="5558108"/>
              <a:ext cx="2164561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D450EF-BB58-4D18-ADD9-DF8206333707}"/>
              </a:ext>
            </a:extLst>
          </p:cNvPr>
          <p:cNvSpPr txBox="1"/>
          <p:nvPr/>
        </p:nvSpPr>
        <p:spPr>
          <a:xfrm>
            <a:off x="0" y="6447000"/>
            <a:ext cx="98510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source: https://www.studentcare.ca/rte/en/UniversityofBritishColumbiaAMSGSS_Home   </a:t>
            </a:r>
          </a:p>
        </p:txBody>
      </p:sp>
    </p:spTree>
    <p:extLst>
      <p:ext uri="{BB962C8B-B14F-4D97-AF65-F5344CB8AC3E}">
        <p14:creationId xmlns:p14="http://schemas.microsoft.com/office/powerpoint/2010/main" val="373777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C184C7-6831-49BB-850E-638C6718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372"/>
            <a:ext cx="9144000" cy="1529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A55E1-22DB-45EA-BD8E-F51B6861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487"/>
            <a:ext cx="9144000" cy="1530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AEED3-0311-466B-BF94-AF228F5CD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843"/>
            <a:ext cx="9238268" cy="1160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44F31-73C5-492F-B4B9-D6EE19731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6391"/>
            <a:ext cx="9144000" cy="1782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E1028-0828-4283-8167-4FB9A1209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4" y="5578628"/>
            <a:ext cx="9144000" cy="12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21" y="0"/>
            <a:ext cx="12133938" cy="6847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5121" y="-277280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30000"/>
                </a:srgbClr>
              </a:gs>
              <a:gs pos="46000">
                <a:schemeClr val="accent2">
                  <a:lumMod val="95000"/>
                  <a:lumOff val="5000"/>
                  <a:alpha val="35000"/>
                </a:schemeClr>
              </a:gs>
              <a:gs pos="100000">
                <a:schemeClr val="accent2">
                  <a:lumMod val="60000"/>
                  <a:alpha val="27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518" y="792194"/>
            <a:ext cx="7944141" cy="526297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Travel risks are the possibility of encountering a situation that could cause harm</a:t>
            </a:r>
            <a:b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</a:br>
            <a:endParaRPr lang="en-US" sz="28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Travel risks can be specific to:</a:t>
            </a:r>
            <a:b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</a:br>
            <a:endParaRPr lang="en-US" sz="28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Your destination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The types of activities you engage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Yourself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333F50"/>
                </a:solidFill>
                <a:latin typeface="Whitney Semibold" pitchFamily="50" charset="0"/>
                <a:cs typeface="Arial" panose="020B0604020202020204" pitchFamily="34" charset="0"/>
              </a:rPr>
              <a:t>Think about what types of risks you may encounter with your upcoming trip.</a:t>
            </a:r>
          </a:p>
          <a:p>
            <a:endParaRPr lang="en-US" sz="2800" dirty="0">
              <a:solidFill>
                <a:srgbClr val="333F50"/>
              </a:solidFill>
              <a:latin typeface="Whitney Semibold" pitchFamily="50" charset="0"/>
              <a:cs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08783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445b77c3-8d98-41a3-8556-e411f4aacfee"/>
  <p:tag name="SLIDO_EVENT_SECTION_UUID" val="af112c11-7786-4b56-b386-8f598b9b996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11964</TotalTime>
  <Words>299</Words>
  <Application>Microsoft Office PowerPoint</Application>
  <PresentationFormat>On-screen Show (4:3)</PresentationFormat>
  <Paragraphs>39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Whitney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Univeristy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Tracey, Laurinda</dc:creator>
  <cp:lastModifiedBy>Tracey, Laurinda</cp:lastModifiedBy>
  <cp:revision>110</cp:revision>
  <dcterms:created xsi:type="dcterms:W3CDTF">2018-07-30T21:53:11Z</dcterms:created>
  <dcterms:modified xsi:type="dcterms:W3CDTF">2022-04-29T15:54:15Z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