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81" r:id="rId3"/>
    <p:sldMasterId id="2147483688" r:id="rId4"/>
  </p:sldMasterIdLst>
  <p:notesMasterIdLst>
    <p:notesMasterId r:id="rId26"/>
  </p:notesMasterIdLst>
  <p:sldIdLst>
    <p:sldId id="269" r:id="rId5"/>
    <p:sldId id="292" r:id="rId6"/>
    <p:sldId id="293" r:id="rId7"/>
    <p:sldId id="294" r:id="rId8"/>
    <p:sldId id="295" r:id="rId9"/>
    <p:sldId id="282" r:id="rId10"/>
    <p:sldId id="313" r:id="rId11"/>
    <p:sldId id="299" r:id="rId12"/>
    <p:sldId id="305" r:id="rId13"/>
    <p:sldId id="301" r:id="rId14"/>
    <p:sldId id="286" r:id="rId15"/>
    <p:sldId id="302" r:id="rId16"/>
    <p:sldId id="303" r:id="rId17"/>
    <p:sldId id="304" r:id="rId18"/>
    <p:sldId id="306" r:id="rId19"/>
    <p:sldId id="310" r:id="rId20"/>
    <p:sldId id="290" r:id="rId21"/>
    <p:sldId id="311" r:id="rId22"/>
    <p:sldId id="308" r:id="rId23"/>
    <p:sldId id="307" r:id="rId24"/>
    <p:sldId id="30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00206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88853" autoAdjust="0"/>
  </p:normalViewPr>
  <p:slideViewPr>
    <p:cSldViewPr snapToGrid="0">
      <p:cViewPr varScale="1">
        <p:scale>
          <a:sx n="68" d="100"/>
          <a:sy n="68" d="100"/>
        </p:scale>
        <p:origin x="114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cbookpro:Downloads: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cbookpro:Downloads: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Brita%20Cas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cbookpro:Downloads: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214279952594577E-2"/>
          <c:y val="0.12371479530160838"/>
          <c:w val="0.89673398981155727"/>
          <c:h val="0.4427862190152395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'Exhibit 8'!$A$3</c:f>
              <c:strCache>
                <c:ptCount val="1"/>
                <c:pt idx="0">
                  <c:v>Away from Home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'Exhibit 8'!$B$2:$H$2</c:f>
              <c:strCache>
                <c:ptCount val="7"/>
                <c:pt idx="0">
                  <c:v>Average</c:v>
                </c:pt>
                <c:pt idx="1">
                  <c:v>Tap Traditionalist</c:v>
                </c:pt>
                <c:pt idx="2">
                  <c:v>Weary Tap Satisified</c:v>
                </c:pt>
                <c:pt idx="3">
                  <c:v>Principled Filter Fans</c:v>
                </c:pt>
                <c:pt idx="4">
                  <c:v>Affluent Fridge Followers</c:v>
                </c:pt>
                <c:pt idx="5">
                  <c:v>Assertive Self Improvers</c:v>
                </c:pt>
                <c:pt idx="6">
                  <c:v>Bottled Water Indulgers</c:v>
                </c:pt>
              </c:strCache>
            </c:strRef>
          </c:cat>
          <c:val>
            <c:numRef>
              <c:f>'Exhibit 8'!$B$3:$H$3</c:f>
              <c:numCache>
                <c:formatCode>General</c:formatCode>
                <c:ptCount val="7"/>
                <c:pt idx="0">
                  <c:v>2.8149999999999999</c:v>
                </c:pt>
                <c:pt idx="1">
                  <c:v>2.99</c:v>
                </c:pt>
                <c:pt idx="2">
                  <c:v>1.64</c:v>
                </c:pt>
                <c:pt idx="3">
                  <c:v>2.7</c:v>
                </c:pt>
                <c:pt idx="4">
                  <c:v>2.88</c:v>
                </c:pt>
                <c:pt idx="5">
                  <c:v>4.01</c:v>
                </c:pt>
                <c:pt idx="6">
                  <c:v>2.67</c:v>
                </c:pt>
              </c:numCache>
            </c:numRef>
          </c:val>
        </c:ser>
        <c:ser>
          <c:idx val="1"/>
          <c:order val="1"/>
          <c:tx>
            <c:strRef>
              <c:f>'Exhibit 8'!$A$4</c:f>
              <c:strCache>
                <c:ptCount val="1"/>
                <c:pt idx="0">
                  <c:v>At Home</c:v>
                </c:pt>
              </c:strCache>
            </c:strRef>
          </c:tx>
          <c:spPr>
            <a:solidFill>
              <a:srgbClr val="002060">
                <a:alpha val="50196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'Exhibit 8'!$B$2:$H$2</c:f>
              <c:strCache>
                <c:ptCount val="7"/>
                <c:pt idx="0">
                  <c:v>Average</c:v>
                </c:pt>
                <c:pt idx="1">
                  <c:v>Tap Traditionalist</c:v>
                </c:pt>
                <c:pt idx="2">
                  <c:v>Weary Tap Satisified</c:v>
                </c:pt>
                <c:pt idx="3">
                  <c:v>Principled Filter Fans</c:v>
                </c:pt>
                <c:pt idx="4">
                  <c:v>Affluent Fridge Followers</c:v>
                </c:pt>
                <c:pt idx="5">
                  <c:v>Assertive Self Improvers</c:v>
                </c:pt>
                <c:pt idx="6">
                  <c:v>Bottled Water Indulgers</c:v>
                </c:pt>
              </c:strCache>
            </c:strRef>
          </c:cat>
          <c:val>
            <c:numRef>
              <c:f>'Exhibit 8'!$B$4:$H$4</c:f>
              <c:numCache>
                <c:formatCode>General</c:formatCode>
                <c:ptCount val="7"/>
                <c:pt idx="0">
                  <c:v>5.25</c:v>
                </c:pt>
                <c:pt idx="1">
                  <c:v>5.64</c:v>
                </c:pt>
                <c:pt idx="2">
                  <c:v>2.38</c:v>
                </c:pt>
                <c:pt idx="3">
                  <c:v>4.5599999999999996</c:v>
                </c:pt>
                <c:pt idx="4">
                  <c:v>4.45</c:v>
                </c:pt>
                <c:pt idx="5">
                  <c:v>10.33</c:v>
                </c:pt>
                <c:pt idx="6">
                  <c:v>4.1399999999999997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9554816"/>
        <c:axId val="179558736"/>
      </c:barChart>
      <c:catAx>
        <c:axId val="17955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79558736"/>
        <c:crosses val="autoZero"/>
        <c:auto val="1"/>
        <c:lblAlgn val="ctr"/>
        <c:lblOffset val="100"/>
        <c:noMultiLvlLbl val="0"/>
      </c:catAx>
      <c:valAx>
        <c:axId val="1795587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# of 8oz Glasses Per Day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79554816"/>
        <c:crosses val="autoZero"/>
        <c:crossBetween val="between"/>
      </c:valAx>
      <c:spPr>
        <a:noFill/>
        <a:ln>
          <a:noFill/>
        </a:ln>
        <a:effectLst/>
        <a:sp3d/>
      </c:spPr>
    </c:plotArea>
    <c:legend>
      <c:legendPos val="b"/>
      <c:layout>
        <c:manualLayout>
          <c:xMode val="edge"/>
          <c:yMode val="edge"/>
          <c:x val="0.32164069412321777"/>
          <c:y val="0.18726353795922265"/>
          <c:w val="0.37491580548160996"/>
          <c:h val="6.6675019744101741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Garamond" panose="02020404030301010803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33295802284733"/>
          <c:y val="3.1112373853384917E-2"/>
          <c:w val="0.87866704197715273"/>
          <c:h val="0.524711935679833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'Exhibit 10'!$A$2</c:f>
              <c:strCache>
                <c:ptCount val="1"/>
                <c:pt idx="0">
                  <c:v>Filtered Water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'Exhibit 10'!$B$1:$H$1</c:f>
              <c:strCache>
                <c:ptCount val="7"/>
                <c:pt idx="0">
                  <c:v>Total</c:v>
                </c:pt>
                <c:pt idx="1">
                  <c:v>Tap Traditionalists</c:v>
                </c:pt>
                <c:pt idx="2">
                  <c:v>Weary Tap Satisified</c:v>
                </c:pt>
                <c:pt idx="3">
                  <c:v>Principled Filter Fans</c:v>
                </c:pt>
                <c:pt idx="4">
                  <c:v>Affluent Fridge Followers</c:v>
                </c:pt>
                <c:pt idx="5">
                  <c:v>Assertive Self Improvers</c:v>
                </c:pt>
                <c:pt idx="6">
                  <c:v>Bottled Water Indulgers</c:v>
                </c:pt>
              </c:strCache>
            </c:strRef>
          </c:cat>
          <c:val>
            <c:numRef>
              <c:f>'Exhibit 10'!$B$2:$H$2</c:f>
              <c:numCache>
                <c:formatCode>General</c:formatCode>
                <c:ptCount val="7"/>
                <c:pt idx="0">
                  <c:v>33.299999999999997</c:v>
                </c:pt>
                <c:pt idx="1">
                  <c:v>4.3</c:v>
                </c:pt>
                <c:pt idx="2">
                  <c:v>12.1</c:v>
                </c:pt>
                <c:pt idx="3">
                  <c:v>90.6</c:v>
                </c:pt>
                <c:pt idx="4">
                  <c:v>75.7</c:v>
                </c:pt>
                <c:pt idx="5">
                  <c:v>32.299999999999997</c:v>
                </c:pt>
                <c:pt idx="6">
                  <c:v>0.4</c:v>
                </c:pt>
              </c:numCache>
            </c:numRef>
          </c:val>
        </c:ser>
        <c:ser>
          <c:idx val="1"/>
          <c:order val="1"/>
          <c:tx>
            <c:strRef>
              <c:f>'Exhibit 10'!$A$3</c:f>
              <c:strCache>
                <c:ptCount val="1"/>
                <c:pt idx="0">
                  <c:v>Bottled Water</c:v>
                </c:pt>
              </c:strCache>
            </c:strRef>
          </c:tx>
          <c:spPr>
            <a:solidFill>
              <a:srgbClr val="002060">
                <a:alpha val="50196"/>
              </a:srgbClr>
            </a:solidFill>
            <a:ln>
              <a:noFill/>
            </a:ln>
            <a:effectLst/>
          </c:spPr>
          <c:invertIfNegative val="0"/>
          <c:cat>
            <c:strRef>
              <c:f>'Exhibit 10'!$B$1:$H$1</c:f>
              <c:strCache>
                <c:ptCount val="7"/>
                <c:pt idx="0">
                  <c:v>Total</c:v>
                </c:pt>
                <c:pt idx="1">
                  <c:v>Tap Traditionalists</c:v>
                </c:pt>
                <c:pt idx="2">
                  <c:v>Weary Tap Satisified</c:v>
                </c:pt>
                <c:pt idx="3">
                  <c:v>Principled Filter Fans</c:v>
                </c:pt>
                <c:pt idx="4">
                  <c:v>Affluent Fridge Followers</c:v>
                </c:pt>
                <c:pt idx="5">
                  <c:v>Assertive Self Improvers</c:v>
                </c:pt>
                <c:pt idx="6">
                  <c:v>Bottled Water Indulgers</c:v>
                </c:pt>
              </c:strCache>
            </c:strRef>
          </c:cat>
          <c:val>
            <c:numRef>
              <c:f>'Exhibit 10'!$B$3:$H$3</c:f>
              <c:numCache>
                <c:formatCode>General</c:formatCode>
                <c:ptCount val="7"/>
                <c:pt idx="0">
                  <c:v>21.7</c:v>
                </c:pt>
                <c:pt idx="1">
                  <c:v>4.4000000000000004</c:v>
                </c:pt>
                <c:pt idx="2">
                  <c:v>6.8</c:v>
                </c:pt>
                <c:pt idx="3">
                  <c:v>0.8</c:v>
                </c:pt>
                <c:pt idx="4">
                  <c:v>1.9</c:v>
                </c:pt>
                <c:pt idx="5">
                  <c:v>26.3</c:v>
                </c:pt>
                <c:pt idx="6">
                  <c:v>84.9</c:v>
                </c:pt>
              </c:numCache>
            </c:numRef>
          </c:val>
        </c:ser>
        <c:ser>
          <c:idx val="2"/>
          <c:order val="2"/>
          <c:tx>
            <c:strRef>
              <c:f>'Exhibit 10'!$A$4</c:f>
              <c:strCache>
                <c:ptCount val="1"/>
                <c:pt idx="0">
                  <c:v>Tap Water</c:v>
                </c:pt>
              </c:strCache>
            </c:strRef>
          </c:tx>
          <c:spPr>
            <a:solidFill>
              <a:srgbClr val="002060">
                <a:alpha val="10196"/>
              </a:srgbClr>
            </a:solidFill>
            <a:ln>
              <a:noFill/>
            </a:ln>
            <a:effectLst/>
          </c:spPr>
          <c:invertIfNegative val="0"/>
          <c:cat>
            <c:strRef>
              <c:f>'Exhibit 10'!$B$1:$H$1</c:f>
              <c:strCache>
                <c:ptCount val="7"/>
                <c:pt idx="0">
                  <c:v>Total</c:v>
                </c:pt>
                <c:pt idx="1">
                  <c:v>Tap Traditionalists</c:v>
                </c:pt>
                <c:pt idx="2">
                  <c:v>Weary Tap Satisified</c:v>
                </c:pt>
                <c:pt idx="3">
                  <c:v>Principled Filter Fans</c:v>
                </c:pt>
                <c:pt idx="4">
                  <c:v>Affluent Fridge Followers</c:v>
                </c:pt>
                <c:pt idx="5">
                  <c:v>Assertive Self Improvers</c:v>
                </c:pt>
                <c:pt idx="6">
                  <c:v>Bottled Water Indulgers</c:v>
                </c:pt>
              </c:strCache>
            </c:strRef>
          </c:cat>
          <c:val>
            <c:numRef>
              <c:f>'Exhibit 10'!$B$4:$H$4</c:f>
              <c:numCache>
                <c:formatCode>General</c:formatCode>
                <c:ptCount val="7"/>
                <c:pt idx="0">
                  <c:v>35.4</c:v>
                </c:pt>
                <c:pt idx="1">
                  <c:v>67.3</c:v>
                </c:pt>
                <c:pt idx="2">
                  <c:v>75</c:v>
                </c:pt>
                <c:pt idx="3">
                  <c:v>3.1</c:v>
                </c:pt>
                <c:pt idx="4">
                  <c:v>6.6</c:v>
                </c:pt>
                <c:pt idx="5">
                  <c:v>30.7</c:v>
                </c:pt>
                <c:pt idx="6">
                  <c:v>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557168"/>
        <c:axId val="179561088"/>
      </c:barChart>
      <c:catAx>
        <c:axId val="17955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79561088"/>
        <c:crosses val="autoZero"/>
        <c:auto val="1"/>
        <c:lblAlgn val="ctr"/>
        <c:lblOffset val="100"/>
        <c:noMultiLvlLbl val="0"/>
      </c:catAx>
      <c:valAx>
        <c:axId val="179561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79557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Garamond" panose="02020404030301010803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286748899237855E-2"/>
          <c:y val="5.0073604973380703E-2"/>
          <c:w val="0.96771325110076212"/>
          <c:h val="0.59106030231266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Sheet2!$D$25</c:f>
              <c:strCache>
                <c:ptCount val="1"/>
                <c:pt idx="0">
                  <c:v>Bottled Water</c:v>
                </c:pt>
              </c:strCache>
            </c:strRef>
          </c:tx>
          <c:spPr>
            <a:solidFill>
              <a:srgbClr val="002060">
                <a:alpha val="50196"/>
              </a:srgbClr>
            </a:solidFill>
            <a:ln>
              <a:noFill/>
            </a:ln>
            <a:effectLst/>
          </c:spPr>
          <c:invertIfNegative val="0"/>
          <c:cat>
            <c:strRef>
              <c:f>Sheet2!$B$26:$C$34</c:f>
              <c:strCache>
                <c:ptCount val="9"/>
                <c:pt idx="0">
                  <c:v>Water Quality</c:v>
                </c:pt>
                <c:pt idx="1">
                  <c:v>Entry Cost</c:v>
                </c:pt>
                <c:pt idx="2">
                  <c:v>Ongoing Cost</c:v>
                </c:pt>
                <c:pt idx="3">
                  <c:v>Transportation</c:v>
                </c:pt>
                <c:pt idx="4">
                  <c:v>Installation</c:v>
                </c:pt>
                <c:pt idx="5">
                  <c:v>Space</c:v>
                </c:pt>
                <c:pt idx="6">
                  <c:v>Usage Volume</c:v>
                </c:pt>
                <c:pt idx="7">
                  <c:v>Maintenance Simplicity</c:v>
                </c:pt>
                <c:pt idx="8">
                  <c:v>Portability</c:v>
                </c:pt>
              </c:strCache>
            </c:strRef>
          </c:cat>
          <c:val>
            <c:numRef>
              <c:f>Sheet2!$D$26:$D$34</c:f>
              <c:numCache>
                <c:formatCode>General</c:formatCode>
                <c:ptCount val="9"/>
                <c:pt idx="0">
                  <c:v>9</c:v>
                </c:pt>
                <c:pt idx="1">
                  <c:v>9</c:v>
                </c:pt>
                <c:pt idx="2">
                  <c:v>4</c:v>
                </c:pt>
                <c:pt idx="3">
                  <c:v>3</c:v>
                </c:pt>
                <c:pt idx="4">
                  <c:v>8</c:v>
                </c:pt>
                <c:pt idx="5">
                  <c:v>5</c:v>
                </c:pt>
                <c:pt idx="6">
                  <c:v>2</c:v>
                </c:pt>
                <c:pt idx="7">
                  <c:v>9</c:v>
                </c:pt>
                <c:pt idx="8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Sheet2!$E$25</c:f>
              <c:strCache>
                <c:ptCount val="1"/>
                <c:pt idx="0">
                  <c:v>Pitcher (PT)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Sheet2!$B$26:$C$34</c:f>
              <c:strCache>
                <c:ptCount val="9"/>
                <c:pt idx="0">
                  <c:v>Water Quality</c:v>
                </c:pt>
                <c:pt idx="1">
                  <c:v>Entry Cost</c:v>
                </c:pt>
                <c:pt idx="2">
                  <c:v>Ongoing Cost</c:v>
                </c:pt>
                <c:pt idx="3">
                  <c:v>Transportation</c:v>
                </c:pt>
                <c:pt idx="4">
                  <c:v>Installation</c:v>
                </c:pt>
                <c:pt idx="5">
                  <c:v>Space</c:v>
                </c:pt>
                <c:pt idx="6">
                  <c:v>Usage Volume</c:v>
                </c:pt>
                <c:pt idx="7">
                  <c:v>Maintenance Simplicity</c:v>
                </c:pt>
                <c:pt idx="8">
                  <c:v>Portability</c:v>
                </c:pt>
              </c:strCache>
            </c:strRef>
          </c:cat>
          <c:val>
            <c:numRef>
              <c:f>Sheet2!$E$26:$E$34</c:f>
              <c:numCache>
                <c:formatCode>General</c:formatCode>
                <c:ptCount val="9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7</c:v>
                </c:pt>
                <c:pt idx="4">
                  <c:v>8</c:v>
                </c:pt>
                <c:pt idx="5">
                  <c:v>6</c:v>
                </c:pt>
                <c:pt idx="6">
                  <c:v>3</c:v>
                </c:pt>
                <c:pt idx="7">
                  <c:v>4</c:v>
                </c:pt>
                <c:pt idx="8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555600"/>
        <c:axId val="179557560"/>
      </c:barChart>
      <c:catAx>
        <c:axId val="17955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79557560"/>
        <c:crosses val="autoZero"/>
        <c:auto val="1"/>
        <c:lblAlgn val="ctr"/>
        <c:lblOffset val="100"/>
        <c:noMultiLvlLbl val="0"/>
      </c:catAx>
      <c:valAx>
        <c:axId val="179557560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7955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838336408024404"/>
          <c:y val="4.758955128343309E-2"/>
          <c:w val="0.34175232472508699"/>
          <c:h val="7.8011952429716799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Garamond" panose="02020404030301010803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2462846363293198E-2"/>
          <c:y val="0.169887885143304"/>
          <c:w val="0.94312930292379404"/>
          <c:h val="0.55032626109538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PT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Sheet1!$C$4:$K$4</c:f>
              <c:strCache>
                <c:ptCount val="9"/>
                <c:pt idx="0">
                  <c:v>Water Quality</c:v>
                </c:pt>
                <c:pt idx="1">
                  <c:v>Entry Cost</c:v>
                </c:pt>
                <c:pt idx="2">
                  <c:v>Ongoing Cost</c:v>
                </c:pt>
                <c:pt idx="3">
                  <c:v>Transportation</c:v>
                </c:pt>
                <c:pt idx="4">
                  <c:v>Installation</c:v>
                </c:pt>
                <c:pt idx="5">
                  <c:v>Space</c:v>
                </c:pt>
                <c:pt idx="6">
                  <c:v>Usage Volume</c:v>
                </c:pt>
                <c:pt idx="7">
                  <c:v>Maintenance Simplicity</c:v>
                </c:pt>
                <c:pt idx="8">
                  <c:v>Portability</c:v>
                </c:pt>
              </c:strCache>
            </c:strRef>
          </c:cat>
          <c:val>
            <c:numRef>
              <c:f>Sheet1!$C$5:$K$5</c:f>
              <c:numCache>
                <c:formatCode>General</c:formatCode>
                <c:ptCount val="9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6</c:v>
                </c:pt>
                <c:pt idx="6">
                  <c:v>4</c:v>
                </c:pt>
                <c:pt idx="7">
                  <c:v>5</c:v>
                </c:pt>
                <c:pt idx="8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Sheet1!$B$6</c:f>
              <c:strCache>
                <c:ptCount val="1"/>
                <c:pt idx="0">
                  <c:v>Faucet</c:v>
                </c:pt>
              </c:strCache>
            </c:strRef>
          </c:tx>
          <c:spPr>
            <a:solidFill>
              <a:srgbClr val="002060">
                <a:alpha val="50196"/>
              </a:srgbClr>
            </a:solidFill>
          </c:spPr>
          <c:invertIfNegative val="0"/>
          <c:cat>
            <c:strRef>
              <c:f>Sheet1!$C$4:$K$4</c:f>
              <c:strCache>
                <c:ptCount val="9"/>
                <c:pt idx="0">
                  <c:v>Water Quality</c:v>
                </c:pt>
                <c:pt idx="1">
                  <c:v>Entry Cost</c:v>
                </c:pt>
                <c:pt idx="2">
                  <c:v>Ongoing Cost</c:v>
                </c:pt>
                <c:pt idx="3">
                  <c:v>Transportation</c:v>
                </c:pt>
                <c:pt idx="4">
                  <c:v>Installation</c:v>
                </c:pt>
                <c:pt idx="5">
                  <c:v>Space</c:v>
                </c:pt>
                <c:pt idx="6">
                  <c:v>Usage Volume</c:v>
                </c:pt>
                <c:pt idx="7">
                  <c:v>Maintenance Simplicity</c:v>
                </c:pt>
                <c:pt idx="8">
                  <c:v>Portability</c:v>
                </c:pt>
              </c:strCache>
            </c:strRef>
          </c:cat>
          <c:val>
            <c:numRef>
              <c:f>Sheet1!$C$6:$K$6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5.5</c:v>
                </c:pt>
                <c:pt idx="3">
                  <c:v>7</c:v>
                </c:pt>
                <c:pt idx="4">
                  <c:v>5</c:v>
                </c:pt>
                <c:pt idx="5">
                  <c:v>6</c:v>
                </c:pt>
                <c:pt idx="6">
                  <c:v>8</c:v>
                </c:pt>
                <c:pt idx="7">
                  <c:v>7</c:v>
                </c:pt>
                <c:pt idx="8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557952"/>
        <c:axId val="179560304"/>
      </c:barChart>
      <c:catAx>
        <c:axId val="179557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9560304"/>
        <c:crosses val="autoZero"/>
        <c:auto val="1"/>
        <c:lblAlgn val="ctr"/>
        <c:lblOffset val="100"/>
        <c:noMultiLvlLbl val="0"/>
      </c:catAx>
      <c:valAx>
        <c:axId val="1795603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79557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2059643658493129"/>
          <c:y val="8.621698696032451E-2"/>
          <c:w val="0.15354509213680353"/>
          <c:h val="9.70478970131614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Garamond" panose="02020404030301010803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Sheet1!$Q$14:$Q$21</c:f>
              <c:strCache>
                <c:ptCount val="8"/>
                <c:pt idx="0">
                  <c:v>Pitcher</c:v>
                </c:pt>
                <c:pt idx="1">
                  <c:v>Traditional Filter</c:v>
                </c:pt>
                <c:pt idx="2">
                  <c:v>Brita Blue Filter</c:v>
                </c:pt>
                <c:pt idx="3">
                  <c:v>Incremental annual filter sales</c:v>
                </c:pt>
                <c:pt idx="4">
                  <c:v>Faucet Mounted</c:v>
                </c:pt>
                <c:pt idx="5">
                  <c:v>Traditional Filter</c:v>
                </c:pt>
                <c:pt idx="6">
                  <c:v>Brita Blue Filer</c:v>
                </c:pt>
                <c:pt idx="7">
                  <c:v>Incremental annual filter sales</c:v>
                </c:pt>
              </c:strCache>
            </c:strRef>
          </c:cat>
          <c:val>
            <c:numRef>
              <c:f>Sheet1!$S$14:$S$21</c:f>
              <c:numCache>
                <c:formatCode>_("$"* #,##0_);_("$"* \(#,##0\);_("$"* "-"_);_(@_)</c:formatCode>
                <c:ptCount val="8"/>
                <c:pt idx="0" formatCode="General">
                  <c:v>0</c:v>
                </c:pt>
                <c:pt idx="1">
                  <c:v>30</c:v>
                </c:pt>
                <c:pt idx="2">
                  <c:v>30</c:v>
                </c:pt>
                <c:pt idx="3">
                  <c:v>24.000000000000004</c:v>
                </c:pt>
                <c:pt idx="5" formatCode="&quot;$&quot;#,##0">
                  <c:v>45</c:v>
                </c:pt>
                <c:pt idx="6" formatCode="&quot;$&quot;#,##0">
                  <c:v>45</c:v>
                </c:pt>
                <c:pt idx="7">
                  <c:v>30</c:v>
                </c:pt>
              </c:numCache>
            </c:numRef>
          </c:val>
        </c:ser>
        <c:ser>
          <c:idx val="1"/>
          <c:order val="1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2060">
                  <a:alpha val="50196"/>
                </a:srgb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2060">
                  <a:alpha val="50196"/>
                </a:srgb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2060">
                  <a:alpha val="50196"/>
                </a:srgb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2060">
                  <a:alpha val="50196"/>
                </a:srgbClr>
              </a:solidFill>
              <a:ln>
                <a:noFill/>
              </a:ln>
              <a:effectLst/>
            </c:spPr>
          </c:dPt>
          <c:dLbls>
            <c:dLbl>
              <c:idx val="3"/>
              <c:layout>
                <c:manualLayout>
                  <c:x val="-3.5611052717396713E-3"/>
                  <c:y val="-0.190414685941798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ysClr val="windowText" lastClr="000000"/>
                        </a:solidFill>
                      </a:rPr>
                      <a:t>$48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5611052717396713E-3"/>
                  <c:y val="-0.151779822127520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ysClr val="windowText" lastClr="000000"/>
                        </a:solidFill>
                      </a:rPr>
                      <a:t>$48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Sheet1!$Q$14:$Q$21</c:f>
              <c:strCache>
                <c:ptCount val="8"/>
                <c:pt idx="0">
                  <c:v>Pitcher</c:v>
                </c:pt>
                <c:pt idx="1">
                  <c:v>Traditional Filter</c:v>
                </c:pt>
                <c:pt idx="2">
                  <c:v>Brita Blue Filter</c:v>
                </c:pt>
                <c:pt idx="3">
                  <c:v>Incremental annual filter sales</c:v>
                </c:pt>
                <c:pt idx="4">
                  <c:v>Faucet Mounted</c:v>
                </c:pt>
                <c:pt idx="5">
                  <c:v>Traditional Filter</c:v>
                </c:pt>
                <c:pt idx="6">
                  <c:v>Brita Blue Filer</c:v>
                </c:pt>
                <c:pt idx="7">
                  <c:v>Incremental annual filter sales</c:v>
                </c:pt>
              </c:strCache>
            </c:strRef>
          </c:cat>
          <c:val>
            <c:numRef>
              <c:f>Sheet1!$T$14:$T$21</c:f>
              <c:numCache>
                <c:formatCode>_("$"* #,##0_);_("$"* \(#,##0\);_("$"* "-"_);_(@_)</c:formatCode>
                <c:ptCount val="8"/>
                <c:pt idx="0">
                  <c:v>30</c:v>
                </c:pt>
                <c:pt idx="1">
                  <c:v>5</c:v>
                </c:pt>
                <c:pt idx="2" formatCode="&quot;$&quot;#,##0">
                  <c:v>8</c:v>
                </c:pt>
                <c:pt idx="3" formatCode="&quot;$&quot;#,##0">
                  <c:v>23.999999999999996</c:v>
                </c:pt>
                <c:pt idx="4" formatCode="&quot;$&quot;#,##0">
                  <c:v>45</c:v>
                </c:pt>
                <c:pt idx="5" formatCode="&quot;$&quot;#,##0">
                  <c:v>5</c:v>
                </c:pt>
                <c:pt idx="6" formatCode="&quot;$&quot;#,##0">
                  <c:v>8</c:v>
                </c:pt>
                <c:pt idx="7" formatCode="&quot;$&quot;#,##0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3222944"/>
        <c:axId val="263222552"/>
      </c:barChart>
      <c:catAx>
        <c:axId val="26322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alpha val="99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263222552"/>
        <c:crosses val="autoZero"/>
        <c:auto val="1"/>
        <c:lblAlgn val="ctr"/>
        <c:lblOffset val="100"/>
        <c:noMultiLvlLbl val="0"/>
      </c:catAx>
      <c:valAx>
        <c:axId val="263222552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en-US"/>
          </a:p>
        </c:txPr>
        <c:crossAx val="263222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Garamond" panose="02020404030301010803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63512-6E33-4BDA-BE20-8846CF61A2B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8B5E1C-6D18-4DD4-BCE3-04B34E4376D9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How it Benefits Brita</a:t>
          </a:r>
          <a:endParaRPr lang="en-US" dirty="0">
            <a:latin typeface="Garamond" panose="02020404030301010803" pitchFamily="18" charset="0"/>
          </a:endParaRPr>
        </a:p>
      </dgm:t>
    </dgm:pt>
    <dgm:pt modelId="{9B14122B-6BCA-4345-9B87-C8F2D1466BD0}" type="parTrans" cxnId="{589B4309-5B1A-4698-A2E1-D06A6358EFC3}">
      <dgm:prSet/>
      <dgm:spPr/>
      <dgm:t>
        <a:bodyPr/>
        <a:lstStyle/>
        <a:p>
          <a:endParaRPr lang="en-US"/>
        </a:p>
      </dgm:t>
    </dgm:pt>
    <dgm:pt modelId="{D0DC7AFA-270D-4441-9E24-E9F8E3D2C492}" type="sibTrans" cxnId="{589B4309-5B1A-4698-A2E1-D06A6358EFC3}">
      <dgm:prSet/>
      <dgm:spPr/>
      <dgm:t>
        <a:bodyPr/>
        <a:lstStyle/>
        <a:p>
          <a:endParaRPr lang="en-US"/>
        </a:p>
      </dgm:t>
    </dgm:pt>
    <dgm:pt modelId="{DBB05A0C-9C27-4BC4-9626-4DE8BD1E9CFD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Helps solve leaky bucket</a:t>
          </a:r>
          <a:endParaRPr lang="en-US" sz="1500" dirty="0">
            <a:latin typeface="Garamond" panose="02020404030301010803" pitchFamily="18" charset="0"/>
          </a:endParaRPr>
        </a:p>
      </dgm:t>
    </dgm:pt>
    <dgm:pt modelId="{358616B3-D5A2-4E0B-BDF8-4596CCF628A4}" type="parTrans" cxnId="{1B56A43C-09A2-4D0E-A9B5-2FCFFD84854A}">
      <dgm:prSet/>
      <dgm:spPr/>
      <dgm:t>
        <a:bodyPr/>
        <a:lstStyle/>
        <a:p>
          <a:endParaRPr lang="en-US"/>
        </a:p>
      </dgm:t>
    </dgm:pt>
    <dgm:pt modelId="{F576E09F-B273-4836-8C22-0A4D4F417A96}" type="sibTrans" cxnId="{1B56A43C-09A2-4D0E-A9B5-2FCFFD84854A}">
      <dgm:prSet/>
      <dgm:spPr/>
      <dgm:t>
        <a:bodyPr/>
        <a:lstStyle/>
        <a:p>
          <a:endParaRPr lang="en-US"/>
        </a:p>
      </dgm:t>
    </dgm:pt>
    <dgm:pt modelId="{BA8520B9-095F-4A0F-85C7-5443726F5D56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How it Benefits the Customer</a:t>
          </a:r>
          <a:endParaRPr lang="en-US" dirty="0">
            <a:latin typeface="Garamond" panose="02020404030301010803" pitchFamily="18" charset="0"/>
          </a:endParaRPr>
        </a:p>
      </dgm:t>
    </dgm:pt>
    <dgm:pt modelId="{43182F34-E04D-4099-BB09-3A69F0B0E498}" type="parTrans" cxnId="{1E86599A-8F59-460F-9584-E64988CF254B}">
      <dgm:prSet/>
      <dgm:spPr/>
      <dgm:t>
        <a:bodyPr/>
        <a:lstStyle/>
        <a:p>
          <a:endParaRPr lang="en-US"/>
        </a:p>
      </dgm:t>
    </dgm:pt>
    <dgm:pt modelId="{8DB71473-BFAB-470E-BF12-C5342E354C4A}" type="sibTrans" cxnId="{1E86599A-8F59-460F-9584-E64988CF254B}">
      <dgm:prSet/>
      <dgm:spPr/>
      <dgm:t>
        <a:bodyPr/>
        <a:lstStyle/>
        <a:p>
          <a:endParaRPr lang="en-US"/>
        </a:p>
      </dgm:t>
    </dgm:pt>
    <dgm:pt modelId="{37D9A75C-DB14-4E1A-8DF1-5348E661DCAE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Convenience – Know when to change filter</a:t>
          </a:r>
          <a:endParaRPr lang="en-US" sz="1500" dirty="0">
            <a:latin typeface="Garamond" panose="02020404030301010803" pitchFamily="18" charset="0"/>
          </a:endParaRPr>
        </a:p>
      </dgm:t>
    </dgm:pt>
    <dgm:pt modelId="{B3B34097-426C-459A-BA10-6E7D7391B80E}" type="parTrans" cxnId="{D1F2CA14-6F77-45CC-8F68-8D360EE5CBCD}">
      <dgm:prSet/>
      <dgm:spPr/>
      <dgm:t>
        <a:bodyPr/>
        <a:lstStyle/>
        <a:p>
          <a:endParaRPr lang="en-US"/>
        </a:p>
      </dgm:t>
    </dgm:pt>
    <dgm:pt modelId="{5A44E477-879F-4AF4-9C42-0D0BF3FDA1AC}" type="sibTrans" cxnId="{D1F2CA14-6F77-45CC-8F68-8D360EE5CBCD}">
      <dgm:prSet/>
      <dgm:spPr/>
      <dgm:t>
        <a:bodyPr/>
        <a:lstStyle/>
        <a:p>
          <a:endParaRPr lang="en-US"/>
        </a:p>
      </dgm:t>
    </dgm:pt>
    <dgm:pt modelId="{85FB4C11-C929-4DD0-8398-683E8523CD08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Safer – Change filter to avoid contaminants</a:t>
          </a:r>
          <a:endParaRPr lang="en-US" sz="1500" dirty="0">
            <a:latin typeface="Garamond" panose="02020404030301010803" pitchFamily="18" charset="0"/>
          </a:endParaRPr>
        </a:p>
      </dgm:t>
    </dgm:pt>
    <dgm:pt modelId="{B417FC27-7959-4985-958D-FA3001751682}" type="parTrans" cxnId="{4867616E-5C8E-4FC7-B080-388F64EEF9F9}">
      <dgm:prSet/>
      <dgm:spPr/>
      <dgm:t>
        <a:bodyPr/>
        <a:lstStyle/>
        <a:p>
          <a:endParaRPr lang="en-US"/>
        </a:p>
      </dgm:t>
    </dgm:pt>
    <dgm:pt modelId="{6DD5E019-85BC-4A3A-965A-FD8B9BC6E2E5}" type="sibTrans" cxnId="{4867616E-5C8E-4FC7-B080-388F64EEF9F9}">
      <dgm:prSet/>
      <dgm:spPr/>
      <dgm:t>
        <a:bodyPr/>
        <a:lstStyle/>
        <a:p>
          <a:endParaRPr lang="en-US"/>
        </a:p>
      </dgm:t>
    </dgm:pt>
    <dgm:pt modelId="{620DC5FE-7CDB-46B5-ACC4-E18A3B4AD791}">
      <dgm:prSet phldrT="[Text]"/>
      <dgm:spPr/>
      <dgm:t>
        <a:bodyPr/>
        <a:lstStyle/>
        <a:p>
          <a:endParaRPr lang="en-US" sz="2000" dirty="0"/>
        </a:p>
      </dgm:t>
    </dgm:pt>
    <dgm:pt modelId="{3716E57E-E6F6-4229-B01F-E0940CDA09FD}" type="parTrans" cxnId="{E146C1DC-0C92-42CD-B46F-7E39D90A291B}">
      <dgm:prSet/>
      <dgm:spPr/>
      <dgm:t>
        <a:bodyPr/>
        <a:lstStyle/>
        <a:p>
          <a:endParaRPr lang="en-US"/>
        </a:p>
      </dgm:t>
    </dgm:pt>
    <dgm:pt modelId="{2FE43C8E-E467-4FBF-9672-BEF68154DD04}" type="sibTrans" cxnId="{E146C1DC-0C92-42CD-B46F-7E39D90A291B}">
      <dgm:prSet/>
      <dgm:spPr/>
      <dgm:t>
        <a:bodyPr/>
        <a:lstStyle/>
        <a:p>
          <a:endParaRPr lang="en-US"/>
        </a:p>
      </dgm:t>
    </dgm:pt>
    <dgm:pt modelId="{CF5BE272-9082-4672-94F7-31CC96AF4DED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Increases filter purchases</a:t>
          </a:r>
          <a:endParaRPr lang="en-US" sz="1500" dirty="0">
            <a:latin typeface="Garamond" panose="02020404030301010803" pitchFamily="18" charset="0"/>
          </a:endParaRPr>
        </a:p>
      </dgm:t>
    </dgm:pt>
    <dgm:pt modelId="{FF54203E-B181-4D54-AE35-F95151C0D0FD}" type="parTrans" cxnId="{7D67AB55-BD76-4560-905C-7E96889AAE06}">
      <dgm:prSet/>
      <dgm:spPr/>
      <dgm:t>
        <a:bodyPr/>
        <a:lstStyle/>
        <a:p>
          <a:endParaRPr lang="en-US"/>
        </a:p>
      </dgm:t>
    </dgm:pt>
    <dgm:pt modelId="{A329758D-1A1F-4529-B6BC-D0C94439B753}" type="sibTrans" cxnId="{7D67AB55-BD76-4560-905C-7E96889AAE06}">
      <dgm:prSet/>
      <dgm:spPr/>
      <dgm:t>
        <a:bodyPr/>
        <a:lstStyle/>
        <a:p>
          <a:endParaRPr lang="en-US"/>
        </a:p>
      </dgm:t>
    </dgm:pt>
    <dgm:pt modelId="{5636634F-CCE7-4ADE-9A61-4EEC58F0A95E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Differentiates us from competition</a:t>
          </a:r>
          <a:endParaRPr lang="en-US" sz="1500" dirty="0">
            <a:latin typeface="Garamond" panose="02020404030301010803" pitchFamily="18" charset="0"/>
          </a:endParaRPr>
        </a:p>
      </dgm:t>
    </dgm:pt>
    <dgm:pt modelId="{AC606E90-E824-4BFE-8F04-3A78149CB452}" type="parTrans" cxnId="{DFB83291-03C6-4FCF-B6FA-BDAE1CB217D8}">
      <dgm:prSet/>
      <dgm:spPr/>
      <dgm:t>
        <a:bodyPr/>
        <a:lstStyle/>
        <a:p>
          <a:endParaRPr lang="en-US"/>
        </a:p>
      </dgm:t>
    </dgm:pt>
    <dgm:pt modelId="{6F1B69C2-9F80-4869-987C-3FD7E1B04D28}" type="sibTrans" cxnId="{DFB83291-03C6-4FCF-B6FA-BDAE1CB217D8}">
      <dgm:prSet/>
      <dgm:spPr/>
      <dgm:t>
        <a:bodyPr/>
        <a:lstStyle/>
        <a:p>
          <a:endParaRPr lang="en-US"/>
        </a:p>
      </dgm:t>
    </dgm:pt>
    <dgm:pt modelId="{BF3688CE-045F-494A-979E-FFBD05DDD945}" type="pres">
      <dgm:prSet presAssocID="{0EE63512-6E33-4BDA-BE20-8846CF61A2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AD0BBA-445C-4636-BB64-696BD9C3FAFD}" type="pres">
      <dgm:prSet presAssocID="{7F8B5E1C-6D18-4DD4-BCE3-04B34E4376D9}" presName="composite" presStyleCnt="0"/>
      <dgm:spPr/>
    </dgm:pt>
    <dgm:pt modelId="{1C93DD5B-911C-4471-A08A-16557082D46C}" type="pres">
      <dgm:prSet presAssocID="{7F8B5E1C-6D18-4DD4-BCE3-04B34E4376D9}" presName="parTx" presStyleLbl="alignNode1" presStyleIdx="0" presStyleCnt="2" custLinFactNeighborX="-816" custLinFactNeighborY="-8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D410E-75D7-47EF-A50D-BC4F512F2014}" type="pres">
      <dgm:prSet presAssocID="{7F8B5E1C-6D18-4DD4-BCE3-04B34E4376D9}" presName="desTx" presStyleLbl="alignAccFollowNode1" presStyleIdx="0" presStyleCnt="2" custLinFactNeighborX="-833" custLinFactNeighborY="-20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913B11-2B4A-436C-AB67-7B8047B7D412}" type="pres">
      <dgm:prSet presAssocID="{D0DC7AFA-270D-4441-9E24-E9F8E3D2C492}" presName="space" presStyleCnt="0"/>
      <dgm:spPr/>
    </dgm:pt>
    <dgm:pt modelId="{5BE18F6E-4027-44DC-8FB6-3D0E8DC065F8}" type="pres">
      <dgm:prSet presAssocID="{BA8520B9-095F-4A0F-85C7-5443726F5D56}" presName="composite" presStyleCnt="0"/>
      <dgm:spPr/>
    </dgm:pt>
    <dgm:pt modelId="{11BD15F4-C0AB-4BF3-AC65-25ECBDDF33F2}" type="pres">
      <dgm:prSet presAssocID="{BA8520B9-095F-4A0F-85C7-5443726F5D5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AC30CE-E841-4CC5-B0C6-9EC15836D643}" type="pres">
      <dgm:prSet presAssocID="{BA8520B9-095F-4A0F-85C7-5443726F5D5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FD5DB9-3954-42DD-B0D0-90C769C2CA8F}" type="presOf" srcId="{37D9A75C-DB14-4E1A-8DF1-5348E661DCAE}" destId="{3DAC30CE-E841-4CC5-B0C6-9EC15836D643}" srcOrd="0" destOrd="0" presId="urn:microsoft.com/office/officeart/2005/8/layout/hList1"/>
    <dgm:cxn modelId="{57B88F23-DDD3-4C2F-8D0D-2031DA9431E2}" type="presOf" srcId="{0EE63512-6E33-4BDA-BE20-8846CF61A2B8}" destId="{BF3688CE-045F-494A-979E-FFBD05DDD945}" srcOrd="0" destOrd="0" presId="urn:microsoft.com/office/officeart/2005/8/layout/hList1"/>
    <dgm:cxn modelId="{589B4309-5B1A-4698-A2E1-D06A6358EFC3}" srcId="{0EE63512-6E33-4BDA-BE20-8846CF61A2B8}" destId="{7F8B5E1C-6D18-4DD4-BCE3-04B34E4376D9}" srcOrd="0" destOrd="0" parTransId="{9B14122B-6BCA-4345-9B87-C8F2D1466BD0}" sibTransId="{D0DC7AFA-270D-4441-9E24-E9F8E3D2C492}"/>
    <dgm:cxn modelId="{DB85BE91-8873-46CD-8282-D99532F7DB7B}" type="presOf" srcId="{5636634F-CCE7-4ADE-9A61-4EEC58F0A95E}" destId="{B66D410E-75D7-47EF-A50D-BC4F512F2014}" srcOrd="0" destOrd="2" presId="urn:microsoft.com/office/officeart/2005/8/layout/hList1"/>
    <dgm:cxn modelId="{4867616E-5C8E-4FC7-B080-388F64EEF9F9}" srcId="{BA8520B9-095F-4A0F-85C7-5443726F5D56}" destId="{85FB4C11-C929-4DD0-8398-683E8523CD08}" srcOrd="1" destOrd="0" parTransId="{B417FC27-7959-4985-958D-FA3001751682}" sibTransId="{6DD5E019-85BC-4A3A-965A-FD8B9BC6E2E5}"/>
    <dgm:cxn modelId="{485A1610-B201-4027-9BBE-6C4601221F5A}" type="presOf" srcId="{85FB4C11-C929-4DD0-8398-683E8523CD08}" destId="{3DAC30CE-E841-4CC5-B0C6-9EC15836D643}" srcOrd="0" destOrd="1" presId="urn:microsoft.com/office/officeart/2005/8/layout/hList1"/>
    <dgm:cxn modelId="{1E86599A-8F59-460F-9584-E64988CF254B}" srcId="{0EE63512-6E33-4BDA-BE20-8846CF61A2B8}" destId="{BA8520B9-095F-4A0F-85C7-5443726F5D56}" srcOrd="1" destOrd="0" parTransId="{43182F34-E04D-4099-BB09-3A69F0B0E498}" sibTransId="{8DB71473-BFAB-470E-BF12-C5342E354C4A}"/>
    <dgm:cxn modelId="{7D67AB55-BD76-4560-905C-7E96889AAE06}" srcId="{7F8B5E1C-6D18-4DD4-BCE3-04B34E4376D9}" destId="{CF5BE272-9082-4672-94F7-31CC96AF4DED}" srcOrd="1" destOrd="0" parTransId="{FF54203E-B181-4D54-AE35-F95151C0D0FD}" sibTransId="{A329758D-1A1F-4529-B6BC-D0C94439B753}"/>
    <dgm:cxn modelId="{FB3EB92A-D5B6-4F09-B986-7A39D0506B4F}" type="presOf" srcId="{BA8520B9-095F-4A0F-85C7-5443726F5D56}" destId="{11BD15F4-C0AB-4BF3-AC65-25ECBDDF33F2}" srcOrd="0" destOrd="0" presId="urn:microsoft.com/office/officeart/2005/8/layout/hList1"/>
    <dgm:cxn modelId="{581CBEB5-9783-4BC3-ACA3-0ABB255A132D}" type="presOf" srcId="{620DC5FE-7CDB-46B5-ACC4-E18A3B4AD791}" destId="{B66D410E-75D7-47EF-A50D-BC4F512F2014}" srcOrd="0" destOrd="3" presId="urn:microsoft.com/office/officeart/2005/8/layout/hList1"/>
    <dgm:cxn modelId="{018AD550-FF59-434D-979F-7D1A7380AF46}" type="presOf" srcId="{CF5BE272-9082-4672-94F7-31CC96AF4DED}" destId="{B66D410E-75D7-47EF-A50D-BC4F512F2014}" srcOrd="0" destOrd="1" presId="urn:microsoft.com/office/officeart/2005/8/layout/hList1"/>
    <dgm:cxn modelId="{050C3CB5-6B3D-4DFA-AFFF-941F9CBD3D92}" type="presOf" srcId="{DBB05A0C-9C27-4BC4-9626-4DE8BD1E9CFD}" destId="{B66D410E-75D7-47EF-A50D-BC4F512F2014}" srcOrd="0" destOrd="0" presId="urn:microsoft.com/office/officeart/2005/8/layout/hList1"/>
    <dgm:cxn modelId="{663EE18F-7F6C-4C9F-88BE-127B7944C789}" type="presOf" srcId="{7F8B5E1C-6D18-4DD4-BCE3-04B34E4376D9}" destId="{1C93DD5B-911C-4471-A08A-16557082D46C}" srcOrd="0" destOrd="0" presId="urn:microsoft.com/office/officeart/2005/8/layout/hList1"/>
    <dgm:cxn modelId="{DFB83291-03C6-4FCF-B6FA-BDAE1CB217D8}" srcId="{7F8B5E1C-6D18-4DD4-BCE3-04B34E4376D9}" destId="{5636634F-CCE7-4ADE-9A61-4EEC58F0A95E}" srcOrd="2" destOrd="0" parTransId="{AC606E90-E824-4BFE-8F04-3A78149CB452}" sibTransId="{6F1B69C2-9F80-4869-987C-3FD7E1B04D28}"/>
    <dgm:cxn modelId="{D1F2CA14-6F77-45CC-8F68-8D360EE5CBCD}" srcId="{BA8520B9-095F-4A0F-85C7-5443726F5D56}" destId="{37D9A75C-DB14-4E1A-8DF1-5348E661DCAE}" srcOrd="0" destOrd="0" parTransId="{B3B34097-426C-459A-BA10-6E7D7391B80E}" sibTransId="{5A44E477-879F-4AF4-9C42-0D0BF3FDA1AC}"/>
    <dgm:cxn modelId="{1B56A43C-09A2-4D0E-A9B5-2FCFFD84854A}" srcId="{7F8B5E1C-6D18-4DD4-BCE3-04B34E4376D9}" destId="{DBB05A0C-9C27-4BC4-9626-4DE8BD1E9CFD}" srcOrd="0" destOrd="0" parTransId="{358616B3-D5A2-4E0B-BDF8-4596CCF628A4}" sibTransId="{F576E09F-B273-4836-8C22-0A4D4F417A96}"/>
    <dgm:cxn modelId="{E146C1DC-0C92-42CD-B46F-7E39D90A291B}" srcId="{7F8B5E1C-6D18-4DD4-BCE3-04B34E4376D9}" destId="{620DC5FE-7CDB-46B5-ACC4-E18A3B4AD791}" srcOrd="3" destOrd="0" parTransId="{3716E57E-E6F6-4229-B01F-E0940CDA09FD}" sibTransId="{2FE43C8E-E467-4FBF-9672-BEF68154DD04}"/>
    <dgm:cxn modelId="{83136E54-4169-4462-BB16-B953C77E7605}" type="presParOf" srcId="{BF3688CE-045F-494A-979E-FFBD05DDD945}" destId="{F0AD0BBA-445C-4636-BB64-696BD9C3FAFD}" srcOrd="0" destOrd="0" presId="urn:microsoft.com/office/officeart/2005/8/layout/hList1"/>
    <dgm:cxn modelId="{E43C2AC9-0C29-4928-A7F9-8BD742E74188}" type="presParOf" srcId="{F0AD0BBA-445C-4636-BB64-696BD9C3FAFD}" destId="{1C93DD5B-911C-4471-A08A-16557082D46C}" srcOrd="0" destOrd="0" presId="urn:microsoft.com/office/officeart/2005/8/layout/hList1"/>
    <dgm:cxn modelId="{9F6970F4-B8F8-4D57-82DF-D700141FD3E5}" type="presParOf" srcId="{F0AD0BBA-445C-4636-BB64-696BD9C3FAFD}" destId="{B66D410E-75D7-47EF-A50D-BC4F512F2014}" srcOrd="1" destOrd="0" presId="urn:microsoft.com/office/officeart/2005/8/layout/hList1"/>
    <dgm:cxn modelId="{2B0E0B9C-1B28-4EC6-B201-20B488170D45}" type="presParOf" srcId="{BF3688CE-045F-494A-979E-FFBD05DDD945}" destId="{A3913B11-2B4A-436C-AB67-7B8047B7D412}" srcOrd="1" destOrd="0" presId="urn:microsoft.com/office/officeart/2005/8/layout/hList1"/>
    <dgm:cxn modelId="{F6776A54-5E98-4DB3-BA80-71D6B85DFAEC}" type="presParOf" srcId="{BF3688CE-045F-494A-979E-FFBD05DDD945}" destId="{5BE18F6E-4027-44DC-8FB6-3D0E8DC065F8}" srcOrd="2" destOrd="0" presId="urn:microsoft.com/office/officeart/2005/8/layout/hList1"/>
    <dgm:cxn modelId="{28A2F39A-0F44-4436-93DA-D3F98F7C42C9}" type="presParOf" srcId="{5BE18F6E-4027-44DC-8FB6-3D0E8DC065F8}" destId="{11BD15F4-C0AB-4BF3-AC65-25ECBDDF33F2}" srcOrd="0" destOrd="0" presId="urn:microsoft.com/office/officeart/2005/8/layout/hList1"/>
    <dgm:cxn modelId="{4EF782CD-FC7B-41EB-B5A2-A2A9A85393F7}" type="presParOf" srcId="{5BE18F6E-4027-44DC-8FB6-3D0E8DC065F8}" destId="{3DAC30CE-E841-4CC5-B0C6-9EC15836D64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E63512-6E33-4BDA-BE20-8846CF61A2B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8B5E1C-6D18-4DD4-BCE3-04B34E4376D9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How it Benefits Brita</a:t>
          </a:r>
          <a:endParaRPr lang="en-US" dirty="0">
            <a:latin typeface="Garamond" panose="02020404030301010803" pitchFamily="18" charset="0"/>
          </a:endParaRPr>
        </a:p>
      </dgm:t>
    </dgm:pt>
    <dgm:pt modelId="{9B14122B-6BCA-4345-9B87-C8F2D1466BD0}" type="parTrans" cxnId="{589B4309-5B1A-4698-A2E1-D06A6358EFC3}">
      <dgm:prSet/>
      <dgm:spPr/>
      <dgm:t>
        <a:bodyPr/>
        <a:lstStyle/>
        <a:p>
          <a:endParaRPr lang="en-US"/>
        </a:p>
      </dgm:t>
    </dgm:pt>
    <dgm:pt modelId="{D0DC7AFA-270D-4441-9E24-E9F8E3D2C492}" type="sibTrans" cxnId="{589B4309-5B1A-4698-A2E1-D06A6358EFC3}">
      <dgm:prSet/>
      <dgm:spPr/>
      <dgm:t>
        <a:bodyPr/>
        <a:lstStyle/>
        <a:p>
          <a:endParaRPr lang="en-US"/>
        </a:p>
      </dgm:t>
    </dgm:pt>
    <dgm:pt modelId="{DBB05A0C-9C27-4BC4-9626-4DE8BD1E9CFD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Increases customer interaction</a:t>
          </a:r>
          <a:endParaRPr lang="en-US" sz="1500" dirty="0">
            <a:latin typeface="Garamond" panose="02020404030301010803" pitchFamily="18" charset="0"/>
          </a:endParaRPr>
        </a:p>
      </dgm:t>
    </dgm:pt>
    <dgm:pt modelId="{358616B3-D5A2-4E0B-BDF8-4596CCF628A4}" type="parTrans" cxnId="{1B56A43C-09A2-4D0E-A9B5-2FCFFD84854A}">
      <dgm:prSet/>
      <dgm:spPr/>
      <dgm:t>
        <a:bodyPr/>
        <a:lstStyle/>
        <a:p>
          <a:endParaRPr lang="en-US"/>
        </a:p>
      </dgm:t>
    </dgm:pt>
    <dgm:pt modelId="{F576E09F-B273-4836-8C22-0A4D4F417A96}" type="sibTrans" cxnId="{1B56A43C-09A2-4D0E-A9B5-2FCFFD84854A}">
      <dgm:prSet/>
      <dgm:spPr/>
      <dgm:t>
        <a:bodyPr/>
        <a:lstStyle/>
        <a:p>
          <a:endParaRPr lang="en-US"/>
        </a:p>
      </dgm:t>
    </dgm:pt>
    <dgm:pt modelId="{BA8520B9-095F-4A0F-85C7-5443726F5D56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How it Benefits the Customer</a:t>
          </a:r>
          <a:endParaRPr lang="en-US" dirty="0">
            <a:latin typeface="Garamond" panose="02020404030301010803" pitchFamily="18" charset="0"/>
          </a:endParaRPr>
        </a:p>
      </dgm:t>
    </dgm:pt>
    <dgm:pt modelId="{43182F34-E04D-4099-BB09-3A69F0B0E498}" type="parTrans" cxnId="{1E86599A-8F59-460F-9584-E64988CF254B}">
      <dgm:prSet/>
      <dgm:spPr/>
      <dgm:t>
        <a:bodyPr/>
        <a:lstStyle/>
        <a:p>
          <a:endParaRPr lang="en-US"/>
        </a:p>
      </dgm:t>
    </dgm:pt>
    <dgm:pt modelId="{8DB71473-BFAB-470E-BF12-C5342E354C4A}" type="sibTrans" cxnId="{1E86599A-8F59-460F-9584-E64988CF254B}">
      <dgm:prSet/>
      <dgm:spPr/>
      <dgm:t>
        <a:bodyPr/>
        <a:lstStyle/>
        <a:p>
          <a:endParaRPr lang="en-US"/>
        </a:p>
      </dgm:t>
    </dgm:pt>
    <dgm:pt modelId="{44AD84DA-7FD6-405A-A29B-CF47F4382F93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Customer data – demographics</a:t>
          </a:r>
          <a:endParaRPr lang="en-US" sz="1500" dirty="0">
            <a:latin typeface="Garamond" panose="02020404030301010803" pitchFamily="18" charset="0"/>
          </a:endParaRPr>
        </a:p>
      </dgm:t>
    </dgm:pt>
    <dgm:pt modelId="{77A56A1B-E547-45BE-AD8A-9095D937F950}" type="parTrans" cxnId="{C3237214-5A57-4B41-88C1-68E7AB9B037B}">
      <dgm:prSet/>
      <dgm:spPr/>
    </dgm:pt>
    <dgm:pt modelId="{183EB02F-80C3-4C3E-87DC-CE35370958BF}" type="sibTrans" cxnId="{C3237214-5A57-4B41-88C1-68E7AB9B037B}">
      <dgm:prSet/>
      <dgm:spPr/>
    </dgm:pt>
    <dgm:pt modelId="{6E4AA491-30A2-4A14-B72D-319E80E5BF46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Additional revenue stream</a:t>
          </a:r>
          <a:endParaRPr lang="en-US" sz="1500" dirty="0">
            <a:latin typeface="Garamond" panose="02020404030301010803" pitchFamily="18" charset="0"/>
          </a:endParaRPr>
        </a:p>
      </dgm:t>
    </dgm:pt>
    <dgm:pt modelId="{31A17941-A09D-4467-A4DA-B325CB202589}" type="parTrans" cxnId="{85F9CDE6-98C1-44C1-8B2B-500ABBD1D398}">
      <dgm:prSet/>
      <dgm:spPr/>
    </dgm:pt>
    <dgm:pt modelId="{2B883AF3-9991-49C4-9FBF-120EF4E67672}" type="sibTrans" cxnId="{85F9CDE6-98C1-44C1-8B2B-500ABBD1D398}">
      <dgm:prSet/>
      <dgm:spPr/>
    </dgm:pt>
    <dgm:pt modelId="{BC856DC7-F4CA-402A-A83C-BF655C760D5B}">
      <dgm:prSet phldrT="[Text]" custT="1"/>
      <dgm:spPr/>
      <dgm:t>
        <a:bodyPr/>
        <a:lstStyle/>
        <a:p>
          <a:endParaRPr lang="en-US" sz="1500" dirty="0"/>
        </a:p>
      </dgm:t>
    </dgm:pt>
    <dgm:pt modelId="{3CEE69C9-B64E-4689-AAA4-8D5B7C764BB6}" type="sibTrans" cxnId="{DD7DBFA0-F751-44AA-AB22-36A43829A788}">
      <dgm:prSet/>
      <dgm:spPr/>
    </dgm:pt>
    <dgm:pt modelId="{17D6E6C8-62BF-4088-988C-3A4307CD984C}" type="parTrans" cxnId="{DD7DBFA0-F751-44AA-AB22-36A43829A788}">
      <dgm:prSet/>
      <dgm:spPr/>
    </dgm:pt>
    <dgm:pt modelId="{620DC5FE-7CDB-46B5-ACC4-E18A3B4AD791}">
      <dgm:prSet phldrT="[Text]"/>
      <dgm:spPr/>
      <dgm:t>
        <a:bodyPr/>
        <a:lstStyle/>
        <a:p>
          <a:endParaRPr lang="en-US" sz="2000" dirty="0"/>
        </a:p>
      </dgm:t>
    </dgm:pt>
    <dgm:pt modelId="{2FE43C8E-E467-4FBF-9672-BEF68154DD04}" type="sibTrans" cxnId="{E146C1DC-0C92-42CD-B46F-7E39D90A291B}">
      <dgm:prSet/>
      <dgm:spPr/>
      <dgm:t>
        <a:bodyPr/>
        <a:lstStyle/>
        <a:p>
          <a:endParaRPr lang="en-US"/>
        </a:p>
      </dgm:t>
    </dgm:pt>
    <dgm:pt modelId="{3716E57E-E6F6-4229-B01F-E0940CDA09FD}" type="parTrans" cxnId="{E146C1DC-0C92-42CD-B46F-7E39D90A291B}">
      <dgm:prSet/>
      <dgm:spPr/>
      <dgm:t>
        <a:bodyPr/>
        <a:lstStyle/>
        <a:p>
          <a:endParaRPr lang="en-US"/>
        </a:p>
      </dgm:t>
    </dgm:pt>
    <dgm:pt modelId="{37D9A75C-DB14-4E1A-8DF1-5348E661DCAE}">
      <dgm:prSet phldrT="[Text]"/>
      <dgm:spPr/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Drinks water for health – meet daily quota of consumption</a:t>
          </a:r>
          <a:endParaRPr lang="en-US" dirty="0">
            <a:latin typeface="Garamond" panose="02020404030301010803" pitchFamily="18" charset="0"/>
          </a:endParaRPr>
        </a:p>
      </dgm:t>
    </dgm:pt>
    <dgm:pt modelId="{5A44E477-879F-4AF4-9C42-0D0BF3FDA1AC}" type="sibTrans" cxnId="{D1F2CA14-6F77-45CC-8F68-8D360EE5CBCD}">
      <dgm:prSet/>
      <dgm:spPr/>
      <dgm:t>
        <a:bodyPr/>
        <a:lstStyle/>
        <a:p>
          <a:endParaRPr lang="en-US"/>
        </a:p>
      </dgm:t>
    </dgm:pt>
    <dgm:pt modelId="{B3B34097-426C-459A-BA10-6E7D7391B80E}" type="parTrans" cxnId="{D1F2CA14-6F77-45CC-8F68-8D360EE5CBCD}">
      <dgm:prSet/>
      <dgm:spPr/>
      <dgm:t>
        <a:bodyPr/>
        <a:lstStyle/>
        <a:p>
          <a:endParaRPr lang="en-US"/>
        </a:p>
      </dgm:t>
    </dgm:pt>
    <dgm:pt modelId="{9AA6A3CB-2E13-40B4-881F-2E464343EB78}">
      <dgm:prSet phldrT="[Text]"/>
      <dgm:spPr/>
      <dgm:t>
        <a:bodyPr/>
        <a:lstStyle/>
        <a:p>
          <a:endParaRPr lang="en-US" dirty="0"/>
        </a:p>
      </dgm:t>
    </dgm:pt>
    <dgm:pt modelId="{B0C8AB3B-7BF3-4082-9507-4302FE23F79D}" type="sibTrans" cxnId="{B669955A-7D8A-4768-BF53-A3698AA70FE6}">
      <dgm:prSet/>
      <dgm:spPr/>
    </dgm:pt>
    <dgm:pt modelId="{95152050-8BD8-48A5-8CD1-418B5EFBE29F}" type="parTrans" cxnId="{B669955A-7D8A-4768-BF53-A3698AA70FE6}">
      <dgm:prSet/>
      <dgm:spPr/>
    </dgm:pt>
    <dgm:pt modelId="{C652F79A-70B1-4A5E-9F6F-82F7DD257A11}">
      <dgm:prSet phldrT="[Text]"/>
      <dgm:spPr/>
      <dgm:t>
        <a:bodyPr/>
        <a:lstStyle/>
        <a:p>
          <a:endParaRPr lang="en-US" dirty="0"/>
        </a:p>
      </dgm:t>
    </dgm:pt>
    <dgm:pt modelId="{C5130C38-65DE-4EDB-A475-895DA265195D}" type="sibTrans" cxnId="{DB415718-D046-4E50-ADCC-32FF43C44C9E}">
      <dgm:prSet/>
      <dgm:spPr/>
    </dgm:pt>
    <dgm:pt modelId="{59DC738F-6A81-4DC4-AA30-9120B2BF0F3E}" type="parTrans" cxnId="{DB415718-D046-4E50-ADCC-32FF43C44C9E}">
      <dgm:prSet/>
      <dgm:spPr/>
    </dgm:pt>
    <dgm:pt modelId="{06563724-31F5-4CF0-B43B-20C170C48DC7}">
      <dgm:prSet phldrT="[Text]"/>
      <dgm:spPr/>
      <dgm:t>
        <a:bodyPr/>
        <a:lstStyle/>
        <a:p>
          <a:r>
            <a:rPr lang="en-US" u="none" dirty="0" smtClean="0">
              <a:latin typeface="Garamond" panose="02020404030301010803" pitchFamily="18" charset="0"/>
            </a:rPr>
            <a:t>Ease of purchase</a:t>
          </a:r>
          <a:endParaRPr lang="en-US" u="none" dirty="0">
            <a:latin typeface="Garamond" panose="02020404030301010803" pitchFamily="18" charset="0"/>
          </a:endParaRPr>
        </a:p>
      </dgm:t>
    </dgm:pt>
    <dgm:pt modelId="{74C8A3C8-F9D4-4122-A5DC-0E35568B9E72}" type="parTrans" cxnId="{B20FA583-181E-4D60-9A32-95BF4320CD43}">
      <dgm:prSet/>
      <dgm:spPr/>
    </dgm:pt>
    <dgm:pt modelId="{5F8F2D8F-A0C0-4AEE-A138-968FF24BCD29}" type="sibTrans" cxnId="{B20FA583-181E-4D60-9A32-95BF4320CD43}">
      <dgm:prSet/>
      <dgm:spPr/>
    </dgm:pt>
    <dgm:pt modelId="{BF3688CE-045F-494A-979E-FFBD05DDD945}" type="pres">
      <dgm:prSet presAssocID="{0EE63512-6E33-4BDA-BE20-8846CF61A2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AD0BBA-445C-4636-BB64-696BD9C3FAFD}" type="pres">
      <dgm:prSet presAssocID="{7F8B5E1C-6D18-4DD4-BCE3-04B34E4376D9}" presName="composite" presStyleCnt="0"/>
      <dgm:spPr/>
    </dgm:pt>
    <dgm:pt modelId="{1C93DD5B-911C-4471-A08A-16557082D46C}" type="pres">
      <dgm:prSet presAssocID="{7F8B5E1C-6D18-4DD4-BCE3-04B34E4376D9}" presName="parTx" presStyleLbl="alignNode1" presStyleIdx="0" presStyleCnt="2" custLinFactNeighborX="-816" custLinFactNeighborY="-8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D410E-75D7-47EF-A50D-BC4F512F2014}" type="pres">
      <dgm:prSet presAssocID="{7F8B5E1C-6D18-4DD4-BCE3-04B34E4376D9}" presName="desTx" presStyleLbl="alignAccFollowNode1" presStyleIdx="0" presStyleCnt="2" custLinFactNeighborX="-833" custLinFactNeighborY="-20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913B11-2B4A-436C-AB67-7B8047B7D412}" type="pres">
      <dgm:prSet presAssocID="{D0DC7AFA-270D-4441-9E24-E9F8E3D2C492}" presName="space" presStyleCnt="0"/>
      <dgm:spPr/>
    </dgm:pt>
    <dgm:pt modelId="{5BE18F6E-4027-44DC-8FB6-3D0E8DC065F8}" type="pres">
      <dgm:prSet presAssocID="{BA8520B9-095F-4A0F-85C7-5443726F5D56}" presName="composite" presStyleCnt="0"/>
      <dgm:spPr/>
    </dgm:pt>
    <dgm:pt modelId="{11BD15F4-C0AB-4BF3-AC65-25ECBDDF33F2}" type="pres">
      <dgm:prSet presAssocID="{BA8520B9-095F-4A0F-85C7-5443726F5D5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AC30CE-E841-4CC5-B0C6-9EC15836D643}" type="pres">
      <dgm:prSet presAssocID="{BA8520B9-095F-4A0F-85C7-5443726F5D5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4FF6E-5500-4044-8C49-872E883A6678}" type="presOf" srcId="{BA8520B9-095F-4A0F-85C7-5443726F5D56}" destId="{11BD15F4-C0AB-4BF3-AC65-25ECBDDF33F2}" srcOrd="0" destOrd="0" presId="urn:microsoft.com/office/officeart/2005/8/layout/hList1"/>
    <dgm:cxn modelId="{B669955A-7D8A-4768-BF53-A3698AA70FE6}" srcId="{BA8520B9-095F-4A0F-85C7-5443726F5D56}" destId="{9AA6A3CB-2E13-40B4-881F-2E464343EB78}" srcOrd="3" destOrd="0" parTransId="{95152050-8BD8-48A5-8CD1-418B5EFBE29F}" sibTransId="{B0C8AB3B-7BF3-4082-9507-4302FE23F79D}"/>
    <dgm:cxn modelId="{589B4309-5B1A-4698-A2E1-D06A6358EFC3}" srcId="{0EE63512-6E33-4BDA-BE20-8846CF61A2B8}" destId="{7F8B5E1C-6D18-4DD4-BCE3-04B34E4376D9}" srcOrd="0" destOrd="0" parTransId="{9B14122B-6BCA-4345-9B87-C8F2D1466BD0}" sibTransId="{D0DC7AFA-270D-4441-9E24-E9F8E3D2C492}"/>
    <dgm:cxn modelId="{C3237214-5A57-4B41-88C1-68E7AB9B037B}" srcId="{7F8B5E1C-6D18-4DD4-BCE3-04B34E4376D9}" destId="{44AD84DA-7FD6-405A-A29B-CF47F4382F93}" srcOrd="1" destOrd="0" parTransId="{77A56A1B-E547-45BE-AD8A-9095D937F950}" sibTransId="{183EB02F-80C3-4C3E-87DC-CE35370958BF}"/>
    <dgm:cxn modelId="{85F9CDE6-98C1-44C1-8B2B-500ABBD1D398}" srcId="{7F8B5E1C-6D18-4DD4-BCE3-04B34E4376D9}" destId="{6E4AA491-30A2-4A14-B72D-319E80E5BF46}" srcOrd="2" destOrd="0" parTransId="{31A17941-A09D-4467-A4DA-B325CB202589}" sibTransId="{2B883AF3-9991-49C4-9FBF-120EF4E67672}"/>
    <dgm:cxn modelId="{6FFE19EA-711C-460E-901A-76632C2AAD44}" type="presOf" srcId="{0EE63512-6E33-4BDA-BE20-8846CF61A2B8}" destId="{BF3688CE-045F-494A-979E-FFBD05DDD945}" srcOrd="0" destOrd="0" presId="urn:microsoft.com/office/officeart/2005/8/layout/hList1"/>
    <dgm:cxn modelId="{6BF82752-24DE-4D59-9FEA-186D582F6CB2}" type="presOf" srcId="{C652F79A-70B1-4A5E-9F6F-82F7DD257A11}" destId="{3DAC30CE-E841-4CC5-B0C6-9EC15836D643}" srcOrd="0" destOrd="2" presId="urn:microsoft.com/office/officeart/2005/8/layout/hList1"/>
    <dgm:cxn modelId="{4A039BD7-BF2D-4F8B-A955-EC3628C9E71F}" type="presOf" srcId="{6E4AA491-30A2-4A14-B72D-319E80E5BF46}" destId="{B66D410E-75D7-47EF-A50D-BC4F512F2014}" srcOrd="0" destOrd="2" presId="urn:microsoft.com/office/officeart/2005/8/layout/hList1"/>
    <dgm:cxn modelId="{1E86599A-8F59-460F-9584-E64988CF254B}" srcId="{0EE63512-6E33-4BDA-BE20-8846CF61A2B8}" destId="{BA8520B9-095F-4A0F-85C7-5443726F5D56}" srcOrd="1" destOrd="0" parTransId="{43182F34-E04D-4099-BB09-3A69F0B0E498}" sibTransId="{8DB71473-BFAB-470E-BF12-C5342E354C4A}"/>
    <dgm:cxn modelId="{DD7DBFA0-F751-44AA-AB22-36A43829A788}" srcId="{7F8B5E1C-6D18-4DD4-BCE3-04B34E4376D9}" destId="{BC856DC7-F4CA-402A-A83C-BF655C760D5B}" srcOrd="3" destOrd="0" parTransId="{17D6E6C8-62BF-4088-988C-3A4307CD984C}" sibTransId="{3CEE69C9-B64E-4689-AAA4-8D5B7C764BB6}"/>
    <dgm:cxn modelId="{B32BB835-4D34-469A-9E54-59EAD0DE97AB}" type="presOf" srcId="{7F8B5E1C-6D18-4DD4-BCE3-04B34E4376D9}" destId="{1C93DD5B-911C-4471-A08A-16557082D46C}" srcOrd="0" destOrd="0" presId="urn:microsoft.com/office/officeart/2005/8/layout/hList1"/>
    <dgm:cxn modelId="{012523F8-EE5D-4A88-A6C5-246D4FE2BD0C}" type="presOf" srcId="{DBB05A0C-9C27-4BC4-9626-4DE8BD1E9CFD}" destId="{B66D410E-75D7-47EF-A50D-BC4F512F2014}" srcOrd="0" destOrd="0" presId="urn:microsoft.com/office/officeart/2005/8/layout/hList1"/>
    <dgm:cxn modelId="{2076CB4E-2C60-487A-822C-82A3FC10A0EC}" type="presOf" srcId="{9AA6A3CB-2E13-40B4-881F-2E464343EB78}" destId="{3DAC30CE-E841-4CC5-B0C6-9EC15836D643}" srcOrd="0" destOrd="3" presId="urn:microsoft.com/office/officeart/2005/8/layout/hList1"/>
    <dgm:cxn modelId="{E2515D0C-81FE-429E-B0F4-2A4A661C17AC}" type="presOf" srcId="{BC856DC7-F4CA-402A-A83C-BF655C760D5B}" destId="{B66D410E-75D7-47EF-A50D-BC4F512F2014}" srcOrd="0" destOrd="3" presId="urn:microsoft.com/office/officeart/2005/8/layout/hList1"/>
    <dgm:cxn modelId="{47F5A31B-A718-4ECC-9F8D-CC3B4A6158BB}" type="presOf" srcId="{620DC5FE-7CDB-46B5-ACC4-E18A3B4AD791}" destId="{B66D410E-75D7-47EF-A50D-BC4F512F2014}" srcOrd="0" destOrd="4" presId="urn:microsoft.com/office/officeart/2005/8/layout/hList1"/>
    <dgm:cxn modelId="{B20FA583-181E-4D60-9A32-95BF4320CD43}" srcId="{BA8520B9-095F-4A0F-85C7-5443726F5D56}" destId="{06563724-31F5-4CF0-B43B-20C170C48DC7}" srcOrd="1" destOrd="0" parTransId="{74C8A3C8-F9D4-4122-A5DC-0E35568B9E72}" sibTransId="{5F8F2D8F-A0C0-4AEE-A138-968FF24BCD29}"/>
    <dgm:cxn modelId="{D1F2CA14-6F77-45CC-8F68-8D360EE5CBCD}" srcId="{BA8520B9-095F-4A0F-85C7-5443726F5D56}" destId="{37D9A75C-DB14-4E1A-8DF1-5348E661DCAE}" srcOrd="0" destOrd="0" parTransId="{B3B34097-426C-459A-BA10-6E7D7391B80E}" sibTransId="{5A44E477-879F-4AF4-9C42-0D0BF3FDA1AC}"/>
    <dgm:cxn modelId="{1B56A43C-09A2-4D0E-A9B5-2FCFFD84854A}" srcId="{7F8B5E1C-6D18-4DD4-BCE3-04B34E4376D9}" destId="{DBB05A0C-9C27-4BC4-9626-4DE8BD1E9CFD}" srcOrd="0" destOrd="0" parTransId="{358616B3-D5A2-4E0B-BDF8-4596CCF628A4}" sibTransId="{F576E09F-B273-4836-8C22-0A4D4F417A96}"/>
    <dgm:cxn modelId="{6F59A955-81CA-432C-B4CC-218C132E067C}" type="presOf" srcId="{44AD84DA-7FD6-405A-A29B-CF47F4382F93}" destId="{B66D410E-75D7-47EF-A50D-BC4F512F2014}" srcOrd="0" destOrd="1" presId="urn:microsoft.com/office/officeart/2005/8/layout/hList1"/>
    <dgm:cxn modelId="{E146C1DC-0C92-42CD-B46F-7E39D90A291B}" srcId="{7F8B5E1C-6D18-4DD4-BCE3-04B34E4376D9}" destId="{620DC5FE-7CDB-46B5-ACC4-E18A3B4AD791}" srcOrd="4" destOrd="0" parTransId="{3716E57E-E6F6-4229-B01F-E0940CDA09FD}" sibTransId="{2FE43C8E-E467-4FBF-9672-BEF68154DD04}"/>
    <dgm:cxn modelId="{330DB43E-5178-4BFE-86B2-210AD8B208E1}" type="presOf" srcId="{06563724-31F5-4CF0-B43B-20C170C48DC7}" destId="{3DAC30CE-E841-4CC5-B0C6-9EC15836D643}" srcOrd="0" destOrd="1" presId="urn:microsoft.com/office/officeart/2005/8/layout/hList1"/>
    <dgm:cxn modelId="{DB415718-D046-4E50-ADCC-32FF43C44C9E}" srcId="{BA8520B9-095F-4A0F-85C7-5443726F5D56}" destId="{C652F79A-70B1-4A5E-9F6F-82F7DD257A11}" srcOrd="2" destOrd="0" parTransId="{59DC738F-6A81-4DC4-AA30-9120B2BF0F3E}" sibTransId="{C5130C38-65DE-4EDB-A475-895DA265195D}"/>
    <dgm:cxn modelId="{79997F07-D4C0-4D4A-A149-909BE0D29190}" type="presOf" srcId="{37D9A75C-DB14-4E1A-8DF1-5348E661DCAE}" destId="{3DAC30CE-E841-4CC5-B0C6-9EC15836D643}" srcOrd="0" destOrd="0" presId="urn:microsoft.com/office/officeart/2005/8/layout/hList1"/>
    <dgm:cxn modelId="{669392B5-D2FE-420D-A7C0-E560A7AE9C9A}" type="presParOf" srcId="{BF3688CE-045F-494A-979E-FFBD05DDD945}" destId="{F0AD0BBA-445C-4636-BB64-696BD9C3FAFD}" srcOrd="0" destOrd="0" presId="urn:microsoft.com/office/officeart/2005/8/layout/hList1"/>
    <dgm:cxn modelId="{A9A2DD38-3E46-4C74-86B1-F310E2676537}" type="presParOf" srcId="{F0AD0BBA-445C-4636-BB64-696BD9C3FAFD}" destId="{1C93DD5B-911C-4471-A08A-16557082D46C}" srcOrd="0" destOrd="0" presId="urn:microsoft.com/office/officeart/2005/8/layout/hList1"/>
    <dgm:cxn modelId="{04B48683-2E41-481A-8299-DC19E725021B}" type="presParOf" srcId="{F0AD0BBA-445C-4636-BB64-696BD9C3FAFD}" destId="{B66D410E-75D7-47EF-A50D-BC4F512F2014}" srcOrd="1" destOrd="0" presId="urn:microsoft.com/office/officeart/2005/8/layout/hList1"/>
    <dgm:cxn modelId="{35C3D87B-D91C-49CD-8BC7-B9B68EA19BC1}" type="presParOf" srcId="{BF3688CE-045F-494A-979E-FFBD05DDD945}" destId="{A3913B11-2B4A-436C-AB67-7B8047B7D412}" srcOrd="1" destOrd="0" presId="urn:microsoft.com/office/officeart/2005/8/layout/hList1"/>
    <dgm:cxn modelId="{95A0B629-3061-42DA-A02F-A62D72D09CEC}" type="presParOf" srcId="{BF3688CE-045F-494A-979E-FFBD05DDD945}" destId="{5BE18F6E-4027-44DC-8FB6-3D0E8DC065F8}" srcOrd="2" destOrd="0" presId="urn:microsoft.com/office/officeart/2005/8/layout/hList1"/>
    <dgm:cxn modelId="{3B2D6724-358D-4359-8D12-5E3BB63DEF8D}" type="presParOf" srcId="{5BE18F6E-4027-44DC-8FB6-3D0E8DC065F8}" destId="{11BD15F4-C0AB-4BF3-AC65-25ECBDDF33F2}" srcOrd="0" destOrd="0" presId="urn:microsoft.com/office/officeart/2005/8/layout/hList1"/>
    <dgm:cxn modelId="{C3D1C50D-36CD-4729-BA4B-759F64D0699B}" type="presParOf" srcId="{5BE18F6E-4027-44DC-8FB6-3D0E8DC065F8}" destId="{3DAC30CE-E841-4CC5-B0C6-9EC15836D64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B86888-2651-4189-BDB3-BE239556201B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AEE9DA-1E95-4686-BA93-9CDCE8CA5161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Mission</a:t>
          </a:r>
          <a:endParaRPr lang="en-US" dirty="0">
            <a:latin typeface="Garamond" panose="02020404030301010803" pitchFamily="18" charset="0"/>
          </a:endParaRPr>
        </a:p>
      </dgm:t>
    </dgm:pt>
    <dgm:pt modelId="{2F018741-2D65-4E89-B56A-4943299D8E90}" type="parTrans" cxnId="{9D184FEE-E6FE-418D-A6DB-FCD35204596F}">
      <dgm:prSet/>
      <dgm:spPr/>
      <dgm:t>
        <a:bodyPr/>
        <a:lstStyle/>
        <a:p>
          <a:endParaRPr lang="en-US"/>
        </a:p>
      </dgm:t>
    </dgm:pt>
    <dgm:pt modelId="{C83E4F61-C0D1-4EEC-AFB7-CD5E6C3F48A0}" type="sibTrans" cxnId="{9D184FEE-E6FE-418D-A6DB-FCD35204596F}">
      <dgm:prSet/>
      <dgm:spPr/>
      <dgm:t>
        <a:bodyPr/>
        <a:lstStyle/>
        <a:p>
          <a:endParaRPr lang="en-US"/>
        </a:p>
      </dgm:t>
    </dgm:pt>
    <dgm:pt modelId="{262C4C30-F0E9-40A1-B87B-D5A134D68ABE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Message</a:t>
          </a:r>
          <a:endParaRPr lang="en-US" dirty="0">
            <a:latin typeface="Garamond" panose="02020404030301010803" pitchFamily="18" charset="0"/>
          </a:endParaRPr>
        </a:p>
      </dgm:t>
    </dgm:pt>
    <dgm:pt modelId="{2295EEE9-E4BE-4E16-94DF-63F9BD4424E4}" type="parTrans" cxnId="{46BDB1FE-7219-4908-9FA4-1F1447D818BD}">
      <dgm:prSet/>
      <dgm:spPr/>
      <dgm:t>
        <a:bodyPr/>
        <a:lstStyle/>
        <a:p>
          <a:endParaRPr lang="en-US"/>
        </a:p>
      </dgm:t>
    </dgm:pt>
    <dgm:pt modelId="{AD4BFD18-1BBD-4DB5-BBC9-1A1FA351906F}" type="sibTrans" cxnId="{46BDB1FE-7219-4908-9FA4-1F1447D818BD}">
      <dgm:prSet/>
      <dgm:spPr/>
      <dgm:t>
        <a:bodyPr/>
        <a:lstStyle/>
        <a:p>
          <a:endParaRPr lang="en-US"/>
        </a:p>
      </dgm:t>
    </dgm:pt>
    <dgm:pt modelId="{D4A2C0DB-EC44-47E7-9B1E-BF57CF1299CB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Media</a:t>
          </a:r>
          <a:endParaRPr lang="en-US" dirty="0">
            <a:latin typeface="Garamond" panose="02020404030301010803" pitchFamily="18" charset="0"/>
          </a:endParaRPr>
        </a:p>
      </dgm:t>
    </dgm:pt>
    <dgm:pt modelId="{62C705D9-D105-4B89-A210-3C55A9FA8B3F}" type="parTrans" cxnId="{26640213-3323-45D6-873E-128DC0E212C9}">
      <dgm:prSet/>
      <dgm:spPr/>
      <dgm:t>
        <a:bodyPr/>
        <a:lstStyle/>
        <a:p>
          <a:endParaRPr lang="en-US"/>
        </a:p>
      </dgm:t>
    </dgm:pt>
    <dgm:pt modelId="{50186BAF-0826-42F1-9E08-62282E21A5D0}" type="sibTrans" cxnId="{26640213-3323-45D6-873E-128DC0E212C9}">
      <dgm:prSet/>
      <dgm:spPr/>
      <dgm:t>
        <a:bodyPr/>
        <a:lstStyle/>
        <a:p>
          <a:endParaRPr lang="en-US"/>
        </a:p>
      </dgm:t>
    </dgm:pt>
    <dgm:pt modelId="{6FFE1828-AC0F-4824-96C4-6164B18F9A78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Money</a:t>
          </a:r>
          <a:endParaRPr lang="en-US" dirty="0">
            <a:latin typeface="Garamond" panose="02020404030301010803" pitchFamily="18" charset="0"/>
          </a:endParaRPr>
        </a:p>
      </dgm:t>
    </dgm:pt>
    <dgm:pt modelId="{01F2C0A1-22F5-4574-A89E-4B24A8BC45B8}" type="parTrans" cxnId="{1B5AF07B-144B-4442-B4F6-47A8C3FF3827}">
      <dgm:prSet/>
      <dgm:spPr/>
      <dgm:t>
        <a:bodyPr/>
        <a:lstStyle/>
        <a:p>
          <a:endParaRPr lang="en-US"/>
        </a:p>
      </dgm:t>
    </dgm:pt>
    <dgm:pt modelId="{A1309E7C-468D-4988-A911-A062FAA617DB}" type="sibTrans" cxnId="{1B5AF07B-144B-4442-B4F6-47A8C3FF3827}">
      <dgm:prSet/>
      <dgm:spPr/>
      <dgm:t>
        <a:bodyPr/>
        <a:lstStyle/>
        <a:p>
          <a:endParaRPr lang="en-US"/>
        </a:p>
      </dgm:t>
    </dgm:pt>
    <dgm:pt modelId="{E4ED2FC8-8F6B-42E2-AAB1-94DC3FCC1CBC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Measurement</a:t>
          </a:r>
          <a:endParaRPr lang="en-US" dirty="0">
            <a:latin typeface="Garamond" panose="02020404030301010803" pitchFamily="18" charset="0"/>
          </a:endParaRPr>
        </a:p>
      </dgm:t>
    </dgm:pt>
    <dgm:pt modelId="{F7EEC1A9-048A-4567-B01B-A29390971067}" type="parTrans" cxnId="{F7AD9E3B-226E-46C1-841E-21BB12F5B2F9}">
      <dgm:prSet/>
      <dgm:spPr/>
      <dgm:t>
        <a:bodyPr/>
        <a:lstStyle/>
        <a:p>
          <a:endParaRPr lang="en-US"/>
        </a:p>
      </dgm:t>
    </dgm:pt>
    <dgm:pt modelId="{886D6157-0269-46E5-912A-44F023E05BE2}" type="sibTrans" cxnId="{F7AD9E3B-226E-46C1-841E-21BB12F5B2F9}">
      <dgm:prSet/>
      <dgm:spPr/>
      <dgm:t>
        <a:bodyPr/>
        <a:lstStyle/>
        <a:p>
          <a:endParaRPr lang="en-US"/>
        </a:p>
      </dgm:t>
    </dgm:pt>
    <dgm:pt modelId="{631F6B0C-13AA-4E64-9DF9-5CB20FB2F696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>
              <a:latin typeface="Garamond" panose="02020404030301010803" pitchFamily="18" charset="0"/>
            </a:rPr>
            <a:t>Market</a:t>
          </a:r>
          <a:endParaRPr lang="en-US" dirty="0">
            <a:latin typeface="Garamond" panose="02020404030301010803" pitchFamily="18" charset="0"/>
          </a:endParaRPr>
        </a:p>
      </dgm:t>
    </dgm:pt>
    <dgm:pt modelId="{1F79E0F1-B655-4C4C-BE38-0975F713006C}" type="sibTrans" cxnId="{50C48140-3DBB-48B4-BB1F-D4AD36E0D8E9}">
      <dgm:prSet/>
      <dgm:spPr/>
      <dgm:t>
        <a:bodyPr/>
        <a:lstStyle/>
        <a:p>
          <a:endParaRPr lang="en-US"/>
        </a:p>
      </dgm:t>
    </dgm:pt>
    <dgm:pt modelId="{C6EB5261-CA69-42AB-8782-8A9489A9CBD9}" type="parTrans" cxnId="{50C48140-3DBB-48B4-BB1F-D4AD36E0D8E9}">
      <dgm:prSet/>
      <dgm:spPr/>
      <dgm:t>
        <a:bodyPr/>
        <a:lstStyle/>
        <a:p>
          <a:endParaRPr lang="en-US"/>
        </a:p>
      </dgm:t>
    </dgm:pt>
    <dgm:pt modelId="{F613009C-E0A8-4B56-A5C0-5F2EA827F899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- Increase awareness, consideration and purchase of our Brita Blue Smart filter</a:t>
          </a:r>
          <a:endParaRPr lang="en-US" sz="1500" dirty="0">
            <a:latin typeface="Garamond" panose="02020404030301010803" pitchFamily="18" charset="0"/>
          </a:endParaRPr>
        </a:p>
      </dgm:t>
    </dgm:pt>
    <dgm:pt modelId="{F74B557F-32E9-4A2C-9F05-D442B8C0603D}" type="parTrans" cxnId="{A94545DE-A0E6-4909-A411-18579CB2CDEC}">
      <dgm:prSet/>
      <dgm:spPr/>
      <dgm:t>
        <a:bodyPr/>
        <a:lstStyle/>
        <a:p>
          <a:endParaRPr lang="en-US"/>
        </a:p>
      </dgm:t>
    </dgm:pt>
    <dgm:pt modelId="{34372FFF-B917-4768-B4AB-5C56F6AF762D}" type="sibTrans" cxnId="{A94545DE-A0E6-4909-A411-18579CB2CDEC}">
      <dgm:prSet/>
      <dgm:spPr/>
      <dgm:t>
        <a:bodyPr/>
        <a:lstStyle/>
        <a:p>
          <a:endParaRPr lang="en-US"/>
        </a:p>
      </dgm:t>
    </dgm:pt>
    <dgm:pt modelId="{3BA90E7A-A851-4B53-940E-8544AD4D4627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- Our existing customers</a:t>
          </a:r>
        </a:p>
        <a:p>
          <a:r>
            <a:rPr lang="en-US" sz="1500" dirty="0" smtClean="0">
              <a:latin typeface="Garamond" panose="02020404030301010803" pitchFamily="18" charset="0"/>
            </a:rPr>
            <a:t>- The Assertive Self-Improvers </a:t>
          </a:r>
          <a:endParaRPr lang="en-US" sz="1500" dirty="0">
            <a:latin typeface="Garamond" panose="02020404030301010803" pitchFamily="18" charset="0"/>
          </a:endParaRPr>
        </a:p>
      </dgm:t>
    </dgm:pt>
    <dgm:pt modelId="{00BB025B-DD3B-4DF3-B76F-A7064FE3A7BD}" type="parTrans" cxnId="{9EAED6B9-33B9-4D77-991B-470CFCDF6516}">
      <dgm:prSet/>
      <dgm:spPr/>
      <dgm:t>
        <a:bodyPr/>
        <a:lstStyle/>
        <a:p>
          <a:endParaRPr lang="en-US"/>
        </a:p>
      </dgm:t>
    </dgm:pt>
    <dgm:pt modelId="{65FD1CC8-0EC0-407E-A6A4-68365E41DEB1}" type="sibTrans" cxnId="{9EAED6B9-33B9-4D77-991B-470CFCDF6516}">
      <dgm:prSet/>
      <dgm:spPr/>
      <dgm:t>
        <a:bodyPr/>
        <a:lstStyle/>
        <a:p>
          <a:endParaRPr lang="en-US"/>
        </a:p>
      </dgm:t>
    </dgm:pt>
    <dgm:pt modelId="{8950DD69-5402-4D8B-9931-8414CE5AA760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- Brita Blue alerts you to change your filter</a:t>
          </a:r>
        </a:p>
        <a:p>
          <a:r>
            <a:rPr lang="en-US" sz="1500" dirty="0" smtClean="0">
              <a:latin typeface="Garamond" panose="02020404030301010803" pitchFamily="18" charset="0"/>
            </a:rPr>
            <a:t>- Website allows you to track your water consumption</a:t>
          </a:r>
          <a:endParaRPr lang="en-US" sz="1500" dirty="0">
            <a:latin typeface="Garamond" panose="02020404030301010803" pitchFamily="18" charset="0"/>
          </a:endParaRPr>
        </a:p>
      </dgm:t>
    </dgm:pt>
    <dgm:pt modelId="{63BC15A2-A77A-412D-A67F-172DBEEBDA18}" type="parTrans" cxnId="{D565FF28-1512-434F-878C-CA4657868659}">
      <dgm:prSet/>
      <dgm:spPr/>
      <dgm:t>
        <a:bodyPr/>
        <a:lstStyle/>
        <a:p>
          <a:endParaRPr lang="en-US"/>
        </a:p>
      </dgm:t>
    </dgm:pt>
    <dgm:pt modelId="{FC99CB47-A32D-4C84-B526-59B02A2AC1D5}" type="sibTrans" cxnId="{D565FF28-1512-434F-878C-CA4657868659}">
      <dgm:prSet/>
      <dgm:spPr/>
      <dgm:t>
        <a:bodyPr/>
        <a:lstStyle/>
        <a:p>
          <a:endParaRPr lang="en-US"/>
        </a:p>
      </dgm:t>
    </dgm:pt>
    <dgm:pt modelId="{9A0D0646-7FD5-41BE-9BA2-A952B9FB4863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- TV &amp; print ads</a:t>
          </a:r>
        </a:p>
        <a:p>
          <a:r>
            <a:rPr lang="en-US" sz="1500" dirty="0" smtClean="0">
              <a:latin typeface="Garamond" panose="02020404030301010803" pitchFamily="18" charset="0"/>
            </a:rPr>
            <a:t>- Website</a:t>
          </a:r>
        </a:p>
      </dgm:t>
    </dgm:pt>
    <dgm:pt modelId="{12C3D069-D45E-48DD-AAE8-385C01B1B5D0}" type="parTrans" cxnId="{7A764A24-1DB7-4A03-A9A7-168F01B5CEAC}">
      <dgm:prSet/>
      <dgm:spPr/>
      <dgm:t>
        <a:bodyPr/>
        <a:lstStyle/>
        <a:p>
          <a:endParaRPr lang="en-US"/>
        </a:p>
      </dgm:t>
    </dgm:pt>
    <dgm:pt modelId="{9FDD6544-9571-4E72-A34E-2666D9AC7184}" type="sibTrans" cxnId="{7A764A24-1DB7-4A03-A9A7-168F01B5CEAC}">
      <dgm:prSet/>
      <dgm:spPr/>
      <dgm:t>
        <a:bodyPr/>
        <a:lstStyle/>
        <a:p>
          <a:endParaRPr lang="en-US"/>
        </a:p>
      </dgm:t>
    </dgm:pt>
    <dgm:pt modelId="{9058C0AA-48AB-424E-A53F-27163C63F5B6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- To be determined</a:t>
          </a:r>
        </a:p>
        <a:p>
          <a:endParaRPr lang="en-US" sz="1500" dirty="0">
            <a:latin typeface="Garamond" panose="02020404030301010803" pitchFamily="18" charset="0"/>
          </a:endParaRPr>
        </a:p>
      </dgm:t>
    </dgm:pt>
    <dgm:pt modelId="{F4E87468-D48B-40D7-B4B0-42DD0C7FD178}" type="parTrans" cxnId="{8CB1203F-99CC-48AC-8390-5244CB37AD22}">
      <dgm:prSet/>
      <dgm:spPr/>
      <dgm:t>
        <a:bodyPr/>
        <a:lstStyle/>
        <a:p>
          <a:endParaRPr lang="en-US"/>
        </a:p>
      </dgm:t>
    </dgm:pt>
    <dgm:pt modelId="{E44E2FB3-9119-4BC4-B859-E6EB16E380F4}" type="sibTrans" cxnId="{8CB1203F-99CC-48AC-8390-5244CB37AD22}">
      <dgm:prSet/>
      <dgm:spPr/>
      <dgm:t>
        <a:bodyPr/>
        <a:lstStyle/>
        <a:p>
          <a:endParaRPr lang="en-US"/>
        </a:p>
      </dgm:t>
    </dgm:pt>
    <dgm:pt modelId="{A9833DE7-685C-4852-ADFE-362F413A6F6A}">
      <dgm:prSet phldrT="[Text]" custT="1"/>
      <dgm:spPr/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- Sales of Brita Blue</a:t>
          </a:r>
        </a:p>
        <a:p>
          <a:r>
            <a:rPr lang="en-US" sz="1500" dirty="0" smtClean="0">
              <a:latin typeface="Garamond" panose="02020404030301010803" pitchFamily="18" charset="0"/>
            </a:rPr>
            <a:t>- # subscribed users on the website</a:t>
          </a:r>
          <a:endParaRPr lang="en-US" sz="1500" dirty="0">
            <a:latin typeface="Garamond" panose="02020404030301010803" pitchFamily="18" charset="0"/>
          </a:endParaRPr>
        </a:p>
      </dgm:t>
    </dgm:pt>
    <dgm:pt modelId="{061A0EE2-5484-47C0-A6D2-380FB1A586D9}" type="parTrans" cxnId="{A54E0533-9D7C-42DA-81F4-919FC04CC2EA}">
      <dgm:prSet/>
      <dgm:spPr/>
      <dgm:t>
        <a:bodyPr/>
        <a:lstStyle/>
        <a:p>
          <a:endParaRPr lang="en-US"/>
        </a:p>
      </dgm:t>
    </dgm:pt>
    <dgm:pt modelId="{E8DF4029-D07A-441D-9CD8-6441AB6B6E28}" type="sibTrans" cxnId="{A54E0533-9D7C-42DA-81F4-919FC04CC2EA}">
      <dgm:prSet/>
      <dgm:spPr/>
      <dgm:t>
        <a:bodyPr/>
        <a:lstStyle/>
        <a:p>
          <a:endParaRPr lang="en-US"/>
        </a:p>
      </dgm:t>
    </dgm:pt>
    <dgm:pt modelId="{1EF899F7-44A8-44AB-9E01-98DA7902E46C}" type="pres">
      <dgm:prSet presAssocID="{5DB86888-2651-4189-BDB3-BE239556201B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4DB488F-2C04-47BA-AEDC-555CB59D1432}" type="pres">
      <dgm:prSet presAssocID="{4EAEE9DA-1E95-4686-BA93-9CDCE8CA5161}" presName="composite" presStyleCnt="0"/>
      <dgm:spPr/>
    </dgm:pt>
    <dgm:pt modelId="{9AC83AC1-56A0-4A7C-B346-99B0D35E8947}" type="pres">
      <dgm:prSet presAssocID="{4EAEE9DA-1E95-4686-BA93-9CDCE8CA5161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DFCA1C-4F33-4389-80D5-27FCA4D2F6C3}" type="pres">
      <dgm:prSet presAssocID="{4EAEE9DA-1E95-4686-BA93-9CDCE8CA5161}" presName="Parent" presStyleLbl="alignNode1" presStyleIdx="0" presStyleCnt="6" custLinFactNeighborY="-4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30782-2723-41CC-A276-F1E756E74A79}" type="pres">
      <dgm:prSet presAssocID="{4EAEE9DA-1E95-4686-BA93-9CDCE8CA5161}" presName="Accent" presStyleLbl="parChTrans1D1" presStyleIdx="0" presStyleCnt="6"/>
      <dgm:spPr/>
    </dgm:pt>
    <dgm:pt modelId="{FD730D8C-8F79-44DD-BE9E-2AFB5A716855}" type="pres">
      <dgm:prSet presAssocID="{C83E4F61-C0D1-4EEC-AFB7-CD5E6C3F48A0}" presName="sibTrans" presStyleCnt="0"/>
      <dgm:spPr/>
    </dgm:pt>
    <dgm:pt modelId="{2A088082-F6CE-46BE-9850-04DC20A94E85}" type="pres">
      <dgm:prSet presAssocID="{631F6B0C-13AA-4E64-9DF9-5CB20FB2F696}" presName="composite" presStyleCnt="0"/>
      <dgm:spPr/>
    </dgm:pt>
    <dgm:pt modelId="{57AD8FD9-4FEA-43FE-8D1F-9CCACCC4DAFF}" type="pres">
      <dgm:prSet presAssocID="{631F6B0C-13AA-4E64-9DF9-5CB20FB2F696}" presName="First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3D19F4-D82D-47B5-A557-41F98A65ACFD}" type="pres">
      <dgm:prSet presAssocID="{631F6B0C-13AA-4E64-9DF9-5CB20FB2F696}" presName="Parent" presStyleLbl="alignNode1" presStyleIdx="1" presStyleCnt="6" custLinFactNeighborY="-132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4E15C8-27D3-4A7F-8AB0-BA814E45ED11}" type="pres">
      <dgm:prSet presAssocID="{631F6B0C-13AA-4E64-9DF9-5CB20FB2F696}" presName="Accent" presStyleLbl="parChTrans1D1" presStyleIdx="1" presStyleCnt="6"/>
      <dgm:spPr/>
    </dgm:pt>
    <dgm:pt modelId="{82E4CC75-F483-4197-BDC2-DC2594DD7D01}" type="pres">
      <dgm:prSet presAssocID="{1F79E0F1-B655-4C4C-BE38-0975F713006C}" presName="sibTrans" presStyleCnt="0"/>
      <dgm:spPr/>
    </dgm:pt>
    <dgm:pt modelId="{A85BB424-D942-4AA9-9382-A7138258298E}" type="pres">
      <dgm:prSet presAssocID="{262C4C30-F0E9-40A1-B87B-D5A134D68ABE}" presName="composite" presStyleCnt="0"/>
      <dgm:spPr/>
    </dgm:pt>
    <dgm:pt modelId="{631F0732-831F-4EBB-9241-F6A9E2650D02}" type="pres">
      <dgm:prSet presAssocID="{262C4C30-F0E9-40A1-B87B-D5A134D68ABE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BF9654-04F6-4166-B2D0-EAFDE5AD7751}" type="pres">
      <dgm:prSet presAssocID="{262C4C30-F0E9-40A1-B87B-D5A134D68ABE}" presName="Parent" presStyleLbl="alignNode1" presStyleIdx="2" presStyleCnt="6" custLinFactNeighborY="-132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1AE3D2-BA36-40DF-9D2D-25C74C1AD866}" type="pres">
      <dgm:prSet presAssocID="{262C4C30-F0E9-40A1-B87B-D5A134D68ABE}" presName="Accent" presStyleLbl="parChTrans1D1" presStyleIdx="2" presStyleCnt="6"/>
      <dgm:spPr/>
    </dgm:pt>
    <dgm:pt modelId="{1F1A9A45-945E-4393-81EA-485D11838B25}" type="pres">
      <dgm:prSet presAssocID="{AD4BFD18-1BBD-4DB5-BBC9-1A1FA351906F}" presName="sibTrans" presStyleCnt="0"/>
      <dgm:spPr/>
    </dgm:pt>
    <dgm:pt modelId="{18662C91-C205-40CA-BD69-759A660B62C7}" type="pres">
      <dgm:prSet presAssocID="{D4A2C0DB-EC44-47E7-9B1E-BF57CF1299CB}" presName="composite" presStyleCnt="0"/>
      <dgm:spPr/>
    </dgm:pt>
    <dgm:pt modelId="{C8BDFECB-196F-415A-B867-FA4172466DA9}" type="pres">
      <dgm:prSet presAssocID="{D4A2C0DB-EC44-47E7-9B1E-BF57CF1299CB}" presName="First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D936C-7325-4898-B2C2-B1B8A9E4BEAE}" type="pres">
      <dgm:prSet presAssocID="{D4A2C0DB-EC44-47E7-9B1E-BF57CF1299CB}" presName="Parent" presStyleLbl="alignNode1" presStyleIdx="3" presStyleCnt="6" custLinFactNeighborY="-132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A86E65-8D5D-4866-9D3E-2238D519909C}" type="pres">
      <dgm:prSet presAssocID="{D4A2C0DB-EC44-47E7-9B1E-BF57CF1299CB}" presName="Accent" presStyleLbl="parChTrans1D1" presStyleIdx="3" presStyleCnt="6"/>
      <dgm:spPr/>
    </dgm:pt>
    <dgm:pt modelId="{C82A719A-DCC2-4CEB-97AD-1EF302C5A5D2}" type="pres">
      <dgm:prSet presAssocID="{50186BAF-0826-42F1-9E08-62282E21A5D0}" presName="sibTrans" presStyleCnt="0"/>
      <dgm:spPr/>
    </dgm:pt>
    <dgm:pt modelId="{51EC2527-BF22-43F0-885D-40293F92AC99}" type="pres">
      <dgm:prSet presAssocID="{6FFE1828-AC0F-4824-96C4-6164B18F9A78}" presName="composite" presStyleCnt="0"/>
      <dgm:spPr/>
    </dgm:pt>
    <dgm:pt modelId="{D0F619A5-8E79-4375-8513-9420C12154FF}" type="pres">
      <dgm:prSet presAssocID="{6FFE1828-AC0F-4824-96C4-6164B18F9A78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8220E9-6E21-4BFE-A942-8378DE3C0B75}" type="pres">
      <dgm:prSet presAssocID="{6FFE1828-AC0F-4824-96C4-6164B18F9A78}" presName="Parent" presStyleLbl="alignNode1" presStyleIdx="4" presStyleCnt="6" custLinFactNeighborY="-132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00B16-5365-43E1-9B67-9B29FE8404B8}" type="pres">
      <dgm:prSet presAssocID="{6FFE1828-AC0F-4824-96C4-6164B18F9A78}" presName="Accent" presStyleLbl="parChTrans1D1" presStyleIdx="4" presStyleCnt="6"/>
      <dgm:spPr/>
    </dgm:pt>
    <dgm:pt modelId="{10DB04CA-4A5B-4971-A357-7E785DC3077A}" type="pres">
      <dgm:prSet presAssocID="{A1309E7C-468D-4988-A911-A062FAA617DB}" presName="sibTrans" presStyleCnt="0"/>
      <dgm:spPr/>
    </dgm:pt>
    <dgm:pt modelId="{41E94D7D-8D61-45CD-9DA2-D4FFEA70C01D}" type="pres">
      <dgm:prSet presAssocID="{E4ED2FC8-8F6B-42E2-AAB1-94DC3FCC1CBC}" presName="composite" presStyleCnt="0"/>
      <dgm:spPr/>
    </dgm:pt>
    <dgm:pt modelId="{C4C46517-3278-46D1-AE87-F6A5F309016F}" type="pres">
      <dgm:prSet presAssocID="{E4ED2FC8-8F6B-42E2-AAB1-94DC3FCC1CBC}" presName="First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7407F9-F264-40F9-9D35-6BD854144B58}" type="pres">
      <dgm:prSet presAssocID="{E4ED2FC8-8F6B-42E2-AAB1-94DC3FCC1CBC}" presName="Parent" presStyleLbl="alignNode1" presStyleIdx="5" presStyleCnt="6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76AE1-2AED-4ED3-BBC8-F5AC365FDB9B}" type="pres">
      <dgm:prSet presAssocID="{E4ED2FC8-8F6B-42E2-AAB1-94DC3FCC1CBC}" presName="Accent" presStyleLbl="parChTrans1D1" presStyleIdx="5" presStyleCnt="6"/>
      <dgm:spPr/>
    </dgm:pt>
  </dgm:ptLst>
  <dgm:cxnLst>
    <dgm:cxn modelId="{05C02C0B-FF6D-4D97-B2A4-8A025A60DE73}" type="presOf" srcId="{A9833DE7-685C-4852-ADFE-362F413A6F6A}" destId="{C4C46517-3278-46D1-AE87-F6A5F309016F}" srcOrd="0" destOrd="0" presId="urn:microsoft.com/office/officeart/2011/layout/TabList"/>
    <dgm:cxn modelId="{9B804D19-7C08-4447-B30D-0E0FF378970E}" type="presOf" srcId="{8950DD69-5402-4D8B-9931-8414CE5AA760}" destId="{631F0732-831F-4EBB-9241-F6A9E2650D02}" srcOrd="0" destOrd="0" presId="urn:microsoft.com/office/officeart/2011/layout/TabList"/>
    <dgm:cxn modelId="{3C9DE9EB-9549-498A-8ED3-374E5D5A806B}" type="presOf" srcId="{D4A2C0DB-EC44-47E7-9B1E-BF57CF1299CB}" destId="{835D936C-7325-4898-B2C2-B1B8A9E4BEAE}" srcOrd="0" destOrd="0" presId="urn:microsoft.com/office/officeart/2011/layout/TabList"/>
    <dgm:cxn modelId="{FAB9405A-AAF7-4BF1-B3D8-FAA91A2D4A99}" type="presOf" srcId="{F613009C-E0A8-4B56-A5C0-5F2EA827F899}" destId="{9AC83AC1-56A0-4A7C-B346-99B0D35E8947}" srcOrd="0" destOrd="0" presId="urn:microsoft.com/office/officeart/2011/layout/TabList"/>
    <dgm:cxn modelId="{8CB1203F-99CC-48AC-8390-5244CB37AD22}" srcId="{6FFE1828-AC0F-4824-96C4-6164B18F9A78}" destId="{9058C0AA-48AB-424E-A53F-27163C63F5B6}" srcOrd="0" destOrd="0" parTransId="{F4E87468-D48B-40D7-B4B0-42DD0C7FD178}" sibTransId="{E44E2FB3-9119-4BC4-B859-E6EB16E380F4}"/>
    <dgm:cxn modelId="{51290174-79FC-4B5F-BA48-E2BF8DE3DA5E}" type="presOf" srcId="{5DB86888-2651-4189-BDB3-BE239556201B}" destId="{1EF899F7-44A8-44AB-9E01-98DA7902E46C}" srcOrd="0" destOrd="0" presId="urn:microsoft.com/office/officeart/2011/layout/TabList"/>
    <dgm:cxn modelId="{B4FFEBDD-C298-492B-9C8D-848723863EE0}" type="presOf" srcId="{262C4C30-F0E9-40A1-B87B-D5A134D68ABE}" destId="{05BF9654-04F6-4166-B2D0-EAFDE5AD7751}" srcOrd="0" destOrd="0" presId="urn:microsoft.com/office/officeart/2011/layout/TabList"/>
    <dgm:cxn modelId="{D565FF28-1512-434F-878C-CA4657868659}" srcId="{262C4C30-F0E9-40A1-B87B-D5A134D68ABE}" destId="{8950DD69-5402-4D8B-9931-8414CE5AA760}" srcOrd="0" destOrd="0" parTransId="{63BC15A2-A77A-412D-A67F-172DBEEBDA18}" sibTransId="{FC99CB47-A32D-4C84-B526-59B02A2AC1D5}"/>
    <dgm:cxn modelId="{1CDA4401-40BC-4765-B9D2-4A6BF8A6DD08}" type="presOf" srcId="{4EAEE9DA-1E95-4686-BA93-9CDCE8CA5161}" destId="{05DFCA1C-4F33-4389-80D5-27FCA4D2F6C3}" srcOrd="0" destOrd="0" presId="urn:microsoft.com/office/officeart/2011/layout/TabList"/>
    <dgm:cxn modelId="{5FDFD638-F70D-4D9B-8F27-5078A02E1226}" type="presOf" srcId="{6FFE1828-AC0F-4824-96C4-6164B18F9A78}" destId="{A58220E9-6E21-4BFE-A942-8378DE3C0B75}" srcOrd="0" destOrd="0" presId="urn:microsoft.com/office/officeart/2011/layout/TabList"/>
    <dgm:cxn modelId="{9D184FEE-E6FE-418D-A6DB-FCD35204596F}" srcId="{5DB86888-2651-4189-BDB3-BE239556201B}" destId="{4EAEE9DA-1E95-4686-BA93-9CDCE8CA5161}" srcOrd="0" destOrd="0" parTransId="{2F018741-2D65-4E89-B56A-4943299D8E90}" sibTransId="{C83E4F61-C0D1-4EEC-AFB7-CD5E6C3F48A0}"/>
    <dgm:cxn modelId="{CF8EEABF-7999-4AF0-8575-2E86D6305071}" type="presOf" srcId="{631F6B0C-13AA-4E64-9DF9-5CB20FB2F696}" destId="{063D19F4-D82D-47B5-A557-41F98A65ACFD}" srcOrd="0" destOrd="0" presId="urn:microsoft.com/office/officeart/2011/layout/TabList"/>
    <dgm:cxn modelId="{A3D87B7D-6892-444C-ABD8-0B2132F9C441}" type="presOf" srcId="{E4ED2FC8-8F6B-42E2-AAB1-94DC3FCC1CBC}" destId="{D77407F9-F264-40F9-9D35-6BD854144B58}" srcOrd="0" destOrd="0" presId="urn:microsoft.com/office/officeart/2011/layout/TabList"/>
    <dgm:cxn modelId="{8FED5CD7-96E1-462F-8100-714EEE1B5D92}" type="presOf" srcId="{3BA90E7A-A851-4B53-940E-8544AD4D4627}" destId="{57AD8FD9-4FEA-43FE-8D1F-9CCACCC4DAFF}" srcOrd="0" destOrd="0" presId="urn:microsoft.com/office/officeart/2011/layout/TabList"/>
    <dgm:cxn modelId="{F7AD9E3B-226E-46C1-841E-21BB12F5B2F9}" srcId="{5DB86888-2651-4189-BDB3-BE239556201B}" destId="{E4ED2FC8-8F6B-42E2-AAB1-94DC3FCC1CBC}" srcOrd="5" destOrd="0" parTransId="{F7EEC1A9-048A-4567-B01B-A29390971067}" sibTransId="{886D6157-0269-46E5-912A-44F023E05BE2}"/>
    <dgm:cxn modelId="{9EAED6B9-33B9-4D77-991B-470CFCDF6516}" srcId="{631F6B0C-13AA-4E64-9DF9-5CB20FB2F696}" destId="{3BA90E7A-A851-4B53-940E-8544AD4D4627}" srcOrd="0" destOrd="0" parTransId="{00BB025B-DD3B-4DF3-B76F-A7064FE3A7BD}" sibTransId="{65FD1CC8-0EC0-407E-A6A4-68365E41DEB1}"/>
    <dgm:cxn modelId="{50C48140-3DBB-48B4-BB1F-D4AD36E0D8E9}" srcId="{5DB86888-2651-4189-BDB3-BE239556201B}" destId="{631F6B0C-13AA-4E64-9DF9-5CB20FB2F696}" srcOrd="1" destOrd="0" parTransId="{C6EB5261-CA69-42AB-8782-8A9489A9CBD9}" sibTransId="{1F79E0F1-B655-4C4C-BE38-0975F713006C}"/>
    <dgm:cxn modelId="{26640213-3323-45D6-873E-128DC0E212C9}" srcId="{5DB86888-2651-4189-BDB3-BE239556201B}" destId="{D4A2C0DB-EC44-47E7-9B1E-BF57CF1299CB}" srcOrd="3" destOrd="0" parTransId="{62C705D9-D105-4B89-A210-3C55A9FA8B3F}" sibTransId="{50186BAF-0826-42F1-9E08-62282E21A5D0}"/>
    <dgm:cxn modelId="{12220AB7-A438-44CC-BD47-D2527514556F}" type="presOf" srcId="{9058C0AA-48AB-424E-A53F-27163C63F5B6}" destId="{D0F619A5-8E79-4375-8513-9420C12154FF}" srcOrd="0" destOrd="0" presId="urn:microsoft.com/office/officeart/2011/layout/TabList"/>
    <dgm:cxn modelId="{A54E0533-9D7C-42DA-81F4-919FC04CC2EA}" srcId="{E4ED2FC8-8F6B-42E2-AAB1-94DC3FCC1CBC}" destId="{A9833DE7-685C-4852-ADFE-362F413A6F6A}" srcOrd="0" destOrd="0" parTransId="{061A0EE2-5484-47C0-A6D2-380FB1A586D9}" sibTransId="{E8DF4029-D07A-441D-9CD8-6441AB6B6E28}"/>
    <dgm:cxn modelId="{551E436F-BD9C-47F6-89C7-467C619C0B57}" type="presOf" srcId="{9A0D0646-7FD5-41BE-9BA2-A952B9FB4863}" destId="{C8BDFECB-196F-415A-B867-FA4172466DA9}" srcOrd="0" destOrd="0" presId="urn:microsoft.com/office/officeart/2011/layout/TabList"/>
    <dgm:cxn modelId="{A94545DE-A0E6-4909-A411-18579CB2CDEC}" srcId="{4EAEE9DA-1E95-4686-BA93-9CDCE8CA5161}" destId="{F613009C-E0A8-4B56-A5C0-5F2EA827F899}" srcOrd="0" destOrd="0" parTransId="{F74B557F-32E9-4A2C-9F05-D442B8C0603D}" sibTransId="{34372FFF-B917-4768-B4AB-5C56F6AF762D}"/>
    <dgm:cxn modelId="{1B5AF07B-144B-4442-B4F6-47A8C3FF3827}" srcId="{5DB86888-2651-4189-BDB3-BE239556201B}" destId="{6FFE1828-AC0F-4824-96C4-6164B18F9A78}" srcOrd="4" destOrd="0" parTransId="{01F2C0A1-22F5-4574-A89E-4B24A8BC45B8}" sibTransId="{A1309E7C-468D-4988-A911-A062FAA617DB}"/>
    <dgm:cxn modelId="{46BDB1FE-7219-4908-9FA4-1F1447D818BD}" srcId="{5DB86888-2651-4189-BDB3-BE239556201B}" destId="{262C4C30-F0E9-40A1-B87B-D5A134D68ABE}" srcOrd="2" destOrd="0" parTransId="{2295EEE9-E4BE-4E16-94DF-63F9BD4424E4}" sibTransId="{AD4BFD18-1BBD-4DB5-BBC9-1A1FA351906F}"/>
    <dgm:cxn modelId="{7A764A24-1DB7-4A03-A9A7-168F01B5CEAC}" srcId="{D4A2C0DB-EC44-47E7-9B1E-BF57CF1299CB}" destId="{9A0D0646-7FD5-41BE-9BA2-A952B9FB4863}" srcOrd="0" destOrd="0" parTransId="{12C3D069-D45E-48DD-AAE8-385C01B1B5D0}" sibTransId="{9FDD6544-9571-4E72-A34E-2666D9AC7184}"/>
    <dgm:cxn modelId="{B65F0C88-F45F-476D-A977-34E229BA9677}" type="presParOf" srcId="{1EF899F7-44A8-44AB-9E01-98DA7902E46C}" destId="{E4DB488F-2C04-47BA-AEDC-555CB59D1432}" srcOrd="0" destOrd="0" presId="urn:microsoft.com/office/officeart/2011/layout/TabList"/>
    <dgm:cxn modelId="{E34A458D-B313-4D00-9886-8B2DE1A14D15}" type="presParOf" srcId="{E4DB488F-2C04-47BA-AEDC-555CB59D1432}" destId="{9AC83AC1-56A0-4A7C-B346-99B0D35E8947}" srcOrd="0" destOrd="0" presId="urn:microsoft.com/office/officeart/2011/layout/TabList"/>
    <dgm:cxn modelId="{56687DA7-22C8-4191-A65E-FC30D84480AB}" type="presParOf" srcId="{E4DB488F-2C04-47BA-AEDC-555CB59D1432}" destId="{05DFCA1C-4F33-4389-80D5-27FCA4D2F6C3}" srcOrd="1" destOrd="0" presId="urn:microsoft.com/office/officeart/2011/layout/TabList"/>
    <dgm:cxn modelId="{C1E4F3DE-D7DC-498D-9895-8CFC87D3548C}" type="presParOf" srcId="{E4DB488F-2C04-47BA-AEDC-555CB59D1432}" destId="{B2C30782-2723-41CC-A276-F1E756E74A79}" srcOrd="2" destOrd="0" presId="urn:microsoft.com/office/officeart/2011/layout/TabList"/>
    <dgm:cxn modelId="{9B152D1A-B61A-4806-AAF2-C606947EEE9A}" type="presParOf" srcId="{1EF899F7-44A8-44AB-9E01-98DA7902E46C}" destId="{FD730D8C-8F79-44DD-BE9E-2AFB5A716855}" srcOrd="1" destOrd="0" presId="urn:microsoft.com/office/officeart/2011/layout/TabList"/>
    <dgm:cxn modelId="{62D708A7-826F-48DF-8D3B-C3E69B482306}" type="presParOf" srcId="{1EF899F7-44A8-44AB-9E01-98DA7902E46C}" destId="{2A088082-F6CE-46BE-9850-04DC20A94E85}" srcOrd="2" destOrd="0" presId="urn:microsoft.com/office/officeart/2011/layout/TabList"/>
    <dgm:cxn modelId="{81D37332-01F1-463D-BAAA-71A73D94C94B}" type="presParOf" srcId="{2A088082-F6CE-46BE-9850-04DC20A94E85}" destId="{57AD8FD9-4FEA-43FE-8D1F-9CCACCC4DAFF}" srcOrd="0" destOrd="0" presId="urn:microsoft.com/office/officeart/2011/layout/TabList"/>
    <dgm:cxn modelId="{EC762A80-953B-4946-B598-63DE5A424197}" type="presParOf" srcId="{2A088082-F6CE-46BE-9850-04DC20A94E85}" destId="{063D19F4-D82D-47B5-A557-41F98A65ACFD}" srcOrd="1" destOrd="0" presId="urn:microsoft.com/office/officeart/2011/layout/TabList"/>
    <dgm:cxn modelId="{6B03FCA3-0D85-424F-97D6-BD5803D6387A}" type="presParOf" srcId="{2A088082-F6CE-46BE-9850-04DC20A94E85}" destId="{544E15C8-27D3-4A7F-8AB0-BA814E45ED11}" srcOrd="2" destOrd="0" presId="urn:microsoft.com/office/officeart/2011/layout/TabList"/>
    <dgm:cxn modelId="{48C148ED-5F45-4F5E-AF0A-6B1C68A56073}" type="presParOf" srcId="{1EF899F7-44A8-44AB-9E01-98DA7902E46C}" destId="{82E4CC75-F483-4197-BDC2-DC2594DD7D01}" srcOrd="3" destOrd="0" presId="urn:microsoft.com/office/officeart/2011/layout/TabList"/>
    <dgm:cxn modelId="{E15E8E20-7CAD-4FA0-B8BB-BD32ABB0E6D3}" type="presParOf" srcId="{1EF899F7-44A8-44AB-9E01-98DA7902E46C}" destId="{A85BB424-D942-4AA9-9382-A7138258298E}" srcOrd="4" destOrd="0" presId="urn:microsoft.com/office/officeart/2011/layout/TabList"/>
    <dgm:cxn modelId="{B21389CA-61FA-48F0-BC4C-67A567873243}" type="presParOf" srcId="{A85BB424-D942-4AA9-9382-A7138258298E}" destId="{631F0732-831F-4EBB-9241-F6A9E2650D02}" srcOrd="0" destOrd="0" presId="urn:microsoft.com/office/officeart/2011/layout/TabList"/>
    <dgm:cxn modelId="{19C7A79C-5404-4F1F-9D51-FC6960F1DE7E}" type="presParOf" srcId="{A85BB424-D942-4AA9-9382-A7138258298E}" destId="{05BF9654-04F6-4166-B2D0-EAFDE5AD7751}" srcOrd="1" destOrd="0" presId="urn:microsoft.com/office/officeart/2011/layout/TabList"/>
    <dgm:cxn modelId="{75B82774-B452-4DFB-87F6-DF558488502F}" type="presParOf" srcId="{A85BB424-D942-4AA9-9382-A7138258298E}" destId="{F81AE3D2-BA36-40DF-9D2D-25C74C1AD866}" srcOrd="2" destOrd="0" presId="urn:microsoft.com/office/officeart/2011/layout/TabList"/>
    <dgm:cxn modelId="{F55C7205-61A8-4B9F-BD4A-97AD04468E94}" type="presParOf" srcId="{1EF899F7-44A8-44AB-9E01-98DA7902E46C}" destId="{1F1A9A45-945E-4393-81EA-485D11838B25}" srcOrd="5" destOrd="0" presId="urn:microsoft.com/office/officeart/2011/layout/TabList"/>
    <dgm:cxn modelId="{903615C5-2198-417F-BE58-9E8057724D91}" type="presParOf" srcId="{1EF899F7-44A8-44AB-9E01-98DA7902E46C}" destId="{18662C91-C205-40CA-BD69-759A660B62C7}" srcOrd="6" destOrd="0" presId="urn:microsoft.com/office/officeart/2011/layout/TabList"/>
    <dgm:cxn modelId="{44E207DE-8E35-4E09-9171-B404D91FAEE3}" type="presParOf" srcId="{18662C91-C205-40CA-BD69-759A660B62C7}" destId="{C8BDFECB-196F-415A-B867-FA4172466DA9}" srcOrd="0" destOrd="0" presId="urn:microsoft.com/office/officeart/2011/layout/TabList"/>
    <dgm:cxn modelId="{00574F55-C2AA-4A72-802A-4002264306FA}" type="presParOf" srcId="{18662C91-C205-40CA-BD69-759A660B62C7}" destId="{835D936C-7325-4898-B2C2-B1B8A9E4BEAE}" srcOrd="1" destOrd="0" presId="urn:microsoft.com/office/officeart/2011/layout/TabList"/>
    <dgm:cxn modelId="{7E14B423-BCCE-400D-9271-7E4A0205F070}" type="presParOf" srcId="{18662C91-C205-40CA-BD69-759A660B62C7}" destId="{3EA86E65-8D5D-4866-9D3E-2238D519909C}" srcOrd="2" destOrd="0" presId="urn:microsoft.com/office/officeart/2011/layout/TabList"/>
    <dgm:cxn modelId="{6601D12E-483D-4A59-BB04-7B78E45FD6F8}" type="presParOf" srcId="{1EF899F7-44A8-44AB-9E01-98DA7902E46C}" destId="{C82A719A-DCC2-4CEB-97AD-1EF302C5A5D2}" srcOrd="7" destOrd="0" presId="urn:microsoft.com/office/officeart/2011/layout/TabList"/>
    <dgm:cxn modelId="{14BAEE03-4333-4091-A65E-8D7E09CC58EA}" type="presParOf" srcId="{1EF899F7-44A8-44AB-9E01-98DA7902E46C}" destId="{51EC2527-BF22-43F0-885D-40293F92AC99}" srcOrd="8" destOrd="0" presId="urn:microsoft.com/office/officeart/2011/layout/TabList"/>
    <dgm:cxn modelId="{3114123F-18E1-43D0-9B1C-A7D02E3F6683}" type="presParOf" srcId="{51EC2527-BF22-43F0-885D-40293F92AC99}" destId="{D0F619A5-8E79-4375-8513-9420C12154FF}" srcOrd="0" destOrd="0" presId="urn:microsoft.com/office/officeart/2011/layout/TabList"/>
    <dgm:cxn modelId="{B99E2C44-5238-4D98-8A19-3AB512EF6122}" type="presParOf" srcId="{51EC2527-BF22-43F0-885D-40293F92AC99}" destId="{A58220E9-6E21-4BFE-A942-8378DE3C0B75}" srcOrd="1" destOrd="0" presId="urn:microsoft.com/office/officeart/2011/layout/TabList"/>
    <dgm:cxn modelId="{5A382CA5-359D-4059-A9EE-7A772E81F79A}" type="presParOf" srcId="{51EC2527-BF22-43F0-885D-40293F92AC99}" destId="{5F500B16-5365-43E1-9B67-9B29FE8404B8}" srcOrd="2" destOrd="0" presId="urn:microsoft.com/office/officeart/2011/layout/TabList"/>
    <dgm:cxn modelId="{6D7F7071-1E91-4C29-A058-F74D862F13AB}" type="presParOf" srcId="{1EF899F7-44A8-44AB-9E01-98DA7902E46C}" destId="{10DB04CA-4A5B-4971-A357-7E785DC3077A}" srcOrd="9" destOrd="0" presId="urn:microsoft.com/office/officeart/2011/layout/TabList"/>
    <dgm:cxn modelId="{189DC21D-AE01-4353-A407-BCBA1A2D37D9}" type="presParOf" srcId="{1EF899F7-44A8-44AB-9E01-98DA7902E46C}" destId="{41E94D7D-8D61-45CD-9DA2-D4FFEA70C01D}" srcOrd="10" destOrd="0" presId="urn:microsoft.com/office/officeart/2011/layout/TabList"/>
    <dgm:cxn modelId="{05B8CAFE-4537-44FE-A943-70A3BA2ED025}" type="presParOf" srcId="{41E94D7D-8D61-45CD-9DA2-D4FFEA70C01D}" destId="{C4C46517-3278-46D1-AE87-F6A5F309016F}" srcOrd="0" destOrd="0" presId="urn:microsoft.com/office/officeart/2011/layout/TabList"/>
    <dgm:cxn modelId="{0DC0D4E2-56C9-4B7B-9FA1-6CE27C91178C}" type="presParOf" srcId="{41E94D7D-8D61-45CD-9DA2-D4FFEA70C01D}" destId="{D77407F9-F264-40F9-9D35-6BD854144B58}" srcOrd="1" destOrd="0" presId="urn:microsoft.com/office/officeart/2011/layout/TabList"/>
    <dgm:cxn modelId="{A83E46E6-604A-4D2F-87DD-3F5DC5A5B5A8}" type="presParOf" srcId="{41E94D7D-8D61-45CD-9DA2-D4FFEA70C01D}" destId="{9EC76AE1-2AED-4ED3-BBC8-F5AC365FDB9B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648A66-1D9F-4757-A75E-4C402866CD1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8F0FF2-4919-4E43-832B-948EC67AD3E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Awareness</a:t>
          </a:r>
          <a:endParaRPr lang="en-US" sz="1500" dirty="0">
            <a:latin typeface="Garamond" panose="02020404030301010803" pitchFamily="18" charset="0"/>
          </a:endParaRPr>
        </a:p>
      </dgm:t>
    </dgm:pt>
    <dgm:pt modelId="{2E1CC494-FEBF-4133-894E-7FA29195006C}" type="parTrans" cxnId="{14C8721A-398D-466A-AE67-E8E4214442FA}">
      <dgm:prSet/>
      <dgm:spPr/>
      <dgm:t>
        <a:bodyPr/>
        <a:lstStyle/>
        <a:p>
          <a:endParaRPr lang="en-US"/>
        </a:p>
      </dgm:t>
    </dgm:pt>
    <dgm:pt modelId="{9728CFEE-4E28-4B44-940C-A84DDB0C6D82}" type="sibTrans" cxnId="{14C8721A-398D-466A-AE67-E8E4214442FA}">
      <dgm:prSet/>
      <dgm:spPr/>
      <dgm:t>
        <a:bodyPr/>
        <a:lstStyle/>
        <a:p>
          <a:endParaRPr lang="en-US"/>
        </a:p>
      </dgm:t>
    </dgm:pt>
    <dgm:pt modelId="{6953A98B-A785-4800-90F4-F4EB64E3EB85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Consideration</a:t>
          </a:r>
          <a:endParaRPr lang="en-US" sz="1500" dirty="0">
            <a:latin typeface="Garamond" panose="02020404030301010803" pitchFamily="18" charset="0"/>
          </a:endParaRPr>
        </a:p>
      </dgm:t>
    </dgm:pt>
    <dgm:pt modelId="{478A0B41-E8A8-49D7-AF1B-01E9748BA5FE}" type="parTrans" cxnId="{A67CA0D3-E05C-4E32-A579-AEB7E21177C3}">
      <dgm:prSet/>
      <dgm:spPr/>
      <dgm:t>
        <a:bodyPr/>
        <a:lstStyle/>
        <a:p>
          <a:endParaRPr lang="en-US"/>
        </a:p>
      </dgm:t>
    </dgm:pt>
    <dgm:pt modelId="{0AA76792-B14E-4295-9A06-315ACB4E206E}" type="sibTrans" cxnId="{A67CA0D3-E05C-4E32-A579-AEB7E21177C3}">
      <dgm:prSet/>
      <dgm:spPr/>
      <dgm:t>
        <a:bodyPr/>
        <a:lstStyle/>
        <a:p>
          <a:endParaRPr lang="en-US"/>
        </a:p>
      </dgm:t>
    </dgm:pt>
    <dgm:pt modelId="{F06A6175-2594-4AA5-A23F-06C439625EDB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Attitude</a:t>
          </a:r>
          <a:endParaRPr lang="en-US" sz="1500" dirty="0">
            <a:latin typeface="Garamond" panose="02020404030301010803" pitchFamily="18" charset="0"/>
          </a:endParaRPr>
        </a:p>
      </dgm:t>
    </dgm:pt>
    <dgm:pt modelId="{F14FEC0C-BF13-47CA-908A-D319D6FEC922}" type="parTrans" cxnId="{43FF9E8E-F456-415D-8390-8FD4DEA42AE8}">
      <dgm:prSet/>
      <dgm:spPr/>
      <dgm:t>
        <a:bodyPr/>
        <a:lstStyle/>
        <a:p>
          <a:endParaRPr lang="en-US"/>
        </a:p>
      </dgm:t>
    </dgm:pt>
    <dgm:pt modelId="{6D951F4B-72AC-43A2-A73C-E7359186AA22}" type="sibTrans" cxnId="{43FF9E8E-F456-415D-8390-8FD4DEA42AE8}">
      <dgm:prSet/>
      <dgm:spPr/>
      <dgm:t>
        <a:bodyPr/>
        <a:lstStyle/>
        <a:p>
          <a:endParaRPr lang="en-US"/>
        </a:p>
      </dgm:t>
    </dgm:pt>
    <dgm:pt modelId="{95CEF9C3-2FC0-4027-8D2C-2B02E1C89E68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Trial</a:t>
          </a:r>
          <a:endParaRPr lang="en-US" sz="1500" dirty="0">
            <a:latin typeface="Garamond" panose="02020404030301010803" pitchFamily="18" charset="0"/>
          </a:endParaRPr>
        </a:p>
      </dgm:t>
    </dgm:pt>
    <dgm:pt modelId="{63929EF4-9155-4CFD-B98E-C53607098593}" type="parTrans" cxnId="{6F1F0E83-CF3F-4B8D-A05A-CE4913D4314D}">
      <dgm:prSet/>
      <dgm:spPr/>
      <dgm:t>
        <a:bodyPr/>
        <a:lstStyle/>
        <a:p>
          <a:endParaRPr lang="en-US"/>
        </a:p>
      </dgm:t>
    </dgm:pt>
    <dgm:pt modelId="{08A74CB9-C696-4B9E-AC9D-CA2227C4B8AA}" type="sibTrans" cxnId="{6F1F0E83-CF3F-4B8D-A05A-CE4913D4314D}">
      <dgm:prSet/>
      <dgm:spPr/>
      <dgm:t>
        <a:bodyPr/>
        <a:lstStyle/>
        <a:p>
          <a:endParaRPr lang="en-US"/>
        </a:p>
      </dgm:t>
    </dgm:pt>
    <dgm:pt modelId="{550D3F94-D666-40EA-BB5D-407A697D6F52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Repeat/</a:t>
          </a:r>
        </a:p>
        <a:p>
          <a:r>
            <a:rPr lang="en-US" sz="1500" dirty="0" smtClean="0">
              <a:latin typeface="Garamond" panose="02020404030301010803" pitchFamily="18" charset="0"/>
            </a:rPr>
            <a:t>Loyalty</a:t>
          </a:r>
          <a:endParaRPr lang="en-US" sz="1500" dirty="0">
            <a:latin typeface="Garamond" panose="02020404030301010803" pitchFamily="18" charset="0"/>
          </a:endParaRPr>
        </a:p>
      </dgm:t>
    </dgm:pt>
    <dgm:pt modelId="{9F80251A-C12F-4BB0-A875-139AB9D04967}" type="parTrans" cxnId="{E679B3C6-787A-4209-AEA5-5EB822A64355}">
      <dgm:prSet/>
      <dgm:spPr/>
      <dgm:t>
        <a:bodyPr/>
        <a:lstStyle/>
        <a:p>
          <a:endParaRPr lang="en-US"/>
        </a:p>
      </dgm:t>
    </dgm:pt>
    <dgm:pt modelId="{6DBD69AA-AC25-47F3-8E4F-16D4F631857B}" type="sibTrans" cxnId="{E679B3C6-787A-4209-AEA5-5EB822A64355}">
      <dgm:prSet/>
      <dgm:spPr/>
      <dgm:t>
        <a:bodyPr/>
        <a:lstStyle/>
        <a:p>
          <a:endParaRPr lang="en-US"/>
        </a:p>
      </dgm:t>
    </dgm:pt>
    <dgm:pt modelId="{7CEC7EC9-1427-4FFA-A71A-ADDD4F5CC644}" type="pres">
      <dgm:prSet presAssocID="{B8648A66-1D9F-4757-A75E-4C402866CD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D8F967-F6E3-487A-88B2-8C4A4A5476DE}" type="pres">
      <dgm:prSet presAssocID="{268F0FF2-4919-4E43-832B-948EC67AD3E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A79AC1-C191-4E71-856F-363C30A43D9C}" type="pres">
      <dgm:prSet presAssocID="{9728CFEE-4E28-4B44-940C-A84DDB0C6D8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CB533F7-D7A9-4809-BDB5-C3E7CB596CEB}" type="pres">
      <dgm:prSet presAssocID="{9728CFEE-4E28-4B44-940C-A84DDB0C6D82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5FF22C8-5210-4458-93DC-2E159BC4E3D8}" type="pres">
      <dgm:prSet presAssocID="{6953A98B-A785-4800-90F4-F4EB64E3EB8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86423-78D0-4330-A2CC-96E7F2F0A5C7}" type="pres">
      <dgm:prSet presAssocID="{0AA76792-B14E-4295-9A06-315ACB4E206E}" presName="sibTrans" presStyleLbl="sibTrans2D1" presStyleIdx="1" presStyleCnt="4"/>
      <dgm:spPr/>
      <dgm:t>
        <a:bodyPr/>
        <a:lstStyle/>
        <a:p>
          <a:endParaRPr lang="en-US"/>
        </a:p>
      </dgm:t>
    </dgm:pt>
    <dgm:pt modelId="{59152345-0D4E-4885-A056-93F0A3F646AD}" type="pres">
      <dgm:prSet presAssocID="{0AA76792-B14E-4295-9A06-315ACB4E206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84864F29-D5AE-47DE-98C8-08462A507491}" type="pres">
      <dgm:prSet presAssocID="{F06A6175-2594-4AA5-A23F-06C439625ED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745B39-0E45-4CED-BEB9-E6E79FD6AF2A}" type="pres">
      <dgm:prSet presAssocID="{6D951F4B-72AC-43A2-A73C-E7359186AA2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B0712B0C-262B-44E0-8FC9-426C8B599541}" type="pres">
      <dgm:prSet presAssocID="{6D951F4B-72AC-43A2-A73C-E7359186AA22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9A781E5-DAF4-4B58-83CA-6A8DE01474CE}" type="pres">
      <dgm:prSet presAssocID="{95CEF9C3-2FC0-4027-8D2C-2B02E1C89E6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ED9EE-13B5-436A-8B18-0E14CF31E504}" type="pres">
      <dgm:prSet presAssocID="{08A74CB9-C696-4B9E-AC9D-CA2227C4B8A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DF4B1AE4-9721-46D8-99E4-1A44DD647336}" type="pres">
      <dgm:prSet presAssocID="{08A74CB9-C696-4B9E-AC9D-CA2227C4B8AA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09D8C60A-7A52-49AC-B1F5-719729D31877}" type="pres">
      <dgm:prSet presAssocID="{550D3F94-D666-40EA-BB5D-407A697D6F52}" presName="node" presStyleLbl="node1" presStyleIdx="4" presStyleCnt="5" custLinFactNeighborX="70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FA289F-04F5-4A87-BF4B-4D11D51AE1F7}" type="presOf" srcId="{9728CFEE-4E28-4B44-940C-A84DDB0C6D82}" destId="{2BA79AC1-C191-4E71-856F-363C30A43D9C}" srcOrd="0" destOrd="0" presId="urn:microsoft.com/office/officeart/2005/8/layout/process1"/>
    <dgm:cxn modelId="{01BB8E68-3609-4421-A70A-A189D92401F4}" type="presOf" srcId="{6D951F4B-72AC-43A2-A73C-E7359186AA22}" destId="{7A745B39-0E45-4CED-BEB9-E6E79FD6AF2A}" srcOrd="0" destOrd="0" presId="urn:microsoft.com/office/officeart/2005/8/layout/process1"/>
    <dgm:cxn modelId="{98272FD3-4BC4-455B-8FF4-2D32DAA19DC7}" type="presOf" srcId="{550D3F94-D666-40EA-BB5D-407A697D6F52}" destId="{09D8C60A-7A52-49AC-B1F5-719729D31877}" srcOrd="0" destOrd="0" presId="urn:microsoft.com/office/officeart/2005/8/layout/process1"/>
    <dgm:cxn modelId="{A67CA0D3-E05C-4E32-A579-AEB7E21177C3}" srcId="{B8648A66-1D9F-4757-A75E-4C402866CD1D}" destId="{6953A98B-A785-4800-90F4-F4EB64E3EB85}" srcOrd="1" destOrd="0" parTransId="{478A0B41-E8A8-49D7-AF1B-01E9748BA5FE}" sibTransId="{0AA76792-B14E-4295-9A06-315ACB4E206E}"/>
    <dgm:cxn modelId="{FC1B0726-8CEA-4B2D-9D92-F99A3D7E0D23}" type="presOf" srcId="{95CEF9C3-2FC0-4027-8D2C-2B02E1C89E68}" destId="{49A781E5-DAF4-4B58-83CA-6A8DE01474CE}" srcOrd="0" destOrd="0" presId="urn:microsoft.com/office/officeart/2005/8/layout/process1"/>
    <dgm:cxn modelId="{14C8721A-398D-466A-AE67-E8E4214442FA}" srcId="{B8648A66-1D9F-4757-A75E-4C402866CD1D}" destId="{268F0FF2-4919-4E43-832B-948EC67AD3EC}" srcOrd="0" destOrd="0" parTransId="{2E1CC494-FEBF-4133-894E-7FA29195006C}" sibTransId="{9728CFEE-4E28-4B44-940C-A84DDB0C6D82}"/>
    <dgm:cxn modelId="{43FF9E8E-F456-415D-8390-8FD4DEA42AE8}" srcId="{B8648A66-1D9F-4757-A75E-4C402866CD1D}" destId="{F06A6175-2594-4AA5-A23F-06C439625EDB}" srcOrd="2" destOrd="0" parTransId="{F14FEC0C-BF13-47CA-908A-D319D6FEC922}" sibTransId="{6D951F4B-72AC-43A2-A73C-E7359186AA22}"/>
    <dgm:cxn modelId="{23194F06-EA05-4451-9AC6-1146E2001663}" type="presOf" srcId="{6D951F4B-72AC-43A2-A73C-E7359186AA22}" destId="{B0712B0C-262B-44E0-8FC9-426C8B599541}" srcOrd="1" destOrd="0" presId="urn:microsoft.com/office/officeart/2005/8/layout/process1"/>
    <dgm:cxn modelId="{DBC401A7-0D04-45CC-B9B7-0A4365D982F8}" type="presOf" srcId="{0AA76792-B14E-4295-9A06-315ACB4E206E}" destId="{61586423-78D0-4330-A2CC-96E7F2F0A5C7}" srcOrd="0" destOrd="0" presId="urn:microsoft.com/office/officeart/2005/8/layout/process1"/>
    <dgm:cxn modelId="{70426CE3-5BDC-49C2-ADC1-90D974B6C2CD}" type="presOf" srcId="{0AA76792-B14E-4295-9A06-315ACB4E206E}" destId="{59152345-0D4E-4885-A056-93F0A3F646AD}" srcOrd="1" destOrd="0" presId="urn:microsoft.com/office/officeart/2005/8/layout/process1"/>
    <dgm:cxn modelId="{6F1F0E83-CF3F-4B8D-A05A-CE4913D4314D}" srcId="{B8648A66-1D9F-4757-A75E-4C402866CD1D}" destId="{95CEF9C3-2FC0-4027-8D2C-2B02E1C89E68}" srcOrd="3" destOrd="0" parTransId="{63929EF4-9155-4CFD-B98E-C53607098593}" sibTransId="{08A74CB9-C696-4B9E-AC9D-CA2227C4B8AA}"/>
    <dgm:cxn modelId="{86344B60-3F8B-498A-A05F-ABFA4E03BBE0}" type="presOf" srcId="{6953A98B-A785-4800-90F4-F4EB64E3EB85}" destId="{A5FF22C8-5210-4458-93DC-2E159BC4E3D8}" srcOrd="0" destOrd="0" presId="urn:microsoft.com/office/officeart/2005/8/layout/process1"/>
    <dgm:cxn modelId="{E91CD539-27E0-4E6C-9CED-27654FD7684A}" type="presOf" srcId="{F06A6175-2594-4AA5-A23F-06C439625EDB}" destId="{84864F29-D5AE-47DE-98C8-08462A507491}" srcOrd="0" destOrd="0" presId="urn:microsoft.com/office/officeart/2005/8/layout/process1"/>
    <dgm:cxn modelId="{6838BBC3-F128-44DC-A38F-E917B02F854C}" type="presOf" srcId="{268F0FF2-4919-4E43-832B-948EC67AD3EC}" destId="{31D8F967-F6E3-487A-88B2-8C4A4A5476DE}" srcOrd="0" destOrd="0" presId="urn:microsoft.com/office/officeart/2005/8/layout/process1"/>
    <dgm:cxn modelId="{E679B3C6-787A-4209-AEA5-5EB822A64355}" srcId="{B8648A66-1D9F-4757-A75E-4C402866CD1D}" destId="{550D3F94-D666-40EA-BB5D-407A697D6F52}" srcOrd="4" destOrd="0" parTransId="{9F80251A-C12F-4BB0-A875-139AB9D04967}" sibTransId="{6DBD69AA-AC25-47F3-8E4F-16D4F631857B}"/>
    <dgm:cxn modelId="{B0DFC6D7-70E8-44F9-8E20-297FB14A7274}" type="presOf" srcId="{08A74CB9-C696-4B9E-AC9D-CA2227C4B8AA}" destId="{515ED9EE-13B5-436A-8B18-0E14CF31E504}" srcOrd="0" destOrd="0" presId="urn:microsoft.com/office/officeart/2005/8/layout/process1"/>
    <dgm:cxn modelId="{BB35A108-195B-4289-A087-6C1B09F3F66C}" type="presOf" srcId="{08A74CB9-C696-4B9E-AC9D-CA2227C4B8AA}" destId="{DF4B1AE4-9721-46D8-99E4-1A44DD647336}" srcOrd="1" destOrd="0" presId="urn:microsoft.com/office/officeart/2005/8/layout/process1"/>
    <dgm:cxn modelId="{C6C95CE4-E81F-4C7B-883A-68F3D6691403}" type="presOf" srcId="{B8648A66-1D9F-4757-A75E-4C402866CD1D}" destId="{7CEC7EC9-1427-4FFA-A71A-ADDD4F5CC644}" srcOrd="0" destOrd="0" presId="urn:microsoft.com/office/officeart/2005/8/layout/process1"/>
    <dgm:cxn modelId="{1AC7DC14-CA62-4193-B5B1-4CBE6878C1E3}" type="presOf" srcId="{9728CFEE-4E28-4B44-940C-A84DDB0C6D82}" destId="{3CB533F7-D7A9-4809-BDB5-C3E7CB596CEB}" srcOrd="1" destOrd="0" presId="urn:microsoft.com/office/officeart/2005/8/layout/process1"/>
    <dgm:cxn modelId="{E1955E04-9A08-401C-BD61-D796AC592590}" type="presParOf" srcId="{7CEC7EC9-1427-4FFA-A71A-ADDD4F5CC644}" destId="{31D8F967-F6E3-487A-88B2-8C4A4A5476DE}" srcOrd="0" destOrd="0" presId="urn:microsoft.com/office/officeart/2005/8/layout/process1"/>
    <dgm:cxn modelId="{EFA278F7-F7CC-4216-AE7A-181E501C437F}" type="presParOf" srcId="{7CEC7EC9-1427-4FFA-A71A-ADDD4F5CC644}" destId="{2BA79AC1-C191-4E71-856F-363C30A43D9C}" srcOrd="1" destOrd="0" presId="urn:microsoft.com/office/officeart/2005/8/layout/process1"/>
    <dgm:cxn modelId="{FD366FAA-D2F0-4C7C-9FFF-BA458877539B}" type="presParOf" srcId="{2BA79AC1-C191-4E71-856F-363C30A43D9C}" destId="{3CB533F7-D7A9-4809-BDB5-C3E7CB596CEB}" srcOrd="0" destOrd="0" presId="urn:microsoft.com/office/officeart/2005/8/layout/process1"/>
    <dgm:cxn modelId="{C3AC310F-73F1-451B-8FEB-AD1E027CE6CA}" type="presParOf" srcId="{7CEC7EC9-1427-4FFA-A71A-ADDD4F5CC644}" destId="{A5FF22C8-5210-4458-93DC-2E159BC4E3D8}" srcOrd="2" destOrd="0" presId="urn:microsoft.com/office/officeart/2005/8/layout/process1"/>
    <dgm:cxn modelId="{90CAE16D-3B4F-4599-88BF-61C648EE0D7E}" type="presParOf" srcId="{7CEC7EC9-1427-4FFA-A71A-ADDD4F5CC644}" destId="{61586423-78D0-4330-A2CC-96E7F2F0A5C7}" srcOrd="3" destOrd="0" presId="urn:microsoft.com/office/officeart/2005/8/layout/process1"/>
    <dgm:cxn modelId="{D2379673-27CC-4EE6-B596-816A3311F1EE}" type="presParOf" srcId="{61586423-78D0-4330-A2CC-96E7F2F0A5C7}" destId="{59152345-0D4E-4885-A056-93F0A3F646AD}" srcOrd="0" destOrd="0" presId="urn:microsoft.com/office/officeart/2005/8/layout/process1"/>
    <dgm:cxn modelId="{AB1B8E84-F54E-4C92-9D3E-262C5CF96E7F}" type="presParOf" srcId="{7CEC7EC9-1427-4FFA-A71A-ADDD4F5CC644}" destId="{84864F29-D5AE-47DE-98C8-08462A507491}" srcOrd="4" destOrd="0" presId="urn:microsoft.com/office/officeart/2005/8/layout/process1"/>
    <dgm:cxn modelId="{36CA1DA6-C250-445B-A7A3-D35723EE3012}" type="presParOf" srcId="{7CEC7EC9-1427-4FFA-A71A-ADDD4F5CC644}" destId="{7A745B39-0E45-4CED-BEB9-E6E79FD6AF2A}" srcOrd="5" destOrd="0" presId="urn:microsoft.com/office/officeart/2005/8/layout/process1"/>
    <dgm:cxn modelId="{2A1F2F7F-8382-4234-8761-B596CCE13B72}" type="presParOf" srcId="{7A745B39-0E45-4CED-BEB9-E6E79FD6AF2A}" destId="{B0712B0C-262B-44E0-8FC9-426C8B599541}" srcOrd="0" destOrd="0" presId="urn:microsoft.com/office/officeart/2005/8/layout/process1"/>
    <dgm:cxn modelId="{75F1A48E-4EC9-4520-B9CE-2FB1516767CB}" type="presParOf" srcId="{7CEC7EC9-1427-4FFA-A71A-ADDD4F5CC644}" destId="{49A781E5-DAF4-4B58-83CA-6A8DE01474CE}" srcOrd="6" destOrd="0" presId="urn:microsoft.com/office/officeart/2005/8/layout/process1"/>
    <dgm:cxn modelId="{DC47D5EC-8C3D-414A-B82A-ABA68C02584D}" type="presParOf" srcId="{7CEC7EC9-1427-4FFA-A71A-ADDD4F5CC644}" destId="{515ED9EE-13B5-436A-8B18-0E14CF31E504}" srcOrd="7" destOrd="0" presId="urn:microsoft.com/office/officeart/2005/8/layout/process1"/>
    <dgm:cxn modelId="{2B3F61FC-3C63-42DF-B135-B04CA9F87F9E}" type="presParOf" srcId="{515ED9EE-13B5-436A-8B18-0E14CF31E504}" destId="{DF4B1AE4-9721-46D8-99E4-1A44DD647336}" srcOrd="0" destOrd="0" presId="urn:microsoft.com/office/officeart/2005/8/layout/process1"/>
    <dgm:cxn modelId="{5438FA25-1A79-4EBB-B64A-D0D709A3BDDE}" type="presParOf" srcId="{7CEC7EC9-1427-4FFA-A71A-ADDD4F5CC644}" destId="{09D8C60A-7A52-49AC-B1F5-719729D3187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648A66-1D9F-4757-A75E-4C402866CD1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8F0FF2-4919-4E43-832B-948EC67AD3E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Awareness</a:t>
          </a:r>
          <a:endParaRPr lang="en-US" sz="1500" dirty="0">
            <a:latin typeface="Garamond" panose="02020404030301010803" pitchFamily="18" charset="0"/>
          </a:endParaRPr>
        </a:p>
      </dgm:t>
    </dgm:pt>
    <dgm:pt modelId="{2E1CC494-FEBF-4133-894E-7FA29195006C}" type="parTrans" cxnId="{14C8721A-398D-466A-AE67-E8E4214442FA}">
      <dgm:prSet/>
      <dgm:spPr/>
      <dgm:t>
        <a:bodyPr/>
        <a:lstStyle/>
        <a:p>
          <a:endParaRPr lang="en-US"/>
        </a:p>
      </dgm:t>
    </dgm:pt>
    <dgm:pt modelId="{9728CFEE-4E28-4B44-940C-A84DDB0C6D82}" type="sibTrans" cxnId="{14C8721A-398D-466A-AE67-E8E4214442FA}">
      <dgm:prSet/>
      <dgm:spPr/>
      <dgm:t>
        <a:bodyPr/>
        <a:lstStyle/>
        <a:p>
          <a:endParaRPr lang="en-US"/>
        </a:p>
      </dgm:t>
    </dgm:pt>
    <dgm:pt modelId="{6953A98B-A785-4800-90F4-F4EB64E3EB85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Consideration</a:t>
          </a:r>
          <a:endParaRPr lang="en-US" sz="1500" dirty="0">
            <a:latin typeface="Garamond" panose="02020404030301010803" pitchFamily="18" charset="0"/>
          </a:endParaRPr>
        </a:p>
      </dgm:t>
    </dgm:pt>
    <dgm:pt modelId="{478A0B41-E8A8-49D7-AF1B-01E9748BA5FE}" type="parTrans" cxnId="{A67CA0D3-E05C-4E32-A579-AEB7E21177C3}">
      <dgm:prSet/>
      <dgm:spPr/>
      <dgm:t>
        <a:bodyPr/>
        <a:lstStyle/>
        <a:p>
          <a:endParaRPr lang="en-US"/>
        </a:p>
      </dgm:t>
    </dgm:pt>
    <dgm:pt modelId="{0AA76792-B14E-4295-9A06-315ACB4E206E}" type="sibTrans" cxnId="{A67CA0D3-E05C-4E32-A579-AEB7E21177C3}">
      <dgm:prSet/>
      <dgm:spPr/>
      <dgm:t>
        <a:bodyPr/>
        <a:lstStyle/>
        <a:p>
          <a:endParaRPr lang="en-US"/>
        </a:p>
      </dgm:t>
    </dgm:pt>
    <dgm:pt modelId="{F06A6175-2594-4AA5-A23F-06C439625EDB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Attitude</a:t>
          </a:r>
          <a:endParaRPr lang="en-US" sz="1500" dirty="0">
            <a:latin typeface="Garamond" panose="02020404030301010803" pitchFamily="18" charset="0"/>
          </a:endParaRPr>
        </a:p>
      </dgm:t>
    </dgm:pt>
    <dgm:pt modelId="{F14FEC0C-BF13-47CA-908A-D319D6FEC922}" type="parTrans" cxnId="{43FF9E8E-F456-415D-8390-8FD4DEA42AE8}">
      <dgm:prSet/>
      <dgm:spPr/>
      <dgm:t>
        <a:bodyPr/>
        <a:lstStyle/>
        <a:p>
          <a:endParaRPr lang="en-US"/>
        </a:p>
      </dgm:t>
    </dgm:pt>
    <dgm:pt modelId="{6D951F4B-72AC-43A2-A73C-E7359186AA22}" type="sibTrans" cxnId="{43FF9E8E-F456-415D-8390-8FD4DEA42AE8}">
      <dgm:prSet/>
      <dgm:spPr/>
      <dgm:t>
        <a:bodyPr/>
        <a:lstStyle/>
        <a:p>
          <a:endParaRPr lang="en-US"/>
        </a:p>
      </dgm:t>
    </dgm:pt>
    <dgm:pt modelId="{95CEF9C3-2FC0-4027-8D2C-2B02E1C89E68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Trial</a:t>
          </a:r>
          <a:endParaRPr lang="en-US" sz="1500" dirty="0">
            <a:latin typeface="Garamond" panose="02020404030301010803" pitchFamily="18" charset="0"/>
          </a:endParaRPr>
        </a:p>
      </dgm:t>
    </dgm:pt>
    <dgm:pt modelId="{63929EF4-9155-4CFD-B98E-C53607098593}" type="parTrans" cxnId="{6F1F0E83-CF3F-4B8D-A05A-CE4913D4314D}">
      <dgm:prSet/>
      <dgm:spPr/>
      <dgm:t>
        <a:bodyPr/>
        <a:lstStyle/>
        <a:p>
          <a:endParaRPr lang="en-US"/>
        </a:p>
      </dgm:t>
    </dgm:pt>
    <dgm:pt modelId="{08A74CB9-C696-4B9E-AC9D-CA2227C4B8AA}" type="sibTrans" cxnId="{6F1F0E83-CF3F-4B8D-A05A-CE4913D4314D}">
      <dgm:prSet/>
      <dgm:spPr/>
      <dgm:t>
        <a:bodyPr/>
        <a:lstStyle/>
        <a:p>
          <a:endParaRPr lang="en-US"/>
        </a:p>
      </dgm:t>
    </dgm:pt>
    <dgm:pt modelId="{550D3F94-D666-40EA-BB5D-407A697D6F52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500" dirty="0" smtClean="0">
              <a:latin typeface="Garamond" panose="02020404030301010803" pitchFamily="18" charset="0"/>
            </a:rPr>
            <a:t>Repeat/</a:t>
          </a:r>
        </a:p>
        <a:p>
          <a:r>
            <a:rPr lang="en-US" sz="1500" dirty="0" smtClean="0">
              <a:latin typeface="Garamond" panose="02020404030301010803" pitchFamily="18" charset="0"/>
            </a:rPr>
            <a:t>Loyalty</a:t>
          </a:r>
          <a:endParaRPr lang="en-US" sz="1500" dirty="0">
            <a:latin typeface="Garamond" panose="02020404030301010803" pitchFamily="18" charset="0"/>
          </a:endParaRPr>
        </a:p>
      </dgm:t>
    </dgm:pt>
    <dgm:pt modelId="{9F80251A-C12F-4BB0-A875-139AB9D04967}" type="parTrans" cxnId="{E679B3C6-787A-4209-AEA5-5EB822A64355}">
      <dgm:prSet/>
      <dgm:spPr/>
      <dgm:t>
        <a:bodyPr/>
        <a:lstStyle/>
        <a:p>
          <a:endParaRPr lang="en-US"/>
        </a:p>
      </dgm:t>
    </dgm:pt>
    <dgm:pt modelId="{6DBD69AA-AC25-47F3-8E4F-16D4F631857B}" type="sibTrans" cxnId="{E679B3C6-787A-4209-AEA5-5EB822A64355}">
      <dgm:prSet/>
      <dgm:spPr/>
      <dgm:t>
        <a:bodyPr/>
        <a:lstStyle/>
        <a:p>
          <a:endParaRPr lang="en-US"/>
        </a:p>
      </dgm:t>
    </dgm:pt>
    <dgm:pt modelId="{7CEC7EC9-1427-4FFA-A71A-ADDD4F5CC644}" type="pres">
      <dgm:prSet presAssocID="{B8648A66-1D9F-4757-A75E-4C402866CD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D8F967-F6E3-487A-88B2-8C4A4A5476DE}" type="pres">
      <dgm:prSet presAssocID="{268F0FF2-4919-4E43-832B-948EC67AD3E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A79AC1-C191-4E71-856F-363C30A43D9C}" type="pres">
      <dgm:prSet presAssocID="{9728CFEE-4E28-4B44-940C-A84DDB0C6D8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CB533F7-D7A9-4809-BDB5-C3E7CB596CEB}" type="pres">
      <dgm:prSet presAssocID="{9728CFEE-4E28-4B44-940C-A84DDB0C6D82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5FF22C8-5210-4458-93DC-2E159BC4E3D8}" type="pres">
      <dgm:prSet presAssocID="{6953A98B-A785-4800-90F4-F4EB64E3EB8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86423-78D0-4330-A2CC-96E7F2F0A5C7}" type="pres">
      <dgm:prSet presAssocID="{0AA76792-B14E-4295-9A06-315ACB4E206E}" presName="sibTrans" presStyleLbl="sibTrans2D1" presStyleIdx="1" presStyleCnt="4"/>
      <dgm:spPr/>
      <dgm:t>
        <a:bodyPr/>
        <a:lstStyle/>
        <a:p>
          <a:endParaRPr lang="en-US"/>
        </a:p>
      </dgm:t>
    </dgm:pt>
    <dgm:pt modelId="{59152345-0D4E-4885-A056-93F0A3F646AD}" type="pres">
      <dgm:prSet presAssocID="{0AA76792-B14E-4295-9A06-315ACB4E206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84864F29-D5AE-47DE-98C8-08462A507491}" type="pres">
      <dgm:prSet presAssocID="{F06A6175-2594-4AA5-A23F-06C439625ED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745B39-0E45-4CED-BEB9-E6E79FD6AF2A}" type="pres">
      <dgm:prSet presAssocID="{6D951F4B-72AC-43A2-A73C-E7359186AA2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B0712B0C-262B-44E0-8FC9-426C8B599541}" type="pres">
      <dgm:prSet presAssocID="{6D951F4B-72AC-43A2-A73C-E7359186AA22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9A781E5-DAF4-4B58-83CA-6A8DE01474CE}" type="pres">
      <dgm:prSet presAssocID="{95CEF9C3-2FC0-4027-8D2C-2B02E1C89E6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ED9EE-13B5-436A-8B18-0E14CF31E504}" type="pres">
      <dgm:prSet presAssocID="{08A74CB9-C696-4B9E-AC9D-CA2227C4B8A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DF4B1AE4-9721-46D8-99E4-1A44DD647336}" type="pres">
      <dgm:prSet presAssocID="{08A74CB9-C696-4B9E-AC9D-CA2227C4B8AA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09D8C60A-7A52-49AC-B1F5-719729D31877}" type="pres">
      <dgm:prSet presAssocID="{550D3F94-D666-40EA-BB5D-407A697D6F52}" presName="node" presStyleLbl="node1" presStyleIdx="4" presStyleCnt="5" custLinFactNeighborX="70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7CA0D3-E05C-4E32-A579-AEB7E21177C3}" srcId="{B8648A66-1D9F-4757-A75E-4C402866CD1D}" destId="{6953A98B-A785-4800-90F4-F4EB64E3EB85}" srcOrd="1" destOrd="0" parTransId="{478A0B41-E8A8-49D7-AF1B-01E9748BA5FE}" sibTransId="{0AA76792-B14E-4295-9A06-315ACB4E206E}"/>
    <dgm:cxn modelId="{14C8721A-398D-466A-AE67-E8E4214442FA}" srcId="{B8648A66-1D9F-4757-A75E-4C402866CD1D}" destId="{268F0FF2-4919-4E43-832B-948EC67AD3EC}" srcOrd="0" destOrd="0" parTransId="{2E1CC494-FEBF-4133-894E-7FA29195006C}" sibTransId="{9728CFEE-4E28-4B44-940C-A84DDB0C6D82}"/>
    <dgm:cxn modelId="{58732977-E087-49A4-83A6-9426DE5FCCBD}" type="presOf" srcId="{6D951F4B-72AC-43A2-A73C-E7359186AA22}" destId="{B0712B0C-262B-44E0-8FC9-426C8B599541}" srcOrd="1" destOrd="0" presId="urn:microsoft.com/office/officeart/2005/8/layout/process1"/>
    <dgm:cxn modelId="{43FF9E8E-F456-415D-8390-8FD4DEA42AE8}" srcId="{B8648A66-1D9F-4757-A75E-4C402866CD1D}" destId="{F06A6175-2594-4AA5-A23F-06C439625EDB}" srcOrd="2" destOrd="0" parTransId="{F14FEC0C-BF13-47CA-908A-D319D6FEC922}" sibTransId="{6D951F4B-72AC-43A2-A73C-E7359186AA22}"/>
    <dgm:cxn modelId="{19243254-6192-4EAA-AF80-BB1E94390ACC}" type="presOf" srcId="{550D3F94-D666-40EA-BB5D-407A697D6F52}" destId="{09D8C60A-7A52-49AC-B1F5-719729D31877}" srcOrd="0" destOrd="0" presId="urn:microsoft.com/office/officeart/2005/8/layout/process1"/>
    <dgm:cxn modelId="{321F1B04-F8DA-4902-BD5F-EC273320DBC4}" type="presOf" srcId="{95CEF9C3-2FC0-4027-8D2C-2B02E1C89E68}" destId="{49A781E5-DAF4-4B58-83CA-6A8DE01474CE}" srcOrd="0" destOrd="0" presId="urn:microsoft.com/office/officeart/2005/8/layout/process1"/>
    <dgm:cxn modelId="{E0D64263-FDC8-4193-92A8-9B10A926CA56}" type="presOf" srcId="{6D951F4B-72AC-43A2-A73C-E7359186AA22}" destId="{7A745B39-0E45-4CED-BEB9-E6E79FD6AF2A}" srcOrd="0" destOrd="0" presId="urn:microsoft.com/office/officeart/2005/8/layout/process1"/>
    <dgm:cxn modelId="{16024BA7-C679-4793-916D-4A4B942DCB9B}" type="presOf" srcId="{0AA76792-B14E-4295-9A06-315ACB4E206E}" destId="{61586423-78D0-4330-A2CC-96E7F2F0A5C7}" srcOrd="0" destOrd="0" presId="urn:microsoft.com/office/officeart/2005/8/layout/process1"/>
    <dgm:cxn modelId="{8C6B6260-2AF8-410E-8139-24C90EB4223A}" type="presOf" srcId="{B8648A66-1D9F-4757-A75E-4C402866CD1D}" destId="{7CEC7EC9-1427-4FFA-A71A-ADDD4F5CC644}" srcOrd="0" destOrd="0" presId="urn:microsoft.com/office/officeart/2005/8/layout/process1"/>
    <dgm:cxn modelId="{E33C033B-55B0-47DE-B98A-8E1633526C4B}" type="presOf" srcId="{6953A98B-A785-4800-90F4-F4EB64E3EB85}" destId="{A5FF22C8-5210-4458-93DC-2E159BC4E3D8}" srcOrd="0" destOrd="0" presId="urn:microsoft.com/office/officeart/2005/8/layout/process1"/>
    <dgm:cxn modelId="{6FFB72E0-E118-4211-A97F-EDAC3F9ECA16}" type="presOf" srcId="{08A74CB9-C696-4B9E-AC9D-CA2227C4B8AA}" destId="{515ED9EE-13B5-436A-8B18-0E14CF31E504}" srcOrd="0" destOrd="0" presId="urn:microsoft.com/office/officeart/2005/8/layout/process1"/>
    <dgm:cxn modelId="{D536ED60-B4DB-4B74-AA6A-DE2AEDD9F595}" type="presOf" srcId="{9728CFEE-4E28-4B44-940C-A84DDB0C6D82}" destId="{3CB533F7-D7A9-4809-BDB5-C3E7CB596CEB}" srcOrd="1" destOrd="0" presId="urn:microsoft.com/office/officeart/2005/8/layout/process1"/>
    <dgm:cxn modelId="{DBCCF54D-2F99-49BB-9F14-9EC652CF627B}" type="presOf" srcId="{0AA76792-B14E-4295-9A06-315ACB4E206E}" destId="{59152345-0D4E-4885-A056-93F0A3F646AD}" srcOrd="1" destOrd="0" presId="urn:microsoft.com/office/officeart/2005/8/layout/process1"/>
    <dgm:cxn modelId="{15C87CF5-B086-426B-A5E8-2671E3743F90}" type="presOf" srcId="{F06A6175-2594-4AA5-A23F-06C439625EDB}" destId="{84864F29-D5AE-47DE-98C8-08462A507491}" srcOrd="0" destOrd="0" presId="urn:microsoft.com/office/officeart/2005/8/layout/process1"/>
    <dgm:cxn modelId="{6F1F0E83-CF3F-4B8D-A05A-CE4913D4314D}" srcId="{B8648A66-1D9F-4757-A75E-4C402866CD1D}" destId="{95CEF9C3-2FC0-4027-8D2C-2B02E1C89E68}" srcOrd="3" destOrd="0" parTransId="{63929EF4-9155-4CFD-B98E-C53607098593}" sibTransId="{08A74CB9-C696-4B9E-AC9D-CA2227C4B8AA}"/>
    <dgm:cxn modelId="{FAF081A6-FBA2-4812-97FB-9CE70BA7F6B4}" type="presOf" srcId="{9728CFEE-4E28-4B44-940C-A84DDB0C6D82}" destId="{2BA79AC1-C191-4E71-856F-363C30A43D9C}" srcOrd="0" destOrd="0" presId="urn:microsoft.com/office/officeart/2005/8/layout/process1"/>
    <dgm:cxn modelId="{E3ADBE1C-68C9-416C-AF1C-172672ABEA3A}" type="presOf" srcId="{08A74CB9-C696-4B9E-AC9D-CA2227C4B8AA}" destId="{DF4B1AE4-9721-46D8-99E4-1A44DD647336}" srcOrd="1" destOrd="0" presId="urn:microsoft.com/office/officeart/2005/8/layout/process1"/>
    <dgm:cxn modelId="{C594A130-6219-4D2F-9553-417158F51FA5}" type="presOf" srcId="{268F0FF2-4919-4E43-832B-948EC67AD3EC}" destId="{31D8F967-F6E3-487A-88B2-8C4A4A5476DE}" srcOrd="0" destOrd="0" presId="urn:microsoft.com/office/officeart/2005/8/layout/process1"/>
    <dgm:cxn modelId="{E679B3C6-787A-4209-AEA5-5EB822A64355}" srcId="{B8648A66-1D9F-4757-A75E-4C402866CD1D}" destId="{550D3F94-D666-40EA-BB5D-407A697D6F52}" srcOrd="4" destOrd="0" parTransId="{9F80251A-C12F-4BB0-A875-139AB9D04967}" sibTransId="{6DBD69AA-AC25-47F3-8E4F-16D4F631857B}"/>
    <dgm:cxn modelId="{538D7BE6-353F-45E6-A2B0-52C3C57D7640}" type="presParOf" srcId="{7CEC7EC9-1427-4FFA-A71A-ADDD4F5CC644}" destId="{31D8F967-F6E3-487A-88B2-8C4A4A5476DE}" srcOrd="0" destOrd="0" presId="urn:microsoft.com/office/officeart/2005/8/layout/process1"/>
    <dgm:cxn modelId="{35BC1FE1-A69E-45A5-9229-44534BA031DB}" type="presParOf" srcId="{7CEC7EC9-1427-4FFA-A71A-ADDD4F5CC644}" destId="{2BA79AC1-C191-4E71-856F-363C30A43D9C}" srcOrd="1" destOrd="0" presId="urn:microsoft.com/office/officeart/2005/8/layout/process1"/>
    <dgm:cxn modelId="{5F083863-4208-4CEA-9AA3-CFA274DFF32B}" type="presParOf" srcId="{2BA79AC1-C191-4E71-856F-363C30A43D9C}" destId="{3CB533F7-D7A9-4809-BDB5-C3E7CB596CEB}" srcOrd="0" destOrd="0" presId="urn:microsoft.com/office/officeart/2005/8/layout/process1"/>
    <dgm:cxn modelId="{998EC3EC-F591-441D-BDB5-E57D2B9AD187}" type="presParOf" srcId="{7CEC7EC9-1427-4FFA-A71A-ADDD4F5CC644}" destId="{A5FF22C8-5210-4458-93DC-2E159BC4E3D8}" srcOrd="2" destOrd="0" presId="urn:microsoft.com/office/officeart/2005/8/layout/process1"/>
    <dgm:cxn modelId="{8A62E520-27D2-40EC-98F8-DBDA4A02DDF1}" type="presParOf" srcId="{7CEC7EC9-1427-4FFA-A71A-ADDD4F5CC644}" destId="{61586423-78D0-4330-A2CC-96E7F2F0A5C7}" srcOrd="3" destOrd="0" presId="urn:microsoft.com/office/officeart/2005/8/layout/process1"/>
    <dgm:cxn modelId="{54143879-7FB9-4378-9E8F-2E8CD918C40F}" type="presParOf" srcId="{61586423-78D0-4330-A2CC-96E7F2F0A5C7}" destId="{59152345-0D4E-4885-A056-93F0A3F646AD}" srcOrd="0" destOrd="0" presId="urn:microsoft.com/office/officeart/2005/8/layout/process1"/>
    <dgm:cxn modelId="{74745F3D-CFC8-42F8-8C77-1F97068F56E2}" type="presParOf" srcId="{7CEC7EC9-1427-4FFA-A71A-ADDD4F5CC644}" destId="{84864F29-D5AE-47DE-98C8-08462A507491}" srcOrd="4" destOrd="0" presId="urn:microsoft.com/office/officeart/2005/8/layout/process1"/>
    <dgm:cxn modelId="{3B4D873F-6D22-48B0-B417-D0F388D5CED3}" type="presParOf" srcId="{7CEC7EC9-1427-4FFA-A71A-ADDD4F5CC644}" destId="{7A745B39-0E45-4CED-BEB9-E6E79FD6AF2A}" srcOrd="5" destOrd="0" presId="urn:microsoft.com/office/officeart/2005/8/layout/process1"/>
    <dgm:cxn modelId="{86682181-601E-48D2-AC53-E78E2AC64F1F}" type="presParOf" srcId="{7A745B39-0E45-4CED-BEB9-E6E79FD6AF2A}" destId="{B0712B0C-262B-44E0-8FC9-426C8B599541}" srcOrd="0" destOrd="0" presId="urn:microsoft.com/office/officeart/2005/8/layout/process1"/>
    <dgm:cxn modelId="{8AE8A5A0-E2A8-446B-AD5B-C997EE3797BB}" type="presParOf" srcId="{7CEC7EC9-1427-4FFA-A71A-ADDD4F5CC644}" destId="{49A781E5-DAF4-4B58-83CA-6A8DE01474CE}" srcOrd="6" destOrd="0" presId="urn:microsoft.com/office/officeart/2005/8/layout/process1"/>
    <dgm:cxn modelId="{D2DB7B7D-D40E-47EE-A199-E99D3D6AAEB2}" type="presParOf" srcId="{7CEC7EC9-1427-4FFA-A71A-ADDD4F5CC644}" destId="{515ED9EE-13B5-436A-8B18-0E14CF31E504}" srcOrd="7" destOrd="0" presId="urn:microsoft.com/office/officeart/2005/8/layout/process1"/>
    <dgm:cxn modelId="{365FBF57-1CAF-447B-B6D8-C2FEEC82AE73}" type="presParOf" srcId="{515ED9EE-13B5-436A-8B18-0E14CF31E504}" destId="{DF4B1AE4-9721-46D8-99E4-1A44DD647336}" srcOrd="0" destOrd="0" presId="urn:microsoft.com/office/officeart/2005/8/layout/process1"/>
    <dgm:cxn modelId="{9820C4F6-1BE4-4B3E-A929-07C0D4BE0D37}" type="presParOf" srcId="{7CEC7EC9-1427-4FFA-A71A-ADDD4F5CC644}" destId="{09D8C60A-7A52-49AC-B1F5-719729D3187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3DD5B-911C-4471-A08A-16557082D46C}">
      <dsp:nvSpPr>
        <dsp:cNvPr id="0" name=""/>
        <dsp:cNvSpPr/>
      </dsp:nvSpPr>
      <dsp:spPr>
        <a:xfrm>
          <a:off x="0" y="0"/>
          <a:ext cx="2792105" cy="611906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Garamond" panose="02020404030301010803" pitchFamily="18" charset="0"/>
            </a:rPr>
            <a:t>How it Benefits Brita</a:t>
          </a:r>
          <a:endParaRPr lang="en-US" sz="1800" kern="1200" dirty="0">
            <a:latin typeface="Garamond" panose="02020404030301010803" pitchFamily="18" charset="0"/>
          </a:endParaRPr>
        </a:p>
      </dsp:txBody>
      <dsp:txXfrm>
        <a:off x="0" y="0"/>
        <a:ext cx="2792105" cy="611906"/>
      </dsp:txXfrm>
    </dsp:sp>
    <dsp:sp modelId="{B66D410E-75D7-47EF-A50D-BC4F512F2014}">
      <dsp:nvSpPr>
        <dsp:cNvPr id="0" name=""/>
        <dsp:cNvSpPr/>
      </dsp:nvSpPr>
      <dsp:spPr>
        <a:xfrm>
          <a:off x="0" y="585774"/>
          <a:ext cx="2792105" cy="13587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Helps solve leaky bucket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Increases filter purchases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Differentiates us from competition</a:t>
          </a:r>
          <a:endParaRPr lang="en-US" sz="1500" kern="1200" dirty="0">
            <a:latin typeface="Garamond" panose="02020404030301010803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0" y="585774"/>
        <a:ext cx="2792105" cy="1358775"/>
      </dsp:txXfrm>
    </dsp:sp>
    <dsp:sp modelId="{11BD15F4-C0AB-4BF3-AC65-25ECBDDF33F2}">
      <dsp:nvSpPr>
        <dsp:cNvPr id="0" name=""/>
        <dsp:cNvSpPr/>
      </dsp:nvSpPr>
      <dsp:spPr>
        <a:xfrm>
          <a:off x="3183029" y="1505"/>
          <a:ext cx="2792105" cy="611906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Garamond" panose="02020404030301010803" pitchFamily="18" charset="0"/>
            </a:rPr>
            <a:t>How it Benefits the Customer</a:t>
          </a:r>
          <a:endParaRPr lang="en-US" sz="1800" kern="1200" dirty="0">
            <a:latin typeface="Garamond" panose="02020404030301010803" pitchFamily="18" charset="0"/>
          </a:endParaRPr>
        </a:p>
      </dsp:txBody>
      <dsp:txXfrm>
        <a:off x="3183029" y="1505"/>
        <a:ext cx="2792105" cy="611906"/>
      </dsp:txXfrm>
    </dsp:sp>
    <dsp:sp modelId="{3DAC30CE-E841-4CC5-B0C6-9EC15836D643}">
      <dsp:nvSpPr>
        <dsp:cNvPr id="0" name=""/>
        <dsp:cNvSpPr/>
      </dsp:nvSpPr>
      <dsp:spPr>
        <a:xfrm>
          <a:off x="3183029" y="613411"/>
          <a:ext cx="2792105" cy="13587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Convenience – Know when to change filter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Safer – Change filter to avoid contaminants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3183029" y="613411"/>
        <a:ext cx="2792105" cy="13587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3DD5B-911C-4471-A08A-16557082D46C}">
      <dsp:nvSpPr>
        <dsp:cNvPr id="0" name=""/>
        <dsp:cNvSpPr/>
      </dsp:nvSpPr>
      <dsp:spPr>
        <a:xfrm>
          <a:off x="0" y="67168"/>
          <a:ext cx="2792105" cy="432000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How it Benefits Brita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0" y="67168"/>
        <a:ext cx="2792105" cy="432000"/>
      </dsp:txXfrm>
    </dsp:sp>
    <dsp:sp modelId="{B66D410E-75D7-47EF-A50D-BC4F512F2014}">
      <dsp:nvSpPr>
        <dsp:cNvPr id="0" name=""/>
        <dsp:cNvSpPr/>
      </dsp:nvSpPr>
      <dsp:spPr>
        <a:xfrm>
          <a:off x="0" y="474396"/>
          <a:ext cx="2792105" cy="1399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Increases customer interaction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Customer data – demographics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Additional revenue stream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0" y="474396"/>
        <a:ext cx="2792105" cy="1399950"/>
      </dsp:txXfrm>
    </dsp:sp>
    <dsp:sp modelId="{11BD15F4-C0AB-4BF3-AC65-25ECBDDF33F2}">
      <dsp:nvSpPr>
        <dsp:cNvPr id="0" name=""/>
        <dsp:cNvSpPr/>
      </dsp:nvSpPr>
      <dsp:spPr>
        <a:xfrm>
          <a:off x="3183029" y="70870"/>
          <a:ext cx="2792105" cy="432000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How it Benefits the Customer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3183029" y="70870"/>
        <a:ext cx="2792105" cy="432000"/>
      </dsp:txXfrm>
    </dsp:sp>
    <dsp:sp modelId="{3DAC30CE-E841-4CC5-B0C6-9EC15836D643}">
      <dsp:nvSpPr>
        <dsp:cNvPr id="0" name=""/>
        <dsp:cNvSpPr/>
      </dsp:nvSpPr>
      <dsp:spPr>
        <a:xfrm>
          <a:off x="3183029" y="502870"/>
          <a:ext cx="2792105" cy="1399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latin typeface="Garamond" panose="02020404030301010803" pitchFamily="18" charset="0"/>
            </a:rPr>
            <a:t>Drinks water for health – meet daily quota of consumption</a:t>
          </a:r>
          <a:endParaRPr lang="en-US" sz="1500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u="none" kern="1200" dirty="0" smtClean="0">
              <a:latin typeface="Garamond" panose="02020404030301010803" pitchFamily="18" charset="0"/>
            </a:rPr>
            <a:t>Ease of purchase</a:t>
          </a:r>
          <a:endParaRPr lang="en-US" sz="1500" u="none" kern="1200" dirty="0">
            <a:latin typeface="Garamond" panose="02020404030301010803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/>
        </a:p>
      </dsp:txBody>
      <dsp:txXfrm>
        <a:off x="3183029" y="502870"/>
        <a:ext cx="2792105" cy="1399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76AE1-2AED-4ED3-BBC8-F5AC365FDB9B}">
      <dsp:nvSpPr>
        <dsp:cNvPr id="0" name=""/>
        <dsp:cNvSpPr/>
      </dsp:nvSpPr>
      <dsp:spPr>
        <a:xfrm>
          <a:off x="0" y="4257150"/>
          <a:ext cx="66163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500B16-5365-43E1-9B67-9B29FE8404B8}">
      <dsp:nvSpPr>
        <dsp:cNvPr id="0" name=""/>
        <dsp:cNvSpPr/>
      </dsp:nvSpPr>
      <dsp:spPr>
        <a:xfrm>
          <a:off x="0" y="3541999"/>
          <a:ext cx="66163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A86E65-8D5D-4866-9D3E-2238D519909C}">
      <dsp:nvSpPr>
        <dsp:cNvPr id="0" name=""/>
        <dsp:cNvSpPr/>
      </dsp:nvSpPr>
      <dsp:spPr>
        <a:xfrm>
          <a:off x="0" y="2826848"/>
          <a:ext cx="66163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AE3D2-BA36-40DF-9D2D-25C74C1AD866}">
      <dsp:nvSpPr>
        <dsp:cNvPr id="0" name=""/>
        <dsp:cNvSpPr/>
      </dsp:nvSpPr>
      <dsp:spPr>
        <a:xfrm>
          <a:off x="0" y="2111697"/>
          <a:ext cx="66163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4E15C8-27D3-4A7F-8AB0-BA814E45ED11}">
      <dsp:nvSpPr>
        <dsp:cNvPr id="0" name=""/>
        <dsp:cNvSpPr/>
      </dsp:nvSpPr>
      <dsp:spPr>
        <a:xfrm>
          <a:off x="0" y="1396546"/>
          <a:ext cx="66163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30782-2723-41CC-A276-F1E756E74A79}">
      <dsp:nvSpPr>
        <dsp:cNvPr id="0" name=""/>
        <dsp:cNvSpPr/>
      </dsp:nvSpPr>
      <dsp:spPr>
        <a:xfrm>
          <a:off x="0" y="681395"/>
          <a:ext cx="66163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83AC1-56A0-4A7C-B346-99B0D35E8947}">
      <dsp:nvSpPr>
        <dsp:cNvPr id="0" name=""/>
        <dsp:cNvSpPr/>
      </dsp:nvSpPr>
      <dsp:spPr>
        <a:xfrm>
          <a:off x="1720247" y="299"/>
          <a:ext cx="4896088" cy="68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Increase awareness, consideration and purchase of our Brita Blue Smart filter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1720247" y="299"/>
        <a:ext cx="4896088" cy="681096"/>
      </dsp:txXfrm>
    </dsp:sp>
    <dsp:sp modelId="{05DFCA1C-4F33-4389-80D5-27FCA4D2F6C3}">
      <dsp:nvSpPr>
        <dsp:cNvPr id="0" name=""/>
        <dsp:cNvSpPr/>
      </dsp:nvSpPr>
      <dsp:spPr>
        <a:xfrm>
          <a:off x="0" y="0"/>
          <a:ext cx="1720247" cy="681096"/>
        </a:xfrm>
        <a:prstGeom prst="round2SameRect">
          <a:avLst>
            <a:gd name="adj1" fmla="val 16670"/>
            <a:gd name="adj2" fmla="val 0"/>
          </a:avLst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Garamond" panose="02020404030301010803" pitchFamily="18" charset="0"/>
            </a:rPr>
            <a:t>Mission</a:t>
          </a:r>
          <a:endParaRPr lang="en-US" sz="2200" kern="1200" dirty="0">
            <a:latin typeface="Garamond" panose="02020404030301010803" pitchFamily="18" charset="0"/>
          </a:endParaRPr>
        </a:p>
      </dsp:txBody>
      <dsp:txXfrm>
        <a:off x="33254" y="33254"/>
        <a:ext cx="1653739" cy="647842"/>
      </dsp:txXfrm>
    </dsp:sp>
    <dsp:sp modelId="{57AD8FD9-4FEA-43FE-8D1F-9CCACCC4DAFF}">
      <dsp:nvSpPr>
        <dsp:cNvPr id="0" name=""/>
        <dsp:cNvSpPr/>
      </dsp:nvSpPr>
      <dsp:spPr>
        <a:xfrm>
          <a:off x="1720247" y="715450"/>
          <a:ext cx="4896088" cy="68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Our existing customers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The Assertive Self-Improvers 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1720247" y="715450"/>
        <a:ext cx="4896088" cy="681096"/>
      </dsp:txXfrm>
    </dsp:sp>
    <dsp:sp modelId="{063D19F4-D82D-47B5-A557-41F98A65ACFD}">
      <dsp:nvSpPr>
        <dsp:cNvPr id="0" name=""/>
        <dsp:cNvSpPr/>
      </dsp:nvSpPr>
      <dsp:spPr>
        <a:xfrm>
          <a:off x="0" y="706439"/>
          <a:ext cx="1720247" cy="681096"/>
        </a:xfrm>
        <a:prstGeom prst="round2SameRect">
          <a:avLst>
            <a:gd name="adj1" fmla="val 16670"/>
            <a:gd name="adj2" fmla="val 0"/>
          </a:avLst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Garamond" panose="02020404030301010803" pitchFamily="18" charset="0"/>
            </a:rPr>
            <a:t>Market</a:t>
          </a:r>
          <a:endParaRPr lang="en-US" sz="2200" kern="1200" dirty="0">
            <a:latin typeface="Garamond" panose="02020404030301010803" pitchFamily="18" charset="0"/>
          </a:endParaRPr>
        </a:p>
      </dsp:txBody>
      <dsp:txXfrm>
        <a:off x="33254" y="739693"/>
        <a:ext cx="1653739" cy="647842"/>
      </dsp:txXfrm>
    </dsp:sp>
    <dsp:sp modelId="{631F0732-831F-4EBB-9241-F6A9E2650D02}">
      <dsp:nvSpPr>
        <dsp:cNvPr id="0" name=""/>
        <dsp:cNvSpPr/>
      </dsp:nvSpPr>
      <dsp:spPr>
        <a:xfrm>
          <a:off x="1720247" y="1430601"/>
          <a:ext cx="4896088" cy="68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Brita Blue alerts you to change your filter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Website allows you to track your water consumption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1720247" y="1430601"/>
        <a:ext cx="4896088" cy="681096"/>
      </dsp:txXfrm>
    </dsp:sp>
    <dsp:sp modelId="{05BF9654-04F6-4166-B2D0-EAFDE5AD7751}">
      <dsp:nvSpPr>
        <dsp:cNvPr id="0" name=""/>
        <dsp:cNvSpPr/>
      </dsp:nvSpPr>
      <dsp:spPr>
        <a:xfrm>
          <a:off x="0" y="1421590"/>
          <a:ext cx="1720247" cy="681096"/>
        </a:xfrm>
        <a:prstGeom prst="round2SameRect">
          <a:avLst>
            <a:gd name="adj1" fmla="val 16670"/>
            <a:gd name="adj2" fmla="val 0"/>
          </a:avLst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Garamond" panose="02020404030301010803" pitchFamily="18" charset="0"/>
            </a:rPr>
            <a:t>Message</a:t>
          </a:r>
          <a:endParaRPr lang="en-US" sz="2200" kern="1200" dirty="0">
            <a:latin typeface="Garamond" panose="02020404030301010803" pitchFamily="18" charset="0"/>
          </a:endParaRPr>
        </a:p>
      </dsp:txBody>
      <dsp:txXfrm>
        <a:off x="33254" y="1454844"/>
        <a:ext cx="1653739" cy="647842"/>
      </dsp:txXfrm>
    </dsp:sp>
    <dsp:sp modelId="{C8BDFECB-196F-415A-B867-FA4172466DA9}">
      <dsp:nvSpPr>
        <dsp:cNvPr id="0" name=""/>
        <dsp:cNvSpPr/>
      </dsp:nvSpPr>
      <dsp:spPr>
        <a:xfrm>
          <a:off x="1720247" y="2145752"/>
          <a:ext cx="4896088" cy="68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TV &amp; print ads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Website</a:t>
          </a:r>
        </a:p>
      </dsp:txBody>
      <dsp:txXfrm>
        <a:off x="1720247" y="2145752"/>
        <a:ext cx="4896088" cy="681096"/>
      </dsp:txXfrm>
    </dsp:sp>
    <dsp:sp modelId="{835D936C-7325-4898-B2C2-B1B8A9E4BEAE}">
      <dsp:nvSpPr>
        <dsp:cNvPr id="0" name=""/>
        <dsp:cNvSpPr/>
      </dsp:nvSpPr>
      <dsp:spPr>
        <a:xfrm>
          <a:off x="0" y="2136741"/>
          <a:ext cx="1720247" cy="681096"/>
        </a:xfrm>
        <a:prstGeom prst="round2SameRect">
          <a:avLst>
            <a:gd name="adj1" fmla="val 16670"/>
            <a:gd name="adj2" fmla="val 0"/>
          </a:avLst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Garamond" panose="02020404030301010803" pitchFamily="18" charset="0"/>
            </a:rPr>
            <a:t>Media</a:t>
          </a:r>
          <a:endParaRPr lang="en-US" sz="2200" kern="1200" dirty="0">
            <a:latin typeface="Garamond" panose="02020404030301010803" pitchFamily="18" charset="0"/>
          </a:endParaRPr>
        </a:p>
      </dsp:txBody>
      <dsp:txXfrm>
        <a:off x="33254" y="2169995"/>
        <a:ext cx="1653739" cy="647842"/>
      </dsp:txXfrm>
    </dsp:sp>
    <dsp:sp modelId="{D0F619A5-8E79-4375-8513-9420C12154FF}">
      <dsp:nvSpPr>
        <dsp:cNvPr id="0" name=""/>
        <dsp:cNvSpPr/>
      </dsp:nvSpPr>
      <dsp:spPr>
        <a:xfrm>
          <a:off x="1720247" y="2860903"/>
          <a:ext cx="4896088" cy="68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To be determined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>
            <a:latin typeface="Garamond" panose="02020404030301010803" pitchFamily="18" charset="0"/>
          </a:endParaRPr>
        </a:p>
      </dsp:txBody>
      <dsp:txXfrm>
        <a:off x="1720247" y="2860903"/>
        <a:ext cx="4896088" cy="681096"/>
      </dsp:txXfrm>
    </dsp:sp>
    <dsp:sp modelId="{A58220E9-6E21-4BFE-A942-8378DE3C0B75}">
      <dsp:nvSpPr>
        <dsp:cNvPr id="0" name=""/>
        <dsp:cNvSpPr/>
      </dsp:nvSpPr>
      <dsp:spPr>
        <a:xfrm>
          <a:off x="0" y="2851892"/>
          <a:ext cx="1720247" cy="681096"/>
        </a:xfrm>
        <a:prstGeom prst="round2SameRect">
          <a:avLst>
            <a:gd name="adj1" fmla="val 16670"/>
            <a:gd name="adj2" fmla="val 0"/>
          </a:avLst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Garamond" panose="02020404030301010803" pitchFamily="18" charset="0"/>
            </a:rPr>
            <a:t>Money</a:t>
          </a:r>
          <a:endParaRPr lang="en-US" sz="2200" kern="1200" dirty="0">
            <a:latin typeface="Garamond" panose="02020404030301010803" pitchFamily="18" charset="0"/>
          </a:endParaRPr>
        </a:p>
      </dsp:txBody>
      <dsp:txXfrm>
        <a:off x="33254" y="2885146"/>
        <a:ext cx="1653739" cy="647842"/>
      </dsp:txXfrm>
    </dsp:sp>
    <dsp:sp modelId="{C4C46517-3278-46D1-AE87-F6A5F309016F}">
      <dsp:nvSpPr>
        <dsp:cNvPr id="0" name=""/>
        <dsp:cNvSpPr/>
      </dsp:nvSpPr>
      <dsp:spPr>
        <a:xfrm>
          <a:off x="1720247" y="3576054"/>
          <a:ext cx="4896088" cy="68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Sales of Brita Blue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- # subscribed users on the website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1720247" y="3576054"/>
        <a:ext cx="4896088" cy="681096"/>
      </dsp:txXfrm>
    </dsp:sp>
    <dsp:sp modelId="{D77407F9-F264-40F9-9D35-6BD854144B58}">
      <dsp:nvSpPr>
        <dsp:cNvPr id="0" name=""/>
        <dsp:cNvSpPr/>
      </dsp:nvSpPr>
      <dsp:spPr>
        <a:xfrm>
          <a:off x="0" y="3576054"/>
          <a:ext cx="1720247" cy="681096"/>
        </a:xfrm>
        <a:prstGeom prst="round2SameRect">
          <a:avLst>
            <a:gd name="adj1" fmla="val 16670"/>
            <a:gd name="adj2" fmla="val 0"/>
          </a:avLst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Garamond" panose="02020404030301010803" pitchFamily="18" charset="0"/>
            </a:rPr>
            <a:t>Measurement</a:t>
          </a:r>
          <a:endParaRPr lang="en-US" sz="2200" kern="1200" dirty="0">
            <a:latin typeface="Garamond" panose="02020404030301010803" pitchFamily="18" charset="0"/>
          </a:endParaRPr>
        </a:p>
      </dsp:txBody>
      <dsp:txXfrm>
        <a:off x="33254" y="3609308"/>
        <a:ext cx="1653739" cy="6478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8F967-F6E3-487A-88B2-8C4A4A5476DE}">
      <dsp:nvSpPr>
        <dsp:cNvPr id="0" name=""/>
        <dsp:cNvSpPr/>
      </dsp:nvSpPr>
      <dsp:spPr>
        <a:xfrm>
          <a:off x="3968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Awareness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25589" y="2361860"/>
        <a:ext cx="1187070" cy="694945"/>
      </dsp:txXfrm>
    </dsp:sp>
    <dsp:sp modelId="{2BA79AC1-C191-4E71-856F-363C30A43D9C}">
      <dsp:nvSpPr>
        <dsp:cNvPr id="0" name=""/>
        <dsp:cNvSpPr/>
      </dsp:nvSpPr>
      <dsp:spPr>
        <a:xfrm>
          <a:off x="1357312" y="255677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357312" y="2617797"/>
        <a:ext cx="182578" cy="183071"/>
      </dsp:txXfrm>
    </dsp:sp>
    <dsp:sp modelId="{A5FF22C8-5210-4458-93DC-2E159BC4E3D8}">
      <dsp:nvSpPr>
        <dsp:cNvPr id="0" name=""/>
        <dsp:cNvSpPr/>
      </dsp:nvSpPr>
      <dsp:spPr>
        <a:xfrm>
          <a:off x="1726406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Consideration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1748027" y="2361860"/>
        <a:ext cx="1187070" cy="694945"/>
      </dsp:txXfrm>
    </dsp:sp>
    <dsp:sp modelId="{61586423-78D0-4330-A2CC-96E7F2F0A5C7}">
      <dsp:nvSpPr>
        <dsp:cNvPr id="0" name=""/>
        <dsp:cNvSpPr/>
      </dsp:nvSpPr>
      <dsp:spPr>
        <a:xfrm>
          <a:off x="3079750" y="255677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079750" y="2617797"/>
        <a:ext cx="182578" cy="183071"/>
      </dsp:txXfrm>
    </dsp:sp>
    <dsp:sp modelId="{84864F29-D5AE-47DE-98C8-08462A507491}">
      <dsp:nvSpPr>
        <dsp:cNvPr id="0" name=""/>
        <dsp:cNvSpPr/>
      </dsp:nvSpPr>
      <dsp:spPr>
        <a:xfrm>
          <a:off x="3448843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Attitude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3470464" y="2361860"/>
        <a:ext cx="1187070" cy="694945"/>
      </dsp:txXfrm>
    </dsp:sp>
    <dsp:sp modelId="{7A745B39-0E45-4CED-BEB9-E6E79FD6AF2A}">
      <dsp:nvSpPr>
        <dsp:cNvPr id="0" name=""/>
        <dsp:cNvSpPr/>
      </dsp:nvSpPr>
      <dsp:spPr>
        <a:xfrm>
          <a:off x="4802187" y="255677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4802187" y="2617797"/>
        <a:ext cx="182578" cy="183071"/>
      </dsp:txXfrm>
    </dsp:sp>
    <dsp:sp modelId="{49A781E5-DAF4-4B58-83CA-6A8DE01474CE}">
      <dsp:nvSpPr>
        <dsp:cNvPr id="0" name=""/>
        <dsp:cNvSpPr/>
      </dsp:nvSpPr>
      <dsp:spPr>
        <a:xfrm>
          <a:off x="5171281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Trial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5192902" y="2361860"/>
        <a:ext cx="1187070" cy="694945"/>
      </dsp:txXfrm>
    </dsp:sp>
    <dsp:sp modelId="{515ED9EE-13B5-436A-8B18-0E14CF31E504}">
      <dsp:nvSpPr>
        <dsp:cNvPr id="0" name=""/>
        <dsp:cNvSpPr/>
      </dsp:nvSpPr>
      <dsp:spPr>
        <a:xfrm>
          <a:off x="6525617" y="2556774"/>
          <a:ext cx="262929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6525617" y="2617797"/>
        <a:ext cx="184050" cy="183071"/>
      </dsp:txXfrm>
    </dsp:sp>
    <dsp:sp modelId="{09D8C60A-7A52-49AC-B1F5-719729D31877}">
      <dsp:nvSpPr>
        <dsp:cNvPr id="0" name=""/>
        <dsp:cNvSpPr/>
      </dsp:nvSpPr>
      <dsp:spPr>
        <a:xfrm>
          <a:off x="6897687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Repeat/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Loyalty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6919308" y="2361860"/>
        <a:ext cx="1187070" cy="6949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8F967-F6E3-487A-88B2-8C4A4A5476DE}">
      <dsp:nvSpPr>
        <dsp:cNvPr id="0" name=""/>
        <dsp:cNvSpPr/>
      </dsp:nvSpPr>
      <dsp:spPr>
        <a:xfrm>
          <a:off x="3968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Awareness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25589" y="2361860"/>
        <a:ext cx="1187070" cy="694945"/>
      </dsp:txXfrm>
    </dsp:sp>
    <dsp:sp modelId="{2BA79AC1-C191-4E71-856F-363C30A43D9C}">
      <dsp:nvSpPr>
        <dsp:cNvPr id="0" name=""/>
        <dsp:cNvSpPr/>
      </dsp:nvSpPr>
      <dsp:spPr>
        <a:xfrm>
          <a:off x="1357312" y="255677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357312" y="2617797"/>
        <a:ext cx="182578" cy="183071"/>
      </dsp:txXfrm>
    </dsp:sp>
    <dsp:sp modelId="{A5FF22C8-5210-4458-93DC-2E159BC4E3D8}">
      <dsp:nvSpPr>
        <dsp:cNvPr id="0" name=""/>
        <dsp:cNvSpPr/>
      </dsp:nvSpPr>
      <dsp:spPr>
        <a:xfrm>
          <a:off x="1726406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Consideration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1748027" y="2361860"/>
        <a:ext cx="1187070" cy="694945"/>
      </dsp:txXfrm>
    </dsp:sp>
    <dsp:sp modelId="{61586423-78D0-4330-A2CC-96E7F2F0A5C7}">
      <dsp:nvSpPr>
        <dsp:cNvPr id="0" name=""/>
        <dsp:cNvSpPr/>
      </dsp:nvSpPr>
      <dsp:spPr>
        <a:xfrm>
          <a:off x="3079750" y="255677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079750" y="2617797"/>
        <a:ext cx="182578" cy="183071"/>
      </dsp:txXfrm>
    </dsp:sp>
    <dsp:sp modelId="{84864F29-D5AE-47DE-98C8-08462A507491}">
      <dsp:nvSpPr>
        <dsp:cNvPr id="0" name=""/>
        <dsp:cNvSpPr/>
      </dsp:nvSpPr>
      <dsp:spPr>
        <a:xfrm>
          <a:off x="3448843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Attitude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3470464" y="2361860"/>
        <a:ext cx="1187070" cy="694945"/>
      </dsp:txXfrm>
    </dsp:sp>
    <dsp:sp modelId="{7A745B39-0E45-4CED-BEB9-E6E79FD6AF2A}">
      <dsp:nvSpPr>
        <dsp:cNvPr id="0" name=""/>
        <dsp:cNvSpPr/>
      </dsp:nvSpPr>
      <dsp:spPr>
        <a:xfrm>
          <a:off x="4802187" y="255677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4802187" y="2617797"/>
        <a:ext cx="182578" cy="183071"/>
      </dsp:txXfrm>
    </dsp:sp>
    <dsp:sp modelId="{49A781E5-DAF4-4B58-83CA-6A8DE01474CE}">
      <dsp:nvSpPr>
        <dsp:cNvPr id="0" name=""/>
        <dsp:cNvSpPr/>
      </dsp:nvSpPr>
      <dsp:spPr>
        <a:xfrm>
          <a:off x="5171281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Trial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5192902" y="2361860"/>
        <a:ext cx="1187070" cy="694945"/>
      </dsp:txXfrm>
    </dsp:sp>
    <dsp:sp modelId="{515ED9EE-13B5-436A-8B18-0E14CF31E504}">
      <dsp:nvSpPr>
        <dsp:cNvPr id="0" name=""/>
        <dsp:cNvSpPr/>
      </dsp:nvSpPr>
      <dsp:spPr>
        <a:xfrm>
          <a:off x="6525617" y="2556774"/>
          <a:ext cx="262929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6525617" y="2617797"/>
        <a:ext cx="184050" cy="183071"/>
      </dsp:txXfrm>
    </dsp:sp>
    <dsp:sp modelId="{09D8C60A-7A52-49AC-B1F5-719729D31877}">
      <dsp:nvSpPr>
        <dsp:cNvPr id="0" name=""/>
        <dsp:cNvSpPr/>
      </dsp:nvSpPr>
      <dsp:spPr>
        <a:xfrm>
          <a:off x="6897687" y="2340239"/>
          <a:ext cx="1230312" cy="7381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Repeat/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Garamond" panose="02020404030301010803" pitchFamily="18" charset="0"/>
            </a:rPr>
            <a:t>Loyalty</a:t>
          </a:r>
          <a:endParaRPr lang="en-US" sz="1500" kern="1200" dirty="0">
            <a:latin typeface="Garamond" panose="02020404030301010803" pitchFamily="18" charset="0"/>
          </a:endParaRPr>
        </a:p>
      </dsp:txBody>
      <dsp:txXfrm>
        <a:off x="6919308" y="2361860"/>
        <a:ext cx="1187070" cy="694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7CF1D-F3F6-4521-8395-DF863A9E5B5C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B5BE2-D3AD-46C6-950B-82778338EFC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396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Environment</a:t>
            </a:r>
            <a:r>
              <a:rPr lang="en-CA" baseline="0" dirty="0" smtClean="0"/>
              <a:t> – Top line performance was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B5BE2-D3AD-46C6-950B-82778338EFC0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821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45AF9-EF8E-4948-A1A0-52BE4A19D8FC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703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45AF9-EF8E-4948-A1A0-52BE4A19D8FC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4964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45AF9-EF8E-4948-A1A0-52BE4A19D8FC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1332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B5BE2-D3AD-46C6-950B-82778338EFC0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9664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Awareness:</a:t>
            </a:r>
            <a:r>
              <a:rPr lang="en-US" baseline="0" dirty="0" smtClean="0"/>
              <a:t> Build around informational ads</a:t>
            </a:r>
          </a:p>
          <a:p>
            <a:r>
              <a:rPr lang="en-US" baseline="0" dirty="0" smtClean="0"/>
              <a:t>Attitude: Build around emotive ads focusing on health and being cutting edge</a:t>
            </a:r>
          </a:p>
          <a:p>
            <a:r>
              <a:rPr lang="en-US" baseline="0" dirty="0" smtClean="0"/>
              <a:t>Trial: Our segment is very likely to purchase after trying it so we will provide yoga studios, gyms and other places they frequent with it so they can try it</a:t>
            </a:r>
          </a:p>
          <a:p>
            <a:r>
              <a:rPr lang="en-US" baseline="0" dirty="0" smtClean="0"/>
              <a:t>Repeat/Loyalty: Brand-Building Ads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B5BE2-D3AD-46C6-950B-82778338EFC0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1761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Awareness:</a:t>
            </a:r>
            <a:r>
              <a:rPr lang="en-US" baseline="0" dirty="0" smtClean="0"/>
              <a:t> Build around informational ads</a:t>
            </a:r>
          </a:p>
          <a:p>
            <a:r>
              <a:rPr lang="en-US" baseline="0" dirty="0" smtClean="0"/>
              <a:t>Attitude: Build around emotive ads focusing on health and being cutting edge</a:t>
            </a:r>
          </a:p>
          <a:p>
            <a:r>
              <a:rPr lang="en-US" baseline="0" dirty="0" smtClean="0"/>
              <a:t>Trial: Our segment is very likely to purchase after trying it so we will provide yoga studios, gyms and other places they frequent with it so they can try it</a:t>
            </a:r>
          </a:p>
          <a:p>
            <a:r>
              <a:rPr lang="en-US" baseline="0" dirty="0" smtClean="0"/>
              <a:t>Repeat/Loyalty: Brand-Building Ads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B5BE2-D3AD-46C6-950B-82778338EFC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5167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Awareness:</a:t>
            </a:r>
            <a:r>
              <a:rPr lang="en-US" baseline="0" dirty="0" smtClean="0"/>
              <a:t> Build around informational ads</a:t>
            </a:r>
          </a:p>
          <a:p>
            <a:r>
              <a:rPr lang="en-US" baseline="0" dirty="0" smtClean="0"/>
              <a:t>Attitude: Build around emotive ads focusing on health and being cutting edge</a:t>
            </a:r>
          </a:p>
          <a:p>
            <a:r>
              <a:rPr lang="en-US" baseline="0" dirty="0" smtClean="0"/>
              <a:t>Trial: Our segment is very likely to purchase after trying it so we will provide yoga studios, gyms and other places they frequent with it so they can try it</a:t>
            </a:r>
          </a:p>
          <a:p>
            <a:r>
              <a:rPr lang="en-US" baseline="0" dirty="0" smtClean="0"/>
              <a:t>Repeat/Loyalty: Brand-Building Ads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B5BE2-D3AD-46C6-950B-82778338EFC0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630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596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04" y="10477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2041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82" y="1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371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53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4764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E98F-9486-46F9-AD6E-85E11C49FF48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2923-1A00-45A1-A9D4-3C0A8CC3B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8961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E98F-9486-46F9-AD6E-85E11C49FF48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2923-1A00-45A1-A9D4-3C0A8CC3B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6167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E98F-9486-46F9-AD6E-85E11C49FF48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2923-1A00-45A1-A9D4-3C0A8CC3B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170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8486-CFC9-49C2-9A0E-4FA7C7D6FB0E}" type="datetimeFigureOut">
              <a:rPr lang="en-CA" smtClean="0"/>
              <a:t>2013-10-11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Student Names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23F77-9F90-4D1F-A6A7-9E8CEB3E6F1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1878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8486-CFC9-49C2-9A0E-4FA7C7D6FB0E}" type="datetimeFigureOut">
              <a:rPr lang="en-CA" smtClean="0"/>
              <a:t>2013-10-11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Student Names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23F77-9F90-4D1F-A6A7-9E8CEB3E6F1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31036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8486-CFC9-49C2-9A0E-4FA7C7D6FB0E}" type="datetimeFigureOut">
              <a:rPr lang="en-CA" smtClean="0"/>
              <a:t>2013-10-11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Student Names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23F77-9F90-4D1F-A6A7-9E8CEB3E6F1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78725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81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639" y="23933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7254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0393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3359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7024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0822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81" y="138703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704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4" y="69034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70D98B-1613-436A-90F1-07A2F73B2E1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C1052-2A6B-41C3-99E9-4582783274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389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839" y="290113"/>
            <a:ext cx="7886700" cy="889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96839" y="1023583"/>
            <a:ext cx="8434316" cy="4029"/>
          </a:xfrm>
          <a:prstGeom prst="line">
            <a:avLst/>
          </a:prstGeom>
          <a:ln w="28575">
            <a:solidFill>
              <a:srgbClr val="99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1289714" y="6239362"/>
            <a:ext cx="7441441" cy="4684"/>
          </a:xfrm>
          <a:prstGeom prst="line">
            <a:avLst/>
          </a:prstGeom>
          <a:ln w="28575">
            <a:solidFill>
              <a:srgbClr val="99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predictionmarkets.ca/images/logo-sauder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67" y="5986407"/>
            <a:ext cx="940895" cy="35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24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96839" y="290113"/>
            <a:ext cx="7886700" cy="889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F9C9-1B89-485C-8C80-D670D2267239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4D14-25E5-4540-9EAE-C185968F23B1}" type="slidenum">
              <a:rPr lang="en-CA" smtClean="0"/>
              <a:t>‹#›</a:t>
            </a:fld>
            <a:endParaRPr lang="en-CA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6839" y="1023582"/>
            <a:ext cx="8434316" cy="1273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1289714" y="6239362"/>
            <a:ext cx="7441441" cy="468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http://predictionmarkets.ca/images/logo-sauder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67" y="5986407"/>
            <a:ext cx="940895" cy="35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00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099" y="2220309"/>
            <a:ext cx="27078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Appendix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2E98F-9486-46F9-AD6E-85E11C49FF48}" type="datetimeFigureOut">
              <a:rPr lang="en-CA" smtClean="0"/>
              <a:t>2013-10-11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E2923-1A00-45A1-A9D4-3C0A8CC3B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052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6" r:id="rId2"/>
    <p:sldLayoutId id="2147483687" r:id="rId3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accent5">
              <a:lumMod val="50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0411" y="323551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A8486-CFC9-49C2-9A0E-4FA7C7D6FB0E}" type="datetimeFigureOut">
              <a:rPr lang="en-CA" smtClean="0"/>
              <a:t>2013-10-11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 smtClean="0"/>
              <a:t>Student Names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23F77-9F90-4D1F-A6A7-9E8CEB3E6F12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074761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endParaRPr lang="en-CA" sz="45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86603" y="313899"/>
            <a:ext cx="8444552" cy="5909480"/>
          </a:xfrm>
          <a:prstGeom prst="rect">
            <a:avLst/>
          </a:prstGeom>
          <a:noFill/>
          <a:ln w="19050"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CA" sz="1350"/>
          </a:p>
        </p:txBody>
      </p:sp>
      <p:pic>
        <p:nvPicPr>
          <p:cNvPr id="7170" name="Picture 2" descr="http://strategy.sauder.ubc.ca/images/sauder2logo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509" y="1899025"/>
            <a:ext cx="2944505" cy="83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40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4" r:id="rId2"/>
    <p:sldLayoutId id="2147483695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5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235513"/>
            <a:ext cx="7886700" cy="1325563"/>
          </a:xfrm>
        </p:spPr>
        <p:txBody>
          <a:bodyPr>
            <a:normAutofit/>
          </a:bodyPr>
          <a:lstStyle/>
          <a:p>
            <a:r>
              <a:rPr lang="en-CA" sz="3200" b="1" dirty="0" smtClean="0"/>
              <a:t>Brita Case</a:t>
            </a:r>
            <a:br>
              <a:rPr lang="en-CA" sz="3200" b="1" dirty="0" smtClean="0"/>
            </a:br>
            <a:r>
              <a:rPr lang="en-CA" sz="3200" dirty="0" smtClean="0"/>
              <a:t>March 2006</a:t>
            </a:r>
            <a:endParaRPr lang="en-CA" sz="3200" b="1" dirty="0"/>
          </a:p>
        </p:txBody>
      </p:sp>
    </p:spTree>
    <p:extLst>
      <p:ext uri="{BB962C8B-B14F-4D97-AF65-F5344CB8AC3E}">
        <p14:creationId xmlns:p14="http://schemas.microsoft.com/office/powerpoint/2010/main" val="248456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81" y="1"/>
            <a:ext cx="8765993" cy="1325563"/>
          </a:xfrm>
        </p:spPr>
        <p:txBody>
          <a:bodyPr/>
          <a:lstStyle/>
          <a:p>
            <a:r>
              <a:rPr lang="en-CA" dirty="0" smtClean="0"/>
              <a:t>Brita’s Value Proposition </a:t>
            </a:r>
            <a:endParaRPr lang="en-CA" dirty="0"/>
          </a:p>
        </p:txBody>
      </p:sp>
      <p:sp>
        <p:nvSpPr>
          <p:cNvPr id="13" name="Rectangle 12"/>
          <p:cNvSpPr/>
          <p:nvPr/>
        </p:nvSpPr>
        <p:spPr>
          <a:xfrm>
            <a:off x="518264" y="1151331"/>
            <a:ext cx="3707161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Points of Parity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54839" y="1624629"/>
            <a:ext cx="2203711" cy="100839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Remove Contaminants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617574" y="1627637"/>
            <a:ext cx="2203711" cy="100839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Tastes Better Than Tap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50636" y="2657711"/>
            <a:ext cx="2203711" cy="100839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Water Clarity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997841" y="1627638"/>
            <a:ext cx="2203711" cy="1008393"/>
          </a:xfrm>
          <a:prstGeom prst="ellipse">
            <a:avLst/>
          </a:prstGeom>
          <a:solidFill>
            <a:srgbClr val="20386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Convenience – Color Indicator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00837" y="2732408"/>
            <a:ext cx="2203711" cy="1008393"/>
          </a:xfrm>
          <a:prstGeom prst="ellipse">
            <a:avLst/>
          </a:prstGeom>
          <a:solidFill>
            <a:srgbClr val="20386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Website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59410" y="1151331"/>
            <a:ext cx="3707161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Points of Differentiation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36159" y="4334833"/>
            <a:ext cx="8350641" cy="13992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Garamond" panose="02020404030301010803" pitchFamily="18" charset="0"/>
              </a:rPr>
              <a:t>Brita Blue is the most technologically advanced and cutting-edge filter on the market because its </a:t>
            </a:r>
            <a:r>
              <a:rPr lang="en-US" sz="2000" dirty="0" err="1">
                <a:solidFill>
                  <a:schemeClr val="tx1"/>
                </a:solidFill>
                <a:latin typeface="Garamond" panose="02020404030301010803" pitchFamily="18" charset="0"/>
              </a:rPr>
              <a:t>colour</a:t>
            </a:r>
            <a:r>
              <a:rPr lang="en-US" sz="2000" dirty="0">
                <a:solidFill>
                  <a:schemeClr val="tx1"/>
                </a:solidFill>
                <a:latin typeface="Garamond" panose="02020404030301010803" pitchFamily="18" charset="0"/>
              </a:rPr>
              <a:t>-change indicator lets you know when a new filter is needed so that you can avoid contaminants and continue enjoying clear, great-tasting </a:t>
            </a:r>
            <a:r>
              <a:rPr lang="en-US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water.</a:t>
            </a:r>
            <a:endParaRPr lang="en-US" sz="20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ctr"/>
            <a:endParaRPr lang="en-CA" sz="20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" y="86853"/>
            <a:ext cx="7886700" cy="1325563"/>
          </a:xfrm>
        </p:spPr>
        <p:txBody>
          <a:bodyPr/>
          <a:lstStyle/>
          <a:p>
            <a:r>
              <a:rPr lang="en-CA" dirty="0" smtClean="0"/>
              <a:t>Pricing Considerations </a:t>
            </a:r>
            <a:endParaRPr lang="en-CA" dirty="0"/>
          </a:p>
        </p:txBody>
      </p:sp>
      <p:pic>
        <p:nvPicPr>
          <p:cNvPr id="1026" name="Picture 2" descr="http://ecx.images-amazon.com/images/I/61p-4mVz%2BDL._SL13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375" y="1049893"/>
            <a:ext cx="1465759" cy="146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_wpgfvJD2LNg/S8FHsaiAFXI/AAAAAAAACQU/AUIa229MmUw/s400/brita_fil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891" y="1129616"/>
            <a:ext cx="1248681" cy="138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brita.ca/sites/default/files/filterreminders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902" y="1271257"/>
            <a:ext cx="1761777" cy="113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790514"/>
              </p:ext>
            </p:extLst>
          </p:nvPr>
        </p:nvGraphicFramePr>
        <p:xfrm>
          <a:off x="76200" y="2659738"/>
          <a:ext cx="8501745" cy="1131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719943"/>
                <a:gridCol w="1763486"/>
                <a:gridCol w="1861457"/>
                <a:gridCol w="1785259"/>
              </a:tblGrid>
              <a:tr h="378776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Product</a:t>
                      </a:r>
                      <a:endParaRPr lang="en-CA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Pitcher</a:t>
                      </a:r>
                      <a:endParaRPr lang="en-CA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Faucet Mounted</a:t>
                      </a:r>
                      <a:endParaRPr lang="en-CA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“Traditional</a:t>
                      </a:r>
                      <a:r>
                        <a:rPr lang="en-CA" baseline="0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” Filter</a:t>
                      </a:r>
                      <a:endParaRPr lang="en-CA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Brita</a:t>
                      </a:r>
                      <a:r>
                        <a:rPr lang="en-CA" baseline="0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 Blue (New Filter)</a:t>
                      </a:r>
                      <a:endParaRPr lang="en-CA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14281"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>
                          <a:latin typeface="Garamond" panose="02020404030301010803" pitchFamily="18" charset="0"/>
                        </a:rPr>
                        <a:t>New Price</a:t>
                      </a:r>
                      <a:endParaRPr lang="en-CA" b="1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latin typeface="Garamond" panose="02020404030301010803" pitchFamily="18" charset="0"/>
                        </a:rPr>
                        <a:t>Unchanged</a:t>
                      </a:r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latin typeface="Garamond" panose="02020404030301010803" pitchFamily="18" charset="0"/>
                        </a:rPr>
                        <a:t>Unchanged</a:t>
                      </a:r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latin typeface="Garamond" panose="02020404030301010803" pitchFamily="18" charset="0"/>
                        </a:rPr>
                        <a:t>Unchanged</a:t>
                      </a:r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latin typeface="Garamond" panose="02020404030301010803" pitchFamily="18" charset="0"/>
                        </a:rPr>
                        <a:t>High price</a:t>
                      </a:r>
                      <a:r>
                        <a:rPr lang="en-CA" baseline="0" dirty="0" smtClean="0">
                          <a:latin typeface="Garamond" panose="02020404030301010803" pitchFamily="18" charset="0"/>
                        </a:rPr>
                        <a:t> high margin</a:t>
                      </a:r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314281">
                <a:tc gridSpan="5">
                  <a:txBody>
                    <a:bodyPr/>
                    <a:lstStyle/>
                    <a:p>
                      <a:pPr algn="ctr"/>
                      <a:r>
                        <a:rPr lang="en-CA" b="1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             Rationale</a:t>
                      </a:r>
                      <a:endParaRPr lang="en-CA" b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lowchart: Magnetic Disk 3"/>
          <p:cNvSpPr/>
          <p:nvPr/>
        </p:nvSpPr>
        <p:spPr>
          <a:xfrm>
            <a:off x="7125009" y="1144403"/>
            <a:ext cx="814796" cy="1356461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Oval 4"/>
          <p:cNvSpPr/>
          <p:nvPr/>
        </p:nvSpPr>
        <p:spPr>
          <a:xfrm>
            <a:off x="7428176" y="1670012"/>
            <a:ext cx="208461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Oval 8"/>
          <p:cNvSpPr/>
          <p:nvPr/>
        </p:nvSpPr>
        <p:spPr>
          <a:xfrm>
            <a:off x="7428176" y="1889495"/>
            <a:ext cx="208461" cy="19594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Oval 9"/>
          <p:cNvSpPr/>
          <p:nvPr/>
        </p:nvSpPr>
        <p:spPr>
          <a:xfrm>
            <a:off x="7428176" y="2108978"/>
            <a:ext cx="208461" cy="1959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673649" y="1712892"/>
            <a:ext cx="620486" cy="2194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94135" y="1286044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Garamond" panose="02020404030301010803" pitchFamily="18" charset="0"/>
              </a:rPr>
              <a:t>New Filter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2573" y="6270172"/>
            <a:ext cx="76526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>
                <a:latin typeface="Garamond" panose="02020404030301010803" pitchFamily="18" charset="0"/>
              </a:rPr>
              <a:t>Assumptions:</a:t>
            </a:r>
          </a:p>
          <a:p>
            <a:pPr marL="228600" indent="-228600">
              <a:buAutoNum type="arabicPeriod"/>
            </a:pPr>
            <a:r>
              <a:rPr lang="en-CA" sz="1000" dirty="0" smtClean="0">
                <a:latin typeface="Garamond" panose="02020404030301010803" pitchFamily="18" charset="0"/>
              </a:rPr>
              <a:t>Optimal filter changes occur 6x per year (1/2months)</a:t>
            </a:r>
          </a:p>
          <a:p>
            <a:pPr marL="228600" indent="-228600">
              <a:buAutoNum type="arabicPeriod"/>
            </a:pPr>
            <a:r>
              <a:rPr lang="en-CA" sz="1000" dirty="0" smtClean="0">
                <a:latin typeface="Garamond" panose="02020404030301010803" pitchFamily="18" charset="0"/>
              </a:rPr>
              <a:t>Customer leakage on traditional filter </a:t>
            </a:r>
            <a:r>
              <a:rPr lang="en-CA" sz="1000" dirty="0" err="1" smtClean="0">
                <a:latin typeface="Garamond" panose="02020404030301010803" pitchFamily="18" charset="0"/>
              </a:rPr>
              <a:t>wrt</a:t>
            </a:r>
            <a:r>
              <a:rPr lang="en-CA" sz="1000" dirty="0" smtClean="0">
                <a:latin typeface="Garamond" panose="02020404030301010803" pitchFamily="18" charset="0"/>
              </a:rPr>
              <a:t> PT= 20%</a:t>
            </a:r>
            <a:endParaRPr lang="en-CA" sz="1000" dirty="0">
              <a:latin typeface="Garamond" panose="02020404030301010803" pitchFamily="18" charset="0"/>
            </a:endParaRPr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3972563"/>
              </p:ext>
            </p:extLst>
          </p:nvPr>
        </p:nvGraphicFramePr>
        <p:xfrm>
          <a:off x="1305977" y="3765351"/>
          <a:ext cx="7132617" cy="2438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5" name="Straight Arrow Connector 14"/>
          <p:cNvCxnSpPr/>
          <p:nvPr/>
        </p:nvCxnSpPr>
        <p:spPr>
          <a:xfrm flipH="1">
            <a:off x="4288971" y="5671457"/>
            <a:ext cx="8708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31479" y="5452184"/>
            <a:ext cx="82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 smtClean="0">
                <a:latin typeface="Garamond" panose="02020404030301010803" pitchFamily="18" charset="0"/>
              </a:rPr>
              <a:t>Traditional Filter</a:t>
            </a:r>
            <a:endParaRPr lang="en-CA" sz="1000" dirty="0">
              <a:latin typeface="Garamond" panose="02020404030301010803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96410" y="5382479"/>
            <a:ext cx="82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 smtClean="0">
                <a:latin typeface="Garamond" panose="02020404030301010803" pitchFamily="18" charset="0"/>
              </a:rPr>
              <a:t>Traditional Filter</a:t>
            </a:r>
            <a:endParaRPr lang="en-CA" sz="1000" dirty="0">
              <a:latin typeface="Garamond" panose="02020404030301010803" pitchFamily="18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7593094" y="5604586"/>
            <a:ext cx="8708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84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Methods of Distribution </a:t>
            </a:r>
            <a:endParaRPr lang="en-CA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97" y="1822497"/>
            <a:ext cx="1969743" cy="1309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8" y="2274029"/>
            <a:ext cx="1863635" cy="4068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96" y="4256535"/>
            <a:ext cx="1969743" cy="1309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8" y="4708067"/>
            <a:ext cx="1863635" cy="406893"/>
          </a:xfrm>
          <a:prstGeom prst="rect">
            <a:avLst/>
          </a:prstGeom>
        </p:spPr>
      </p:pic>
      <p:sp>
        <p:nvSpPr>
          <p:cNvPr id="17" name="Striped Right Arrow 16"/>
          <p:cNvSpPr/>
          <p:nvPr/>
        </p:nvSpPr>
        <p:spPr>
          <a:xfrm>
            <a:off x="2637825" y="4670823"/>
            <a:ext cx="473956" cy="444137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riped Right Arrow 17"/>
          <p:cNvSpPr/>
          <p:nvPr/>
        </p:nvSpPr>
        <p:spPr>
          <a:xfrm>
            <a:off x="5744947" y="4670822"/>
            <a:ext cx="473956" cy="444137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riped Right Arrow 18"/>
          <p:cNvSpPr/>
          <p:nvPr/>
        </p:nvSpPr>
        <p:spPr>
          <a:xfrm>
            <a:off x="2637825" y="2274029"/>
            <a:ext cx="473956" cy="444137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riped Right Arrow 19"/>
          <p:cNvSpPr/>
          <p:nvPr/>
        </p:nvSpPr>
        <p:spPr>
          <a:xfrm>
            <a:off x="5744947" y="2236785"/>
            <a:ext cx="473956" cy="444137"/>
          </a:xfrm>
          <a:prstGeom prst="striped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659" y="2477475"/>
            <a:ext cx="1168901" cy="13985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190" y="1328981"/>
            <a:ext cx="907558" cy="124134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947" y="1538115"/>
            <a:ext cx="985800" cy="98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127" y="4503970"/>
            <a:ext cx="1952645" cy="122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100" dirty="0" smtClean="0"/>
              <a:t>Communication Strategy- Focusing on the 6 M’s</a:t>
            </a:r>
            <a:endParaRPr lang="en-CA" sz="31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8513824"/>
              </p:ext>
            </p:extLst>
          </p:nvPr>
        </p:nvGraphicFramePr>
        <p:xfrm>
          <a:off x="609600" y="1325564"/>
          <a:ext cx="6616336" cy="425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563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Decision Making Process </a:t>
            </a:r>
            <a:endParaRPr lang="en-CA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489346" y="11426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Up Arrow 4"/>
          <p:cNvSpPr/>
          <p:nvPr/>
        </p:nvSpPr>
        <p:spPr>
          <a:xfrm>
            <a:off x="962009" y="2963455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698377" y="2963456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4434745" y="2963456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6150237" y="2963456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7865729" y="2963455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5541178" y="2465816"/>
            <a:ext cx="1457980" cy="345600"/>
            <a:chOff x="0" y="56987"/>
            <a:chExt cx="1457980" cy="345600"/>
          </a:xfrm>
        </p:grpSpPr>
        <p:sp>
          <p:nvSpPr>
            <p:cNvPr id="37" name="Rectangle 36"/>
            <p:cNvSpPr/>
            <p:nvPr/>
          </p:nvSpPr>
          <p:spPr>
            <a:xfrm>
              <a:off x="0" y="56987"/>
              <a:ext cx="1457980" cy="3456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0" y="56987"/>
              <a:ext cx="1457980" cy="345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dirty="0" smtClean="0">
                  <a:latin typeface="Garamond" panose="02020404030301010803" pitchFamily="18" charset="0"/>
                </a:rPr>
                <a:t>Provide to Yoga Studios/Gyms</a:t>
              </a:r>
              <a:endParaRPr lang="en-US" sz="1300" kern="1200" dirty="0">
                <a:latin typeface="Garamond" panose="02020404030301010803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258000" y="2465816"/>
            <a:ext cx="1474709" cy="345600"/>
            <a:chOff x="-16729" y="56987"/>
            <a:chExt cx="1474709" cy="345600"/>
          </a:xfrm>
        </p:grpSpPr>
        <p:sp>
          <p:nvSpPr>
            <p:cNvPr id="40" name="Rectangle 39"/>
            <p:cNvSpPr/>
            <p:nvPr/>
          </p:nvSpPr>
          <p:spPr>
            <a:xfrm>
              <a:off x="-16729" y="56987"/>
              <a:ext cx="1457980" cy="3456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0" y="56987"/>
              <a:ext cx="1457980" cy="345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>
                  <a:latin typeface="Garamond" panose="02020404030301010803" pitchFamily="18" charset="0"/>
                </a:rPr>
                <a:t>Brand-Building Ads</a:t>
              </a:r>
              <a:endParaRPr lang="en-US" sz="1300" kern="1200" dirty="0">
                <a:latin typeface="Garamond" panose="02020404030301010803" pitchFamily="18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824356" y="2465816"/>
            <a:ext cx="1457980" cy="345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300" dirty="0" smtClean="0">
                <a:latin typeface="Garamond" panose="02020404030301010803" pitchFamily="18" charset="0"/>
              </a:rPr>
              <a:t>Affective Ads</a:t>
            </a:r>
            <a:endParaRPr lang="en-US" sz="1300" dirty="0">
              <a:latin typeface="Garamond" panose="02020404030301010803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10241" y="2465816"/>
            <a:ext cx="2317889" cy="345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300" dirty="0" smtClean="0">
                <a:latin typeface="Garamond" panose="02020404030301010803" pitchFamily="18" charset="0"/>
              </a:rPr>
              <a:t>Product Promoting Ads</a:t>
            </a:r>
            <a:endParaRPr lang="en-US" sz="1300" dirty="0">
              <a:latin typeface="Garamond" panose="02020404030301010803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78976" y="5392338"/>
            <a:ext cx="8229600" cy="47369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16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Apply push &amp; pull tactics to influence the customer decision making process</a:t>
            </a:r>
            <a:endParaRPr lang="en-CA" sz="16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8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Product-Promoting Ad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51" y="1135202"/>
            <a:ext cx="8245098" cy="480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Decision Making Process </a:t>
            </a:r>
            <a:endParaRPr lang="en-CA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489346" y="11426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Up Arrow 4"/>
          <p:cNvSpPr/>
          <p:nvPr/>
        </p:nvSpPr>
        <p:spPr>
          <a:xfrm>
            <a:off x="962009" y="2963455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698377" y="2963456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4434745" y="2963456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6150237" y="2963456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7865729" y="2963455"/>
            <a:ext cx="333954" cy="35780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5541178" y="2465816"/>
            <a:ext cx="1457980" cy="345600"/>
            <a:chOff x="0" y="56987"/>
            <a:chExt cx="1457980" cy="345600"/>
          </a:xfrm>
        </p:grpSpPr>
        <p:sp>
          <p:nvSpPr>
            <p:cNvPr id="37" name="Rectangle 36"/>
            <p:cNvSpPr/>
            <p:nvPr/>
          </p:nvSpPr>
          <p:spPr>
            <a:xfrm>
              <a:off x="0" y="56987"/>
              <a:ext cx="1457980" cy="3456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0" y="56987"/>
              <a:ext cx="1457980" cy="345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dirty="0" smtClean="0">
                  <a:latin typeface="Garamond" panose="02020404030301010803" pitchFamily="18" charset="0"/>
                </a:rPr>
                <a:t>Provide to Yoga Studios/Gyms</a:t>
              </a:r>
              <a:endParaRPr lang="en-US" sz="1300" kern="1200" dirty="0">
                <a:latin typeface="Garamond" panose="02020404030301010803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258000" y="2465816"/>
            <a:ext cx="1474709" cy="345600"/>
            <a:chOff x="-16729" y="56987"/>
            <a:chExt cx="1474709" cy="345600"/>
          </a:xfrm>
        </p:grpSpPr>
        <p:sp>
          <p:nvSpPr>
            <p:cNvPr id="40" name="Rectangle 39"/>
            <p:cNvSpPr/>
            <p:nvPr/>
          </p:nvSpPr>
          <p:spPr>
            <a:xfrm>
              <a:off x="-16729" y="56987"/>
              <a:ext cx="1457980" cy="3456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0" y="56987"/>
              <a:ext cx="1457980" cy="345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>
                  <a:latin typeface="Garamond" panose="02020404030301010803" pitchFamily="18" charset="0"/>
                </a:rPr>
                <a:t>Brand-Building Ads</a:t>
              </a:r>
              <a:endParaRPr lang="en-US" sz="1300" kern="1200" dirty="0">
                <a:latin typeface="Garamond" panose="02020404030301010803" pitchFamily="18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824356" y="2465816"/>
            <a:ext cx="1457980" cy="345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300" dirty="0" smtClean="0">
                <a:latin typeface="Garamond" panose="02020404030301010803" pitchFamily="18" charset="0"/>
              </a:rPr>
              <a:t>Affective Ads</a:t>
            </a:r>
            <a:endParaRPr lang="en-US" sz="1300" dirty="0">
              <a:latin typeface="Garamond" panose="02020404030301010803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10241" y="2465816"/>
            <a:ext cx="2317889" cy="345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300" dirty="0" smtClean="0">
                <a:latin typeface="Garamond" panose="02020404030301010803" pitchFamily="18" charset="0"/>
              </a:rPr>
              <a:t>Product Promoting Ads</a:t>
            </a:r>
            <a:endParaRPr lang="en-US" sz="1300" dirty="0">
              <a:latin typeface="Garamond" panose="02020404030301010803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78976" y="5392338"/>
            <a:ext cx="8229600" cy="47369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16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Apply push &amp; pull tactics to influence the customer decision making process</a:t>
            </a:r>
            <a:endParaRPr lang="en-CA" sz="16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99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Attitudinal &amp; Behavioral Objectives</a:t>
            </a:r>
            <a:endParaRPr lang="en-CA" dirty="0"/>
          </a:p>
        </p:txBody>
      </p:sp>
      <p:sp>
        <p:nvSpPr>
          <p:cNvPr id="4" name="Rounded Rectangle 3"/>
          <p:cNvSpPr/>
          <p:nvPr/>
        </p:nvSpPr>
        <p:spPr>
          <a:xfrm>
            <a:off x="293370" y="1325563"/>
            <a:ext cx="3827962" cy="56855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Attitudinal Objectives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8610" y="2074725"/>
            <a:ext cx="986789" cy="929734"/>
          </a:xfrm>
          <a:prstGeom prst="rect">
            <a:avLst/>
          </a:prstGeom>
          <a:solidFill>
            <a:srgbClr val="203864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  <a:latin typeface="Garamond" panose="02020404030301010803" pitchFamily="18" charset="0"/>
              </a:rPr>
              <a:t>Think</a:t>
            </a:r>
            <a:endParaRPr lang="en-CA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8610" y="3054439"/>
            <a:ext cx="986789" cy="929734"/>
          </a:xfrm>
          <a:prstGeom prst="rect">
            <a:avLst/>
          </a:prstGeom>
          <a:solidFill>
            <a:srgbClr val="203864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  <a:latin typeface="Garamond" panose="02020404030301010803" pitchFamily="18" charset="0"/>
              </a:rPr>
              <a:t>Feel</a:t>
            </a:r>
            <a:endParaRPr lang="en-CA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8609" y="4034153"/>
            <a:ext cx="986789" cy="929734"/>
          </a:xfrm>
          <a:prstGeom prst="rect">
            <a:avLst/>
          </a:prstGeom>
          <a:solidFill>
            <a:srgbClr val="203864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  <a:latin typeface="Garamond" panose="02020404030301010803" pitchFamily="18" charset="0"/>
              </a:rPr>
              <a:t>Believe</a:t>
            </a:r>
            <a:endParaRPr lang="en-CA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91499" y="2074725"/>
            <a:ext cx="986789" cy="929734"/>
          </a:xfrm>
          <a:prstGeom prst="rect">
            <a:avLst/>
          </a:prstGeom>
          <a:solidFill>
            <a:srgbClr val="203864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 Change Filters</a:t>
            </a:r>
            <a:endParaRPr lang="en-CA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1499" y="3054439"/>
            <a:ext cx="986789" cy="929734"/>
          </a:xfrm>
          <a:prstGeom prst="rect">
            <a:avLst/>
          </a:prstGeom>
          <a:solidFill>
            <a:srgbClr val="203864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 Use Website</a:t>
            </a:r>
            <a:endParaRPr lang="en-CA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1499" y="4034153"/>
            <a:ext cx="986789" cy="929734"/>
          </a:xfrm>
          <a:prstGeom prst="rect">
            <a:avLst/>
          </a:prstGeom>
          <a:solidFill>
            <a:srgbClr val="203864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Don’t Switch Brands</a:t>
            </a:r>
            <a:endParaRPr lang="en-CA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90527" y="2203614"/>
            <a:ext cx="2732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Garamond" panose="02020404030301010803" pitchFamily="18" charset="0"/>
              </a:rPr>
              <a:t>The Brita Blue filter is trustworthy and convenient  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58685" y="3072769"/>
            <a:ext cx="250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Garamond" panose="02020404030301010803" pitchFamily="18" charset="0"/>
              </a:rPr>
              <a:t>Brita cares about overall well-being and caters to my lifestyle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8685" y="4098108"/>
            <a:ext cx="250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Garamond" panose="02020404030301010803" pitchFamily="18" charset="0"/>
              </a:rPr>
              <a:t>Brita is improving my overall quality of life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83485" y="2204846"/>
            <a:ext cx="2788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Garamond" panose="02020404030301010803" pitchFamily="18" charset="0"/>
                <a:sym typeface="Wingdings" panose="05000000000000000000" pitchFamily="2" charset="2"/>
              </a:rPr>
              <a:t>I</a:t>
            </a:r>
            <a:r>
              <a:rPr lang="en-CA" dirty="0" smtClean="0">
                <a:latin typeface="Garamond" panose="02020404030301010803" pitchFamily="18" charset="0"/>
                <a:sym typeface="Wingdings" panose="05000000000000000000" pitchFamily="2" charset="2"/>
              </a:rPr>
              <a:t>ncrease filter change frequency and confidence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3485" y="3072769"/>
            <a:ext cx="250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Garamond" panose="02020404030301010803" pitchFamily="18" charset="0"/>
              </a:rPr>
              <a:t>Create Brita Blue account &amp; improve consumption awareness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3485" y="4098108"/>
            <a:ext cx="250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Garamond" panose="02020404030301010803" pitchFamily="18" charset="0"/>
              </a:rPr>
              <a:t>Decrease likelihood of brand-switching 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880614" y="1324515"/>
            <a:ext cx="3827962" cy="56855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Behavioral Objectives</a:t>
            </a:r>
            <a:endParaRPr lang="en-CA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86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Risk &amp; Concerns with Marketing Strategy</a:t>
            </a:r>
            <a:endParaRPr lang="en-CA" dirty="0"/>
          </a:p>
        </p:txBody>
      </p:sp>
      <p:sp>
        <p:nvSpPr>
          <p:cNvPr id="3" name="Pentagon 2"/>
          <p:cNvSpPr/>
          <p:nvPr/>
        </p:nvSpPr>
        <p:spPr>
          <a:xfrm>
            <a:off x="166623" y="1237427"/>
            <a:ext cx="2592841" cy="1084870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Single Message to Consumers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176165" y="4788930"/>
            <a:ext cx="2592841" cy="1084870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Competitor Innovation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176165" y="2436059"/>
            <a:ext cx="2592841" cy="1084870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Consumer Price Sensitivity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3599" y="1085888"/>
            <a:ext cx="607561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1400" dirty="0" smtClean="0">
              <a:latin typeface="Garamond" panose="020204040303010108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9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The current marketing plan is focused on sending a single message to consumers regardless of their product choice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85690" y="3617355"/>
            <a:ext cx="2592841" cy="1084870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Website Adoption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2649" y="2343188"/>
            <a:ext cx="6075618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1400" dirty="0" smtClean="0">
              <a:latin typeface="Garamond" panose="020204040303010108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9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Demand elasticity with respect to price is unknown for our target segments (</a:t>
            </a:r>
            <a:r>
              <a:rPr lang="en-US" dirty="0" err="1" smtClean="0">
                <a:latin typeface="Garamond" panose="02020404030301010803" pitchFamily="18" charset="0"/>
              </a:rPr>
              <a:t>ie</a:t>
            </a:r>
            <a:r>
              <a:rPr lang="en-US" dirty="0" smtClean="0">
                <a:latin typeface="Garamond" panose="02020404030301010803" pitchFamily="18" charset="0"/>
              </a:rPr>
              <a:t>. will the more expensive filter fail on the basis of price)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88056" y="3520929"/>
            <a:ext cx="607561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1400" dirty="0" smtClean="0">
              <a:latin typeface="Garamond" panose="020204040303010108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9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The Assertive self-improvers, despite being diligent, do not indicate a heavy use of the internet. If the segment does not use the website there is room for competitors to displace us</a:t>
            </a:r>
            <a:endParaRPr lang="en-US" dirty="0">
              <a:latin typeface="Garamond" panose="02020404030301010803" pitchFamily="18" charset="0"/>
            </a:endParaRPr>
          </a:p>
          <a:p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46963" y="4702409"/>
            <a:ext cx="607561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1400" dirty="0" smtClean="0">
              <a:latin typeface="Garamond" panose="020204040303010108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9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An omnipresent threat in the competitive and fragmented filtered water market, will P&amp;G come up with a more innovative product?</a:t>
            </a:r>
            <a:endParaRPr lang="en-CA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8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Questions?</a:t>
            </a:r>
            <a:endParaRPr lang="en-C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526" y="1720000"/>
            <a:ext cx="4411612" cy="376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Brita – Overview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1650123" y="1710693"/>
            <a:ext cx="7378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>
                <a:latin typeface="Garamond" panose="02020404030301010803" pitchFamily="18" charset="0"/>
              </a:rPr>
              <a:t>Pioneer in water filter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>
                <a:latin typeface="Garamond" panose="02020404030301010803" pitchFamily="18" charset="0"/>
              </a:rPr>
              <a:t>Over 10 years of successful sales and market domination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0123" y="3306090"/>
            <a:ext cx="6718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sz="2400" dirty="0" smtClean="0">
                <a:latin typeface="Garamond" panose="02020404030301010803" pitchFamily="18" charset="0"/>
              </a:rPr>
              <a:t> “Leaky bucket” and decreasing market share</a:t>
            </a:r>
            <a:endParaRPr lang="en-CA" sz="2400" dirty="0">
              <a:latin typeface="Garamond" panose="020204040303010108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50123" y="4729951"/>
            <a:ext cx="7184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>
                <a:latin typeface="Garamond" panose="02020404030301010803" pitchFamily="18" charset="0"/>
              </a:rPr>
              <a:t>Brita Blue Filters</a:t>
            </a:r>
          </a:p>
        </p:txBody>
      </p:sp>
      <p:pic>
        <p:nvPicPr>
          <p:cNvPr id="1028" name="Picture 4" descr="https://mail.google.com/mail/ca/u/0/images/cleard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2730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93400" y="1561735"/>
            <a:ext cx="1481999" cy="1087386"/>
            <a:chOff x="78825" y="1277526"/>
            <a:chExt cx="1481999" cy="1087386"/>
          </a:xfrm>
          <a:solidFill>
            <a:srgbClr val="002060"/>
          </a:solidFill>
        </p:grpSpPr>
        <p:sp>
          <p:nvSpPr>
            <p:cNvPr id="8" name="Rounded Rectangle 7"/>
            <p:cNvSpPr/>
            <p:nvPr/>
          </p:nvSpPr>
          <p:spPr>
            <a:xfrm>
              <a:off x="78825" y="1277526"/>
              <a:ext cx="1481999" cy="1087386"/>
            </a:xfrm>
            <a:prstGeom prst="roundRect">
              <a:avLst/>
            </a:prstGeom>
            <a:grp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600" b="1" dirty="0">
                <a:solidFill>
                  <a:srgbClr val="002060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1268" y="1559609"/>
              <a:ext cx="757130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Garamond"/>
                  <a:cs typeface="Garamond"/>
                </a:rPr>
                <a:t>Past</a:t>
              </a:r>
              <a:endParaRPr lang="en-US" sz="2800" dirty="0">
                <a:solidFill>
                  <a:schemeClr val="bg1"/>
                </a:solidFill>
                <a:latin typeface="Garamond"/>
                <a:cs typeface="Garamond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3400" y="2947063"/>
            <a:ext cx="1481999" cy="1087386"/>
            <a:chOff x="107975" y="2662854"/>
            <a:chExt cx="1481999" cy="1087386"/>
          </a:xfrm>
          <a:solidFill>
            <a:srgbClr val="002060"/>
          </a:solidFill>
        </p:grpSpPr>
        <p:sp>
          <p:nvSpPr>
            <p:cNvPr id="13" name="Rounded Rectangle 12"/>
            <p:cNvSpPr/>
            <p:nvPr/>
          </p:nvSpPr>
          <p:spPr>
            <a:xfrm>
              <a:off x="107975" y="2662854"/>
              <a:ext cx="1481999" cy="1087386"/>
            </a:xfrm>
            <a:prstGeom prst="roundRect">
              <a:avLst/>
            </a:prstGeom>
            <a:grp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600" b="1" dirty="0">
                <a:solidFill>
                  <a:srgbClr val="002060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6792" y="2944937"/>
              <a:ext cx="1223412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Garamond"/>
                  <a:cs typeface="Garamond"/>
                </a:rPr>
                <a:t>Present</a:t>
              </a:r>
              <a:endParaRPr lang="en-US" sz="2800" dirty="0">
                <a:solidFill>
                  <a:schemeClr val="bg1"/>
                </a:solidFill>
                <a:latin typeface="Garamond"/>
                <a:cs typeface="Garamond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3400" y="4370924"/>
            <a:ext cx="1481999" cy="1087386"/>
            <a:chOff x="78825" y="4086715"/>
            <a:chExt cx="1481999" cy="1087386"/>
          </a:xfrm>
          <a:solidFill>
            <a:srgbClr val="002060"/>
          </a:solidFill>
        </p:grpSpPr>
        <p:sp>
          <p:nvSpPr>
            <p:cNvPr id="18" name="Rounded Rectangle 17"/>
            <p:cNvSpPr/>
            <p:nvPr/>
          </p:nvSpPr>
          <p:spPr>
            <a:xfrm>
              <a:off x="78825" y="4086715"/>
              <a:ext cx="1481999" cy="1087386"/>
            </a:xfrm>
            <a:prstGeom prst="roundRect">
              <a:avLst/>
            </a:prstGeom>
            <a:grp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600" b="1" dirty="0">
                <a:solidFill>
                  <a:srgbClr val="002060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3660" y="4368798"/>
              <a:ext cx="1112805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Garamond"/>
                  <a:cs typeface="Garamond"/>
                </a:rPr>
                <a:t>Future</a:t>
              </a:r>
              <a:endParaRPr lang="en-US" sz="2800" dirty="0">
                <a:solidFill>
                  <a:schemeClr val="bg1"/>
                </a:solidFill>
                <a:latin typeface="Garamond"/>
                <a:cs typeface="Garamo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295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078" y="3706928"/>
            <a:ext cx="1656922" cy="16569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Appendix A: The Website</a:t>
            </a:r>
            <a:endParaRPr lang="en-CA" dirty="0"/>
          </a:p>
        </p:txBody>
      </p:sp>
      <p:sp>
        <p:nvSpPr>
          <p:cNvPr id="10" name="Rectangle 9"/>
          <p:cNvSpPr/>
          <p:nvPr/>
        </p:nvSpPr>
        <p:spPr>
          <a:xfrm>
            <a:off x="441702" y="1549831"/>
            <a:ext cx="1728061" cy="96089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Filter Capacity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Division 10"/>
          <p:cNvSpPr/>
          <p:nvPr/>
        </p:nvSpPr>
        <p:spPr>
          <a:xfrm>
            <a:off x="2212537" y="1837029"/>
            <a:ext cx="604433" cy="356461"/>
          </a:xfrm>
          <a:prstGeom prst="mathDivid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59745" y="1534813"/>
            <a:ext cx="1728061" cy="96089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Days used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4760627" y="1816855"/>
            <a:ext cx="565608" cy="438666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/>
          <p:cNvSpPr/>
          <p:nvPr/>
        </p:nvSpPr>
        <p:spPr>
          <a:xfrm>
            <a:off x="245097" y="1414021"/>
            <a:ext cx="196605" cy="137631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ket 14"/>
          <p:cNvSpPr/>
          <p:nvPr/>
        </p:nvSpPr>
        <p:spPr>
          <a:xfrm>
            <a:off x="4502257" y="1399003"/>
            <a:ext cx="265368" cy="1310325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366287" y="1534812"/>
            <a:ext cx="1728061" cy="96089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Cups per </a:t>
            </a:r>
            <a:r>
              <a:rPr lang="en-US" dirty="0" err="1" smtClean="0">
                <a:latin typeface="Garamond" panose="02020404030301010803" pitchFamily="18" charset="0"/>
              </a:rPr>
              <a:t>Litre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24" name="Equal 23"/>
          <p:cNvSpPr/>
          <p:nvPr/>
        </p:nvSpPr>
        <p:spPr>
          <a:xfrm>
            <a:off x="7249212" y="1837029"/>
            <a:ext cx="518475" cy="356461"/>
          </a:xfrm>
          <a:prstGeom prst="mathEqua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449" y="1022247"/>
            <a:ext cx="1764472" cy="176447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042447" y="1438905"/>
            <a:ext cx="712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aramond" panose="02020404030301010803" pitchFamily="18" charset="0"/>
              </a:rPr>
              <a:t>Cups per Day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4587" y="4123347"/>
            <a:ext cx="1728061" cy="96089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100 L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28" name="Division 27"/>
          <p:cNvSpPr/>
          <p:nvPr/>
        </p:nvSpPr>
        <p:spPr>
          <a:xfrm>
            <a:off x="2145422" y="4410545"/>
            <a:ext cx="604433" cy="356461"/>
          </a:xfrm>
          <a:prstGeom prst="mathDivid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792630" y="4108329"/>
            <a:ext cx="1728061" cy="96089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50 Days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0" name="Multiply 29"/>
          <p:cNvSpPr/>
          <p:nvPr/>
        </p:nvSpPr>
        <p:spPr>
          <a:xfrm>
            <a:off x="4693512" y="4390371"/>
            <a:ext cx="565608" cy="438666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Bracket 30"/>
          <p:cNvSpPr/>
          <p:nvPr/>
        </p:nvSpPr>
        <p:spPr>
          <a:xfrm>
            <a:off x="177982" y="3987537"/>
            <a:ext cx="196605" cy="137631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ket 31"/>
          <p:cNvSpPr/>
          <p:nvPr/>
        </p:nvSpPr>
        <p:spPr>
          <a:xfrm>
            <a:off x="4435142" y="3972519"/>
            <a:ext cx="265368" cy="1310325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299172" y="4108328"/>
            <a:ext cx="1728061" cy="96089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aramond" panose="02020404030301010803" pitchFamily="18" charset="0"/>
              </a:rPr>
              <a:t>4.23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4" name="Equal 33"/>
          <p:cNvSpPr/>
          <p:nvPr/>
        </p:nvSpPr>
        <p:spPr>
          <a:xfrm>
            <a:off x="7182097" y="4410545"/>
            <a:ext cx="518475" cy="356461"/>
          </a:xfrm>
          <a:prstGeom prst="mathEqua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077295" y="4388720"/>
            <a:ext cx="68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Garamond" panose="02020404030301010803" pitchFamily="18" charset="0"/>
              </a:rPr>
              <a:t>8.46</a:t>
            </a:r>
            <a:endParaRPr lang="en-US" sz="2000" b="1" dirty="0">
              <a:latin typeface="Garamond" panose="02020404030301010803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322329" y="2853423"/>
            <a:ext cx="26232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Example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51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Appendix B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278" y="1212443"/>
            <a:ext cx="4935985" cy="484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1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Brita’s success – the “blue-water” decade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457200" y="5420915"/>
            <a:ext cx="8229600" cy="47369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"/>
            <a:r>
              <a:rPr lang="en-CA" sz="1600" b="1" dirty="0" smtClean="0">
                <a:latin typeface="Garamond" panose="02020404030301010803" pitchFamily="18" charset="0"/>
              </a:rPr>
              <a:t>Brita created the market for filtered water, aided by shifting consumer values towards safety</a:t>
            </a:r>
            <a:r>
              <a:rPr lang="en-CA" sz="1600" b="1" smtClean="0">
                <a:latin typeface="Garamond" panose="02020404030301010803" pitchFamily="18" charset="0"/>
              </a:rPr>
              <a:t>, health, and </a:t>
            </a:r>
            <a:r>
              <a:rPr lang="en-CA" sz="1600" b="1" dirty="0" smtClean="0">
                <a:latin typeface="Garamond" panose="02020404030301010803" pitchFamily="18" charset="0"/>
              </a:rPr>
              <a:t>great taste</a:t>
            </a:r>
            <a:endParaRPr lang="en-CA" sz="1600" b="1" dirty="0">
              <a:latin typeface="Garamond" panose="020204040303010108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0241" y="1327948"/>
            <a:ext cx="3585089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  <a:cs typeface="Garamond"/>
              </a:rPr>
              <a:t>1988</a:t>
            </a:r>
            <a:endParaRPr lang="en-CA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3112891"/>
            <a:ext cx="8228552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1999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24633" y="1308103"/>
            <a:ext cx="3594248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  <a:cs typeface="Garamond"/>
              </a:rPr>
              <a:t>1993</a:t>
            </a:r>
            <a:endParaRPr lang="en-CA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658345"/>
            <a:ext cx="3565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aramond" panose="02020404030301010803" pitchFamily="18" charset="0"/>
                <a:cs typeface="Garamond"/>
              </a:rPr>
              <a:t>- First in the market with </a:t>
            </a:r>
          </a:p>
          <a:p>
            <a:r>
              <a:rPr lang="en-US" dirty="0" smtClean="0">
                <a:latin typeface="Garamond" panose="02020404030301010803" pitchFamily="18" charset="0"/>
                <a:cs typeface="Garamond"/>
              </a:rPr>
              <a:t>value proposition of</a:t>
            </a:r>
          </a:p>
          <a:p>
            <a:r>
              <a:rPr lang="en-US" dirty="0" smtClean="0">
                <a:latin typeface="Garamond" panose="02020404030301010803" pitchFamily="18" charset="0"/>
                <a:cs typeface="Garamond"/>
              </a:rPr>
              <a:t>great tasting water </a:t>
            </a:r>
            <a:endParaRPr lang="en-US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4633" y="1627214"/>
            <a:ext cx="34954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aramond" panose="02020404030301010803" pitchFamily="18" charset="0"/>
                <a:cs typeface="Garamond"/>
              </a:rPr>
              <a:t>- Educational ad campaign on</a:t>
            </a:r>
          </a:p>
          <a:p>
            <a:r>
              <a:rPr lang="en-US" dirty="0" smtClean="0">
                <a:latin typeface="Garamond" panose="02020404030301010803" pitchFamily="18" charset="0"/>
                <a:cs typeface="Garamond"/>
              </a:rPr>
              <a:t>how to use Brita</a:t>
            </a:r>
          </a:p>
          <a:p>
            <a:endParaRPr lang="en-US" dirty="0">
              <a:latin typeface="Garamond" panose="02020404030301010803" pitchFamily="18" charset="0"/>
              <a:cs typeface="Garamond"/>
            </a:endParaRPr>
          </a:p>
          <a:p>
            <a:pPr algn="ctr"/>
            <a:r>
              <a:rPr lang="en-US" dirty="0" smtClean="0">
                <a:latin typeface="Garamond" panose="02020404030301010803" pitchFamily="18" charset="0"/>
                <a:cs typeface="Garamond"/>
              </a:rPr>
              <a:t>“Tap water transformed”</a:t>
            </a:r>
            <a:endParaRPr lang="en-US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1" y="3539754"/>
            <a:ext cx="3586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N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ational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distribution 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(40,000 stores)</a:t>
            </a:r>
            <a:endParaRPr lang="en-CA" dirty="0">
              <a:latin typeface="Garamond" panose="02020404030301010803" pitchFamily="18" charset="0"/>
              <a:cs typeface="Garamond"/>
            </a:endParaRPr>
          </a:p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Brand awareness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70%</a:t>
            </a:r>
          </a:p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- 18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% of 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103mil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households 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use Brita</a:t>
            </a:r>
            <a:endParaRPr lang="en-CA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88" y="3539754"/>
            <a:ext cx="44717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- 80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% of 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customers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still using it one year on</a:t>
            </a:r>
          </a:p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Industry worth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$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350MM (owned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71</a:t>
            </a:r>
            <a:r>
              <a:rPr lang="en-CA" dirty="0" smtClean="0">
                <a:latin typeface="Garamond" panose="02020404030301010803" pitchFamily="18" charset="0"/>
                <a:cs typeface="Garamond"/>
              </a:rPr>
              <a:t>%)</a:t>
            </a:r>
            <a:endParaRPr lang="en-CA" dirty="0">
              <a:latin typeface="Garamond" panose="02020404030301010803" pitchFamily="18" charset="0"/>
              <a:cs typeface="Garamond"/>
            </a:endParaRPr>
          </a:p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- 70 competitors failed</a:t>
            </a:r>
          </a:p>
          <a:p>
            <a:pPr fontAlgn="b"/>
            <a:r>
              <a:rPr lang="en-CA" dirty="0" smtClean="0">
                <a:latin typeface="Garamond" panose="02020404030301010803" pitchFamily="18" charset="0"/>
                <a:cs typeface="Garamond"/>
              </a:rPr>
              <a:t>- Consumer choice limited </a:t>
            </a:r>
            <a:r>
              <a:rPr lang="en-CA" dirty="0">
                <a:latin typeface="Garamond" panose="02020404030301010803" pitchFamily="18" charset="0"/>
                <a:cs typeface="Garamond"/>
              </a:rPr>
              <a:t>to tap water or PT</a:t>
            </a:r>
          </a:p>
          <a:p>
            <a:pPr fontAlgn="b"/>
            <a:endParaRPr lang="en-CA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5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Brita’s problems 1999 - 2006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97242" y="224152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305608"/>
              </p:ext>
            </p:extLst>
          </p:nvPr>
        </p:nvGraphicFramePr>
        <p:xfrm>
          <a:off x="628643" y="2254194"/>
          <a:ext cx="7886715" cy="2407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7343"/>
                <a:gridCol w="1577343"/>
                <a:gridCol w="1577343"/>
                <a:gridCol w="1577343"/>
                <a:gridCol w="1577343"/>
              </a:tblGrid>
              <a:tr h="26352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Strategy</a:t>
                      </a:r>
                      <a:r>
                        <a:rPr lang="en-US" sz="1400" b="1" baseline="0" dirty="0" smtClean="0">
                          <a:solidFill>
                            <a:schemeClr val="bg1"/>
                          </a:solidFill>
                        </a:rPr>
                        <a:t> 1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Strategy</a:t>
                      </a:r>
                      <a:r>
                        <a:rPr lang="en-US" sz="1400" b="1" baseline="0" dirty="0" smtClean="0">
                          <a:solidFill>
                            <a:schemeClr val="bg1"/>
                          </a:solidFill>
                        </a:rPr>
                        <a:t> 2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Strategy 3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Strategy 4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Strategy 5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</a:tr>
              <a:tr h="605316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dirty="0" smtClean="0">
                          <a:solidFill>
                            <a:schemeClr val="bg1"/>
                          </a:solidFill>
                          <a:latin typeface="Garamond"/>
                          <a:cs typeface="Garamond"/>
                        </a:rPr>
                        <a:t>Where does water belong?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dirty="0" smtClean="0">
                          <a:solidFill>
                            <a:schemeClr val="bg1"/>
                          </a:solidFill>
                          <a:latin typeface="Garamond"/>
                          <a:cs typeface="Garamond"/>
                        </a:rPr>
                        <a:t>Bottled Water as the bad guy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dirty="0" smtClean="0">
                          <a:solidFill>
                            <a:schemeClr val="bg1"/>
                          </a:solidFill>
                          <a:latin typeface="Garamond"/>
                          <a:cs typeface="Garamond"/>
                        </a:rPr>
                        <a:t>Leaky Bucket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Garamond"/>
                          <a:cs typeface="Garamond"/>
                        </a:rPr>
                        <a:t>Tap water Turn-offs</a:t>
                      </a:r>
                      <a:endParaRPr lang="en-CA" sz="1400" b="0" i="0" u="none" strike="noStrike" dirty="0" smtClean="0">
                        <a:solidFill>
                          <a:schemeClr val="bg1"/>
                        </a:solidFill>
                        <a:effectLst/>
                        <a:latin typeface="Garamond"/>
                        <a:cs typeface="Garamond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Garamond"/>
                          <a:cs typeface="Garamond"/>
                        </a:rPr>
                        <a:t>Bottled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Garamond"/>
                          <a:cs typeface="Garamond"/>
                        </a:rPr>
                        <a:t> Water as the bad guy</a:t>
                      </a:r>
                    </a:p>
                    <a:p>
                      <a:pPr algn="ctr"/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Garamond"/>
                          <a:cs typeface="Garamond"/>
                        </a:rPr>
                        <a:t>Re-visited</a:t>
                      </a:r>
                      <a:endParaRPr lang="en-US" sz="1400" dirty="0">
                        <a:solidFill>
                          <a:schemeClr val="bg1"/>
                        </a:solidFill>
                        <a:latin typeface="Garamond"/>
                        <a:cs typeface="Garamond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</a:tr>
              <a:tr h="764210">
                <a:tc>
                  <a:txBody>
                    <a:bodyPr/>
                    <a:lstStyle/>
                    <a:p>
                      <a:pPr marL="285750" marR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>
                          <a:latin typeface="Garamond"/>
                          <a:cs typeface="Garamond"/>
                        </a:rPr>
                        <a:t>Quit the water business</a:t>
                      </a:r>
                      <a:endParaRPr lang="en-US" sz="1400" dirty="0"/>
                    </a:p>
                    <a:p>
                      <a:pPr marL="285750" marR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>
                          <a:solidFill>
                            <a:srgbClr val="000000"/>
                          </a:solidFill>
                          <a:latin typeface="Garamond" panose="02020404030301010803" pitchFamily="18" charset="0"/>
                        </a:rPr>
                        <a:t>Beverage vs. filter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Garamond"/>
                          <a:cs typeface="Garamond"/>
                        </a:rPr>
                        <a:t>Difficult to change people’s behaviour</a:t>
                      </a:r>
                      <a:endParaRPr lang="en-US" sz="14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400" u="none" strike="noStrike" dirty="0" smtClean="0">
                          <a:effectLst/>
                          <a:latin typeface="Garamond"/>
                          <a:cs typeface="Garamond"/>
                        </a:rPr>
                        <a:t>Bottled water taste without the bottle</a:t>
                      </a:r>
                      <a:endParaRPr lang="en-US" sz="1400" dirty="0">
                        <a:latin typeface="Garamond"/>
                        <a:cs typeface="Garamon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Garamond"/>
                          <a:cs typeface="Garamond"/>
                        </a:rPr>
                        <a:t>46% of PT lapsed in a year</a:t>
                      </a:r>
                      <a:endParaRPr lang="en-US" sz="14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Garamond"/>
                          <a:cs typeface="Garamond"/>
                        </a:rPr>
                        <a:t>Gauge &amp; Windows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Garamond"/>
                          <a:cs typeface="Garamond"/>
                        </a:rPr>
                        <a:t>innovation did not succeed </a:t>
                      </a:r>
                      <a:endParaRPr lang="en-US" sz="1400" dirty="0" smtClean="0">
                        <a:latin typeface="Garamond"/>
                        <a:cs typeface="Garamon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latin typeface="Garamond"/>
                          <a:cs typeface="Garamond"/>
                        </a:rPr>
                        <a:t>Revisit filtration when BW is so prevalent</a:t>
                      </a:r>
                      <a:endParaRPr lang="en-US" sz="1400" dirty="0">
                        <a:latin typeface="Garamond"/>
                        <a:cs typeface="Garamond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latin typeface="Garamond"/>
                          <a:cs typeface="Garamond"/>
                        </a:rPr>
                        <a:t>Transform</a:t>
                      </a:r>
                      <a:r>
                        <a:rPr lang="en-US" sz="1400" baseline="0" dirty="0" smtClean="0">
                          <a:latin typeface="Garamond"/>
                          <a:cs typeface="Garamond"/>
                        </a:rPr>
                        <a:t> the taste of tap</a:t>
                      </a:r>
                      <a:endParaRPr lang="en-US" sz="1400" dirty="0">
                        <a:latin typeface="Garamond"/>
                        <a:cs typeface="Garamon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latin typeface="Garamond"/>
                          <a:cs typeface="Garamond"/>
                        </a:rPr>
                        <a:t>More convenient</a:t>
                      </a:r>
                      <a:endParaRPr lang="en-US" sz="1400" dirty="0">
                        <a:latin typeface="Garamond"/>
                        <a:cs typeface="Garamond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latin typeface="Garamond"/>
                          <a:cs typeface="Garamond"/>
                        </a:rPr>
                        <a:t>Cheaper</a:t>
                      </a:r>
                      <a:endParaRPr lang="en-US" sz="1400" dirty="0">
                        <a:latin typeface="Garamond"/>
                        <a:cs typeface="Garamond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567108" y="5473664"/>
            <a:ext cx="8229600" cy="47369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1600" b="1" dirty="0" smtClean="0">
                <a:latin typeface="Garamond" panose="02020404030301010803" pitchFamily="18" charset="0"/>
              </a:rPr>
              <a:t>Brita did not identify their target market and failed to come up with an effective value proposition</a:t>
            </a:r>
            <a:endParaRPr lang="en-CA" sz="1600" b="1" dirty="0">
              <a:latin typeface="Garamond" panose="02020404030301010803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7677" y="1220789"/>
            <a:ext cx="8196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/>
                <a:cs typeface="Garamond"/>
              </a:rPr>
              <a:t>Brita’s share of the filtered water market was threatened by PUR (exacerbated when they were purchased by P&amp;G) and the emergence of bottled water (1997)</a:t>
            </a:r>
            <a:endParaRPr lang="en-US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8716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9753" y="370115"/>
            <a:ext cx="7886700" cy="132556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CA" dirty="0" smtClean="0"/>
              <a:t>Target market selection criteria 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994337"/>
              </p:ext>
            </p:extLst>
          </p:nvPr>
        </p:nvGraphicFramePr>
        <p:xfrm>
          <a:off x="360708" y="1142390"/>
          <a:ext cx="8342005" cy="4752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1715"/>
                <a:gridCol w="1191715"/>
                <a:gridCol w="1191715"/>
                <a:gridCol w="1191715"/>
                <a:gridCol w="1191715"/>
                <a:gridCol w="1191715"/>
                <a:gridCol w="1191715"/>
              </a:tblGrid>
              <a:tr h="530479"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Criteria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Tap Traditionalists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Weary Tap Satisfied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Principled</a:t>
                      </a:r>
                      <a:r>
                        <a:rPr lang="en-CA" sz="1200" b="1" baseline="0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 Filtered Fans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Affluent Fridge Followers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Assertive Self improvers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200" b="1" dirty="0" smtClean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Bottled Water Indulgers</a:t>
                      </a:r>
                      <a:endParaRPr lang="en-CA" sz="1200" b="1" dirty="0">
                        <a:solidFill>
                          <a:schemeClr val="bg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rgbClr val="203864"/>
                    </a:solidFill>
                  </a:tcPr>
                </a:tc>
              </a:tr>
              <a:tr h="742671"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Segment is well defined/identifiable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CA" sz="14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All of the segmen</a:t>
                      </a:r>
                      <a:r>
                        <a:rPr lang="en-CA" sz="14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 are well defined. </a:t>
                      </a:r>
                      <a:endParaRPr lang="en-CA" sz="14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430277"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Accessible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155603"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Competitor Intensity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Highest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tap satisfaction index (220) limited room for market entrant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High competitive intensity(lots of substitutes)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focus convenience &amp; budget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FM, other pitchers, refrigerator filter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system 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No room for non-refrigerator mark entrant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Competition from other filtered water options: Refrigerator, FM, PT, and bottled water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High-20% of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producers control 80% of sales 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404611"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Stability of preferences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Want: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Tap Water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Likely to switch: No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Susceptible to innovation:  No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TSI: 220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Want: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Cheap &amp; Convenient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Likely to switch: No 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Susceptible to innovation:  No</a:t>
                      </a:r>
                      <a:endParaRPr lang="en-CA" sz="1000" dirty="0" smtClean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TSI: 171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Want: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Filtered Water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Likely to switch: No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Susceptible to innovation:  Yes</a:t>
                      </a:r>
                      <a:endParaRPr lang="en-CA" sz="1000" dirty="0" smtClean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TSI: 43</a:t>
                      </a:r>
                    </a:p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Want: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Convenient filtered water Likely to switch: No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Susceptible to innovation:  Yes</a:t>
                      </a:r>
                      <a:endParaRPr lang="en-CA" sz="1000" dirty="0" smtClean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TSI: 81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Want: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Volume, healthy,  value-seekers 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Likely to switch: Yes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Susceptible to innovation:  Yes</a:t>
                      </a:r>
                      <a:endParaRPr lang="en-CA" sz="1000" dirty="0" smtClean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TSI: 121</a:t>
                      </a:r>
                    </a:p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Want:</a:t>
                      </a:r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  Simplicity and accessibility 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Likely to switch: No</a:t>
                      </a:r>
                    </a:p>
                    <a:p>
                      <a:r>
                        <a:rPr lang="en-CA" sz="1000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Susceptible to innovation: Maybe  </a:t>
                      </a:r>
                      <a:endParaRPr lang="en-CA" sz="1000" dirty="0" smtClean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TSI: 34</a:t>
                      </a:r>
                    </a:p>
                    <a:p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430277"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Profit potential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Low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Low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High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Medium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High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00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Low</a:t>
                      </a:r>
                      <a:endParaRPr lang="en-CA" sz="10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348684" y="1116791"/>
            <a:ext cx="1140031" cy="47060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74405" y="1107072"/>
            <a:ext cx="1140031" cy="47060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24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086" y="5910943"/>
            <a:ext cx="1273628" cy="587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81" y="1"/>
            <a:ext cx="8765993" cy="1325563"/>
          </a:xfrm>
        </p:spPr>
        <p:txBody>
          <a:bodyPr/>
          <a:lstStyle/>
          <a:p>
            <a:r>
              <a:rPr lang="en-CA" dirty="0" smtClean="0"/>
              <a:t>Target market selection rationale</a:t>
            </a:r>
            <a:endParaRPr lang="en-CA" dirty="0"/>
          </a:p>
        </p:txBody>
      </p:sp>
      <p:sp>
        <p:nvSpPr>
          <p:cNvPr id="12" name="Rectangle 11"/>
          <p:cNvSpPr/>
          <p:nvPr/>
        </p:nvSpPr>
        <p:spPr>
          <a:xfrm>
            <a:off x="552450" y="3614990"/>
            <a:ext cx="7981950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Primary Source of Water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2450" y="1172511"/>
            <a:ext cx="7981950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Water Consumption</a:t>
            </a:r>
            <a:endParaRPr lang="en-CA" dirty="0">
              <a:latin typeface="Garamond" panose="02020404030301010803" pitchFamily="18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859249"/>
              </p:ext>
            </p:extLst>
          </p:nvPr>
        </p:nvGraphicFramePr>
        <p:xfrm>
          <a:off x="476250" y="1333641"/>
          <a:ext cx="8058150" cy="3264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628958"/>
              </p:ext>
            </p:extLst>
          </p:nvPr>
        </p:nvGraphicFramePr>
        <p:xfrm>
          <a:off x="177980" y="4100537"/>
          <a:ext cx="8451669" cy="224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/>
          <p:cNvSpPr/>
          <p:nvPr/>
        </p:nvSpPr>
        <p:spPr>
          <a:xfrm>
            <a:off x="6561364" y="4520293"/>
            <a:ext cx="908382" cy="18070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8153398" y="5693229"/>
            <a:ext cx="903514" cy="805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4476750" y="4128407"/>
            <a:ext cx="904875" cy="21989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6171184" y="1572045"/>
            <a:ext cx="904875" cy="20051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833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Markets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11036" y="1388966"/>
            <a:ext cx="6023363" cy="34267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 smtClean="0">
                <a:latin typeface="Garamond" panose="02020404030301010803" pitchFamily="18" charset="0"/>
              </a:rPr>
              <a:t>Principled Filter Fans</a:t>
            </a:r>
            <a:endParaRPr lang="en-CA" b="1" dirty="0">
              <a:latin typeface="Garamond" panose="020204040303010108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04692" y="3662621"/>
            <a:ext cx="6023363" cy="34267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 smtClean="0">
                <a:latin typeface="Garamond" panose="02020404030301010803" pitchFamily="18" charset="0"/>
              </a:rPr>
              <a:t>Assertive Self-Improvers</a:t>
            </a:r>
            <a:endParaRPr lang="en-CA" b="1" dirty="0"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1037" y="1904800"/>
            <a:ext cx="60178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Current core consumer base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High accessibility and profitability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Primary source of water : Filtered water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Sound bite: Filtered water is healthier than tap 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533556" y="4135164"/>
            <a:ext cx="60178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Potential new segment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Good accessibility</a:t>
            </a:r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High growth potential: Lack of penetration &amp; high water consumption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Garamond" panose="02020404030301010803" pitchFamily="18" charset="0"/>
              </a:rPr>
              <a:t>Primary source of water : Filtered </a:t>
            </a:r>
            <a:r>
              <a:rPr lang="en-US" dirty="0" smtClean="0">
                <a:latin typeface="Garamond" panose="02020404030301010803" pitchFamily="18" charset="0"/>
              </a:rPr>
              <a:t>water &amp; Tap water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Garamond" panose="02020404030301010803" pitchFamily="18" charset="0"/>
              </a:rPr>
              <a:t>Sound bite: I drink a lot of water – it keeps me healthy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2918" r="24054"/>
          <a:stretch/>
        </p:blipFill>
        <p:spPr>
          <a:xfrm>
            <a:off x="303052" y="1038980"/>
            <a:ext cx="1919358" cy="482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Consumer perspective on competitive products</a:t>
            </a:r>
            <a:endParaRPr lang="en-CA" dirty="0"/>
          </a:p>
        </p:txBody>
      </p:sp>
      <p:grpSp>
        <p:nvGrpSpPr>
          <p:cNvPr id="3" name="Group 2"/>
          <p:cNvGrpSpPr/>
          <p:nvPr/>
        </p:nvGrpSpPr>
        <p:grpSpPr>
          <a:xfrm>
            <a:off x="552450" y="1771650"/>
            <a:ext cx="7830773" cy="4520982"/>
            <a:chOff x="816704" y="1771650"/>
            <a:chExt cx="7622446" cy="4520982"/>
          </a:xfrm>
        </p:grpSpPr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52582606"/>
                </p:ext>
              </p:extLst>
            </p:nvPr>
          </p:nvGraphicFramePr>
          <p:xfrm>
            <a:off x="816704" y="4019549"/>
            <a:ext cx="7622446" cy="227308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Rectangle 4"/>
            <p:cNvSpPr/>
            <p:nvPr/>
          </p:nvSpPr>
          <p:spPr>
            <a:xfrm>
              <a:off x="5989819" y="1771650"/>
              <a:ext cx="805543" cy="159611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6" name="Rectangle 5"/>
          <p:cNvSpPr/>
          <p:nvPr/>
        </p:nvSpPr>
        <p:spPr>
          <a:xfrm>
            <a:off x="552450" y="3614990"/>
            <a:ext cx="7981950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Consumer Perception (BW vs. PT)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2450" y="1172511"/>
            <a:ext cx="7981950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Consumer Perception (PT vs. FM)</a:t>
            </a:r>
            <a:endParaRPr lang="en-CA" dirty="0">
              <a:latin typeface="Garamond" panose="02020404030301010803" pitchFamily="18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7357807"/>
              </p:ext>
            </p:extLst>
          </p:nvPr>
        </p:nvGraphicFramePr>
        <p:xfrm>
          <a:off x="650564" y="1419225"/>
          <a:ext cx="7883836" cy="2335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87086" y="5910943"/>
            <a:ext cx="1273628" cy="587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7630886" y="5910943"/>
            <a:ext cx="1273628" cy="587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420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Brita Blue – Smart Filter</a:t>
            </a:r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552450" y="3614990"/>
            <a:ext cx="7981950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The Website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2450" y="1172511"/>
            <a:ext cx="7981950" cy="3222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Garamond" panose="02020404030301010803" pitchFamily="18" charset="0"/>
              </a:rPr>
              <a:t>The Filter</a:t>
            </a:r>
            <a:endParaRPr lang="en-CA" dirty="0">
              <a:latin typeface="Garamond" panose="020204040303010108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086" y="5910943"/>
            <a:ext cx="1273628" cy="587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7630886" y="5910943"/>
            <a:ext cx="1273628" cy="587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Flowchart: Magnetic Disk 11"/>
          <p:cNvSpPr/>
          <p:nvPr/>
        </p:nvSpPr>
        <p:spPr>
          <a:xfrm>
            <a:off x="809449" y="1819843"/>
            <a:ext cx="814796" cy="1356461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Oval 12"/>
          <p:cNvSpPr/>
          <p:nvPr/>
        </p:nvSpPr>
        <p:spPr>
          <a:xfrm>
            <a:off x="1112616" y="2345452"/>
            <a:ext cx="208461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Oval 13"/>
          <p:cNvSpPr/>
          <p:nvPr/>
        </p:nvSpPr>
        <p:spPr>
          <a:xfrm>
            <a:off x="1112616" y="2564935"/>
            <a:ext cx="208461" cy="19594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/>
          <p:cNvSpPr/>
          <p:nvPr/>
        </p:nvSpPr>
        <p:spPr>
          <a:xfrm>
            <a:off x="1112616" y="2784418"/>
            <a:ext cx="208461" cy="1959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33007349"/>
              </p:ext>
            </p:extLst>
          </p:nvPr>
        </p:nvGraphicFramePr>
        <p:xfrm>
          <a:off x="2089517" y="1576243"/>
          <a:ext cx="5975165" cy="1973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4108758546"/>
              </p:ext>
            </p:extLst>
          </p:nvPr>
        </p:nvGraphicFramePr>
        <p:xfrm>
          <a:off x="2110180" y="4068279"/>
          <a:ext cx="5975165" cy="1973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1" y="4222094"/>
            <a:ext cx="1693730" cy="168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6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D75C119-25C2-4D7E-83E5-53A139122884}">
  <we:reference id="wa104006972" version="1.0.0.0" store="en-ca" storeType="OMEX"/>
  <we:alternateReferences>
    <we:reference id="WA104006972" version="1.0.0.0" store="WA104006972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8243</TotalTime>
  <Words>1342</Words>
  <Application>Microsoft Office PowerPoint</Application>
  <PresentationFormat>On-screen Show (4:3)</PresentationFormat>
  <Paragraphs>285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Garamond</vt:lpstr>
      <vt:lpstr>Wingdings</vt:lpstr>
      <vt:lpstr>Custom Design</vt:lpstr>
      <vt:lpstr>1_Custom Design</vt:lpstr>
      <vt:lpstr>2_Custom Design</vt:lpstr>
      <vt:lpstr>Office Theme</vt:lpstr>
      <vt:lpstr>Brita Case March 2006</vt:lpstr>
      <vt:lpstr>Brita – Overview</vt:lpstr>
      <vt:lpstr>Brita’s success – the “blue-water” decade</vt:lpstr>
      <vt:lpstr>Brita’s problems 1999 - 2006</vt:lpstr>
      <vt:lpstr>PowerPoint Presentation</vt:lpstr>
      <vt:lpstr>Target market selection rationale</vt:lpstr>
      <vt:lpstr>Target Markets</vt:lpstr>
      <vt:lpstr>Consumer perspective on competitive products</vt:lpstr>
      <vt:lpstr>Brita Blue – Smart Filter</vt:lpstr>
      <vt:lpstr>Brita’s Value Proposition </vt:lpstr>
      <vt:lpstr>Pricing Considerations </vt:lpstr>
      <vt:lpstr>Methods of Distribution </vt:lpstr>
      <vt:lpstr>Communication Strategy- Focusing on the 6 M’s</vt:lpstr>
      <vt:lpstr>Decision Making Process </vt:lpstr>
      <vt:lpstr>Product-Promoting Ad</vt:lpstr>
      <vt:lpstr>Decision Making Process </vt:lpstr>
      <vt:lpstr>Attitudinal &amp; Behavioral Objectives</vt:lpstr>
      <vt:lpstr>Risk &amp; Concerns with Marketing Strategy</vt:lpstr>
      <vt:lpstr>Questions?</vt:lpstr>
      <vt:lpstr>Appendix A: The Website</vt:lpstr>
      <vt:lpstr>Appendix B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 Rhind</dc:creator>
  <cp:lastModifiedBy>Dustin Tysick</cp:lastModifiedBy>
  <cp:revision>96</cp:revision>
  <dcterms:created xsi:type="dcterms:W3CDTF">2013-08-29T04:26:04Z</dcterms:created>
  <dcterms:modified xsi:type="dcterms:W3CDTF">2013-10-11T18:51:14Z</dcterms:modified>
</cp:coreProperties>
</file>