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60" r:id="rId3"/>
    <p:sldId id="262" r:id="rId4"/>
    <p:sldId id="263" r:id="rId5"/>
    <p:sldId id="266" r:id="rId6"/>
    <p:sldId id="265" r:id="rId7"/>
    <p:sldId id="267" r:id="rId8"/>
    <p:sldId id="259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80B8F-F5FA-1843-8426-B88228992754}" type="datetimeFigureOut">
              <a:rPr lang="en-US" smtClean="0"/>
              <a:t>19-09-10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D0FA-3AE0-9E4A-97F6-D28FEF9C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/wiki/File:Adoration_magi_Pio_Christiano_Inv31459.jpg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D0FA-3AE0-9E4A-97F6-D28FEF9CF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4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Domain, 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/w/</a:t>
            </a:r>
            <a:r>
              <a:rPr lang="en-US" dirty="0" err="1" smtClean="0"/>
              <a:t>index.php?curid</a:t>
            </a:r>
            <a:r>
              <a:rPr lang="en-US" dirty="0" smtClean="0"/>
              <a:t>=11640335</a:t>
            </a:r>
          </a:p>
          <a:p>
            <a:endParaRPr lang="en-US" dirty="0" smtClean="0"/>
          </a:p>
          <a:p>
            <a:r>
              <a:rPr lang="en-US" i="1" dirty="0" smtClean="0"/>
              <a:t>CIMRM</a:t>
            </a:r>
            <a:r>
              <a:rPr lang="en-US" dirty="0" smtClean="0"/>
              <a:t> 44 (vI.67): </a:t>
            </a:r>
            <a:r>
              <a:rPr lang="en-US" dirty="0" err="1" smtClean="0"/>
              <a:t>Palmyrene</a:t>
            </a:r>
            <a:r>
              <a:rPr lang="en-US" dirty="0" smtClean="0"/>
              <a:t> </a:t>
            </a:r>
            <a:r>
              <a:rPr lang="en-US" i="1" dirty="0" smtClean="0"/>
              <a:t>pater</a:t>
            </a:r>
            <a:r>
              <a:rPr lang="en-US" dirty="0" smtClean="0"/>
              <a:t> of the Roman cult of Mithras at Dura </a:t>
            </a:r>
            <a:r>
              <a:rPr lang="en-US" dirty="0" err="1" smtClean="0"/>
              <a:t>Europos</a:t>
            </a:r>
            <a:r>
              <a:rPr lang="en-US" dirty="0" smtClean="0"/>
              <a:t> (Syria), 3rd century, imagined by Franz </a:t>
            </a:r>
            <a:r>
              <a:rPr lang="en-US" dirty="0" err="1" smtClean="0"/>
              <a:t>Cumont</a:t>
            </a:r>
            <a:r>
              <a:rPr lang="en-US" dirty="0" smtClean="0"/>
              <a:t> to be a depiction of "Zoroaster" (published posthumously in 1975, "The Dura </a:t>
            </a:r>
            <a:r>
              <a:rPr lang="en-US" dirty="0" err="1" smtClean="0"/>
              <a:t>Mithraeum</a:t>
            </a:r>
            <a:r>
              <a:rPr lang="en-US" dirty="0" smtClean="0"/>
              <a:t>", </a:t>
            </a:r>
            <a:r>
              <a:rPr lang="en-US" i="1" dirty="0" err="1" smtClean="0"/>
              <a:t>Mithraic</a:t>
            </a:r>
            <a:r>
              <a:rPr lang="en-US" i="1" dirty="0" smtClean="0"/>
              <a:t> Studies: Proceedings of the First International Congress of </a:t>
            </a:r>
            <a:r>
              <a:rPr lang="en-US" i="1" dirty="0" err="1" smtClean="0"/>
              <a:t>Mithraic</a:t>
            </a:r>
            <a:r>
              <a:rPr lang="en-US" i="1" dirty="0" smtClean="0"/>
              <a:t> Studies</a:t>
            </a:r>
            <a:r>
              <a:rPr lang="en-US" dirty="0" smtClean="0"/>
              <a:t>, pp. 151-214).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D0FA-3AE0-9E4A-97F6-D28FEF9CF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Carole </a:t>
            </a:r>
            <a:r>
              <a:rPr lang="en-US" dirty="0" err="1" smtClean="0"/>
              <a:t>Raddato</a:t>
            </a:r>
            <a:r>
              <a:rPr lang="en-US" dirty="0" smtClean="0"/>
              <a:t> from FRANKFURT, Germany - Relief with Mithras sacrificing the bull (</a:t>
            </a:r>
            <a:r>
              <a:rPr lang="en-US" dirty="0" err="1" smtClean="0"/>
              <a:t>tauroctony</a:t>
            </a:r>
            <a:r>
              <a:rPr lang="en-US" dirty="0" smtClean="0"/>
              <a:t>), found in Rome on the Esquiline, </a:t>
            </a:r>
            <a:r>
              <a:rPr lang="en-US" dirty="0" err="1" smtClean="0"/>
              <a:t>Museo</a:t>
            </a:r>
            <a:r>
              <a:rPr lang="en-US" dirty="0" smtClean="0"/>
              <a:t> </a:t>
            </a:r>
            <a:r>
              <a:rPr lang="en-US" dirty="0" err="1" smtClean="0"/>
              <a:t>Chiaramonti</a:t>
            </a:r>
            <a:r>
              <a:rPr lang="en-US" dirty="0" smtClean="0"/>
              <a:t>, Vatican Museums, Rome, CC BY-SA 2.0, 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/w/</a:t>
            </a:r>
            <a:r>
              <a:rPr lang="en-US" dirty="0" err="1" smtClean="0"/>
              <a:t>index.php?curid</a:t>
            </a:r>
            <a:r>
              <a:rPr lang="en-US" dirty="0" smtClean="0"/>
              <a:t>=45895480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D0FA-3AE0-9E4A-97F6-D28FEF9CF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3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0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6F2B-29C7-A642-BA78-DB09C17E71C5}" type="datetimeFigureOut">
              <a:rPr lang="en-US" smtClean="0"/>
              <a:t>19-09-09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3B39-8CFE-D741-9264-FA6899224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24" y="855956"/>
            <a:ext cx="6819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should always ask the following questions when thinking about magic: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 how it works</a:t>
            </a:r>
            <a:endParaRPr lang="en-CA" dirty="0" smtClean="0"/>
          </a:p>
          <a:p>
            <a:r>
              <a:rPr lang="en-US" dirty="0" smtClean="0"/>
              <a:t>- what makes it effective</a:t>
            </a:r>
            <a:endParaRPr lang="en-CA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who</a:t>
            </a:r>
            <a:r>
              <a:rPr lang="en-US" dirty="0" smtClean="0"/>
              <a:t> </a:t>
            </a:r>
            <a:r>
              <a:rPr lang="en-US" dirty="0" smtClean="0"/>
              <a:t>makes it </a:t>
            </a:r>
            <a:r>
              <a:rPr lang="en-US" dirty="0" smtClean="0"/>
              <a:t>effective</a:t>
            </a:r>
          </a:p>
          <a:p>
            <a:endParaRPr lang="en-CA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72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9170" y="786927"/>
            <a:ext cx="648828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words for magicians:</a:t>
            </a:r>
          </a:p>
          <a:p>
            <a:endParaRPr lang="en-US" dirty="0"/>
          </a:p>
          <a:p>
            <a:r>
              <a:rPr lang="en-US" dirty="0" smtClean="0"/>
              <a:t>Lena: Madam,  brothel keeper, witch</a:t>
            </a:r>
          </a:p>
          <a:p>
            <a:endParaRPr lang="en-US" dirty="0"/>
          </a:p>
          <a:p>
            <a:r>
              <a:rPr lang="en-US" dirty="0" smtClean="0"/>
              <a:t>Saga: Wise woman, witch</a:t>
            </a:r>
          </a:p>
          <a:p>
            <a:endParaRPr lang="en-US" dirty="0"/>
          </a:p>
          <a:p>
            <a:r>
              <a:rPr lang="en-US" dirty="0" err="1" smtClean="0"/>
              <a:t>Thessala</a:t>
            </a:r>
            <a:r>
              <a:rPr lang="en-US" dirty="0" smtClean="0"/>
              <a:t>, </a:t>
            </a:r>
            <a:r>
              <a:rPr lang="en-US" dirty="0" err="1" smtClean="0"/>
              <a:t>Thessalus</a:t>
            </a:r>
            <a:r>
              <a:rPr lang="en-US" dirty="0" smtClean="0"/>
              <a:t>: </a:t>
            </a:r>
            <a:r>
              <a:rPr lang="en-US" dirty="0" err="1" smtClean="0"/>
              <a:t>Thessalian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terms you need to know:</a:t>
            </a:r>
          </a:p>
          <a:p>
            <a:endParaRPr lang="en-US" dirty="0"/>
          </a:p>
          <a:p>
            <a:r>
              <a:rPr lang="en-US" i="1" dirty="0" err="1"/>
              <a:t>Ephesia</a:t>
            </a:r>
            <a:r>
              <a:rPr lang="en-US" i="1" dirty="0"/>
              <a:t> </a:t>
            </a:r>
            <a:r>
              <a:rPr lang="en-US" i="1" dirty="0" err="1" smtClean="0"/>
              <a:t>gramatica</a:t>
            </a:r>
            <a:r>
              <a:rPr lang="en-US" i="1" dirty="0"/>
              <a:t>/</a:t>
            </a:r>
            <a:r>
              <a:rPr lang="en-US" i="1" dirty="0" err="1" smtClean="0"/>
              <a:t>magicae</a:t>
            </a:r>
            <a:r>
              <a:rPr lang="en-US" i="1" dirty="0" smtClean="0"/>
              <a:t> </a:t>
            </a:r>
            <a:r>
              <a:rPr lang="en-US" i="1" dirty="0" err="1" smtClean="0"/>
              <a:t>voces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err="1"/>
              <a:t>Katadeseis</a:t>
            </a:r>
            <a:r>
              <a:rPr lang="en-US" i="1" dirty="0"/>
              <a:t>/ </a:t>
            </a:r>
            <a:r>
              <a:rPr lang="en-US" i="1" dirty="0" err="1" smtClean="0"/>
              <a:t>Defixio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err="1" smtClean="0"/>
              <a:t>Fascinare</a:t>
            </a:r>
            <a:endParaRPr lang="en-CA" i="1" dirty="0"/>
          </a:p>
          <a:p>
            <a:endParaRPr lang="en-CA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0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121" y="1242516"/>
            <a:ext cx="594687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Terms: </a:t>
            </a:r>
          </a:p>
          <a:p>
            <a:endParaRPr lang="en-US" dirty="0"/>
          </a:p>
          <a:p>
            <a:r>
              <a:rPr lang="en-US" b="1" dirty="0"/>
              <a:t>Magical practitioners:			Magic as an activity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Magos</a:t>
            </a:r>
            <a:r>
              <a:rPr lang="en-US" dirty="0"/>
              <a:t>/magus 				</a:t>
            </a:r>
            <a:r>
              <a:rPr lang="en-US" dirty="0" err="1"/>
              <a:t>mageia</a:t>
            </a:r>
            <a:r>
              <a:rPr lang="en-US" dirty="0"/>
              <a:t>/</a:t>
            </a:r>
            <a:r>
              <a:rPr lang="en-US" dirty="0" err="1"/>
              <a:t>magica</a:t>
            </a:r>
            <a:endParaRPr lang="en-US" dirty="0"/>
          </a:p>
          <a:p>
            <a:r>
              <a:rPr lang="en-US" dirty="0"/>
              <a:t>(Modern: mage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Who are the magi?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2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28" y="759316"/>
            <a:ext cx="514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500"/>
            <a:ext cx="9144000" cy="4183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243" y="6046913"/>
            <a:ext cx="770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adoration of the Magi, 4</a:t>
            </a:r>
            <a:r>
              <a:rPr lang="en-US" baseline="30000" dirty="0" smtClean="0"/>
              <a:t>th</a:t>
            </a:r>
            <a:r>
              <a:rPr lang="en-US" dirty="0" smtClean="0"/>
              <a:t> century CE, City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5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097" y="5936467"/>
            <a:ext cx="68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Mithras and Mithraism: religion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1" y="452745"/>
            <a:ext cx="2705100" cy="519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948" y="1491020"/>
            <a:ext cx="3603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of priest of Mithras from the Roman fort of Dura-</a:t>
            </a:r>
            <a:r>
              <a:rPr lang="en-US" dirty="0" err="1" smtClean="0"/>
              <a:t>Europos</a:t>
            </a:r>
            <a:r>
              <a:rPr lang="en-US" dirty="0" smtClean="0"/>
              <a:t> in Syria once identified as Zoroaster (3</a:t>
            </a:r>
            <a:r>
              <a:rPr lang="en-US" baseline="30000" dirty="0" smtClean="0"/>
              <a:t>rd</a:t>
            </a:r>
            <a:r>
              <a:rPr lang="en-US" dirty="0" smtClean="0"/>
              <a:t> century 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850900"/>
            <a:ext cx="8153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02" y="6074524"/>
            <a:ext cx="74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Mithras killing the cosmic bull, Esquiline Hill, Rome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8" y="245224"/>
            <a:ext cx="914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5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340" y="1035430"/>
            <a:ext cx="6529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Ancient concepts of magic</a:t>
            </a:r>
          </a:p>
          <a:p>
            <a:endParaRPr lang="en-US" dirty="0"/>
          </a:p>
          <a:p>
            <a:r>
              <a:rPr lang="en-US" dirty="0" smtClean="0"/>
              <a:t>Terms: </a:t>
            </a:r>
          </a:p>
          <a:p>
            <a:endParaRPr lang="en-US" dirty="0"/>
          </a:p>
          <a:p>
            <a:r>
              <a:rPr lang="en-US" b="1" dirty="0" smtClean="0"/>
              <a:t>Magical practitioners:			Magic as an activity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Goes (Greek) 					</a:t>
            </a:r>
            <a:r>
              <a:rPr lang="en-US" dirty="0" err="1" smtClean="0"/>
              <a:t>goetia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8097" y="1339157"/>
            <a:ext cx="617077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Some words for magicians show their perceived connection to poisoning (sometimes accidentally)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Greek: </a:t>
            </a:r>
            <a:r>
              <a:rPr lang="en-US" dirty="0" err="1" smtClean="0"/>
              <a:t>Pharmakeus</a:t>
            </a:r>
            <a:r>
              <a:rPr lang="en-US" dirty="0"/>
              <a:t> </a:t>
            </a:r>
            <a:r>
              <a:rPr lang="en-US" dirty="0" smtClean="0"/>
              <a:t>(m), </a:t>
            </a:r>
            <a:r>
              <a:rPr lang="en-US" dirty="0" err="1" smtClean="0"/>
              <a:t>pharmakides</a:t>
            </a:r>
            <a:r>
              <a:rPr lang="en-US" dirty="0"/>
              <a:t> </a:t>
            </a:r>
            <a:r>
              <a:rPr lang="en-US" dirty="0" smtClean="0"/>
              <a:t>(f)</a:t>
            </a:r>
            <a:endParaRPr lang="en-US" b="1" dirty="0"/>
          </a:p>
          <a:p>
            <a:r>
              <a:rPr lang="en-US" dirty="0"/>
              <a:t>Latin: </a:t>
            </a:r>
            <a:r>
              <a:rPr lang="en-US" dirty="0" err="1" smtClean="0"/>
              <a:t>veneficus</a:t>
            </a:r>
            <a:r>
              <a:rPr lang="en-US" dirty="0" smtClean="0"/>
              <a:t> (m), </a:t>
            </a:r>
            <a:r>
              <a:rPr lang="en-US" dirty="0" err="1" smtClean="0"/>
              <a:t>venefica</a:t>
            </a:r>
            <a:r>
              <a:rPr lang="en-US" dirty="0" smtClean="0"/>
              <a:t> (f)</a:t>
            </a:r>
            <a:endParaRPr lang="en-CA" dirty="0"/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err="1" smtClean="0"/>
              <a:t>Pharmakon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pl</a:t>
            </a:r>
            <a:r>
              <a:rPr lang="en-US" dirty="0" smtClean="0"/>
              <a:t>: </a:t>
            </a:r>
            <a:r>
              <a:rPr lang="en-US" dirty="0" err="1" smtClean="0"/>
              <a:t>pharmaka</a:t>
            </a:r>
            <a:r>
              <a:rPr lang="en-US" dirty="0" smtClean="0"/>
              <a:t>: </a:t>
            </a:r>
            <a:r>
              <a:rPr lang="en-US" dirty="0" smtClean="0"/>
              <a:t>drugs, poison)</a:t>
            </a:r>
          </a:p>
          <a:p>
            <a:r>
              <a:rPr lang="en-US" dirty="0" err="1" smtClean="0"/>
              <a:t>Veneficium</a:t>
            </a:r>
            <a:r>
              <a:rPr lang="en-US" dirty="0" smtClean="0"/>
              <a:t> (</a:t>
            </a:r>
            <a:r>
              <a:rPr lang="en-US" dirty="0" err="1" smtClean="0"/>
              <a:t>pl</a:t>
            </a:r>
            <a:r>
              <a:rPr lang="en-US" dirty="0" smtClean="0"/>
              <a:t>: </a:t>
            </a:r>
            <a:r>
              <a:rPr lang="en-US" dirty="0" err="1" smtClean="0"/>
              <a:t>veneficia</a:t>
            </a:r>
            <a:r>
              <a:rPr lang="en-US" dirty="0" smtClean="0"/>
              <a:t>: poison)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(Lex Cornelia de </a:t>
            </a:r>
            <a:r>
              <a:rPr lang="en-US" dirty="0" err="1" smtClean="0"/>
              <a:t>sicariis</a:t>
            </a:r>
            <a:r>
              <a:rPr lang="en-US" dirty="0" smtClean="0"/>
              <a:t> ex </a:t>
            </a:r>
            <a:r>
              <a:rPr lang="en-US" dirty="0" err="1" smtClean="0"/>
              <a:t>veneficis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century BCE)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5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609" y="938790"/>
            <a:ext cx="7137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Spells and spell casting:</a:t>
            </a:r>
          </a:p>
          <a:p>
            <a:endParaRPr lang="en-US" dirty="0" smtClean="0"/>
          </a:p>
          <a:p>
            <a:r>
              <a:rPr lang="en-US" dirty="0" smtClean="0"/>
              <a:t>Greek: </a:t>
            </a:r>
            <a:r>
              <a:rPr lang="en-US" i="1" dirty="0" err="1" smtClean="0"/>
              <a:t>epaiode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Latin: </a:t>
            </a:r>
            <a:r>
              <a:rPr lang="en-US" i="1" dirty="0" err="1" smtClean="0"/>
              <a:t>carmen</a:t>
            </a:r>
            <a:r>
              <a:rPr lang="en-US" i="1" dirty="0" smtClean="0"/>
              <a:t> </a:t>
            </a:r>
            <a:r>
              <a:rPr lang="en-US" dirty="0" smtClean="0"/>
              <a:t>(plural: </a:t>
            </a:r>
            <a:r>
              <a:rPr lang="en-US" i="1" dirty="0" smtClean="0"/>
              <a:t>carmina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i="1" dirty="0" err="1"/>
              <a:t>Incantare</a:t>
            </a:r>
            <a:r>
              <a:rPr lang="en-US" i="1" dirty="0"/>
              <a:t>/</a:t>
            </a:r>
            <a:r>
              <a:rPr lang="en-US" i="1" dirty="0" err="1"/>
              <a:t>praecantare</a:t>
            </a:r>
            <a:r>
              <a:rPr lang="en-US" i="1" dirty="0"/>
              <a:t>/</a:t>
            </a:r>
            <a:r>
              <a:rPr lang="en-US" i="1" dirty="0" err="1" smtClean="0"/>
              <a:t>excantare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(A lot of Latin words for spell casting are also works for singing or using any rhythmic speech) 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395</Words>
  <Application>Microsoft Macintosh PowerPoint</Application>
  <PresentationFormat>On-screen Show (4:3)</PresentationFormat>
  <Paragraphs>74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19</cp:revision>
  <dcterms:created xsi:type="dcterms:W3CDTF">2019-09-06T03:40:16Z</dcterms:created>
  <dcterms:modified xsi:type="dcterms:W3CDTF">2019-09-11T03:35:00Z</dcterms:modified>
</cp:coreProperties>
</file>