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0" r:id="rId3"/>
    <p:sldId id="263" r:id="rId4"/>
    <p:sldId id="258" r:id="rId5"/>
    <p:sldId id="266" r:id="rId6"/>
    <p:sldId id="262" r:id="rId7"/>
    <p:sldId id="270" r:id="rId8"/>
    <p:sldId id="271" r:id="rId9"/>
    <p:sldId id="272" r:id="rId10"/>
    <p:sldId id="267" r:id="rId11"/>
    <p:sldId id="261" r:id="rId12"/>
    <p:sldId id="269"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02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E735D7-D0A3-724F-9469-7B43E3932D5F}" type="datetimeFigureOut">
              <a:rPr lang="en-US" smtClean="0"/>
              <a:t>19-09-28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11BBE-BC28-3048-9F98-CB7B18A914DF}" type="slidenum">
              <a:rPr lang="en-US" smtClean="0"/>
              <a:t>‹#›</a:t>
            </a:fld>
            <a:endParaRPr lang="en-US"/>
          </a:p>
        </p:txBody>
      </p:sp>
    </p:spTree>
    <p:extLst>
      <p:ext uri="{BB962C8B-B14F-4D97-AF65-F5344CB8AC3E}">
        <p14:creationId xmlns:p14="http://schemas.microsoft.com/office/powerpoint/2010/main" val="25236454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www.metmuseum.org</a:t>
            </a:r>
            <a:r>
              <a:rPr lang="en-US" dirty="0" smtClean="0"/>
              <a:t>/art/collection/search/253575</a:t>
            </a:r>
            <a:endParaRPr lang="en-US" dirty="0"/>
          </a:p>
        </p:txBody>
      </p:sp>
      <p:sp>
        <p:nvSpPr>
          <p:cNvPr id="4" name="Slide Number Placeholder 3"/>
          <p:cNvSpPr>
            <a:spLocks noGrp="1"/>
          </p:cNvSpPr>
          <p:nvPr>
            <p:ph type="sldNum" sz="quarter" idx="10"/>
          </p:nvPr>
        </p:nvSpPr>
        <p:spPr/>
        <p:txBody>
          <a:bodyPr/>
          <a:lstStyle/>
          <a:p>
            <a:fld id="{42D11BBE-BC28-3048-9F98-CB7B18A914DF}" type="slidenum">
              <a:rPr lang="en-US" smtClean="0"/>
              <a:t>3</a:t>
            </a:fld>
            <a:endParaRPr lang="en-US"/>
          </a:p>
        </p:txBody>
      </p:sp>
    </p:spTree>
    <p:extLst>
      <p:ext uri="{BB962C8B-B14F-4D97-AF65-F5344CB8AC3E}">
        <p14:creationId xmlns:p14="http://schemas.microsoft.com/office/powerpoint/2010/main" val="888699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t>
            </a:r>
            <a:r>
              <a:rPr lang="en-US" dirty="0" err="1" smtClean="0"/>
              <a:t>Erp</a:t>
            </a:r>
            <a:r>
              <a:rPr lang="en-US" dirty="0" smtClean="0"/>
              <a:t> at English Wikipedia, CC BY-SA 3.0, https://</a:t>
            </a:r>
            <a:r>
              <a:rPr lang="en-US" dirty="0" err="1" smtClean="0"/>
              <a:t>commons.wikimedia.org</a:t>
            </a:r>
            <a:r>
              <a:rPr lang="en-US" dirty="0" smtClean="0"/>
              <a:t>/w/</a:t>
            </a:r>
            <a:r>
              <a:rPr lang="en-US" dirty="0" err="1" smtClean="0"/>
              <a:t>index.php?curid</a:t>
            </a:r>
            <a:r>
              <a:rPr lang="en-US" dirty="0" smtClean="0"/>
              <a:t>=25566359  </a:t>
            </a:r>
            <a:endParaRPr lang="en-US" dirty="0"/>
          </a:p>
        </p:txBody>
      </p:sp>
      <p:sp>
        <p:nvSpPr>
          <p:cNvPr id="4" name="Slide Number Placeholder 3"/>
          <p:cNvSpPr>
            <a:spLocks noGrp="1"/>
          </p:cNvSpPr>
          <p:nvPr>
            <p:ph type="sldNum" sz="quarter" idx="10"/>
          </p:nvPr>
        </p:nvSpPr>
        <p:spPr/>
        <p:txBody>
          <a:bodyPr/>
          <a:lstStyle/>
          <a:p>
            <a:fld id="{42D11BBE-BC28-3048-9F98-CB7B18A914DF}" type="slidenum">
              <a:rPr lang="en-US" smtClean="0"/>
              <a:t>4</a:t>
            </a:fld>
            <a:endParaRPr lang="en-US"/>
          </a:p>
        </p:txBody>
      </p:sp>
    </p:spTree>
    <p:extLst>
      <p:ext uri="{BB962C8B-B14F-4D97-AF65-F5344CB8AC3E}">
        <p14:creationId xmlns:p14="http://schemas.microsoft.com/office/powerpoint/2010/main" val="202528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t>
            </a:r>
            <a:r>
              <a:rPr lang="en-US" dirty="0" err="1" smtClean="0"/>
              <a:t>Joyofmuseums</a:t>
            </a:r>
            <a:r>
              <a:rPr lang="en-US" dirty="0" smtClean="0"/>
              <a:t> - Own work, CC BY-SA 4.0, https://</a:t>
            </a:r>
            <a:r>
              <a:rPr lang="en-US" dirty="0" err="1" smtClean="0"/>
              <a:t>commons.wikimedia.org</a:t>
            </a:r>
            <a:r>
              <a:rPr lang="en-US" dirty="0" smtClean="0"/>
              <a:t>/w/</a:t>
            </a:r>
            <a:r>
              <a:rPr lang="en-US" dirty="0" err="1" smtClean="0"/>
              <a:t>index.php?curid</a:t>
            </a:r>
            <a:r>
              <a:rPr lang="en-US" dirty="0" smtClean="0"/>
              <a:t>=65512328</a:t>
            </a:r>
            <a:endParaRPr lang="en-US" dirty="0"/>
          </a:p>
        </p:txBody>
      </p:sp>
      <p:sp>
        <p:nvSpPr>
          <p:cNvPr id="4" name="Slide Number Placeholder 3"/>
          <p:cNvSpPr>
            <a:spLocks noGrp="1"/>
          </p:cNvSpPr>
          <p:nvPr>
            <p:ph type="sldNum" sz="quarter" idx="10"/>
          </p:nvPr>
        </p:nvSpPr>
        <p:spPr/>
        <p:txBody>
          <a:bodyPr/>
          <a:lstStyle/>
          <a:p>
            <a:fld id="{42D11BBE-BC28-3048-9F98-CB7B18A914DF}" type="slidenum">
              <a:rPr lang="en-US" smtClean="0"/>
              <a:t>6</a:t>
            </a:fld>
            <a:endParaRPr lang="en-US"/>
          </a:p>
        </p:txBody>
      </p:sp>
    </p:spTree>
    <p:extLst>
      <p:ext uri="{BB962C8B-B14F-4D97-AF65-F5344CB8AC3E}">
        <p14:creationId xmlns:p14="http://schemas.microsoft.com/office/powerpoint/2010/main" val="2483799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Martin </a:t>
            </a:r>
            <a:r>
              <a:rPr lang="en-US" dirty="0" err="1" smtClean="0"/>
              <a:t>Bahmann</a:t>
            </a:r>
            <a:r>
              <a:rPr lang="en-US" dirty="0" smtClean="0"/>
              <a:t> - Own work, CC BY-SA 3.0, https://</a:t>
            </a:r>
            <a:r>
              <a:rPr lang="en-US" dirty="0" err="1" smtClean="0"/>
              <a:t>commons.wikimedia.org</a:t>
            </a:r>
            <a:r>
              <a:rPr lang="en-US" dirty="0" smtClean="0"/>
              <a:t>/w/</a:t>
            </a:r>
            <a:r>
              <a:rPr lang="en-US" dirty="0" err="1" smtClean="0"/>
              <a:t>index.php?curid</a:t>
            </a:r>
            <a:r>
              <a:rPr lang="en-US" smtClean="0"/>
              <a:t>=1817091</a:t>
            </a:r>
            <a:endParaRPr lang="en-US"/>
          </a:p>
        </p:txBody>
      </p:sp>
      <p:sp>
        <p:nvSpPr>
          <p:cNvPr id="4" name="Slide Number Placeholder 3"/>
          <p:cNvSpPr>
            <a:spLocks noGrp="1"/>
          </p:cNvSpPr>
          <p:nvPr>
            <p:ph type="sldNum" sz="quarter" idx="10"/>
          </p:nvPr>
        </p:nvSpPr>
        <p:spPr/>
        <p:txBody>
          <a:bodyPr/>
          <a:lstStyle/>
          <a:p>
            <a:fld id="{42D11BBE-BC28-3048-9F98-CB7B18A914DF}" type="slidenum">
              <a:rPr lang="en-US" smtClean="0"/>
              <a:t>9</a:t>
            </a:fld>
            <a:endParaRPr lang="en-US"/>
          </a:p>
        </p:txBody>
      </p:sp>
    </p:spTree>
    <p:extLst>
      <p:ext uri="{BB962C8B-B14F-4D97-AF65-F5344CB8AC3E}">
        <p14:creationId xmlns:p14="http://schemas.microsoft.com/office/powerpoint/2010/main" val="171281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www.attalus.org</a:t>
            </a:r>
            <a:r>
              <a:rPr lang="en-US" dirty="0" smtClean="0"/>
              <a:t>/docs/select1/p198A.html</a:t>
            </a:r>
            <a:endParaRPr lang="en-US" dirty="0"/>
          </a:p>
        </p:txBody>
      </p:sp>
      <p:sp>
        <p:nvSpPr>
          <p:cNvPr id="4" name="Slide Number Placeholder 3"/>
          <p:cNvSpPr>
            <a:spLocks noGrp="1"/>
          </p:cNvSpPr>
          <p:nvPr>
            <p:ph type="sldNum" sz="quarter" idx="10"/>
          </p:nvPr>
        </p:nvSpPr>
        <p:spPr/>
        <p:txBody>
          <a:bodyPr/>
          <a:lstStyle/>
          <a:p>
            <a:fld id="{42D11BBE-BC28-3048-9F98-CB7B18A914DF}" type="slidenum">
              <a:rPr lang="en-US" smtClean="0"/>
              <a:t>11</a:t>
            </a:fld>
            <a:endParaRPr lang="en-US"/>
          </a:p>
        </p:txBody>
      </p:sp>
    </p:spTree>
    <p:extLst>
      <p:ext uri="{BB962C8B-B14F-4D97-AF65-F5344CB8AC3E}">
        <p14:creationId xmlns:p14="http://schemas.microsoft.com/office/powerpoint/2010/main" val="3777607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www.wdl.org</a:t>
            </a:r>
            <a:r>
              <a:rPr lang="en-US" dirty="0" smtClean="0"/>
              <a:t>/en/item/4310/view/1/1/</a:t>
            </a:r>
            <a:endParaRPr lang="en-US" dirty="0"/>
          </a:p>
        </p:txBody>
      </p:sp>
      <p:sp>
        <p:nvSpPr>
          <p:cNvPr id="4" name="Slide Number Placeholder 3"/>
          <p:cNvSpPr>
            <a:spLocks noGrp="1"/>
          </p:cNvSpPr>
          <p:nvPr>
            <p:ph type="sldNum" sz="quarter" idx="10"/>
          </p:nvPr>
        </p:nvSpPr>
        <p:spPr/>
        <p:txBody>
          <a:bodyPr/>
          <a:lstStyle/>
          <a:p>
            <a:fld id="{42D11BBE-BC28-3048-9F98-CB7B18A914DF}" type="slidenum">
              <a:rPr lang="en-US" smtClean="0"/>
              <a:t>12</a:t>
            </a:fld>
            <a:endParaRPr lang="en-US"/>
          </a:p>
        </p:txBody>
      </p:sp>
    </p:spTree>
    <p:extLst>
      <p:ext uri="{BB962C8B-B14F-4D97-AF65-F5344CB8AC3E}">
        <p14:creationId xmlns:p14="http://schemas.microsoft.com/office/powerpoint/2010/main" val="382756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t>
            </a:r>
            <a:r>
              <a:rPr lang="en-US" dirty="0" err="1" smtClean="0"/>
              <a:t>User:LorisRomito</a:t>
            </a:r>
            <a:r>
              <a:rPr lang="en-US" dirty="0" smtClean="0"/>
              <a:t> - </a:t>
            </a:r>
            <a:r>
              <a:rPr lang="en-US" dirty="0" err="1" smtClean="0"/>
              <a:t>it.wikipedia</a:t>
            </a:r>
            <a:r>
              <a:rPr lang="en-US" dirty="0" smtClean="0"/>
              <a:t>, CC BY-SA 3.0, https://</a:t>
            </a:r>
            <a:r>
              <a:rPr lang="en-US" dirty="0" err="1" smtClean="0"/>
              <a:t>commons.wikimedia.org</a:t>
            </a:r>
            <a:r>
              <a:rPr lang="en-US" dirty="0" smtClean="0"/>
              <a:t>/w/</a:t>
            </a:r>
            <a:r>
              <a:rPr lang="en-US" dirty="0" err="1" smtClean="0"/>
              <a:t>index.php?curid</a:t>
            </a:r>
            <a:r>
              <a:rPr lang="en-US" dirty="0" smtClean="0"/>
              <a:t>=30950295</a:t>
            </a:r>
            <a:endParaRPr lang="en-US" dirty="0"/>
          </a:p>
        </p:txBody>
      </p:sp>
      <p:sp>
        <p:nvSpPr>
          <p:cNvPr id="4" name="Slide Number Placeholder 3"/>
          <p:cNvSpPr>
            <a:spLocks noGrp="1"/>
          </p:cNvSpPr>
          <p:nvPr>
            <p:ph type="sldNum" sz="quarter" idx="10"/>
          </p:nvPr>
        </p:nvSpPr>
        <p:spPr/>
        <p:txBody>
          <a:bodyPr/>
          <a:lstStyle/>
          <a:p>
            <a:fld id="{42D11BBE-BC28-3048-9F98-CB7B18A914DF}" type="slidenum">
              <a:rPr lang="en-US" smtClean="0"/>
              <a:t>13</a:t>
            </a:fld>
            <a:endParaRPr lang="en-US"/>
          </a:p>
        </p:txBody>
      </p:sp>
    </p:spTree>
    <p:extLst>
      <p:ext uri="{BB962C8B-B14F-4D97-AF65-F5344CB8AC3E}">
        <p14:creationId xmlns:p14="http://schemas.microsoft.com/office/powerpoint/2010/main" val="298234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8540AF22-602C-6847-8674-ED09FAE3F33B}" type="datetimeFigureOut">
              <a:rPr lang="en-US" smtClean="0"/>
              <a:t>19-09-28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9F36C-A291-0248-AE91-908DD86403C4}" type="slidenum">
              <a:rPr lang="en-US" smtClean="0"/>
              <a:t>‹#›</a:t>
            </a:fld>
            <a:endParaRPr lang="en-US"/>
          </a:p>
        </p:txBody>
      </p:sp>
    </p:spTree>
    <p:extLst>
      <p:ext uri="{BB962C8B-B14F-4D97-AF65-F5344CB8AC3E}">
        <p14:creationId xmlns:p14="http://schemas.microsoft.com/office/powerpoint/2010/main" val="626423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540AF22-602C-6847-8674-ED09FAE3F33B}" type="datetimeFigureOut">
              <a:rPr lang="en-US" smtClean="0"/>
              <a:t>19-09-28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9F36C-A291-0248-AE91-908DD86403C4}" type="slidenum">
              <a:rPr lang="en-US" smtClean="0"/>
              <a:t>‹#›</a:t>
            </a:fld>
            <a:endParaRPr lang="en-US"/>
          </a:p>
        </p:txBody>
      </p:sp>
    </p:spTree>
    <p:extLst>
      <p:ext uri="{BB962C8B-B14F-4D97-AF65-F5344CB8AC3E}">
        <p14:creationId xmlns:p14="http://schemas.microsoft.com/office/powerpoint/2010/main" val="248055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540AF22-602C-6847-8674-ED09FAE3F33B}" type="datetimeFigureOut">
              <a:rPr lang="en-US" smtClean="0"/>
              <a:t>19-09-28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9F36C-A291-0248-AE91-908DD86403C4}" type="slidenum">
              <a:rPr lang="en-US" smtClean="0"/>
              <a:t>‹#›</a:t>
            </a:fld>
            <a:endParaRPr lang="en-US"/>
          </a:p>
        </p:txBody>
      </p:sp>
    </p:spTree>
    <p:extLst>
      <p:ext uri="{BB962C8B-B14F-4D97-AF65-F5344CB8AC3E}">
        <p14:creationId xmlns:p14="http://schemas.microsoft.com/office/powerpoint/2010/main" val="296983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540AF22-602C-6847-8674-ED09FAE3F33B}" type="datetimeFigureOut">
              <a:rPr lang="en-US" smtClean="0"/>
              <a:t>19-09-28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9F36C-A291-0248-AE91-908DD86403C4}" type="slidenum">
              <a:rPr lang="en-US" smtClean="0"/>
              <a:t>‹#›</a:t>
            </a:fld>
            <a:endParaRPr lang="en-US"/>
          </a:p>
        </p:txBody>
      </p:sp>
    </p:spTree>
    <p:extLst>
      <p:ext uri="{BB962C8B-B14F-4D97-AF65-F5344CB8AC3E}">
        <p14:creationId xmlns:p14="http://schemas.microsoft.com/office/powerpoint/2010/main" val="4194695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8540AF22-602C-6847-8674-ED09FAE3F33B}" type="datetimeFigureOut">
              <a:rPr lang="en-US" smtClean="0"/>
              <a:t>19-09-28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9F36C-A291-0248-AE91-908DD86403C4}" type="slidenum">
              <a:rPr lang="en-US" smtClean="0"/>
              <a:t>‹#›</a:t>
            </a:fld>
            <a:endParaRPr lang="en-US"/>
          </a:p>
        </p:txBody>
      </p:sp>
    </p:spTree>
    <p:extLst>
      <p:ext uri="{BB962C8B-B14F-4D97-AF65-F5344CB8AC3E}">
        <p14:creationId xmlns:p14="http://schemas.microsoft.com/office/powerpoint/2010/main" val="173813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8540AF22-602C-6847-8674-ED09FAE3F33B}" type="datetimeFigureOut">
              <a:rPr lang="en-US" smtClean="0"/>
              <a:t>19-09-28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9F36C-A291-0248-AE91-908DD86403C4}" type="slidenum">
              <a:rPr lang="en-US" smtClean="0"/>
              <a:t>‹#›</a:t>
            </a:fld>
            <a:endParaRPr lang="en-US"/>
          </a:p>
        </p:txBody>
      </p:sp>
    </p:spTree>
    <p:extLst>
      <p:ext uri="{BB962C8B-B14F-4D97-AF65-F5344CB8AC3E}">
        <p14:creationId xmlns:p14="http://schemas.microsoft.com/office/powerpoint/2010/main" val="310166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8540AF22-602C-6847-8674-ED09FAE3F33B}" type="datetimeFigureOut">
              <a:rPr lang="en-US" smtClean="0"/>
              <a:t>19-09-28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49F36C-A291-0248-AE91-908DD86403C4}" type="slidenum">
              <a:rPr lang="en-US" smtClean="0"/>
              <a:t>‹#›</a:t>
            </a:fld>
            <a:endParaRPr lang="en-US"/>
          </a:p>
        </p:txBody>
      </p:sp>
    </p:spTree>
    <p:extLst>
      <p:ext uri="{BB962C8B-B14F-4D97-AF65-F5344CB8AC3E}">
        <p14:creationId xmlns:p14="http://schemas.microsoft.com/office/powerpoint/2010/main" val="829608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8540AF22-602C-6847-8674-ED09FAE3F33B}" type="datetimeFigureOut">
              <a:rPr lang="en-US" smtClean="0"/>
              <a:t>19-09-28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49F36C-A291-0248-AE91-908DD86403C4}" type="slidenum">
              <a:rPr lang="en-US" smtClean="0"/>
              <a:t>‹#›</a:t>
            </a:fld>
            <a:endParaRPr lang="en-US"/>
          </a:p>
        </p:txBody>
      </p:sp>
    </p:spTree>
    <p:extLst>
      <p:ext uri="{BB962C8B-B14F-4D97-AF65-F5344CB8AC3E}">
        <p14:creationId xmlns:p14="http://schemas.microsoft.com/office/powerpoint/2010/main" val="284900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0AF22-602C-6847-8674-ED09FAE3F33B}" type="datetimeFigureOut">
              <a:rPr lang="en-US" smtClean="0"/>
              <a:t>19-09-28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49F36C-A291-0248-AE91-908DD86403C4}" type="slidenum">
              <a:rPr lang="en-US" smtClean="0"/>
              <a:t>‹#›</a:t>
            </a:fld>
            <a:endParaRPr lang="en-US"/>
          </a:p>
        </p:txBody>
      </p:sp>
    </p:spTree>
    <p:extLst>
      <p:ext uri="{BB962C8B-B14F-4D97-AF65-F5344CB8AC3E}">
        <p14:creationId xmlns:p14="http://schemas.microsoft.com/office/powerpoint/2010/main" val="332774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540AF22-602C-6847-8674-ED09FAE3F33B}" type="datetimeFigureOut">
              <a:rPr lang="en-US" smtClean="0"/>
              <a:t>19-09-28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9F36C-A291-0248-AE91-908DD86403C4}" type="slidenum">
              <a:rPr lang="en-US" smtClean="0"/>
              <a:t>‹#›</a:t>
            </a:fld>
            <a:endParaRPr lang="en-US"/>
          </a:p>
        </p:txBody>
      </p:sp>
    </p:spTree>
    <p:extLst>
      <p:ext uri="{BB962C8B-B14F-4D97-AF65-F5344CB8AC3E}">
        <p14:creationId xmlns:p14="http://schemas.microsoft.com/office/powerpoint/2010/main" val="96102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540AF22-602C-6847-8674-ED09FAE3F33B}" type="datetimeFigureOut">
              <a:rPr lang="en-US" smtClean="0"/>
              <a:t>19-09-28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9F36C-A291-0248-AE91-908DD86403C4}" type="slidenum">
              <a:rPr lang="en-US" smtClean="0"/>
              <a:t>‹#›</a:t>
            </a:fld>
            <a:endParaRPr lang="en-US"/>
          </a:p>
        </p:txBody>
      </p:sp>
    </p:spTree>
    <p:extLst>
      <p:ext uri="{BB962C8B-B14F-4D97-AF65-F5344CB8AC3E}">
        <p14:creationId xmlns:p14="http://schemas.microsoft.com/office/powerpoint/2010/main" val="33666633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0AF22-602C-6847-8674-ED09FAE3F33B}" type="datetimeFigureOut">
              <a:rPr lang="en-US" smtClean="0"/>
              <a:t>19-09-28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9F36C-A291-0248-AE91-908DD86403C4}" type="slidenum">
              <a:rPr lang="en-US" smtClean="0"/>
              <a:t>‹#›</a:t>
            </a:fld>
            <a:endParaRPr lang="en-US"/>
          </a:p>
        </p:txBody>
      </p:sp>
    </p:spTree>
    <p:extLst>
      <p:ext uri="{BB962C8B-B14F-4D97-AF65-F5344CB8AC3E}">
        <p14:creationId xmlns:p14="http://schemas.microsoft.com/office/powerpoint/2010/main" val="2256047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9606" y="1518324"/>
            <a:ext cx="6043690" cy="2862323"/>
          </a:xfrm>
          <a:prstGeom prst="rect">
            <a:avLst/>
          </a:prstGeom>
        </p:spPr>
        <p:txBody>
          <a:bodyPr wrap="square">
            <a:spAutoFit/>
          </a:bodyPr>
          <a:lstStyle/>
          <a:p>
            <a:r>
              <a:rPr lang="en-US" dirty="0" smtClean="0"/>
              <a:t>What you need to know about Greek and Roman religion</a:t>
            </a:r>
          </a:p>
          <a:p>
            <a:endParaRPr lang="en-US" dirty="0"/>
          </a:p>
          <a:p>
            <a:endParaRPr lang="en-US" dirty="0" smtClean="0"/>
          </a:p>
          <a:p>
            <a:r>
              <a:rPr lang="en-US" i="1" dirty="0" smtClean="0"/>
              <a:t>Do </a:t>
            </a:r>
            <a:r>
              <a:rPr lang="en-US" i="1" dirty="0" err="1" smtClean="0"/>
              <a:t>ut</a:t>
            </a:r>
            <a:r>
              <a:rPr lang="en-US" i="1" dirty="0" smtClean="0"/>
              <a:t> des </a:t>
            </a:r>
          </a:p>
          <a:p>
            <a:endParaRPr lang="en-US" dirty="0"/>
          </a:p>
          <a:p>
            <a:r>
              <a:rPr lang="en-US" dirty="0" smtClean="0"/>
              <a:t>Gods are (sort of) associated with justice</a:t>
            </a:r>
          </a:p>
          <a:p>
            <a:endParaRPr lang="en-US" dirty="0"/>
          </a:p>
          <a:p>
            <a:r>
              <a:rPr lang="en-US" dirty="0" smtClean="0"/>
              <a:t>Gods avenge insults to themselves and their property</a:t>
            </a:r>
          </a:p>
          <a:p>
            <a:endParaRPr lang="en-US" dirty="0"/>
          </a:p>
          <a:p>
            <a:r>
              <a:rPr lang="en-US" dirty="0" smtClean="0"/>
              <a:t> </a:t>
            </a:r>
            <a:endParaRPr lang="en-US" dirty="0"/>
          </a:p>
        </p:txBody>
      </p:sp>
    </p:spTree>
    <p:extLst>
      <p:ext uri="{BB962C8B-B14F-4D97-AF65-F5344CB8AC3E}">
        <p14:creationId xmlns:p14="http://schemas.microsoft.com/office/powerpoint/2010/main" val="3777547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0300" y="1155700"/>
            <a:ext cx="5016500" cy="923330"/>
          </a:xfrm>
          <a:prstGeom prst="rect">
            <a:avLst/>
          </a:prstGeom>
          <a:noFill/>
        </p:spPr>
        <p:txBody>
          <a:bodyPr wrap="square" rtlCol="0">
            <a:spAutoFit/>
          </a:bodyPr>
          <a:lstStyle/>
          <a:p>
            <a:r>
              <a:rPr lang="en-US" dirty="0" smtClean="0"/>
              <a:t>The caster often gives their name:  </a:t>
            </a:r>
          </a:p>
          <a:p>
            <a:endParaRPr lang="en-US" dirty="0"/>
          </a:p>
          <a:p>
            <a:endParaRPr lang="en-US" dirty="0"/>
          </a:p>
        </p:txBody>
      </p:sp>
      <p:sp>
        <p:nvSpPr>
          <p:cNvPr id="3" name="Rectangle 2"/>
          <p:cNvSpPr/>
          <p:nvPr/>
        </p:nvSpPr>
        <p:spPr>
          <a:xfrm>
            <a:off x="901700" y="2117131"/>
            <a:ext cx="7416800" cy="3539429"/>
          </a:xfrm>
          <a:prstGeom prst="rect">
            <a:avLst/>
          </a:prstGeom>
        </p:spPr>
        <p:txBody>
          <a:bodyPr wrap="square">
            <a:spAutoFit/>
          </a:bodyPr>
          <a:lstStyle/>
          <a:p>
            <a:r>
              <a:rPr lang="en-US" sz="2800" baseline="30000" dirty="0"/>
              <a:t>I, </a:t>
            </a:r>
            <a:r>
              <a:rPr lang="en-US" sz="2800" baseline="30000" dirty="0" err="1"/>
              <a:t>Crise</a:t>
            </a:r>
            <a:r>
              <a:rPr lang="en-US" sz="2800" baseline="30000" dirty="0"/>
              <a:t>, bequeath (amount uncertain) of gold. (S)he(?</a:t>
            </a:r>
            <a:r>
              <a:rPr lang="en-US" sz="2800" baseline="30000" dirty="0" smtClean="0"/>
              <a:t>) </a:t>
            </a:r>
            <a:r>
              <a:rPr lang="en-US" sz="2800" baseline="30000" dirty="0"/>
              <a:t>asks and donates/legates to </a:t>
            </a:r>
            <a:r>
              <a:rPr lang="en-US" sz="2800" baseline="30000" dirty="0" err="1"/>
              <a:t>Iau</a:t>
            </a:r>
            <a:r>
              <a:rPr lang="en-US" sz="2800" baseline="30000" dirty="0"/>
              <a:t> the money that </a:t>
            </a:r>
            <a:r>
              <a:rPr lang="en-US" sz="2800" baseline="30000" dirty="0" err="1"/>
              <a:t>Heracla</a:t>
            </a:r>
            <a:r>
              <a:rPr lang="en-US" sz="2800" baseline="30000" dirty="0"/>
              <a:t>, my fellow slave, took from me, in order that his breast (</a:t>
            </a:r>
            <a:r>
              <a:rPr lang="en-US" sz="2800" i="1" baseline="30000" dirty="0"/>
              <a:t>sinus</a:t>
            </a:r>
            <a:r>
              <a:rPr lang="en-US" sz="2800" baseline="30000" dirty="0"/>
              <a:t>), his eyes be afflicted; may all his body functions become (</a:t>
            </a:r>
            <a:r>
              <a:rPr lang="en-US" sz="2800" i="1" baseline="30000" dirty="0" err="1"/>
              <a:t>sunt</a:t>
            </a:r>
            <a:r>
              <a:rPr lang="en-US" sz="2800" i="1" baseline="30000" dirty="0"/>
              <a:t> = </a:t>
            </a:r>
            <a:r>
              <a:rPr lang="en-US" sz="2800" i="1" baseline="30000" dirty="0" err="1"/>
              <a:t>sint</a:t>
            </a:r>
            <a:r>
              <a:rPr lang="en-US" sz="2800" baseline="30000" dirty="0"/>
              <a:t>) dry (viz. sick, powerless). I donate the money to the priest(</a:t>
            </a:r>
            <a:r>
              <a:rPr lang="en-US" sz="2800" baseline="30000" dirty="0" err="1"/>
              <a:t>ess</a:t>
            </a:r>
            <a:r>
              <a:rPr lang="en-US" sz="2800" baseline="30000" dirty="0"/>
              <a:t>) in return for her services</a:t>
            </a:r>
            <a:r>
              <a:rPr lang="en-US" sz="2800" baseline="30000" dirty="0" smtClean="0"/>
              <a:t>.</a:t>
            </a:r>
          </a:p>
          <a:p>
            <a:endParaRPr lang="en-US" sz="2800" baseline="30000" dirty="0"/>
          </a:p>
          <a:p>
            <a:endParaRPr lang="en-US" sz="2800" baseline="30000" dirty="0" smtClean="0"/>
          </a:p>
          <a:p>
            <a:r>
              <a:rPr lang="en-US" sz="2800" baseline="30000" dirty="0" smtClean="0"/>
              <a:t>Spain, </a:t>
            </a:r>
            <a:r>
              <a:rPr lang="en-US" sz="2800" baseline="30000" dirty="0" err="1" smtClean="0"/>
              <a:t>Saguntum</a:t>
            </a:r>
            <a:r>
              <a:rPr lang="en-US" sz="2800" baseline="30000" dirty="0" smtClean="0"/>
              <a:t> 1st-2nd century CE;</a:t>
            </a:r>
            <a:r>
              <a:rPr lang="en-US" sz="2800" dirty="0" smtClean="0"/>
              <a:t> </a:t>
            </a:r>
            <a:r>
              <a:rPr lang="en-US" sz="2800" baseline="30000" dirty="0" smtClean="0"/>
              <a:t>Trans. H. Versnel </a:t>
            </a:r>
          </a:p>
          <a:p>
            <a:endParaRPr lang="en-US" sz="2800" baseline="30000" dirty="0"/>
          </a:p>
          <a:p>
            <a:r>
              <a:rPr lang="en-US" sz="2800" baseline="30000" dirty="0" smtClean="0"/>
              <a:t>(Not in </a:t>
            </a:r>
            <a:r>
              <a:rPr lang="en-US" sz="2800" baseline="30000" dirty="0" err="1" smtClean="0"/>
              <a:t>Gager</a:t>
            </a:r>
            <a:r>
              <a:rPr lang="en-US" sz="2800" baseline="30000" dirty="0" smtClean="0"/>
              <a:t>) </a:t>
            </a:r>
          </a:p>
          <a:p>
            <a:endParaRPr lang="en-US" sz="2800" dirty="0"/>
          </a:p>
        </p:txBody>
      </p:sp>
    </p:spTree>
    <p:extLst>
      <p:ext uri="{BB962C8B-B14F-4D97-AF65-F5344CB8AC3E}">
        <p14:creationId xmlns:p14="http://schemas.microsoft.com/office/powerpoint/2010/main" val="3788758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000" y="670848"/>
            <a:ext cx="7391400" cy="5632312"/>
          </a:xfrm>
          <a:prstGeom prst="rect">
            <a:avLst/>
          </a:prstGeom>
        </p:spPr>
        <p:txBody>
          <a:bodyPr wrap="square">
            <a:spAutoFit/>
          </a:bodyPr>
          <a:lstStyle/>
          <a:p>
            <a:r>
              <a:rPr lang="en-US" dirty="0" smtClean="0"/>
              <a:t>Are very concerned with justice: </a:t>
            </a:r>
          </a:p>
          <a:p>
            <a:endParaRPr lang="en-US" dirty="0" smtClean="0"/>
          </a:p>
          <a:p>
            <a:endParaRPr lang="en-US" dirty="0" smtClean="0"/>
          </a:p>
          <a:p>
            <a:r>
              <a:rPr lang="en-US" dirty="0" smtClean="0"/>
              <a:t>O lord </a:t>
            </a:r>
            <a:r>
              <a:rPr lang="en-US" dirty="0" err="1" smtClean="0"/>
              <a:t>Oserapis</a:t>
            </a:r>
            <a:r>
              <a:rPr lang="en-US" dirty="0" smtClean="0"/>
              <a:t> and the gods who sit with </a:t>
            </a:r>
            <a:r>
              <a:rPr lang="en-US" dirty="0" err="1" smtClean="0"/>
              <a:t>Oserapis</a:t>
            </a:r>
            <a:r>
              <a:rPr lang="en-US" dirty="0" smtClean="0"/>
              <a:t>, I Artemisia the daughter of </a:t>
            </a:r>
            <a:r>
              <a:rPr lang="en-US" dirty="0" err="1" smtClean="0"/>
              <a:t>Amasis</a:t>
            </a:r>
            <a:r>
              <a:rPr lang="en-US" dirty="0" smtClean="0"/>
              <a:t> [direct a prayer?] to you, against the father of my daughter, who has deprived her of her funeral rites and burial. So if he has not treated me and his children rightly, indeed has treated me and his children wrongly, may </a:t>
            </a:r>
            <a:r>
              <a:rPr lang="en-US" dirty="0" err="1" smtClean="0"/>
              <a:t>Oserapis</a:t>
            </a:r>
            <a:r>
              <a:rPr lang="en-US" dirty="0" smtClean="0"/>
              <a:t> and the gods grant him that he does not receive burial from his children, and that he does not bury his own parents. While the cry for help lies here, may he and what is his be destroyed evilly on land and on sea by </a:t>
            </a:r>
            <a:r>
              <a:rPr lang="en-US" dirty="0" err="1" smtClean="0"/>
              <a:t>Oserapis</a:t>
            </a:r>
            <a:r>
              <a:rPr lang="en-US" dirty="0" smtClean="0"/>
              <a:t> and the gods who sit in the house of </a:t>
            </a:r>
            <a:r>
              <a:rPr lang="en-US" dirty="0" err="1" smtClean="0"/>
              <a:t>Oserapis</a:t>
            </a:r>
            <a:r>
              <a:rPr lang="en-US" dirty="0" smtClean="0"/>
              <a:t>, and may he not receive the </a:t>
            </a:r>
            <a:r>
              <a:rPr lang="en-US" dirty="0" err="1" smtClean="0"/>
              <a:t>favour</a:t>
            </a:r>
            <a:r>
              <a:rPr lang="en-US" dirty="0" smtClean="0"/>
              <a:t> of </a:t>
            </a:r>
            <a:r>
              <a:rPr lang="en-US" dirty="0" err="1" smtClean="0"/>
              <a:t>Oserapis</a:t>
            </a:r>
            <a:r>
              <a:rPr lang="en-US" dirty="0" smtClean="0"/>
              <a:t> or of the gods who sit with </a:t>
            </a:r>
            <a:r>
              <a:rPr lang="en-US" dirty="0" err="1" smtClean="0"/>
              <a:t>Oserapis</a:t>
            </a:r>
            <a:r>
              <a:rPr lang="en-US" dirty="0" smtClean="0"/>
              <a:t>.</a:t>
            </a:r>
          </a:p>
          <a:p>
            <a:endParaRPr lang="en-US" dirty="0" smtClean="0"/>
          </a:p>
          <a:p>
            <a:r>
              <a:rPr lang="en-US" dirty="0" smtClean="0"/>
              <a:t>Artemisia has deposited this appeal, begging </a:t>
            </a:r>
            <a:r>
              <a:rPr lang="en-US" dirty="0" err="1" smtClean="0"/>
              <a:t>Oserapis</a:t>
            </a:r>
            <a:r>
              <a:rPr lang="en-US" dirty="0" smtClean="0"/>
              <a:t> and the gods who sit with </a:t>
            </a:r>
            <a:r>
              <a:rPr lang="en-US" dirty="0" err="1" smtClean="0"/>
              <a:t>Oserapis</a:t>
            </a:r>
            <a:r>
              <a:rPr lang="en-US" dirty="0" smtClean="0"/>
              <a:t> to give </a:t>
            </a:r>
            <a:r>
              <a:rPr lang="en-US" dirty="0" err="1" smtClean="0"/>
              <a:t>judgement</a:t>
            </a:r>
            <a:r>
              <a:rPr lang="en-US" dirty="0" smtClean="0"/>
              <a:t>. While the appeal lies here, may the father of the young girl receive no </a:t>
            </a:r>
            <a:r>
              <a:rPr lang="en-US" dirty="0" err="1" smtClean="0"/>
              <a:t>favours</a:t>
            </a:r>
            <a:r>
              <a:rPr lang="en-US" dirty="0" smtClean="0"/>
              <a:t> at all from the gods. If anyone [removes] this document and wrongs Artemisia, may the god inflict punishment on him . . . </a:t>
            </a:r>
          </a:p>
          <a:p>
            <a:endParaRPr lang="en-US" dirty="0"/>
          </a:p>
          <a:p>
            <a:r>
              <a:rPr lang="en-US" dirty="0" smtClean="0"/>
              <a:t>Curse of Artemisia, </a:t>
            </a:r>
            <a:r>
              <a:rPr lang="en-US" dirty="0" err="1" smtClean="0"/>
              <a:t>Serapeum</a:t>
            </a:r>
            <a:r>
              <a:rPr lang="en-US" dirty="0" smtClean="0"/>
              <a:t> (temple of </a:t>
            </a:r>
            <a:r>
              <a:rPr lang="en-US" dirty="0" err="1" smtClean="0"/>
              <a:t>Serapis</a:t>
            </a:r>
            <a:r>
              <a:rPr lang="en-US" dirty="0" smtClean="0"/>
              <a:t>), Memphis</a:t>
            </a:r>
            <a:endParaRPr lang="en-US" dirty="0"/>
          </a:p>
        </p:txBody>
      </p:sp>
    </p:spTree>
    <p:extLst>
      <p:ext uri="{BB962C8B-B14F-4D97-AF65-F5344CB8AC3E}">
        <p14:creationId xmlns:p14="http://schemas.microsoft.com/office/powerpoint/2010/main" val="279137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22300"/>
            <a:ext cx="9144000" cy="4598789"/>
          </a:xfrm>
          <a:prstGeom prst="rect">
            <a:avLst/>
          </a:prstGeom>
        </p:spPr>
      </p:pic>
      <p:sp>
        <p:nvSpPr>
          <p:cNvPr id="3" name="TextBox 2"/>
          <p:cNvSpPr txBox="1"/>
          <p:nvPr/>
        </p:nvSpPr>
        <p:spPr>
          <a:xfrm>
            <a:off x="1143000" y="5626100"/>
            <a:ext cx="6159500" cy="369332"/>
          </a:xfrm>
          <a:prstGeom prst="rect">
            <a:avLst/>
          </a:prstGeom>
          <a:noFill/>
        </p:spPr>
        <p:txBody>
          <a:bodyPr wrap="square" rtlCol="0">
            <a:spAutoFit/>
          </a:bodyPr>
          <a:lstStyle/>
          <a:p>
            <a:r>
              <a:rPr lang="en-US" dirty="0" smtClean="0"/>
              <a:t>The curse</a:t>
            </a:r>
            <a:endParaRPr lang="en-US" dirty="0"/>
          </a:p>
        </p:txBody>
      </p:sp>
    </p:spTree>
    <p:extLst>
      <p:ext uri="{BB962C8B-B14F-4D97-AF65-F5344CB8AC3E}">
        <p14:creationId xmlns:p14="http://schemas.microsoft.com/office/powerpoint/2010/main" val="510679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152401"/>
            <a:ext cx="7543800" cy="5657850"/>
          </a:xfrm>
          <a:prstGeom prst="rect">
            <a:avLst/>
          </a:prstGeom>
        </p:spPr>
      </p:pic>
      <p:sp>
        <p:nvSpPr>
          <p:cNvPr id="3" name="TextBox 2"/>
          <p:cNvSpPr txBox="1"/>
          <p:nvPr/>
        </p:nvSpPr>
        <p:spPr>
          <a:xfrm>
            <a:off x="647700" y="6235700"/>
            <a:ext cx="7340600" cy="369332"/>
          </a:xfrm>
          <a:prstGeom prst="rect">
            <a:avLst/>
          </a:prstGeom>
          <a:noFill/>
        </p:spPr>
        <p:txBody>
          <a:bodyPr wrap="square" rtlCol="0">
            <a:spAutoFit/>
          </a:bodyPr>
          <a:lstStyle/>
          <a:p>
            <a:r>
              <a:rPr lang="en-US" dirty="0" err="1" smtClean="0"/>
              <a:t>Serapeum</a:t>
            </a:r>
            <a:r>
              <a:rPr lang="en-US" dirty="0" smtClean="0"/>
              <a:t>, Memphis </a:t>
            </a:r>
            <a:endParaRPr lang="en-US" dirty="0"/>
          </a:p>
        </p:txBody>
      </p:sp>
    </p:spTree>
    <p:extLst>
      <p:ext uri="{BB962C8B-B14F-4D97-AF65-F5344CB8AC3E}">
        <p14:creationId xmlns:p14="http://schemas.microsoft.com/office/powerpoint/2010/main" val="1966985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39800"/>
            <a:ext cx="7658100" cy="2862323"/>
          </a:xfrm>
          <a:prstGeom prst="rect">
            <a:avLst/>
          </a:prstGeom>
          <a:noFill/>
        </p:spPr>
        <p:txBody>
          <a:bodyPr wrap="square" rtlCol="0">
            <a:spAutoFit/>
          </a:bodyPr>
          <a:lstStyle/>
          <a:p>
            <a:r>
              <a:rPr lang="en-US" dirty="0" smtClean="0"/>
              <a:t>What is a prayer for justice?</a:t>
            </a:r>
          </a:p>
          <a:p>
            <a:endParaRPr lang="en-US" dirty="0"/>
          </a:p>
          <a:p>
            <a:endParaRPr lang="en-US" dirty="0" smtClean="0"/>
          </a:p>
          <a:p>
            <a:r>
              <a:rPr lang="en-US" dirty="0" smtClean="0"/>
              <a:t>An </a:t>
            </a:r>
            <a:r>
              <a:rPr lang="en-US" dirty="0"/>
              <a:t>address to a god or gods to punish someone who has wronged the author of the </a:t>
            </a:r>
            <a:r>
              <a:rPr lang="en-US" dirty="0" smtClean="0"/>
              <a:t>address, </a:t>
            </a:r>
            <a:r>
              <a:rPr lang="en-US" dirty="0"/>
              <a:t>often with a specific request to redress and fix the harm </a:t>
            </a:r>
            <a:r>
              <a:rPr lang="en-US" dirty="0" smtClean="0"/>
              <a:t>(whatever </a:t>
            </a:r>
            <a:r>
              <a:rPr lang="en-US" dirty="0"/>
              <a:t>it </a:t>
            </a:r>
            <a:r>
              <a:rPr lang="en-US" dirty="0" smtClean="0"/>
              <a:t>is) </a:t>
            </a:r>
          </a:p>
          <a:p>
            <a:endParaRPr lang="en-US" dirty="0"/>
          </a:p>
          <a:p>
            <a:r>
              <a:rPr lang="en-US" dirty="0" smtClean="0"/>
              <a:t>What makes them different from other </a:t>
            </a:r>
            <a:r>
              <a:rPr lang="en-US" i="1" dirty="0" err="1" smtClean="0"/>
              <a:t>defixiones</a:t>
            </a:r>
            <a:r>
              <a:rPr lang="en-US" dirty="0" smtClean="0"/>
              <a:t>?</a:t>
            </a:r>
          </a:p>
          <a:p>
            <a:endParaRPr lang="en-US" i="1" dirty="0"/>
          </a:p>
          <a:p>
            <a:r>
              <a:rPr lang="en-US" dirty="0" smtClean="0"/>
              <a:t>Why do they exist? </a:t>
            </a:r>
            <a:endParaRPr lang="en-US" dirty="0"/>
          </a:p>
        </p:txBody>
      </p:sp>
    </p:spTree>
    <p:extLst>
      <p:ext uri="{BB962C8B-B14F-4D97-AF65-F5344CB8AC3E}">
        <p14:creationId xmlns:p14="http://schemas.microsoft.com/office/powerpoint/2010/main" val="374977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4000" y="850900"/>
            <a:ext cx="5422900" cy="5422900"/>
          </a:xfrm>
          <a:prstGeom prst="rect">
            <a:avLst/>
          </a:prstGeom>
        </p:spPr>
      </p:pic>
      <p:sp>
        <p:nvSpPr>
          <p:cNvPr id="5" name="TextBox 4"/>
          <p:cNvSpPr txBox="1"/>
          <p:nvPr/>
        </p:nvSpPr>
        <p:spPr>
          <a:xfrm>
            <a:off x="6134100" y="1524000"/>
            <a:ext cx="1689100" cy="4247317"/>
          </a:xfrm>
          <a:prstGeom prst="rect">
            <a:avLst/>
          </a:prstGeom>
          <a:noFill/>
        </p:spPr>
        <p:txBody>
          <a:bodyPr wrap="square" rtlCol="0">
            <a:spAutoFit/>
          </a:bodyPr>
          <a:lstStyle/>
          <a:p>
            <a:r>
              <a:rPr lang="en-US" dirty="0" smtClean="0"/>
              <a:t>Wooden statue of </a:t>
            </a:r>
            <a:r>
              <a:rPr lang="en-US" dirty="0" err="1" smtClean="0"/>
              <a:t>Triform</a:t>
            </a:r>
            <a:r>
              <a:rPr lang="en-US" dirty="0" smtClean="0"/>
              <a:t> </a:t>
            </a:r>
            <a:r>
              <a:rPr lang="en-US" dirty="0" err="1" smtClean="0"/>
              <a:t>Hekate</a:t>
            </a:r>
            <a:r>
              <a:rPr lang="en-US" dirty="0" smtClean="0"/>
              <a:t> </a:t>
            </a:r>
          </a:p>
          <a:p>
            <a:endParaRPr lang="en-US" dirty="0"/>
          </a:p>
          <a:p>
            <a:r>
              <a:rPr lang="en-US" dirty="0" smtClean="0"/>
              <a:t>(</a:t>
            </a:r>
            <a:r>
              <a:rPr lang="en-US" dirty="0" err="1" smtClean="0"/>
              <a:t>Graeco</a:t>
            </a:r>
            <a:r>
              <a:rPr lang="en-US" dirty="0" smtClean="0"/>
              <a:t>-Egyptian, Ptolemaic period (300-30 BCE) </a:t>
            </a:r>
          </a:p>
          <a:p>
            <a:endParaRPr lang="en-US" dirty="0"/>
          </a:p>
          <a:p>
            <a:endParaRPr lang="en-US" dirty="0" smtClean="0"/>
          </a:p>
          <a:p>
            <a:endParaRPr lang="en-US" dirty="0"/>
          </a:p>
          <a:p>
            <a:r>
              <a:rPr lang="en-US" dirty="0" smtClean="0"/>
              <a:t>Invoke a different range of deities </a:t>
            </a:r>
            <a:endParaRPr lang="en-US" dirty="0"/>
          </a:p>
        </p:txBody>
      </p:sp>
    </p:spTree>
    <p:extLst>
      <p:ext uri="{BB962C8B-B14F-4D97-AF65-F5344CB8AC3E}">
        <p14:creationId xmlns:p14="http://schemas.microsoft.com/office/powerpoint/2010/main" val="3802347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9100" y="368489"/>
            <a:ext cx="8343900" cy="5299680"/>
          </a:xfrm>
          <a:prstGeom prst="rect">
            <a:avLst/>
          </a:prstGeom>
        </p:spPr>
      </p:pic>
      <p:sp>
        <p:nvSpPr>
          <p:cNvPr id="3" name="TextBox 2"/>
          <p:cNvSpPr txBox="1"/>
          <p:nvPr/>
        </p:nvSpPr>
        <p:spPr>
          <a:xfrm>
            <a:off x="876300" y="5943600"/>
            <a:ext cx="6946900" cy="646331"/>
          </a:xfrm>
          <a:prstGeom prst="rect">
            <a:avLst/>
          </a:prstGeom>
          <a:noFill/>
        </p:spPr>
        <p:txBody>
          <a:bodyPr wrap="square" rtlCol="0">
            <a:spAutoFit/>
          </a:bodyPr>
          <a:lstStyle/>
          <a:p>
            <a:r>
              <a:rPr lang="en-US" dirty="0" smtClean="0"/>
              <a:t>Deposited in temples, rather than graves: Temple of Demeter at </a:t>
            </a:r>
            <a:r>
              <a:rPr lang="en-US" dirty="0" err="1" smtClean="0"/>
              <a:t>Knidos</a:t>
            </a:r>
            <a:r>
              <a:rPr lang="en-US" dirty="0" smtClean="0"/>
              <a:t> (</a:t>
            </a:r>
            <a:r>
              <a:rPr lang="en-US" dirty="0" err="1" smtClean="0"/>
              <a:t>Gager</a:t>
            </a:r>
            <a:r>
              <a:rPr lang="en-US" dirty="0" smtClean="0"/>
              <a:t> 188-90)  </a:t>
            </a:r>
            <a:endParaRPr lang="en-US" dirty="0"/>
          </a:p>
        </p:txBody>
      </p:sp>
    </p:spTree>
    <p:extLst>
      <p:ext uri="{BB962C8B-B14F-4D97-AF65-F5344CB8AC3E}">
        <p14:creationId xmlns:p14="http://schemas.microsoft.com/office/powerpoint/2010/main" val="3444455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2200" y="571500"/>
            <a:ext cx="3810000" cy="5715000"/>
          </a:xfrm>
          <a:prstGeom prst="rect">
            <a:avLst/>
          </a:prstGeom>
        </p:spPr>
      </p:pic>
      <p:sp>
        <p:nvSpPr>
          <p:cNvPr id="3" name="TextBox 2"/>
          <p:cNvSpPr txBox="1"/>
          <p:nvPr/>
        </p:nvSpPr>
        <p:spPr>
          <a:xfrm>
            <a:off x="5549900" y="1358900"/>
            <a:ext cx="2819400" cy="1200329"/>
          </a:xfrm>
          <a:prstGeom prst="rect">
            <a:avLst/>
          </a:prstGeom>
          <a:noFill/>
        </p:spPr>
        <p:txBody>
          <a:bodyPr wrap="square" rtlCol="0">
            <a:spAutoFit/>
          </a:bodyPr>
          <a:lstStyle/>
          <a:p>
            <a:r>
              <a:rPr lang="en-US" dirty="0" smtClean="0"/>
              <a:t>May be publicly displayed</a:t>
            </a:r>
          </a:p>
          <a:p>
            <a:endParaRPr lang="en-US" dirty="0"/>
          </a:p>
          <a:p>
            <a:r>
              <a:rPr lang="en-US" dirty="0" smtClean="0"/>
              <a:t>(Demeter of </a:t>
            </a:r>
            <a:r>
              <a:rPr lang="en-US" dirty="0" err="1" smtClean="0"/>
              <a:t>Cnidos</a:t>
            </a:r>
            <a:r>
              <a:rPr lang="en-US" dirty="0" smtClean="0"/>
              <a:t>, c 350 BCE)</a:t>
            </a:r>
            <a:endParaRPr lang="en-US" dirty="0"/>
          </a:p>
        </p:txBody>
      </p:sp>
    </p:spTree>
    <p:extLst>
      <p:ext uri="{BB962C8B-B14F-4D97-AF65-F5344CB8AC3E}">
        <p14:creationId xmlns:p14="http://schemas.microsoft.com/office/powerpoint/2010/main" val="2739565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607250"/>
            <a:ext cx="5203779" cy="5437949"/>
          </a:xfrm>
          <a:prstGeom prst="rect">
            <a:avLst/>
          </a:prstGeom>
        </p:spPr>
      </p:pic>
      <p:sp>
        <p:nvSpPr>
          <p:cNvPr id="3" name="TextBox 2"/>
          <p:cNvSpPr txBox="1"/>
          <p:nvPr/>
        </p:nvSpPr>
        <p:spPr>
          <a:xfrm>
            <a:off x="6235700" y="2019300"/>
            <a:ext cx="2057400" cy="2308324"/>
          </a:xfrm>
          <a:prstGeom prst="rect">
            <a:avLst/>
          </a:prstGeom>
          <a:noFill/>
        </p:spPr>
        <p:txBody>
          <a:bodyPr wrap="square" rtlCol="0">
            <a:spAutoFit/>
          </a:bodyPr>
          <a:lstStyle/>
          <a:p>
            <a:r>
              <a:rPr lang="en-US" dirty="0" smtClean="0"/>
              <a:t>Minerva </a:t>
            </a:r>
            <a:r>
              <a:rPr lang="en-US" dirty="0" err="1" smtClean="0"/>
              <a:t>Sulis</a:t>
            </a:r>
            <a:r>
              <a:rPr lang="en-US" dirty="0" smtClean="0"/>
              <a:t> (Bath, UK</a:t>
            </a:r>
          </a:p>
          <a:p>
            <a:endParaRPr lang="en-US" dirty="0" smtClean="0"/>
          </a:p>
          <a:p>
            <a:endParaRPr lang="en-US" dirty="0"/>
          </a:p>
          <a:p>
            <a:r>
              <a:rPr lang="en-US" dirty="0" smtClean="0"/>
              <a:t>Appeal, don’t command</a:t>
            </a:r>
          </a:p>
          <a:p>
            <a:endParaRPr lang="en-US" dirty="0"/>
          </a:p>
          <a:p>
            <a:endParaRPr lang="en-US" dirty="0"/>
          </a:p>
        </p:txBody>
      </p:sp>
    </p:spTree>
    <p:extLst>
      <p:ext uri="{BB962C8B-B14F-4D97-AF65-F5344CB8AC3E}">
        <p14:creationId xmlns:p14="http://schemas.microsoft.com/office/powerpoint/2010/main" val="1485640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4300" y="1181100"/>
            <a:ext cx="5918200" cy="4688461"/>
          </a:xfrm>
          <a:prstGeom prst="rect">
            <a:avLst/>
          </a:prstGeom>
        </p:spPr>
        <p:txBody>
          <a:bodyPr wrap="square">
            <a:spAutoFit/>
          </a:bodyPr>
          <a:lstStyle/>
          <a:p>
            <a:r>
              <a:rPr lang="en-US" sz="2800" baseline="30000" dirty="0" smtClean="0"/>
              <a:t>Deities may be flattered: </a:t>
            </a:r>
          </a:p>
          <a:p>
            <a:endParaRPr lang="en-US" sz="2800" baseline="30000" dirty="0" smtClean="0"/>
          </a:p>
          <a:p>
            <a:endParaRPr lang="en-US" sz="2800" baseline="30000" dirty="0"/>
          </a:p>
          <a:p>
            <a:r>
              <a:rPr lang="en-US" sz="2800" baseline="30000" dirty="0" smtClean="0"/>
              <a:t>Lord</a:t>
            </a:r>
            <a:r>
              <a:rPr lang="en-US" sz="2800" baseline="30000" dirty="0"/>
              <a:t>, great and invincible, you who have received the body of </a:t>
            </a:r>
            <a:r>
              <a:rPr lang="en-US" sz="2800" baseline="30000" dirty="0" err="1"/>
              <a:t>Attis</a:t>
            </a:r>
            <a:r>
              <a:rPr lang="en-US" sz="2800" baseline="30000" dirty="0"/>
              <a:t>, please receive the body of the one who took away my baggage, who robbed me (by stealing it</a:t>
            </a:r>
            <a:r>
              <a:rPr lang="en-US" sz="2800" baseline="30000" dirty="0" smtClean="0"/>
              <a:t>) </a:t>
            </a:r>
            <a:r>
              <a:rPr lang="en-US" sz="2800" baseline="30000" dirty="0"/>
              <a:t>from the house of </a:t>
            </a:r>
            <a:r>
              <a:rPr lang="en-US" sz="2800" baseline="30000" dirty="0" err="1"/>
              <a:t>Hispanus</a:t>
            </a:r>
            <a:r>
              <a:rPr lang="en-US" sz="2800" baseline="30000" dirty="0"/>
              <a:t> (or ‘the </a:t>
            </a:r>
            <a:r>
              <a:rPr lang="en-US" sz="2800" baseline="30000" dirty="0" smtClean="0"/>
              <a:t>Spaniard</a:t>
            </a:r>
            <a:r>
              <a:rPr lang="en-US" sz="2800" baseline="30000" dirty="0"/>
              <a:t>’). His body (viz. the thief’s) and his soul I give (you), I confer on you in order that I may find my possessions. Then I vow to give you a four-footed sacrificial victim, Lord </a:t>
            </a:r>
            <a:r>
              <a:rPr lang="en-US" sz="2800" baseline="30000" dirty="0" err="1"/>
              <a:t>Attis</a:t>
            </a:r>
            <a:r>
              <a:rPr lang="en-US" sz="2800" baseline="30000" dirty="0"/>
              <a:t>, if I find that thief. Lord </a:t>
            </a:r>
            <a:r>
              <a:rPr lang="en-US" sz="2800" baseline="30000" dirty="0" err="1"/>
              <a:t>Attis</a:t>
            </a:r>
            <a:r>
              <a:rPr lang="en-US" sz="2800" baseline="30000" dirty="0"/>
              <a:t>, I implore you by your </a:t>
            </a:r>
            <a:r>
              <a:rPr lang="en-US" sz="2800" baseline="30000" dirty="0" err="1"/>
              <a:t>Nocturnus</a:t>
            </a:r>
            <a:r>
              <a:rPr lang="en-US" sz="2800" baseline="30000" dirty="0"/>
              <a:t>, that you make me obtain my wish as soon as possible</a:t>
            </a:r>
            <a:r>
              <a:rPr lang="en-US" sz="2800" baseline="30000" dirty="0" smtClean="0"/>
              <a:t>.</a:t>
            </a:r>
          </a:p>
          <a:p>
            <a:endParaRPr lang="en-US" sz="2800" baseline="30000" dirty="0"/>
          </a:p>
          <a:p>
            <a:r>
              <a:rPr lang="en-US" sz="2800" baseline="30000" dirty="0" err="1" smtClean="0"/>
              <a:t>Salacia</a:t>
            </a:r>
            <a:r>
              <a:rPr lang="en-US" sz="2800" baseline="30000" dirty="0" smtClean="0"/>
              <a:t>, Portugal, 1st century CE</a:t>
            </a:r>
          </a:p>
          <a:p>
            <a:r>
              <a:rPr lang="en-US" sz="2800" baseline="30000" dirty="0" smtClean="0"/>
              <a:t> </a:t>
            </a:r>
            <a:endParaRPr lang="en-US" sz="2800" baseline="30000" dirty="0"/>
          </a:p>
          <a:p>
            <a:r>
              <a:rPr lang="en-US" sz="2800" baseline="30000" dirty="0" smtClean="0"/>
              <a:t>Translator, H. Versnel (Not in </a:t>
            </a:r>
            <a:r>
              <a:rPr lang="en-US" sz="2800" baseline="30000" dirty="0" err="1" smtClean="0"/>
              <a:t>Gager</a:t>
            </a:r>
            <a:r>
              <a:rPr lang="en-US" sz="2800" baseline="30000" dirty="0" smtClean="0"/>
              <a:t>)</a:t>
            </a:r>
            <a:endParaRPr lang="en-US" sz="2800" baseline="30000" dirty="0"/>
          </a:p>
        </p:txBody>
      </p:sp>
    </p:spTree>
    <p:extLst>
      <p:ext uri="{BB962C8B-B14F-4D97-AF65-F5344CB8AC3E}">
        <p14:creationId xmlns:p14="http://schemas.microsoft.com/office/powerpoint/2010/main" val="414081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000" y="1371600"/>
            <a:ext cx="6946900" cy="5078314"/>
          </a:xfrm>
          <a:prstGeom prst="rect">
            <a:avLst/>
          </a:prstGeom>
          <a:noFill/>
        </p:spPr>
        <p:txBody>
          <a:bodyPr wrap="square" rtlCol="0">
            <a:spAutoFit/>
          </a:bodyPr>
          <a:lstStyle/>
          <a:p>
            <a:r>
              <a:rPr lang="en-US" dirty="0" smtClean="0"/>
              <a:t>Are not terribly specific about the body parts to be affected: </a:t>
            </a:r>
            <a:r>
              <a:rPr lang="en-US" dirty="0" err="1" smtClean="0"/>
              <a:t>Gager</a:t>
            </a:r>
            <a:r>
              <a:rPr lang="en-US" dirty="0" smtClean="0"/>
              <a:t> 168, 88  </a:t>
            </a:r>
          </a:p>
          <a:p>
            <a:endParaRPr lang="en-US" dirty="0"/>
          </a:p>
          <a:p>
            <a:r>
              <a:rPr lang="en-US" dirty="0" smtClean="0"/>
              <a:t>Head, soul, sinews, genitals and private parts, head to feet, toenails</a:t>
            </a:r>
          </a:p>
          <a:p>
            <a:endParaRPr lang="en-US" dirty="0" smtClean="0"/>
          </a:p>
          <a:p>
            <a:r>
              <a:rPr lang="en-US" dirty="0" smtClean="0"/>
              <a:t>See also: </a:t>
            </a:r>
            <a:endParaRPr lang="en-US" dirty="0"/>
          </a:p>
          <a:p>
            <a:endParaRPr lang="en-US" dirty="0" smtClean="0"/>
          </a:p>
          <a:p>
            <a:r>
              <a:rPr lang="en-US" dirty="0"/>
              <a:t>Good, holy </a:t>
            </a:r>
            <a:r>
              <a:rPr lang="en-US" dirty="0" err="1"/>
              <a:t>Att</a:t>
            </a:r>
            <a:r>
              <a:rPr lang="en-US" dirty="0"/>
              <a:t>(h)is, Lord, help (me), come to </a:t>
            </a:r>
            <a:r>
              <a:rPr lang="en-US" dirty="0" err="1"/>
              <a:t>Liberalis</a:t>
            </a:r>
            <a:r>
              <a:rPr lang="en-US" dirty="0"/>
              <a:t> in anger. I ask you by everything, Lord, by your Castor (and) Pollux, by the </a:t>
            </a:r>
            <a:r>
              <a:rPr lang="en-US" i="1" dirty="0" err="1"/>
              <a:t>cistae</a:t>
            </a:r>
            <a:r>
              <a:rPr lang="en-US" i="1" dirty="0"/>
              <a:t> </a:t>
            </a:r>
            <a:r>
              <a:rPr lang="en-US" dirty="0"/>
              <a:t>in your sanctuary, give him a bad mind, bad death, as long as he lives, so that he may see himself dying all over his body—except his eyes. Reverse: And may he not be able to redeem himself by money or any- thing else, either from you or from any god --- except a bad death. Grant this, I ask you by your majesty. </a:t>
            </a:r>
            <a:endParaRPr lang="en-US" dirty="0" smtClean="0"/>
          </a:p>
          <a:p>
            <a:endParaRPr lang="en-US" dirty="0"/>
          </a:p>
          <a:p>
            <a:r>
              <a:rPr lang="en-US" dirty="0" smtClean="0"/>
              <a:t>Temple of Isis and Magna Mater, Mainz 1</a:t>
            </a:r>
            <a:r>
              <a:rPr lang="en-US" baseline="30000" dirty="0" smtClean="0"/>
              <a:t>st</a:t>
            </a:r>
            <a:r>
              <a:rPr lang="en-US" dirty="0" smtClean="0"/>
              <a:t>-2</a:t>
            </a:r>
            <a:r>
              <a:rPr lang="en-US" baseline="30000" dirty="0" smtClean="0"/>
              <a:t>nd</a:t>
            </a:r>
            <a:r>
              <a:rPr lang="en-US" dirty="0" smtClean="0"/>
              <a:t> century CE; Trans. H. Versnel </a:t>
            </a:r>
          </a:p>
          <a:p>
            <a:endParaRPr lang="en-US" dirty="0"/>
          </a:p>
        </p:txBody>
      </p:sp>
    </p:spTree>
    <p:extLst>
      <p:ext uri="{BB962C8B-B14F-4D97-AF65-F5344CB8AC3E}">
        <p14:creationId xmlns:p14="http://schemas.microsoft.com/office/powerpoint/2010/main" val="1661651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1500" y="356988"/>
            <a:ext cx="8051800" cy="5346899"/>
          </a:xfrm>
          <a:prstGeom prst="rect">
            <a:avLst/>
          </a:prstGeom>
        </p:spPr>
      </p:pic>
      <p:sp>
        <p:nvSpPr>
          <p:cNvPr id="3" name="TextBox 2"/>
          <p:cNvSpPr txBox="1"/>
          <p:nvPr/>
        </p:nvSpPr>
        <p:spPr>
          <a:xfrm>
            <a:off x="571500" y="6197600"/>
            <a:ext cx="6769100" cy="369332"/>
          </a:xfrm>
          <a:prstGeom prst="rect">
            <a:avLst/>
          </a:prstGeom>
          <a:noFill/>
        </p:spPr>
        <p:txBody>
          <a:bodyPr wrap="square" rtlCol="0">
            <a:spAutoFit/>
          </a:bodyPr>
          <a:lstStyle/>
          <a:p>
            <a:r>
              <a:rPr lang="en-US" dirty="0" smtClean="0"/>
              <a:t>The Temple of Isis and Magna Mater, Mainz</a:t>
            </a:r>
            <a:endParaRPr lang="en-US" dirty="0"/>
          </a:p>
        </p:txBody>
      </p:sp>
    </p:spTree>
    <p:extLst>
      <p:ext uri="{BB962C8B-B14F-4D97-AF65-F5344CB8AC3E}">
        <p14:creationId xmlns:p14="http://schemas.microsoft.com/office/powerpoint/2010/main" val="2093142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954</TotalTime>
  <Words>977</Words>
  <Application>Microsoft Macintosh PowerPoint</Application>
  <PresentationFormat>On-screen Show (4:3)</PresentationFormat>
  <Paragraphs>82</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Siobhán McElduff</dc:creator>
  <cp:lastModifiedBy>Siobhán McElduff</cp:lastModifiedBy>
  <cp:revision>25</cp:revision>
  <dcterms:created xsi:type="dcterms:W3CDTF">2019-09-28T12:53:37Z</dcterms:created>
  <dcterms:modified xsi:type="dcterms:W3CDTF">2019-09-29T04:48:29Z</dcterms:modified>
</cp:coreProperties>
</file>