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5" r:id="rId2"/>
    <p:sldId id="264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13985-8FBD-F544-A0C8-D8A59380C235}" type="datetimeFigureOut">
              <a:rPr lang="en-US" smtClean="0"/>
              <a:t>19-09-18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8172A-2D9B-2A4C-90F1-08C3B05D5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40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finds.org.uk</a:t>
            </a:r>
            <a:r>
              <a:rPr lang="en-US" dirty="0" smtClean="0"/>
              <a:t>/database/</a:t>
            </a:r>
            <a:r>
              <a:rPr lang="en-US" dirty="0" err="1" smtClean="0"/>
              <a:t>artefacts</a:t>
            </a:r>
            <a:r>
              <a:rPr lang="en-US" dirty="0" smtClean="0"/>
              <a:t>/record/id/881365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5E9CB-4DEF-B34F-8D16-B1DE58874C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87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3CDC-09D5-A94E-8B07-FEF3F52138DD}" type="datetimeFigureOut">
              <a:rPr lang="en-US" smtClean="0"/>
              <a:t>19-09-18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5FAD-AD82-4445-B93F-7685F0976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7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3CDC-09D5-A94E-8B07-FEF3F52138DD}" type="datetimeFigureOut">
              <a:rPr lang="en-US" smtClean="0"/>
              <a:t>19-09-18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5FAD-AD82-4445-B93F-7685F0976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8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3CDC-09D5-A94E-8B07-FEF3F52138DD}" type="datetimeFigureOut">
              <a:rPr lang="en-US" smtClean="0"/>
              <a:t>19-09-18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5FAD-AD82-4445-B93F-7685F0976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1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3CDC-09D5-A94E-8B07-FEF3F52138DD}" type="datetimeFigureOut">
              <a:rPr lang="en-US" smtClean="0"/>
              <a:t>19-09-18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5FAD-AD82-4445-B93F-7685F0976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3CDC-09D5-A94E-8B07-FEF3F52138DD}" type="datetimeFigureOut">
              <a:rPr lang="en-US" smtClean="0"/>
              <a:t>19-09-18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5FAD-AD82-4445-B93F-7685F0976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6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3CDC-09D5-A94E-8B07-FEF3F52138DD}" type="datetimeFigureOut">
              <a:rPr lang="en-US" smtClean="0"/>
              <a:t>19-09-18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5FAD-AD82-4445-B93F-7685F0976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4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3CDC-09D5-A94E-8B07-FEF3F52138DD}" type="datetimeFigureOut">
              <a:rPr lang="en-US" smtClean="0"/>
              <a:t>19-09-18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5FAD-AD82-4445-B93F-7685F0976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5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3CDC-09D5-A94E-8B07-FEF3F52138DD}" type="datetimeFigureOut">
              <a:rPr lang="en-US" smtClean="0"/>
              <a:t>19-09-18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5FAD-AD82-4445-B93F-7685F0976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2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3CDC-09D5-A94E-8B07-FEF3F52138DD}" type="datetimeFigureOut">
              <a:rPr lang="en-US" smtClean="0"/>
              <a:t>19-09-18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5FAD-AD82-4445-B93F-7685F0976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3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3CDC-09D5-A94E-8B07-FEF3F52138DD}" type="datetimeFigureOut">
              <a:rPr lang="en-US" smtClean="0"/>
              <a:t>19-09-18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5FAD-AD82-4445-B93F-7685F0976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57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3CDC-09D5-A94E-8B07-FEF3F52138DD}" type="datetimeFigureOut">
              <a:rPr lang="en-US" smtClean="0"/>
              <a:t>19-09-18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5FAD-AD82-4445-B93F-7685F0976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9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E3CDC-09D5-A94E-8B07-FEF3F52138DD}" type="datetimeFigureOut">
              <a:rPr lang="en-US" smtClean="0"/>
              <a:t>19-09-18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5FAD-AD82-4445-B93F-7685F0976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30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1667" y="1453444"/>
            <a:ext cx="6547555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Assignment I</a:t>
            </a:r>
          </a:p>
          <a:p>
            <a:endParaRPr lang="en-US" dirty="0"/>
          </a:p>
          <a:p>
            <a:pPr marL="342900" indent="-342900">
              <a:buAutoNum type="alphaLcPeriod"/>
            </a:pPr>
            <a:r>
              <a:rPr lang="en-US" dirty="0" smtClean="0"/>
              <a:t>If you are uncomfortable writing in the first person (for any reason), you can write in the third person</a:t>
            </a:r>
          </a:p>
          <a:p>
            <a:pPr marL="342900" indent="-342900">
              <a:buAutoNum type="alphaLcPeriod"/>
            </a:pPr>
            <a:r>
              <a:rPr lang="en-US" dirty="0" smtClean="0"/>
              <a:t>You have to not just think about the spell but </a:t>
            </a:r>
            <a:r>
              <a:rPr lang="en-US" i="1" dirty="0" smtClean="0"/>
              <a:t>what sort of spell might this person want/be expecting/be happy with</a:t>
            </a:r>
            <a:endParaRPr lang="en-US" dirty="0" smtClean="0"/>
          </a:p>
          <a:p>
            <a:pPr marL="342900" indent="-342900">
              <a:buAutoNum type="alphaLcPeriod"/>
            </a:pPr>
            <a:r>
              <a:rPr lang="en-US" dirty="0" smtClean="0"/>
              <a:t>You need citations (in text preferred) though you don’t need them for everything</a:t>
            </a:r>
          </a:p>
          <a:p>
            <a:pPr marL="342900" indent="-342900">
              <a:buAutoNum type="alphaLcPeriod"/>
            </a:pPr>
            <a:r>
              <a:rPr lang="en-US" dirty="0" smtClean="0"/>
              <a:t>You can use anything available in the Greek and Roman worlds;  you may not use modern materials </a:t>
            </a:r>
          </a:p>
          <a:p>
            <a:pPr marL="342900" indent="-342900">
              <a:buAutoNum type="alphaLcPeriod"/>
            </a:pPr>
            <a:r>
              <a:rPr lang="en-US" dirty="0" smtClean="0"/>
              <a:t>You may use things that do not exist but that the Greeks and Romans thought existed.</a:t>
            </a:r>
          </a:p>
          <a:p>
            <a:pPr marL="342900" indent="-342900">
              <a:buAutoNum type="alphaLcPeriod"/>
            </a:pPr>
            <a:endParaRPr lang="en-US" dirty="0"/>
          </a:p>
          <a:p>
            <a:pPr marL="342900" indent="-342900">
              <a:buAutoNum type="alphaLcPeriod"/>
            </a:pPr>
            <a:endParaRPr lang="en-US" dirty="0" smtClean="0"/>
          </a:p>
          <a:p>
            <a:pPr marL="342900" indent="-342900">
              <a:buAutoNum type="alphaLcPeriod"/>
            </a:pPr>
            <a:endParaRPr lang="en-US" dirty="0"/>
          </a:p>
          <a:p>
            <a:r>
              <a:rPr lang="en-US" dirty="0" smtClean="0"/>
              <a:t>Following are a list of </a:t>
            </a:r>
            <a:r>
              <a:rPr lang="en-US" i="1" dirty="0" smtClean="0"/>
              <a:t>some </a:t>
            </a:r>
            <a:r>
              <a:rPr lang="en-US" dirty="0" smtClean="0"/>
              <a:t>elements you may want to include in the written curse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862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1778" y="1919111"/>
            <a:ext cx="658988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i="1" dirty="0" err="1" smtClean="0"/>
              <a:t>defixio</a:t>
            </a:r>
            <a:r>
              <a:rPr lang="en-US" i="1" dirty="0" smtClean="0"/>
              <a:t> </a:t>
            </a:r>
            <a:r>
              <a:rPr lang="en-US" dirty="0" smtClean="0"/>
              <a:t>does not need anything other than the names of the targets </a:t>
            </a:r>
          </a:p>
          <a:p>
            <a:endParaRPr lang="en-US" dirty="0"/>
          </a:p>
          <a:p>
            <a:pPr algn="ctr"/>
            <a:r>
              <a:rPr lang="en-US" dirty="0" smtClean="0"/>
              <a:t>But!</a:t>
            </a:r>
          </a:p>
          <a:p>
            <a:pPr algn="ctr"/>
            <a:endParaRPr lang="en-US" dirty="0"/>
          </a:p>
          <a:p>
            <a:r>
              <a:rPr lang="en-US" dirty="0" smtClean="0"/>
              <a:t>The later you progress in time the more goes on the </a:t>
            </a:r>
            <a:r>
              <a:rPr lang="en-US" i="1" dirty="0" err="1" smtClean="0"/>
              <a:t>defixio</a:t>
            </a:r>
            <a:endParaRPr lang="en-US" i="1" dirty="0" smtClean="0"/>
          </a:p>
          <a:p>
            <a:pPr algn="ctr"/>
            <a:endParaRPr lang="en-US" i="1" dirty="0" smtClean="0"/>
          </a:p>
          <a:p>
            <a:pPr algn="ctr"/>
            <a:r>
              <a:rPr lang="en-US" dirty="0" smtClean="0"/>
              <a:t>And!</a:t>
            </a:r>
            <a:endParaRPr lang="en-US" dirty="0"/>
          </a:p>
          <a:p>
            <a:endParaRPr lang="en-US" i="1" dirty="0" smtClean="0"/>
          </a:p>
          <a:p>
            <a:r>
              <a:rPr lang="en-US" dirty="0" smtClean="0"/>
              <a:t>A </a:t>
            </a:r>
            <a:r>
              <a:rPr lang="en-US" i="1" dirty="0" err="1" smtClean="0"/>
              <a:t>defixio</a:t>
            </a:r>
            <a:r>
              <a:rPr lang="en-US" i="1" dirty="0" smtClean="0"/>
              <a:t> </a:t>
            </a:r>
            <a:r>
              <a:rPr lang="en-US" dirty="0" smtClean="0"/>
              <a:t>is only part of the magic that a client is hires a magician to do: on its own it can accomplish nothing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278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7778" y="1100667"/>
            <a:ext cx="73236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Binding </a:t>
            </a:r>
            <a:r>
              <a:rPr lang="en-US" dirty="0" smtClean="0"/>
              <a:t>formulae (see </a:t>
            </a:r>
            <a:r>
              <a:rPr lang="en-US" dirty="0" err="1" smtClean="0"/>
              <a:t>Gager</a:t>
            </a:r>
            <a:r>
              <a:rPr lang="en-US" dirty="0" smtClean="0"/>
              <a:t> 13)* - please note there are variants on these</a:t>
            </a:r>
          </a:p>
          <a:p>
            <a:endParaRPr lang="en-US" dirty="0" smtClean="0"/>
          </a:p>
          <a:p>
            <a:pPr marL="342900" indent="-342900">
              <a:buAutoNum type="alphaLcPeriod"/>
            </a:pPr>
            <a:r>
              <a:rPr lang="en-US" dirty="0" smtClean="0"/>
              <a:t>I [will] bind NN [son/daughter of NN’s mother] </a:t>
            </a:r>
            <a:r>
              <a:rPr lang="mr-IN" dirty="0" smtClean="0"/>
              <a:t>–</a:t>
            </a:r>
            <a:r>
              <a:rPr lang="en-US" dirty="0" smtClean="0"/>
              <a:t> see </a:t>
            </a:r>
            <a:r>
              <a:rPr lang="en-US" dirty="0" err="1" smtClean="0"/>
              <a:t>Gager</a:t>
            </a:r>
            <a:r>
              <a:rPr lang="en-US" dirty="0" smtClean="0"/>
              <a:t> 126 #39</a:t>
            </a:r>
          </a:p>
          <a:p>
            <a:pPr marL="342900" indent="-342900">
              <a:buFontTx/>
              <a:buAutoNum type="alphaLcPeriod"/>
            </a:pPr>
            <a:r>
              <a:rPr lang="en-US" dirty="0" smtClean="0"/>
              <a:t>Restrain NN [son/daughter of NN’s mother]</a:t>
            </a:r>
          </a:p>
          <a:p>
            <a:pPr marL="342900" indent="-342900">
              <a:buFontTx/>
              <a:buAutoNum type="alphaLcPeriod"/>
            </a:pPr>
            <a:r>
              <a:rPr lang="en-US" dirty="0" smtClean="0"/>
              <a:t>As this lead is cold and useless may NN [son/daughter of NN’s mother] be cold and useless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Also: </a:t>
            </a:r>
          </a:p>
          <a:p>
            <a:endParaRPr lang="en-US" dirty="0" smtClean="0"/>
          </a:p>
          <a:p>
            <a:r>
              <a:rPr lang="en-US" dirty="0" smtClean="0"/>
              <a:t>Let NN be bound </a:t>
            </a:r>
            <a:r>
              <a:rPr lang="en-CA" dirty="0"/>
              <a:t>(</a:t>
            </a:r>
            <a:r>
              <a:rPr lang="en-US" dirty="0" err="1" smtClean="0"/>
              <a:t>Gager</a:t>
            </a:r>
            <a:r>
              <a:rPr lang="en-US" dirty="0" smtClean="0"/>
              <a:t> </a:t>
            </a:r>
            <a:r>
              <a:rPr lang="en-US" dirty="0" smtClean="0"/>
              <a:t>127 #</a:t>
            </a:r>
            <a:r>
              <a:rPr lang="en-US" dirty="0" smtClean="0"/>
              <a:t>40)*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* Use this format for citations on your assignments. And use in text citations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347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9667" y="762000"/>
            <a:ext cx="619477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ody </a:t>
            </a:r>
            <a:r>
              <a:rPr lang="en-US" dirty="0" smtClean="0"/>
              <a:t>parts to be bound/</a:t>
            </a:r>
            <a:r>
              <a:rPr lang="en-US" dirty="0" smtClean="0"/>
              <a:t>affected: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“I bind the tongue and soul and speech</a:t>
            </a:r>
            <a:r>
              <a:rPr lang="mr-IN" dirty="0" smtClean="0"/>
              <a:t>…</a:t>
            </a:r>
            <a:r>
              <a:rPr lang="en-CA" dirty="0" smtClean="0"/>
              <a:t>” (</a:t>
            </a:r>
            <a:r>
              <a:rPr lang="en-CA" dirty="0" err="1" smtClean="0"/>
              <a:t>Gager</a:t>
            </a:r>
            <a:r>
              <a:rPr lang="en-CA" dirty="0" smtClean="0"/>
              <a:t> 131 #44)</a:t>
            </a:r>
          </a:p>
          <a:p>
            <a:endParaRPr lang="en-CA" dirty="0"/>
          </a:p>
          <a:p>
            <a:r>
              <a:rPr lang="en-CA" dirty="0" smtClean="0"/>
              <a:t>“take away his strength and power make him cold and speechless and breathless” (</a:t>
            </a:r>
            <a:r>
              <a:rPr lang="en-CA" dirty="0" err="1" smtClean="0"/>
              <a:t>Gager</a:t>
            </a:r>
            <a:r>
              <a:rPr lang="en-CA" dirty="0" smtClean="0"/>
              <a:t> 134 #45)</a:t>
            </a:r>
          </a:p>
          <a:p>
            <a:endParaRPr lang="en-CA" dirty="0"/>
          </a:p>
          <a:p>
            <a:r>
              <a:rPr lang="en-CA" dirty="0" smtClean="0"/>
              <a:t>“both their power and their tongues” (</a:t>
            </a:r>
            <a:r>
              <a:rPr lang="en-CA" dirty="0" err="1" smtClean="0"/>
              <a:t>Gager</a:t>
            </a:r>
            <a:r>
              <a:rPr lang="en-CA" dirty="0" smtClean="0"/>
              <a:t> 140, #50)</a:t>
            </a:r>
          </a:p>
          <a:p>
            <a:endParaRPr lang="en-CA" dirty="0"/>
          </a:p>
          <a:p>
            <a:r>
              <a:rPr lang="en-CA" dirty="0" smtClean="0"/>
              <a:t>“cool off their life mind, their soul, and their passion” (</a:t>
            </a:r>
            <a:r>
              <a:rPr lang="en-CA" dirty="0" err="1" smtClean="0"/>
              <a:t>Gager</a:t>
            </a:r>
            <a:r>
              <a:rPr lang="en-CA" dirty="0" smtClean="0"/>
              <a:t> 145, 54</a:t>
            </a:r>
            <a:r>
              <a:rPr lang="en-CA" dirty="0" smtClean="0"/>
              <a:t>)</a:t>
            </a:r>
          </a:p>
          <a:p>
            <a:endParaRPr lang="en-CA" dirty="0"/>
          </a:p>
          <a:p>
            <a:r>
              <a:rPr lang="en-CA" dirty="0" smtClean="0"/>
              <a:t>For trade curses you may want to target other </a:t>
            </a:r>
            <a:r>
              <a:rPr lang="en-CA" dirty="0" smtClean="0"/>
              <a:t>parts of the body and the building: see </a:t>
            </a:r>
            <a:r>
              <a:rPr lang="en-CA" dirty="0" err="1" smtClean="0"/>
              <a:t>Gager</a:t>
            </a:r>
            <a:r>
              <a:rPr lang="en-CA" dirty="0" smtClean="0"/>
              <a:t> 155</a:t>
            </a:r>
            <a:r>
              <a:rPr lang="en-CA" smtClean="0"/>
              <a:t>-174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886826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7222" y="762000"/>
            <a:ext cx="6561667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Daimones</a:t>
            </a:r>
            <a:r>
              <a:rPr lang="en-US" i="1" dirty="0" smtClean="0"/>
              <a:t> </a:t>
            </a:r>
            <a:r>
              <a:rPr lang="en-US" dirty="0" smtClean="0"/>
              <a:t>and deities</a:t>
            </a:r>
            <a:endParaRPr lang="en-US" i="1" dirty="0" smtClean="0"/>
          </a:p>
          <a:p>
            <a:endParaRPr lang="en-US" i="1" dirty="0"/>
          </a:p>
          <a:p>
            <a:r>
              <a:rPr lang="en-US" dirty="0" smtClean="0"/>
              <a:t>“</a:t>
            </a:r>
            <a:r>
              <a:rPr lang="en-US" i="1" dirty="0" err="1" smtClean="0"/>
              <a:t>Daimones</a:t>
            </a:r>
            <a:r>
              <a:rPr lang="en-US" i="1" dirty="0" smtClean="0"/>
              <a:t> </a:t>
            </a:r>
            <a:r>
              <a:rPr lang="en-US" dirty="0" smtClean="0"/>
              <a:t>under the earth and </a:t>
            </a:r>
            <a:r>
              <a:rPr lang="en-US" i="1" dirty="0" err="1" smtClean="0"/>
              <a:t>daimones</a:t>
            </a:r>
            <a:r>
              <a:rPr lang="en-US" i="1" dirty="0" smtClean="0"/>
              <a:t> </a:t>
            </a:r>
            <a:r>
              <a:rPr lang="en-US" dirty="0" smtClean="0"/>
              <a:t>whoever you may be” (</a:t>
            </a:r>
            <a:r>
              <a:rPr lang="en-US" dirty="0" err="1" smtClean="0"/>
              <a:t>Gager</a:t>
            </a:r>
            <a:r>
              <a:rPr lang="en-US" dirty="0" smtClean="0"/>
              <a:t> 136 #46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Others: Hermes, Persephone, </a:t>
            </a:r>
            <a:r>
              <a:rPr lang="en-US" dirty="0" err="1" smtClean="0"/>
              <a:t>Hekate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Appeal to the corpse/reward for the corpse (Gager131 #43, </a:t>
            </a:r>
            <a:r>
              <a:rPr lang="en-US" dirty="0" err="1" smtClean="0"/>
              <a:t>Gager</a:t>
            </a:r>
            <a:r>
              <a:rPr lang="en-US" dirty="0" smtClean="0"/>
              <a:t> 138 #48)</a:t>
            </a:r>
          </a:p>
          <a:p>
            <a:endParaRPr lang="en-US" dirty="0" smtClean="0"/>
          </a:p>
          <a:p>
            <a:r>
              <a:rPr lang="en-US" i="1" dirty="0" err="1"/>
              <a:t>magicae</a:t>
            </a:r>
            <a:r>
              <a:rPr lang="en-US" i="1" dirty="0"/>
              <a:t> </a:t>
            </a:r>
            <a:r>
              <a:rPr lang="en-US" i="1" dirty="0" err="1" smtClean="0"/>
              <a:t>voces</a:t>
            </a:r>
            <a:r>
              <a:rPr lang="en-US" i="1" dirty="0" smtClean="0"/>
              <a:t>:</a:t>
            </a:r>
            <a:endParaRPr lang="en-US" i="1" dirty="0"/>
          </a:p>
          <a:p>
            <a:endParaRPr lang="en-US" i="1" dirty="0"/>
          </a:p>
          <a:p>
            <a:r>
              <a:rPr lang="en-US" dirty="0"/>
              <a:t>ASIMABABOIO MAMAXO EUMAZO ENDENEKOPTOURA etc. (</a:t>
            </a:r>
            <a:r>
              <a:rPr lang="en-US" dirty="0" err="1"/>
              <a:t>Gager</a:t>
            </a:r>
            <a:r>
              <a:rPr lang="en-US" dirty="0"/>
              <a:t> 134 #450 ) </a:t>
            </a:r>
          </a:p>
          <a:p>
            <a:endParaRPr lang="en-US" dirty="0" smtClean="0"/>
          </a:p>
          <a:p>
            <a:r>
              <a:rPr lang="en-US" dirty="0" smtClean="0"/>
              <a:t>(The amount of these grows greater the later in time you go.)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794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4889" y="889000"/>
            <a:ext cx="654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nverted </a:t>
            </a:r>
            <a:r>
              <a:rPr lang="en-US" dirty="0" smtClean="0"/>
              <a:t>letters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332" y="1442219"/>
            <a:ext cx="4986867" cy="28334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74889" y="5007001"/>
            <a:ext cx="66745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Defixio</a:t>
            </a:r>
            <a:r>
              <a:rPr lang="en-US" i="1" dirty="0" smtClean="0"/>
              <a:t> </a:t>
            </a:r>
            <a:r>
              <a:rPr lang="en-US" dirty="0" smtClean="0"/>
              <a:t>on </a:t>
            </a:r>
            <a:r>
              <a:rPr lang="en-US" dirty="0" err="1" smtClean="0"/>
              <a:t>Lidgate</a:t>
            </a:r>
            <a:r>
              <a:rPr lang="en-US" dirty="0" smtClean="0"/>
              <a:t> (Suffolk Table</a:t>
            </a:r>
            <a:r>
              <a:rPr lang="en-US" i="1" dirty="0" smtClean="0"/>
              <a:t>t)</a:t>
            </a:r>
          </a:p>
          <a:p>
            <a:endParaRPr lang="en-US" i="1" dirty="0"/>
          </a:p>
          <a:p>
            <a:r>
              <a:rPr lang="en-US" i="1" dirty="0" smtClean="0"/>
              <a:t>[a]</a:t>
            </a:r>
            <a:r>
              <a:rPr lang="en-US" i="1" dirty="0" err="1" smtClean="0"/>
              <a:t>nuli</a:t>
            </a:r>
            <a:r>
              <a:rPr lang="en-US" i="1" dirty="0" smtClean="0"/>
              <a:t> qui </a:t>
            </a:r>
            <a:r>
              <a:rPr lang="en-US" i="1" dirty="0" err="1" smtClean="0"/>
              <a:t>perierunt</a:t>
            </a:r>
            <a:r>
              <a:rPr lang="en-US" i="1" dirty="0" smtClean="0"/>
              <a:t> | si </a:t>
            </a:r>
            <a:r>
              <a:rPr lang="en-US" i="1" dirty="0" err="1" smtClean="0"/>
              <a:t>muli</a:t>
            </a:r>
            <a:r>
              <a:rPr lang="en-US" i="1" dirty="0" smtClean="0"/>
              <a:t>[e]r si </a:t>
            </a:r>
            <a:r>
              <a:rPr lang="en-US" i="1" dirty="0" err="1" smtClean="0"/>
              <a:t>baro</a:t>
            </a:r>
            <a:r>
              <a:rPr lang="en-US" i="1" dirty="0" smtClean="0"/>
              <a:t> si </a:t>
            </a:r>
            <a:r>
              <a:rPr lang="en-US" i="1" dirty="0" err="1" smtClean="0"/>
              <a:t>ingen|u</a:t>
            </a:r>
            <a:r>
              <a:rPr lang="en-US" i="1" dirty="0" smtClean="0"/>
              <a:t>(u)s si [s]</a:t>
            </a:r>
            <a:r>
              <a:rPr lang="en-US" i="1" dirty="0" err="1" smtClean="0"/>
              <a:t>er</a:t>
            </a:r>
            <a:r>
              <a:rPr lang="en-US" i="1" dirty="0" smtClean="0"/>
              <a:t>(v)us </a:t>
            </a:r>
            <a:r>
              <a:rPr lang="en-US" dirty="0" smtClean="0"/>
              <a:t>2-3 more letters/'The rings which have been lost, whether woman or man, whether free or slave ...’</a:t>
            </a:r>
            <a:r>
              <a:rPr lang="en-US" i="1" dirty="0" smtClean="0"/>
              <a:t> </a:t>
            </a:r>
            <a:r>
              <a:rPr lang="en-US" dirty="0" smtClean="0"/>
              <a:t>(reconstruction by R. Tomlin)</a:t>
            </a:r>
          </a:p>
        </p:txBody>
      </p:sp>
    </p:spTree>
    <p:extLst>
      <p:ext uri="{BB962C8B-B14F-4D97-AF65-F5344CB8AC3E}">
        <p14:creationId xmlns:p14="http://schemas.microsoft.com/office/powerpoint/2010/main" val="3222524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3111" y="691444"/>
            <a:ext cx="74365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Remember! The written curse is only a small part of the magic.</a:t>
            </a:r>
          </a:p>
          <a:p>
            <a:endParaRPr lang="en-US" dirty="0"/>
          </a:p>
          <a:p>
            <a:r>
              <a:rPr lang="en-US" dirty="0" smtClean="0"/>
              <a:t>+ ritual or purification by the client/yourself</a:t>
            </a:r>
          </a:p>
          <a:p>
            <a:r>
              <a:rPr lang="en-US" dirty="0" smtClean="0"/>
              <a:t>+ </a:t>
            </a:r>
            <a:r>
              <a:rPr lang="en-US" dirty="0" err="1" smtClean="0"/>
              <a:t>kolossos</a:t>
            </a:r>
            <a:endParaRPr lang="en-US" dirty="0" smtClean="0"/>
          </a:p>
          <a:p>
            <a:r>
              <a:rPr lang="en-US" dirty="0" smtClean="0"/>
              <a:t>+ hair, nails, etc. from the target</a:t>
            </a:r>
          </a:p>
          <a:p>
            <a:r>
              <a:rPr lang="en-US" dirty="0" smtClean="0"/>
              <a:t>+ material the curse is to be written on</a:t>
            </a:r>
          </a:p>
          <a:p>
            <a:r>
              <a:rPr lang="en-US" dirty="0" smtClean="0"/>
              <a:t>+ depositing of the curse</a:t>
            </a:r>
            <a:r>
              <a:rPr lang="en-US" dirty="0"/>
              <a:t> </a:t>
            </a:r>
            <a:r>
              <a:rPr lang="en-US" dirty="0" smtClean="0"/>
              <a:t>(there could be more than one copy deposited)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Each fictional client is wealthy and has particular concerns: take those into account  </a:t>
            </a:r>
          </a:p>
        </p:txBody>
      </p:sp>
    </p:spTree>
    <p:extLst>
      <p:ext uri="{BB962C8B-B14F-4D97-AF65-F5344CB8AC3E}">
        <p14:creationId xmlns:p14="http://schemas.microsoft.com/office/powerpoint/2010/main" val="1038757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608</Words>
  <Application>Microsoft Macintosh PowerPoint</Application>
  <PresentationFormat>On-screen Show (4:3)</PresentationFormat>
  <Paragraphs>76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Siobhán McElduff</dc:creator>
  <cp:lastModifiedBy>Siobhán McElduff</cp:lastModifiedBy>
  <cp:revision>7</cp:revision>
  <dcterms:created xsi:type="dcterms:W3CDTF">2019-09-15T16:39:38Z</dcterms:created>
  <dcterms:modified xsi:type="dcterms:W3CDTF">2019-09-19T05:09:59Z</dcterms:modified>
</cp:coreProperties>
</file>