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sldIdLst>
    <p:sldId id="258" r:id="rId2"/>
    <p:sldId id="262" r:id="rId3"/>
    <p:sldId id="259" r:id="rId4"/>
    <p:sldId id="261" r:id="rId5"/>
    <p:sldId id="256" r:id="rId6"/>
    <p:sldId id="260" r:id="rId7"/>
    <p:sldId id="257" r:id="rId8"/>
    <p:sldId id="263" r:id="rId9"/>
    <p:sldId id="264" r:id="rId10"/>
    <p:sldId id="265" r:id="rId11"/>
    <p:sldId id="266"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02" d="100"/>
          <a:sy n="102" d="100"/>
        </p:scale>
        <p:origin x="-776" y="-1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notesMaster" Target="notesMasters/notesMaster1.xml"/><Relationship Id="rId14" Type="http://schemas.openxmlformats.org/officeDocument/2006/relationships/printerSettings" Target="printerSettings/printerSettings1.bin"/><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C4E2AFB-1E85-4A43-BAC9-5C5C4F359AA5}" type="datetimeFigureOut">
              <a:rPr lang="en-US" smtClean="0"/>
              <a:t>19-10-17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6ABFCE-5D2B-4247-B139-979AEC2DE4CA}" type="slidenum">
              <a:rPr lang="en-US" smtClean="0"/>
              <a:t>‹#›</a:t>
            </a:fld>
            <a:endParaRPr lang="en-US"/>
          </a:p>
        </p:txBody>
      </p:sp>
    </p:spTree>
    <p:extLst>
      <p:ext uri="{BB962C8B-B14F-4D97-AF65-F5344CB8AC3E}">
        <p14:creationId xmlns:p14="http://schemas.microsoft.com/office/powerpoint/2010/main" val="189538514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By Royal Air Force official photographer - http://</a:t>
            </a:r>
            <a:r>
              <a:rPr lang="en-US" dirty="0" err="1" smtClean="0"/>
              <a:t>media.iwm.org.uk</a:t>
            </a:r>
            <a:r>
              <a:rPr lang="en-US" dirty="0" smtClean="0"/>
              <a:t>/</a:t>
            </a:r>
            <a:r>
              <a:rPr lang="en-US" dirty="0" err="1" smtClean="0"/>
              <a:t>iwm</a:t>
            </a:r>
            <a:r>
              <a:rPr lang="en-US" dirty="0" smtClean="0"/>
              <a:t>/</a:t>
            </a:r>
            <a:r>
              <a:rPr lang="en-US" dirty="0" err="1" smtClean="0"/>
              <a:t>mediaLib</a:t>
            </a:r>
            <a:r>
              <a:rPr lang="en-US" dirty="0" smtClean="0"/>
              <a:t>//7/media-7509/</a:t>
            </a:r>
            <a:r>
              <a:rPr lang="en-US" dirty="0" err="1" smtClean="0"/>
              <a:t>large.jpgThis</a:t>
            </a:r>
            <a:r>
              <a:rPr lang="en-US" dirty="0" smtClean="0"/>
              <a:t> is photograph TR 875 from the collections of the Imperial War Museums., Public Domain, https://</a:t>
            </a:r>
            <a:r>
              <a:rPr lang="en-US" dirty="0" err="1" smtClean="0"/>
              <a:t>commons.wikimedia.org</a:t>
            </a:r>
            <a:r>
              <a:rPr lang="en-US" dirty="0" smtClean="0"/>
              <a:t>/w/</a:t>
            </a:r>
            <a:r>
              <a:rPr lang="en-US" dirty="0" err="1" smtClean="0"/>
              <a:t>index.php?curid</a:t>
            </a:r>
            <a:r>
              <a:rPr lang="en-US" dirty="0" smtClean="0"/>
              <a:t>=24396515</a:t>
            </a:r>
            <a:endParaRPr lang="en-US" dirty="0"/>
          </a:p>
        </p:txBody>
      </p:sp>
      <p:sp>
        <p:nvSpPr>
          <p:cNvPr id="4" name="Slide Number Placeholder 3"/>
          <p:cNvSpPr>
            <a:spLocks noGrp="1"/>
          </p:cNvSpPr>
          <p:nvPr>
            <p:ph type="sldNum" sz="quarter" idx="10"/>
          </p:nvPr>
        </p:nvSpPr>
        <p:spPr/>
        <p:txBody>
          <a:bodyPr/>
          <a:lstStyle/>
          <a:p>
            <a:fld id="{7A6ABFCE-5D2B-4247-B139-979AEC2DE4CA}" type="slidenum">
              <a:rPr lang="en-US" smtClean="0"/>
              <a:t>2</a:t>
            </a:fld>
            <a:endParaRPr lang="en-US"/>
          </a:p>
        </p:txBody>
      </p:sp>
    </p:spTree>
    <p:extLst>
      <p:ext uri="{BB962C8B-B14F-4D97-AF65-F5344CB8AC3E}">
        <p14:creationId xmlns:p14="http://schemas.microsoft.com/office/powerpoint/2010/main" val="35727737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By Giovanni </a:t>
            </a:r>
            <a:r>
              <a:rPr lang="en-US" dirty="0" err="1" smtClean="0"/>
              <a:t>Boccardi</a:t>
            </a:r>
            <a:r>
              <a:rPr lang="en-US" dirty="0" smtClean="0"/>
              <a:t> - This place is a UNESCO World Heritage Site, listed </a:t>
            </a:r>
            <a:r>
              <a:rPr lang="en-US" dirty="0" err="1" smtClean="0"/>
              <a:t>asArchaeological</a:t>
            </a:r>
            <a:r>
              <a:rPr lang="en-US" dirty="0" smtClean="0"/>
              <a:t> Site of </a:t>
            </a:r>
            <a:r>
              <a:rPr lang="en-US" dirty="0" err="1" smtClean="0"/>
              <a:t>Sabratha</a:t>
            </a:r>
            <a:r>
              <a:rPr lang="en-US" dirty="0" smtClean="0"/>
              <a:t>., CC BY-SA 3.0-igo, https://</a:t>
            </a:r>
            <a:r>
              <a:rPr lang="en-US" dirty="0" err="1" smtClean="0"/>
              <a:t>commons.wikimedia.org</a:t>
            </a:r>
            <a:r>
              <a:rPr lang="en-US" dirty="0" smtClean="0"/>
              <a:t>/w/</a:t>
            </a:r>
            <a:r>
              <a:rPr lang="en-US" dirty="0" err="1" smtClean="0"/>
              <a:t>index.php?curid</a:t>
            </a:r>
            <a:r>
              <a:rPr lang="en-US" dirty="0" smtClean="0"/>
              <a:t>=58154808</a:t>
            </a:r>
            <a:endParaRPr lang="en-US" dirty="0"/>
          </a:p>
        </p:txBody>
      </p:sp>
      <p:sp>
        <p:nvSpPr>
          <p:cNvPr id="4" name="Slide Number Placeholder 3"/>
          <p:cNvSpPr>
            <a:spLocks noGrp="1"/>
          </p:cNvSpPr>
          <p:nvPr>
            <p:ph type="sldNum" sz="quarter" idx="10"/>
          </p:nvPr>
        </p:nvSpPr>
        <p:spPr/>
        <p:txBody>
          <a:bodyPr/>
          <a:lstStyle/>
          <a:p>
            <a:fld id="{7A6ABFCE-5D2B-4247-B139-979AEC2DE4CA}" type="slidenum">
              <a:rPr lang="en-US" smtClean="0"/>
              <a:t>3</a:t>
            </a:fld>
            <a:endParaRPr lang="en-US"/>
          </a:p>
        </p:txBody>
      </p:sp>
    </p:spTree>
    <p:extLst>
      <p:ext uri="{BB962C8B-B14F-4D97-AF65-F5344CB8AC3E}">
        <p14:creationId xmlns:p14="http://schemas.microsoft.com/office/powerpoint/2010/main" val="25146008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By </a:t>
            </a:r>
            <a:r>
              <a:rPr lang="en-US" dirty="0" err="1" smtClean="0"/>
              <a:t>joepyrek</a:t>
            </a:r>
            <a:r>
              <a:rPr lang="en-US" dirty="0" smtClean="0"/>
              <a:t> from Richmond, </a:t>
            </a:r>
            <a:r>
              <a:rPr lang="en-US" dirty="0" err="1" smtClean="0"/>
              <a:t>Va</a:t>
            </a:r>
            <a:r>
              <a:rPr lang="en-US" dirty="0" smtClean="0"/>
              <a:t>, USA - </a:t>
            </a:r>
            <a:r>
              <a:rPr lang="en-US" dirty="0" err="1" smtClean="0"/>
              <a:t>Sabratha</a:t>
            </a:r>
            <a:r>
              <a:rPr lang="en-US" dirty="0" smtClean="0"/>
              <a:t> (30), CC BY-SA 2.0, https://</a:t>
            </a:r>
            <a:r>
              <a:rPr lang="en-US" dirty="0" err="1" smtClean="0"/>
              <a:t>commons.wikimedia.org</a:t>
            </a:r>
            <a:r>
              <a:rPr lang="en-US" dirty="0" smtClean="0"/>
              <a:t>/w/</a:t>
            </a:r>
            <a:r>
              <a:rPr lang="en-US" dirty="0" err="1" smtClean="0"/>
              <a:t>index.php?curid</a:t>
            </a:r>
            <a:r>
              <a:rPr lang="en-US" dirty="0" smtClean="0"/>
              <a:t>=78505017</a:t>
            </a:r>
            <a:endParaRPr lang="en-US" dirty="0"/>
          </a:p>
        </p:txBody>
      </p:sp>
      <p:sp>
        <p:nvSpPr>
          <p:cNvPr id="4" name="Slide Number Placeholder 3"/>
          <p:cNvSpPr>
            <a:spLocks noGrp="1"/>
          </p:cNvSpPr>
          <p:nvPr>
            <p:ph type="sldNum" sz="quarter" idx="10"/>
          </p:nvPr>
        </p:nvSpPr>
        <p:spPr/>
        <p:txBody>
          <a:bodyPr/>
          <a:lstStyle/>
          <a:p>
            <a:fld id="{7A6ABFCE-5D2B-4247-B139-979AEC2DE4CA}" type="slidenum">
              <a:rPr lang="en-US" smtClean="0"/>
              <a:t>4</a:t>
            </a:fld>
            <a:endParaRPr lang="en-US"/>
          </a:p>
        </p:txBody>
      </p:sp>
    </p:spTree>
    <p:extLst>
      <p:ext uri="{BB962C8B-B14F-4D97-AF65-F5344CB8AC3E}">
        <p14:creationId xmlns:p14="http://schemas.microsoft.com/office/powerpoint/2010/main" val="18952903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By Hobe / </a:t>
            </a:r>
            <a:r>
              <a:rPr lang="en-US" dirty="0" err="1" smtClean="0"/>
              <a:t>Holger</a:t>
            </a:r>
            <a:r>
              <a:rPr lang="en-US" dirty="0" smtClean="0"/>
              <a:t> Behr - Own work, Public Domain, https://</a:t>
            </a:r>
            <a:r>
              <a:rPr lang="en-US" dirty="0" err="1" smtClean="0"/>
              <a:t>commons.wikimedia.org</a:t>
            </a:r>
            <a:r>
              <a:rPr lang="en-US" dirty="0" smtClean="0"/>
              <a:t>/w/</a:t>
            </a:r>
            <a:r>
              <a:rPr lang="en-US" dirty="0" err="1" smtClean="0"/>
              <a:t>index.php?curid</a:t>
            </a:r>
            <a:r>
              <a:rPr lang="en-US" dirty="0" smtClean="0"/>
              <a:t>=11420676</a:t>
            </a:r>
            <a:endParaRPr lang="en-US" dirty="0"/>
          </a:p>
        </p:txBody>
      </p:sp>
      <p:sp>
        <p:nvSpPr>
          <p:cNvPr id="4" name="Slide Number Placeholder 3"/>
          <p:cNvSpPr>
            <a:spLocks noGrp="1"/>
          </p:cNvSpPr>
          <p:nvPr>
            <p:ph type="sldNum" sz="quarter" idx="10"/>
          </p:nvPr>
        </p:nvSpPr>
        <p:spPr/>
        <p:txBody>
          <a:bodyPr/>
          <a:lstStyle/>
          <a:p>
            <a:fld id="{7A6ABFCE-5D2B-4247-B139-979AEC2DE4CA}" type="slidenum">
              <a:rPr lang="en-US" smtClean="0"/>
              <a:t>5</a:t>
            </a:fld>
            <a:endParaRPr lang="en-US"/>
          </a:p>
        </p:txBody>
      </p:sp>
    </p:spTree>
    <p:extLst>
      <p:ext uri="{BB962C8B-B14F-4D97-AF65-F5344CB8AC3E}">
        <p14:creationId xmlns:p14="http://schemas.microsoft.com/office/powerpoint/2010/main" val="8245254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By Giovanni </a:t>
            </a:r>
            <a:r>
              <a:rPr lang="en-US" dirty="0" err="1" smtClean="0"/>
              <a:t>Boccardi</a:t>
            </a:r>
            <a:r>
              <a:rPr lang="en-US" dirty="0" smtClean="0"/>
              <a:t> - This place is a UNESCO World Heritage Site, listed </a:t>
            </a:r>
            <a:r>
              <a:rPr lang="en-US" dirty="0" err="1" smtClean="0"/>
              <a:t>asArchaeological</a:t>
            </a:r>
            <a:r>
              <a:rPr lang="en-US" dirty="0" smtClean="0"/>
              <a:t> Site of </a:t>
            </a:r>
            <a:r>
              <a:rPr lang="en-US" dirty="0" err="1" smtClean="0"/>
              <a:t>Sabratha</a:t>
            </a:r>
            <a:r>
              <a:rPr lang="en-US" dirty="0" smtClean="0"/>
              <a:t>., CC BY-SA 3.0-igo, https://</a:t>
            </a:r>
            <a:r>
              <a:rPr lang="en-US" dirty="0" err="1" smtClean="0"/>
              <a:t>commons.wikimedia.org</a:t>
            </a:r>
            <a:r>
              <a:rPr lang="en-US" dirty="0" smtClean="0"/>
              <a:t>/w/</a:t>
            </a:r>
            <a:r>
              <a:rPr lang="en-US" dirty="0" err="1" smtClean="0"/>
              <a:t>index.php?curid</a:t>
            </a:r>
            <a:r>
              <a:rPr lang="en-US" dirty="0" smtClean="0"/>
              <a:t>=58154809</a:t>
            </a:r>
            <a:endParaRPr lang="en-US" dirty="0"/>
          </a:p>
        </p:txBody>
      </p:sp>
      <p:sp>
        <p:nvSpPr>
          <p:cNvPr id="4" name="Slide Number Placeholder 3"/>
          <p:cNvSpPr>
            <a:spLocks noGrp="1"/>
          </p:cNvSpPr>
          <p:nvPr>
            <p:ph type="sldNum" sz="quarter" idx="10"/>
          </p:nvPr>
        </p:nvSpPr>
        <p:spPr/>
        <p:txBody>
          <a:bodyPr/>
          <a:lstStyle/>
          <a:p>
            <a:fld id="{7A6ABFCE-5D2B-4247-B139-979AEC2DE4CA}" type="slidenum">
              <a:rPr lang="en-US" smtClean="0"/>
              <a:t>6</a:t>
            </a:fld>
            <a:endParaRPr lang="en-US"/>
          </a:p>
        </p:txBody>
      </p:sp>
    </p:spTree>
    <p:extLst>
      <p:ext uri="{BB962C8B-B14F-4D97-AF65-F5344CB8AC3E}">
        <p14:creationId xmlns:p14="http://schemas.microsoft.com/office/powerpoint/2010/main" val="6919950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By </a:t>
            </a:r>
            <a:r>
              <a:rPr lang="en-US" dirty="0" err="1" smtClean="0"/>
              <a:t>SashaCoachman</a:t>
            </a:r>
            <a:r>
              <a:rPr lang="en-US" dirty="0" smtClean="0"/>
              <a:t> - Own work, CC BY-SA 3.0, https://</a:t>
            </a:r>
            <a:r>
              <a:rPr lang="en-US" dirty="0" err="1" smtClean="0"/>
              <a:t>commons.wikimedia.org</a:t>
            </a:r>
            <a:r>
              <a:rPr lang="en-US" dirty="0" smtClean="0"/>
              <a:t>/w/</a:t>
            </a:r>
            <a:r>
              <a:rPr lang="en-US" dirty="0" err="1" smtClean="0"/>
              <a:t>index.php?curid</a:t>
            </a:r>
            <a:r>
              <a:rPr lang="en-US" dirty="0" smtClean="0"/>
              <a:t>=14690842</a:t>
            </a:r>
            <a:endParaRPr lang="en-US" dirty="0"/>
          </a:p>
        </p:txBody>
      </p:sp>
      <p:sp>
        <p:nvSpPr>
          <p:cNvPr id="4" name="Slide Number Placeholder 3"/>
          <p:cNvSpPr>
            <a:spLocks noGrp="1"/>
          </p:cNvSpPr>
          <p:nvPr>
            <p:ph type="sldNum" sz="quarter" idx="10"/>
          </p:nvPr>
        </p:nvSpPr>
        <p:spPr/>
        <p:txBody>
          <a:bodyPr/>
          <a:lstStyle/>
          <a:p>
            <a:fld id="{7A6ABFCE-5D2B-4247-B139-979AEC2DE4CA}" type="slidenum">
              <a:rPr lang="en-US" smtClean="0"/>
              <a:t>7</a:t>
            </a:fld>
            <a:endParaRPr lang="en-US"/>
          </a:p>
        </p:txBody>
      </p:sp>
    </p:spTree>
    <p:extLst>
      <p:ext uri="{BB962C8B-B14F-4D97-AF65-F5344CB8AC3E}">
        <p14:creationId xmlns:p14="http://schemas.microsoft.com/office/powerpoint/2010/main" val="18481093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CA"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lang="en-US"/>
          </a:p>
        </p:txBody>
      </p:sp>
      <p:sp>
        <p:nvSpPr>
          <p:cNvPr id="4" name="Date Placeholder 3"/>
          <p:cNvSpPr>
            <a:spLocks noGrp="1"/>
          </p:cNvSpPr>
          <p:nvPr>
            <p:ph type="dt" sz="half" idx="10"/>
          </p:nvPr>
        </p:nvSpPr>
        <p:spPr/>
        <p:txBody>
          <a:bodyPr/>
          <a:lstStyle/>
          <a:p>
            <a:fld id="{5C422A10-04F9-5E45-A383-81666F59C10B}" type="datetimeFigureOut">
              <a:rPr lang="en-US" smtClean="0"/>
              <a:t>19-10-17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2CC68A-D550-144F-AC0B-DD6E0F0C2F0D}" type="slidenum">
              <a:rPr lang="en-US" smtClean="0"/>
              <a:t>‹#›</a:t>
            </a:fld>
            <a:endParaRPr lang="en-US"/>
          </a:p>
        </p:txBody>
      </p:sp>
    </p:spTree>
    <p:extLst>
      <p:ext uri="{BB962C8B-B14F-4D97-AF65-F5344CB8AC3E}">
        <p14:creationId xmlns:p14="http://schemas.microsoft.com/office/powerpoint/2010/main" val="33798044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5C422A10-04F9-5E45-A383-81666F59C10B}" type="datetimeFigureOut">
              <a:rPr lang="en-US" smtClean="0"/>
              <a:t>19-10-17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2CC68A-D550-144F-AC0B-DD6E0F0C2F0D}" type="slidenum">
              <a:rPr lang="en-US" smtClean="0"/>
              <a:t>‹#›</a:t>
            </a:fld>
            <a:endParaRPr lang="en-US"/>
          </a:p>
        </p:txBody>
      </p:sp>
    </p:spTree>
    <p:extLst>
      <p:ext uri="{BB962C8B-B14F-4D97-AF65-F5344CB8AC3E}">
        <p14:creationId xmlns:p14="http://schemas.microsoft.com/office/powerpoint/2010/main" val="25445382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CA"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5C422A10-04F9-5E45-A383-81666F59C10B}" type="datetimeFigureOut">
              <a:rPr lang="en-US" smtClean="0"/>
              <a:t>19-10-17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2CC68A-D550-144F-AC0B-DD6E0F0C2F0D}" type="slidenum">
              <a:rPr lang="en-US" smtClean="0"/>
              <a:t>‹#›</a:t>
            </a:fld>
            <a:endParaRPr lang="en-US"/>
          </a:p>
        </p:txBody>
      </p:sp>
    </p:spTree>
    <p:extLst>
      <p:ext uri="{BB962C8B-B14F-4D97-AF65-F5344CB8AC3E}">
        <p14:creationId xmlns:p14="http://schemas.microsoft.com/office/powerpoint/2010/main" val="16350897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5C422A10-04F9-5E45-A383-81666F59C10B}" type="datetimeFigureOut">
              <a:rPr lang="en-US" smtClean="0"/>
              <a:t>19-10-17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2CC68A-D550-144F-AC0B-DD6E0F0C2F0D}" type="slidenum">
              <a:rPr lang="en-US" smtClean="0"/>
              <a:t>‹#›</a:t>
            </a:fld>
            <a:endParaRPr lang="en-US"/>
          </a:p>
        </p:txBody>
      </p:sp>
    </p:spTree>
    <p:extLst>
      <p:ext uri="{BB962C8B-B14F-4D97-AF65-F5344CB8AC3E}">
        <p14:creationId xmlns:p14="http://schemas.microsoft.com/office/powerpoint/2010/main" val="34252761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CA"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smtClean="0"/>
              <a:t>Click to edit Master text styles</a:t>
            </a:r>
          </a:p>
        </p:txBody>
      </p:sp>
      <p:sp>
        <p:nvSpPr>
          <p:cNvPr id="4" name="Date Placeholder 3"/>
          <p:cNvSpPr>
            <a:spLocks noGrp="1"/>
          </p:cNvSpPr>
          <p:nvPr>
            <p:ph type="dt" sz="half" idx="10"/>
          </p:nvPr>
        </p:nvSpPr>
        <p:spPr/>
        <p:txBody>
          <a:bodyPr/>
          <a:lstStyle/>
          <a:p>
            <a:fld id="{5C422A10-04F9-5E45-A383-81666F59C10B}" type="datetimeFigureOut">
              <a:rPr lang="en-US" smtClean="0"/>
              <a:t>19-10-17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2CC68A-D550-144F-AC0B-DD6E0F0C2F0D}" type="slidenum">
              <a:rPr lang="en-US" smtClean="0"/>
              <a:t>‹#›</a:t>
            </a:fld>
            <a:endParaRPr lang="en-US"/>
          </a:p>
        </p:txBody>
      </p:sp>
    </p:spTree>
    <p:extLst>
      <p:ext uri="{BB962C8B-B14F-4D97-AF65-F5344CB8AC3E}">
        <p14:creationId xmlns:p14="http://schemas.microsoft.com/office/powerpoint/2010/main" val="2119748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Date Placeholder 4"/>
          <p:cNvSpPr>
            <a:spLocks noGrp="1"/>
          </p:cNvSpPr>
          <p:nvPr>
            <p:ph type="dt" sz="half" idx="10"/>
          </p:nvPr>
        </p:nvSpPr>
        <p:spPr/>
        <p:txBody>
          <a:bodyPr/>
          <a:lstStyle/>
          <a:p>
            <a:fld id="{5C422A10-04F9-5E45-A383-81666F59C10B}" type="datetimeFigureOut">
              <a:rPr lang="en-US" smtClean="0"/>
              <a:t>19-10-17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2CC68A-D550-144F-AC0B-DD6E0F0C2F0D}" type="slidenum">
              <a:rPr lang="en-US" smtClean="0"/>
              <a:t>‹#›</a:t>
            </a:fld>
            <a:endParaRPr lang="en-US"/>
          </a:p>
        </p:txBody>
      </p:sp>
    </p:spTree>
    <p:extLst>
      <p:ext uri="{BB962C8B-B14F-4D97-AF65-F5344CB8AC3E}">
        <p14:creationId xmlns:p14="http://schemas.microsoft.com/office/powerpoint/2010/main" val="23464970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7" name="Date Placeholder 6"/>
          <p:cNvSpPr>
            <a:spLocks noGrp="1"/>
          </p:cNvSpPr>
          <p:nvPr>
            <p:ph type="dt" sz="half" idx="10"/>
          </p:nvPr>
        </p:nvSpPr>
        <p:spPr/>
        <p:txBody>
          <a:bodyPr/>
          <a:lstStyle/>
          <a:p>
            <a:fld id="{5C422A10-04F9-5E45-A383-81666F59C10B}" type="datetimeFigureOut">
              <a:rPr lang="en-US" smtClean="0"/>
              <a:t>19-10-17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72CC68A-D550-144F-AC0B-DD6E0F0C2F0D}" type="slidenum">
              <a:rPr lang="en-US" smtClean="0"/>
              <a:t>‹#›</a:t>
            </a:fld>
            <a:endParaRPr lang="en-US"/>
          </a:p>
        </p:txBody>
      </p:sp>
    </p:spTree>
    <p:extLst>
      <p:ext uri="{BB962C8B-B14F-4D97-AF65-F5344CB8AC3E}">
        <p14:creationId xmlns:p14="http://schemas.microsoft.com/office/powerpoint/2010/main" val="17516352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Date Placeholder 2"/>
          <p:cNvSpPr>
            <a:spLocks noGrp="1"/>
          </p:cNvSpPr>
          <p:nvPr>
            <p:ph type="dt" sz="half" idx="10"/>
          </p:nvPr>
        </p:nvSpPr>
        <p:spPr/>
        <p:txBody>
          <a:bodyPr/>
          <a:lstStyle/>
          <a:p>
            <a:fld id="{5C422A10-04F9-5E45-A383-81666F59C10B}" type="datetimeFigureOut">
              <a:rPr lang="en-US" smtClean="0"/>
              <a:t>19-10-17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72CC68A-D550-144F-AC0B-DD6E0F0C2F0D}" type="slidenum">
              <a:rPr lang="en-US" smtClean="0"/>
              <a:t>‹#›</a:t>
            </a:fld>
            <a:endParaRPr lang="en-US"/>
          </a:p>
        </p:txBody>
      </p:sp>
    </p:spTree>
    <p:extLst>
      <p:ext uri="{BB962C8B-B14F-4D97-AF65-F5344CB8AC3E}">
        <p14:creationId xmlns:p14="http://schemas.microsoft.com/office/powerpoint/2010/main" val="39750712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422A10-04F9-5E45-A383-81666F59C10B}" type="datetimeFigureOut">
              <a:rPr lang="en-US" smtClean="0"/>
              <a:t>19-10-17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72CC68A-D550-144F-AC0B-DD6E0F0C2F0D}" type="slidenum">
              <a:rPr lang="en-US" smtClean="0"/>
              <a:t>‹#›</a:t>
            </a:fld>
            <a:endParaRPr lang="en-US"/>
          </a:p>
        </p:txBody>
      </p:sp>
    </p:spTree>
    <p:extLst>
      <p:ext uri="{BB962C8B-B14F-4D97-AF65-F5344CB8AC3E}">
        <p14:creationId xmlns:p14="http://schemas.microsoft.com/office/powerpoint/2010/main" val="36188200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CA"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5C422A10-04F9-5E45-A383-81666F59C10B}" type="datetimeFigureOut">
              <a:rPr lang="en-US" smtClean="0"/>
              <a:t>19-10-17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2CC68A-D550-144F-AC0B-DD6E0F0C2F0D}" type="slidenum">
              <a:rPr lang="en-US" smtClean="0"/>
              <a:t>‹#›</a:t>
            </a:fld>
            <a:endParaRPr lang="en-US"/>
          </a:p>
        </p:txBody>
      </p:sp>
    </p:spTree>
    <p:extLst>
      <p:ext uri="{BB962C8B-B14F-4D97-AF65-F5344CB8AC3E}">
        <p14:creationId xmlns:p14="http://schemas.microsoft.com/office/powerpoint/2010/main" val="31947694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CA"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5C422A10-04F9-5E45-A383-81666F59C10B}" type="datetimeFigureOut">
              <a:rPr lang="en-US" smtClean="0"/>
              <a:t>19-10-17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2CC68A-D550-144F-AC0B-DD6E0F0C2F0D}" type="slidenum">
              <a:rPr lang="en-US" smtClean="0"/>
              <a:t>‹#›</a:t>
            </a:fld>
            <a:endParaRPr lang="en-US"/>
          </a:p>
        </p:txBody>
      </p:sp>
    </p:spTree>
    <p:extLst>
      <p:ext uri="{BB962C8B-B14F-4D97-AF65-F5344CB8AC3E}">
        <p14:creationId xmlns:p14="http://schemas.microsoft.com/office/powerpoint/2010/main" val="57535926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CA"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422A10-04F9-5E45-A383-81666F59C10B}" type="datetimeFigureOut">
              <a:rPr lang="en-US" smtClean="0"/>
              <a:t>19-10-17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2CC68A-D550-144F-AC0B-DD6E0F0C2F0D}" type="slidenum">
              <a:rPr lang="en-US" smtClean="0"/>
              <a:t>‹#›</a:t>
            </a:fld>
            <a:endParaRPr lang="en-US"/>
          </a:p>
        </p:txBody>
      </p:sp>
    </p:spTree>
    <p:extLst>
      <p:ext uri="{BB962C8B-B14F-4D97-AF65-F5344CB8AC3E}">
        <p14:creationId xmlns:p14="http://schemas.microsoft.com/office/powerpoint/2010/main" val="32754941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24125" y="130222"/>
            <a:ext cx="8678629" cy="5944861"/>
          </a:xfrm>
          <a:prstGeom prst="rect">
            <a:avLst/>
          </a:prstGeom>
        </p:spPr>
      </p:pic>
      <p:sp>
        <p:nvSpPr>
          <p:cNvPr id="3" name="TextBox 2"/>
          <p:cNvSpPr txBox="1"/>
          <p:nvPr/>
        </p:nvSpPr>
        <p:spPr>
          <a:xfrm>
            <a:off x="1456814" y="6277979"/>
            <a:ext cx="6337765" cy="369332"/>
          </a:xfrm>
          <a:prstGeom prst="rect">
            <a:avLst/>
          </a:prstGeom>
          <a:noFill/>
        </p:spPr>
        <p:txBody>
          <a:bodyPr wrap="square" rtlCol="0">
            <a:spAutoFit/>
          </a:bodyPr>
          <a:lstStyle/>
          <a:p>
            <a:r>
              <a:rPr lang="en-US" dirty="0" smtClean="0"/>
              <a:t>Africa </a:t>
            </a:r>
            <a:r>
              <a:rPr lang="en-US" dirty="0" err="1" smtClean="0"/>
              <a:t>proconsularis</a:t>
            </a:r>
            <a:endParaRPr lang="en-US" dirty="0"/>
          </a:p>
        </p:txBody>
      </p:sp>
    </p:spTree>
    <p:extLst>
      <p:ext uri="{BB962C8B-B14F-4D97-AF65-F5344CB8AC3E}">
        <p14:creationId xmlns:p14="http://schemas.microsoft.com/office/powerpoint/2010/main" val="20022587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4244" y="423371"/>
            <a:ext cx="7670065" cy="5909311"/>
          </a:xfrm>
          <a:prstGeom prst="rect">
            <a:avLst/>
          </a:prstGeom>
          <a:noFill/>
        </p:spPr>
        <p:txBody>
          <a:bodyPr wrap="square" rtlCol="0">
            <a:spAutoFit/>
          </a:bodyPr>
          <a:lstStyle/>
          <a:p>
            <a:pPr algn="ctr"/>
            <a:r>
              <a:rPr lang="en-US" dirty="0" smtClean="0"/>
              <a:t>How to do this in steps:</a:t>
            </a:r>
          </a:p>
          <a:p>
            <a:pPr marL="400050" indent="-400050">
              <a:buAutoNum type="romanUcPeriod"/>
            </a:pPr>
            <a:endParaRPr lang="en-US" dirty="0"/>
          </a:p>
          <a:p>
            <a:pPr marL="400050" indent="-400050">
              <a:buAutoNum type="romanUcPeriod"/>
            </a:pPr>
            <a:r>
              <a:rPr lang="en-US" dirty="0" smtClean="0"/>
              <a:t>Describe the magus or </a:t>
            </a:r>
            <a:r>
              <a:rPr lang="en-US" dirty="0" err="1" smtClean="0"/>
              <a:t>maga</a:t>
            </a:r>
            <a:r>
              <a:rPr lang="en-US" dirty="0" smtClean="0"/>
              <a:t> that you are</a:t>
            </a:r>
          </a:p>
          <a:p>
            <a:pPr marL="400050" indent="-400050">
              <a:buAutoNum type="romanUcPeriod"/>
            </a:pPr>
            <a:r>
              <a:rPr lang="en-US" dirty="0" smtClean="0"/>
              <a:t>Describe the client</a:t>
            </a:r>
          </a:p>
          <a:p>
            <a:pPr marL="400050" indent="-400050">
              <a:buAutoNum type="romanUcPeriod"/>
            </a:pPr>
            <a:r>
              <a:rPr lang="en-US" dirty="0" smtClean="0"/>
              <a:t>Devise the magic (including a list of ingredients and the technicalities: if this is a potion how will it be consumed? If an ointment where does it go? If an amulet what is made of and how and where is placed? Etc.)</a:t>
            </a:r>
          </a:p>
          <a:p>
            <a:pPr marL="400050" indent="-400050">
              <a:buAutoNum type="romanUcPeriod"/>
            </a:pPr>
            <a:r>
              <a:rPr lang="en-US" dirty="0" smtClean="0"/>
              <a:t>Explain the magic</a:t>
            </a:r>
          </a:p>
          <a:p>
            <a:pPr marL="400050" indent="-400050">
              <a:buAutoNum type="romanUcPeriod"/>
            </a:pPr>
            <a:r>
              <a:rPr lang="en-US" dirty="0" smtClean="0"/>
              <a:t>Profit! (Not actually a thing you have to include!)</a:t>
            </a:r>
          </a:p>
          <a:p>
            <a:pPr marL="400050" indent="-400050">
              <a:buAutoNum type="romanUcPeriod"/>
            </a:pPr>
            <a:endParaRPr lang="en-US" dirty="0"/>
          </a:p>
          <a:p>
            <a:r>
              <a:rPr lang="en-US" dirty="0" smtClean="0"/>
              <a:t>Notes:</a:t>
            </a:r>
          </a:p>
          <a:p>
            <a:pPr marL="342900" indent="-342900">
              <a:buAutoNum type="alphaLcPeriod"/>
            </a:pPr>
            <a:r>
              <a:rPr lang="en-US" dirty="0" smtClean="0"/>
              <a:t>Refrigeration is not something the ancient world can do and magic doesn’t ever seem to try and cast magical cold spells so pretending you can magic it into existence is going to have to work hard to convince me that an ancient person would be convinced</a:t>
            </a:r>
            <a:endParaRPr lang="en-US" dirty="0"/>
          </a:p>
          <a:p>
            <a:pPr marL="342900" indent="-342900">
              <a:buAutoNum type="alphaLcPeriod"/>
            </a:pPr>
            <a:r>
              <a:rPr lang="en-US" dirty="0" smtClean="0"/>
              <a:t>People in antiquity were not stupid; they might believe in a mythical creature or item and and still wonder how you got it. Provenance is important, and it has to be believable.</a:t>
            </a:r>
          </a:p>
          <a:p>
            <a:pPr marL="342900" indent="-342900">
              <a:buAutoNum type="alphaLcPeriod"/>
            </a:pPr>
            <a:r>
              <a:rPr lang="en-US" dirty="0" smtClean="0"/>
              <a:t>The Celts might be magical and mystical to some cultures, but they were not to the Romans and the Greeks. They looked for that in cultures with written traditions </a:t>
            </a:r>
            <a:r>
              <a:rPr lang="mr-IN" dirty="0" smtClean="0"/>
              <a:t>–</a:t>
            </a:r>
            <a:r>
              <a:rPr lang="en-US" smtClean="0"/>
              <a:t> non-oral cultures</a:t>
            </a:r>
            <a:endParaRPr lang="en-US" dirty="0" smtClean="0"/>
          </a:p>
        </p:txBody>
      </p:sp>
    </p:spTree>
    <p:extLst>
      <p:ext uri="{BB962C8B-B14F-4D97-AF65-F5344CB8AC3E}">
        <p14:creationId xmlns:p14="http://schemas.microsoft.com/office/powerpoint/2010/main" val="22663687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71210" y="796935"/>
            <a:ext cx="7259168" cy="5078314"/>
          </a:xfrm>
          <a:prstGeom prst="rect">
            <a:avLst/>
          </a:prstGeom>
          <a:noFill/>
        </p:spPr>
        <p:txBody>
          <a:bodyPr wrap="square" rtlCol="0">
            <a:spAutoFit/>
          </a:bodyPr>
          <a:lstStyle/>
          <a:p>
            <a:r>
              <a:rPr lang="en-US" dirty="0" smtClean="0"/>
              <a:t>Places to look for ideas and elements: </a:t>
            </a:r>
          </a:p>
          <a:p>
            <a:endParaRPr lang="en-US" dirty="0"/>
          </a:p>
          <a:p>
            <a:r>
              <a:rPr lang="en-US" dirty="0" smtClean="0"/>
              <a:t>Ingredients: Pliny the Elder Handout on course blog</a:t>
            </a:r>
          </a:p>
          <a:p>
            <a:endParaRPr lang="en-US" dirty="0"/>
          </a:p>
          <a:p>
            <a:r>
              <a:rPr lang="en-US" dirty="0" smtClean="0"/>
              <a:t>Practicalities: Apuleius’ </a:t>
            </a:r>
            <a:r>
              <a:rPr lang="en-US" i="1" dirty="0" smtClean="0"/>
              <a:t>Apology/Defense Speech </a:t>
            </a:r>
            <a:r>
              <a:rPr lang="en-US" dirty="0" smtClean="0"/>
              <a:t>(Where did his accusers say he got the ingredients? Where is he accused of doing his magic? What is he accused of actually doing</a:t>
            </a:r>
          </a:p>
          <a:p>
            <a:endParaRPr lang="en-US" dirty="0"/>
          </a:p>
          <a:p>
            <a:r>
              <a:rPr lang="en-US" dirty="0" smtClean="0"/>
              <a:t>Literary ideals of rituals: Theocritus (Luck 104-08 #6)  </a:t>
            </a:r>
          </a:p>
          <a:p>
            <a:r>
              <a:rPr lang="en-US" dirty="0"/>
              <a:t>	</a:t>
            </a:r>
            <a:r>
              <a:rPr lang="en-US" dirty="0" smtClean="0"/>
              <a:t>			</a:t>
            </a:r>
            <a:r>
              <a:rPr lang="en-US" dirty="0"/>
              <a:t>	</a:t>
            </a:r>
            <a:r>
              <a:rPr lang="en-US" dirty="0" smtClean="0"/>
              <a:t> Virgil (Luck 114-115 #10 </a:t>
            </a:r>
            <a:r>
              <a:rPr lang="mr-IN" dirty="0" smtClean="0"/>
              <a:t>–</a:t>
            </a:r>
            <a:r>
              <a:rPr lang="en-US" dirty="0" smtClean="0"/>
              <a:t> translation of above</a:t>
            </a:r>
          </a:p>
          <a:p>
            <a:r>
              <a:rPr lang="en-US" dirty="0"/>
              <a:t>	</a:t>
            </a:r>
            <a:r>
              <a:rPr lang="en-US" dirty="0" smtClean="0"/>
              <a:t>				 Horace (Luck 110—13 # 8 + 9)</a:t>
            </a:r>
          </a:p>
          <a:p>
            <a:r>
              <a:rPr lang="en-US" dirty="0"/>
              <a:t>	</a:t>
            </a:r>
            <a:r>
              <a:rPr lang="en-US" dirty="0" smtClean="0"/>
              <a:t>				 Virgil (Luck 116-121 #11)</a:t>
            </a:r>
          </a:p>
          <a:p>
            <a:r>
              <a:rPr lang="en-US" dirty="0"/>
              <a:t>	</a:t>
            </a:r>
            <a:r>
              <a:rPr lang="en-US" dirty="0" smtClean="0"/>
              <a:t>				 Seneca the Younger (Luck 121-126 #12 + 13)</a:t>
            </a:r>
          </a:p>
          <a:p>
            <a:r>
              <a:rPr lang="en-US" dirty="0" smtClean="0"/>
              <a:t>					Petronius (Luck 126-15 #14)</a:t>
            </a:r>
          </a:p>
          <a:p>
            <a:endParaRPr lang="en-US" dirty="0"/>
          </a:p>
          <a:p>
            <a:r>
              <a:rPr lang="en-US" dirty="0" smtClean="0"/>
              <a:t>Other places? </a:t>
            </a:r>
          </a:p>
          <a:p>
            <a:endParaRPr lang="en-US" dirty="0"/>
          </a:p>
          <a:p>
            <a:endParaRPr lang="en-US" dirty="0"/>
          </a:p>
        </p:txBody>
      </p:sp>
    </p:spTree>
    <p:extLst>
      <p:ext uri="{BB962C8B-B14F-4D97-AF65-F5344CB8AC3E}">
        <p14:creationId xmlns:p14="http://schemas.microsoft.com/office/powerpoint/2010/main" val="14573008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585216" y="101600"/>
            <a:ext cx="8379795" cy="6096301"/>
          </a:xfrm>
          <a:prstGeom prst="rect">
            <a:avLst/>
          </a:prstGeom>
        </p:spPr>
      </p:pic>
      <p:sp>
        <p:nvSpPr>
          <p:cNvPr id="3" name="TextBox 2"/>
          <p:cNvSpPr txBox="1"/>
          <p:nvPr/>
        </p:nvSpPr>
        <p:spPr>
          <a:xfrm>
            <a:off x="585216" y="6462645"/>
            <a:ext cx="7757225" cy="369332"/>
          </a:xfrm>
          <a:prstGeom prst="rect">
            <a:avLst/>
          </a:prstGeom>
          <a:noFill/>
        </p:spPr>
        <p:txBody>
          <a:bodyPr wrap="square" rtlCol="0">
            <a:spAutoFit/>
          </a:bodyPr>
          <a:lstStyle/>
          <a:p>
            <a:r>
              <a:rPr lang="en-US" dirty="0" err="1" smtClean="0"/>
              <a:t>Sabratha</a:t>
            </a:r>
            <a:r>
              <a:rPr lang="en-US" dirty="0" smtClean="0"/>
              <a:t> as shot by the RAF in 1943</a:t>
            </a:r>
            <a:endParaRPr lang="en-US" dirty="0"/>
          </a:p>
        </p:txBody>
      </p:sp>
    </p:spTree>
    <p:extLst>
      <p:ext uri="{BB962C8B-B14F-4D97-AF65-F5344CB8AC3E}">
        <p14:creationId xmlns:p14="http://schemas.microsoft.com/office/powerpoint/2010/main" val="36278662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722180" y="121354"/>
            <a:ext cx="7886409" cy="5914807"/>
          </a:xfrm>
          <a:prstGeom prst="rect">
            <a:avLst/>
          </a:prstGeom>
        </p:spPr>
      </p:pic>
      <p:sp>
        <p:nvSpPr>
          <p:cNvPr id="3" name="TextBox 2"/>
          <p:cNvSpPr txBox="1"/>
          <p:nvPr/>
        </p:nvSpPr>
        <p:spPr>
          <a:xfrm>
            <a:off x="1294946" y="6163795"/>
            <a:ext cx="6400022" cy="369332"/>
          </a:xfrm>
          <a:prstGeom prst="rect">
            <a:avLst/>
          </a:prstGeom>
          <a:noFill/>
        </p:spPr>
        <p:txBody>
          <a:bodyPr wrap="square" rtlCol="0">
            <a:spAutoFit/>
          </a:bodyPr>
          <a:lstStyle/>
          <a:p>
            <a:r>
              <a:rPr lang="en-US" dirty="0" err="1" smtClean="0"/>
              <a:t>Sabratha</a:t>
            </a:r>
            <a:endParaRPr lang="en-US" dirty="0"/>
          </a:p>
        </p:txBody>
      </p:sp>
    </p:spTree>
    <p:extLst>
      <p:ext uri="{BB962C8B-B14F-4D97-AF65-F5344CB8AC3E}">
        <p14:creationId xmlns:p14="http://schemas.microsoft.com/office/powerpoint/2010/main" val="25537691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368300"/>
            <a:ext cx="9144000" cy="6098977"/>
          </a:xfrm>
          <a:prstGeom prst="rect">
            <a:avLst/>
          </a:prstGeom>
        </p:spPr>
      </p:pic>
    </p:spTree>
    <p:extLst>
      <p:ext uri="{BB962C8B-B14F-4D97-AF65-F5344CB8AC3E}">
        <p14:creationId xmlns:p14="http://schemas.microsoft.com/office/powerpoint/2010/main" val="27826921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571500" y="0"/>
            <a:ext cx="8001000" cy="6858000"/>
          </a:xfrm>
          <a:prstGeom prst="rect">
            <a:avLst/>
          </a:prstGeom>
        </p:spPr>
      </p:pic>
    </p:spTree>
    <p:extLst>
      <p:ext uri="{BB962C8B-B14F-4D97-AF65-F5344CB8AC3E}">
        <p14:creationId xmlns:p14="http://schemas.microsoft.com/office/powerpoint/2010/main" val="23016108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9180107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684826" y="152485"/>
            <a:ext cx="7911311" cy="5933483"/>
          </a:xfrm>
          <a:prstGeom prst="rect">
            <a:avLst/>
          </a:prstGeom>
        </p:spPr>
      </p:pic>
      <p:sp>
        <p:nvSpPr>
          <p:cNvPr id="3" name="TextBox 2"/>
          <p:cNvSpPr txBox="1"/>
          <p:nvPr/>
        </p:nvSpPr>
        <p:spPr>
          <a:xfrm>
            <a:off x="796890" y="6350576"/>
            <a:ext cx="6960335" cy="369332"/>
          </a:xfrm>
          <a:prstGeom prst="rect">
            <a:avLst/>
          </a:prstGeom>
          <a:noFill/>
        </p:spPr>
        <p:txBody>
          <a:bodyPr wrap="square" rtlCol="0">
            <a:spAutoFit/>
          </a:bodyPr>
          <a:lstStyle/>
          <a:p>
            <a:r>
              <a:rPr lang="en-US" dirty="0" smtClean="0"/>
              <a:t>Forum, </a:t>
            </a:r>
            <a:r>
              <a:rPr lang="en-US" dirty="0" err="1" smtClean="0"/>
              <a:t>Sabratha</a:t>
            </a:r>
            <a:endParaRPr lang="en-US" dirty="0"/>
          </a:p>
        </p:txBody>
      </p:sp>
    </p:spTree>
    <p:extLst>
      <p:ext uri="{BB962C8B-B14F-4D97-AF65-F5344CB8AC3E}">
        <p14:creationId xmlns:p14="http://schemas.microsoft.com/office/powerpoint/2010/main" val="29432924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82495" y="933908"/>
            <a:ext cx="7346328" cy="2862323"/>
          </a:xfrm>
          <a:prstGeom prst="rect">
            <a:avLst/>
          </a:prstGeom>
          <a:noFill/>
        </p:spPr>
        <p:txBody>
          <a:bodyPr wrap="square" rtlCol="0">
            <a:spAutoFit/>
          </a:bodyPr>
          <a:lstStyle/>
          <a:p>
            <a:r>
              <a:rPr lang="en-US" dirty="0" smtClean="0"/>
              <a:t>Creating an attraction spell or love charm: things to remember</a:t>
            </a:r>
          </a:p>
          <a:p>
            <a:endParaRPr lang="en-US" dirty="0"/>
          </a:p>
          <a:p>
            <a:pPr marL="285750" indent="-285750">
              <a:buFontTx/>
              <a:buChar char="-"/>
            </a:pPr>
            <a:r>
              <a:rPr lang="en-US" dirty="0" smtClean="0"/>
              <a:t>Magic is formulaic</a:t>
            </a:r>
          </a:p>
          <a:p>
            <a:pPr marL="285750" indent="-285750">
              <a:buFontTx/>
              <a:buChar char="-"/>
            </a:pPr>
            <a:r>
              <a:rPr lang="en-US" dirty="0" smtClean="0"/>
              <a:t>Magic is responsive to individual and cultural needs</a:t>
            </a:r>
          </a:p>
          <a:p>
            <a:pPr marL="285750" indent="-285750">
              <a:buFontTx/>
              <a:buChar char="-"/>
            </a:pPr>
            <a:r>
              <a:rPr lang="en-US" dirty="0" smtClean="0"/>
              <a:t>Magic can be a form of therapy and fulfill psychological needs</a:t>
            </a:r>
          </a:p>
          <a:p>
            <a:pPr marL="285750" indent="-285750">
              <a:buFontTx/>
              <a:buChar char="-"/>
            </a:pPr>
            <a:r>
              <a:rPr lang="en-US" dirty="0" smtClean="0"/>
              <a:t>Magic and religion and science and medicine may all overlap with each other</a:t>
            </a:r>
          </a:p>
          <a:p>
            <a:pPr marL="285750" indent="-285750">
              <a:buFontTx/>
              <a:buChar char="-"/>
            </a:pPr>
            <a:r>
              <a:rPr lang="en-US" dirty="0" smtClean="0"/>
              <a:t>Literary magic and actual magic may or may not resemble each other, but one will inform expectations of the other</a:t>
            </a:r>
          </a:p>
          <a:p>
            <a:pPr marL="285750" indent="-285750">
              <a:buFontTx/>
              <a:buChar char="-"/>
            </a:pPr>
            <a:endParaRPr lang="en-US" dirty="0"/>
          </a:p>
        </p:txBody>
      </p:sp>
    </p:spTree>
    <p:extLst>
      <p:ext uri="{BB962C8B-B14F-4D97-AF65-F5344CB8AC3E}">
        <p14:creationId xmlns:p14="http://schemas.microsoft.com/office/powerpoint/2010/main" val="906092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19849" y="884100"/>
            <a:ext cx="6624147" cy="5355313"/>
          </a:xfrm>
          <a:prstGeom prst="rect">
            <a:avLst/>
          </a:prstGeom>
          <a:noFill/>
        </p:spPr>
        <p:txBody>
          <a:bodyPr wrap="square" rtlCol="0">
            <a:spAutoFit/>
          </a:bodyPr>
          <a:lstStyle/>
          <a:p>
            <a:r>
              <a:rPr lang="en-US" dirty="0" smtClean="0"/>
              <a:t>Magic starts with a magician and a client</a:t>
            </a:r>
          </a:p>
          <a:p>
            <a:endParaRPr lang="en-US" dirty="0"/>
          </a:p>
          <a:p>
            <a:pPr marL="285750" indent="-285750">
              <a:buFontTx/>
              <a:buChar char="-"/>
            </a:pPr>
            <a:r>
              <a:rPr lang="en-US" dirty="0"/>
              <a:t>V</a:t>
            </a:r>
            <a:r>
              <a:rPr lang="en-US" dirty="0" smtClean="0"/>
              <a:t>isualize what sort of magician you are and how the client/culture around you may perceive you</a:t>
            </a:r>
          </a:p>
          <a:p>
            <a:pPr marL="742950" lvl="1" indent="-285750">
              <a:buFontTx/>
              <a:buChar char="-"/>
            </a:pPr>
            <a:r>
              <a:rPr lang="en-US" dirty="0" smtClean="0"/>
              <a:t>Are you an outsider? A respected member of the community? Something else?</a:t>
            </a:r>
          </a:p>
          <a:p>
            <a:pPr marL="742950" lvl="1" indent="-285750">
              <a:buFontTx/>
              <a:buChar char="-"/>
            </a:pPr>
            <a:r>
              <a:rPr lang="en-US" dirty="0" smtClean="0"/>
              <a:t>What can you do without harm to yourself?</a:t>
            </a:r>
          </a:p>
          <a:p>
            <a:pPr marL="742950" lvl="1" indent="-285750">
              <a:buFontTx/>
              <a:buChar char="-"/>
            </a:pPr>
            <a:r>
              <a:rPr lang="en-US" dirty="0" smtClean="0"/>
              <a:t>What can you do that the culture will accept?</a:t>
            </a:r>
          </a:p>
          <a:p>
            <a:pPr marL="742950" lvl="1" indent="-285750">
              <a:buFontTx/>
              <a:buChar char="-"/>
            </a:pPr>
            <a:r>
              <a:rPr lang="en-US" dirty="0" smtClean="0"/>
              <a:t>How do the people around you see magic? Is it an accepted part of their daily lives or not?</a:t>
            </a:r>
          </a:p>
          <a:p>
            <a:pPr marL="742950" lvl="1" indent="-285750">
              <a:buFontTx/>
              <a:buChar char="-"/>
            </a:pPr>
            <a:endParaRPr lang="en-US" dirty="0"/>
          </a:p>
          <a:p>
            <a:pPr marL="285750" indent="-285750">
              <a:buFontTx/>
              <a:buChar char="-"/>
            </a:pPr>
            <a:r>
              <a:rPr lang="en-US" dirty="0" smtClean="0"/>
              <a:t>Visualize your client</a:t>
            </a:r>
          </a:p>
          <a:p>
            <a:pPr marL="742950" lvl="1" indent="-285750">
              <a:buFontTx/>
              <a:buChar char="-"/>
            </a:pPr>
            <a:r>
              <a:rPr lang="en-US" dirty="0" smtClean="0"/>
              <a:t>Where are they positioned in the community?</a:t>
            </a:r>
          </a:p>
          <a:p>
            <a:pPr marL="742950" lvl="1" indent="-285750">
              <a:buFontTx/>
              <a:buChar char="-"/>
            </a:pPr>
            <a:r>
              <a:rPr lang="en-US" dirty="0" smtClean="0"/>
              <a:t>What are they seeking and what will they be satisfied with?</a:t>
            </a:r>
          </a:p>
          <a:p>
            <a:pPr marL="742950" lvl="1" indent="-285750">
              <a:buFontTx/>
              <a:buChar char="-"/>
            </a:pPr>
            <a:r>
              <a:rPr lang="en-US" dirty="0" smtClean="0"/>
              <a:t>What risks are they willing to take?</a:t>
            </a:r>
          </a:p>
          <a:p>
            <a:pPr marL="742950" lvl="1" indent="-285750">
              <a:buFontTx/>
              <a:buChar char="-"/>
            </a:pPr>
            <a:r>
              <a:rPr lang="en-US" dirty="0" smtClean="0"/>
              <a:t>What is the ultimate aim of their magic? (It might not be love</a:t>
            </a:r>
            <a:r>
              <a:rPr lang="mr-IN" dirty="0" smtClean="0"/>
              <a:t>…</a:t>
            </a:r>
            <a:r>
              <a:rPr lang="en-CA" dirty="0" smtClean="0"/>
              <a:t>)</a:t>
            </a:r>
            <a:endParaRPr lang="en-US" dirty="0" smtClean="0"/>
          </a:p>
          <a:p>
            <a:pPr marL="742950" lvl="1" indent="-285750">
              <a:buFontTx/>
              <a:buChar char="-"/>
            </a:pPr>
            <a:endParaRPr lang="en-US" dirty="0" smtClean="0"/>
          </a:p>
          <a:p>
            <a:pPr marL="285750" indent="-285750">
              <a:buFontTx/>
              <a:buChar char="-"/>
            </a:pPr>
            <a:endParaRPr lang="en-US" dirty="0"/>
          </a:p>
        </p:txBody>
      </p:sp>
    </p:spTree>
    <p:extLst>
      <p:ext uri="{BB962C8B-B14F-4D97-AF65-F5344CB8AC3E}">
        <p14:creationId xmlns:p14="http://schemas.microsoft.com/office/powerpoint/2010/main" val="30101731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2886</TotalTime>
  <Words>705</Words>
  <Application>Microsoft Macintosh PowerPoint</Application>
  <PresentationFormat>On-screen Show (4:3)</PresentationFormat>
  <Paragraphs>62</Paragraphs>
  <Slides>11</Slides>
  <Notes>6</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UBC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Siobhán McElduff</dc:creator>
  <cp:lastModifiedBy>Siobhán McElduff</cp:lastModifiedBy>
  <cp:revision>16</cp:revision>
  <dcterms:created xsi:type="dcterms:W3CDTF">2019-10-17T15:51:24Z</dcterms:created>
  <dcterms:modified xsi:type="dcterms:W3CDTF">2019-10-19T15:58:11Z</dcterms:modified>
</cp:coreProperties>
</file>