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9" r:id="rId1"/>
  </p:sldMasterIdLst>
  <p:notesMasterIdLst>
    <p:notesMasterId r:id="rId3"/>
  </p:notesMasterIdLst>
  <p:sldIdLst>
    <p:sldId id="258" r:id="rId2"/>
  </p:sldIdLst>
  <p:sldSz cx="51206400" cy="25603200"/>
  <p:notesSz cx="7315200" cy="9601200"/>
  <p:defaultTextStyle>
    <a:defPPr>
      <a:defRPr lang="en-US"/>
    </a:defPPr>
    <a:lvl1pPr algn="l" rtl="0" fontAlgn="base">
      <a:spcBef>
        <a:spcPct val="0"/>
      </a:spcBef>
      <a:spcAft>
        <a:spcPct val="0"/>
      </a:spcAft>
      <a:defRPr kumimoji="1" sz="3200" kern="1200" baseline="-25000">
        <a:solidFill>
          <a:schemeClr val="tx1"/>
        </a:solidFill>
        <a:latin typeface="Arial" charset="0"/>
        <a:ea typeface="新細明體"/>
        <a:cs typeface="新細明體"/>
      </a:defRPr>
    </a:lvl1pPr>
    <a:lvl2pPr marL="457200" algn="l" rtl="0" fontAlgn="base">
      <a:spcBef>
        <a:spcPct val="0"/>
      </a:spcBef>
      <a:spcAft>
        <a:spcPct val="0"/>
      </a:spcAft>
      <a:defRPr kumimoji="1" sz="3200" kern="1200" baseline="-25000">
        <a:solidFill>
          <a:schemeClr val="tx1"/>
        </a:solidFill>
        <a:latin typeface="Arial" charset="0"/>
        <a:ea typeface="新細明體"/>
        <a:cs typeface="新細明體"/>
      </a:defRPr>
    </a:lvl2pPr>
    <a:lvl3pPr marL="914400" algn="l" rtl="0" fontAlgn="base">
      <a:spcBef>
        <a:spcPct val="0"/>
      </a:spcBef>
      <a:spcAft>
        <a:spcPct val="0"/>
      </a:spcAft>
      <a:defRPr kumimoji="1" sz="3200" kern="1200" baseline="-25000">
        <a:solidFill>
          <a:schemeClr val="tx1"/>
        </a:solidFill>
        <a:latin typeface="Arial" charset="0"/>
        <a:ea typeface="新細明體"/>
        <a:cs typeface="新細明體"/>
      </a:defRPr>
    </a:lvl3pPr>
    <a:lvl4pPr marL="1371600" algn="l" rtl="0" fontAlgn="base">
      <a:spcBef>
        <a:spcPct val="0"/>
      </a:spcBef>
      <a:spcAft>
        <a:spcPct val="0"/>
      </a:spcAft>
      <a:defRPr kumimoji="1" sz="3200" kern="1200" baseline="-25000">
        <a:solidFill>
          <a:schemeClr val="tx1"/>
        </a:solidFill>
        <a:latin typeface="Arial" charset="0"/>
        <a:ea typeface="新細明體"/>
        <a:cs typeface="新細明體"/>
      </a:defRPr>
    </a:lvl4pPr>
    <a:lvl5pPr marL="1828800" algn="l" rtl="0" fontAlgn="base">
      <a:spcBef>
        <a:spcPct val="0"/>
      </a:spcBef>
      <a:spcAft>
        <a:spcPct val="0"/>
      </a:spcAft>
      <a:defRPr kumimoji="1" sz="3200" kern="1200" baseline="-25000">
        <a:solidFill>
          <a:schemeClr val="tx1"/>
        </a:solidFill>
        <a:latin typeface="Arial" charset="0"/>
        <a:ea typeface="新細明體"/>
        <a:cs typeface="新細明體"/>
      </a:defRPr>
    </a:lvl5pPr>
    <a:lvl6pPr marL="2286000" algn="l" defTabSz="914400" rtl="0" eaLnBrk="1" latinLnBrk="0" hangingPunct="1">
      <a:defRPr kumimoji="1" sz="3200" kern="1200" baseline="-25000">
        <a:solidFill>
          <a:schemeClr val="tx1"/>
        </a:solidFill>
        <a:latin typeface="Arial" charset="0"/>
        <a:ea typeface="新細明體"/>
        <a:cs typeface="新細明體"/>
      </a:defRPr>
    </a:lvl6pPr>
    <a:lvl7pPr marL="2743200" algn="l" defTabSz="914400" rtl="0" eaLnBrk="1" latinLnBrk="0" hangingPunct="1">
      <a:defRPr kumimoji="1" sz="3200" kern="1200" baseline="-25000">
        <a:solidFill>
          <a:schemeClr val="tx1"/>
        </a:solidFill>
        <a:latin typeface="Arial" charset="0"/>
        <a:ea typeface="新細明體"/>
        <a:cs typeface="新細明體"/>
      </a:defRPr>
    </a:lvl7pPr>
    <a:lvl8pPr marL="3200400" algn="l" defTabSz="914400" rtl="0" eaLnBrk="1" latinLnBrk="0" hangingPunct="1">
      <a:defRPr kumimoji="1" sz="3200" kern="1200" baseline="-25000">
        <a:solidFill>
          <a:schemeClr val="tx1"/>
        </a:solidFill>
        <a:latin typeface="Arial" charset="0"/>
        <a:ea typeface="新細明體"/>
        <a:cs typeface="新細明體"/>
      </a:defRPr>
    </a:lvl8pPr>
    <a:lvl9pPr marL="3657600" algn="l" defTabSz="914400" rtl="0" eaLnBrk="1" latinLnBrk="0" hangingPunct="1">
      <a:defRPr kumimoji="1" sz="3200" kern="1200" baseline="-25000">
        <a:solidFill>
          <a:schemeClr val="tx1"/>
        </a:solidFill>
        <a:latin typeface="Arial" charset="0"/>
        <a:ea typeface="新細明體"/>
        <a:cs typeface="新細明體"/>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therine Poh" initials="" lastIdx="5" clrIdx="0"/>
  <p:cmAuthor id="1" name="Anna Chen" initials="" lastIdx="8" clrIdx="1"/>
  <p:cmAuthor id="2" name="cpoh" initials="" lastIdx="3"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a:srgbClr val="FF33CC"/>
    <a:srgbClr val="3DF6FB"/>
    <a:srgbClr val="9933FF"/>
    <a:srgbClr val="CC9900"/>
    <a:srgbClr val="FF2F2F"/>
    <a:srgbClr val="FF2121"/>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2292" autoAdjust="0"/>
    <p:restoredTop sz="93176" autoAdjust="0"/>
  </p:normalViewPr>
  <p:slideViewPr>
    <p:cSldViewPr snapToGrid="0">
      <p:cViewPr>
        <p:scale>
          <a:sx n="20" d="100"/>
          <a:sy n="20" d="100"/>
        </p:scale>
        <p:origin x="-528" y="-116"/>
      </p:cViewPr>
      <p:guideLst>
        <p:guide orient="horz" pos="8064"/>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620"/>
    </p:cViewPr>
  </p:sorterViewPr>
  <p:notesViewPr>
    <p:cSldViewPr snapToGrid="0">
      <p:cViewPr varScale="1">
        <p:scale>
          <a:sx n="82" d="100"/>
          <a:sy n="82" d="100"/>
        </p:scale>
        <p:origin x="-1944" y="-84"/>
      </p:cViewPr>
      <p:guideLst>
        <p:guide orient="horz" pos="3024"/>
        <p:guide pos="2304"/>
      </p:guideLst>
    </p:cSldViewPr>
  </p:notesViewPr>
  <p:gridSpacing cx="1106058875" cy="110605887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nna%20Chen\Desktop\2012%20poster\2012%20prog%20vs%20nonprog.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nna%20Chen\Desktop\2012%20poster\2012%20prog%20vs%20nonpro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CA"/>
  <c:chart>
    <c:title>
      <c:layout>
        <c:manualLayout>
          <c:xMode val="edge"/>
          <c:yMode val="edge"/>
          <c:x val="3.5257796165309885E-2"/>
          <c:y val="8.6720867208672475E-2"/>
        </c:manualLayout>
      </c:layout>
      <c:txPr>
        <a:bodyPr/>
        <a:lstStyle/>
        <a:p>
          <a:pPr>
            <a:defRPr sz="2400" u="sng"/>
          </a:pPr>
          <a:endParaRPr lang="en-US"/>
        </a:p>
      </c:txPr>
    </c:title>
    <c:plotArea>
      <c:layout/>
      <c:pieChart>
        <c:varyColors val="1"/>
        <c:ser>
          <c:idx val="0"/>
          <c:order val="0"/>
          <c:tx>
            <c:strRef>
              <c:f>'[Chart in Microsoft Office PowerPoint]Sheet1'!$B$1</c:f>
              <c:strCache>
                <c:ptCount val="1"/>
                <c:pt idx="0">
                  <c:v>1995-1998</c:v>
                </c:pt>
              </c:strCache>
            </c:strRef>
          </c:tx>
          <c:explosion val="19"/>
          <c:dPt>
            <c:idx val="0"/>
            <c:explosion val="8"/>
            <c:spPr>
              <a:solidFill>
                <a:srgbClr val="3DF6FB"/>
              </a:solidFill>
            </c:spPr>
          </c:dPt>
          <c:dPt>
            <c:idx val="1"/>
            <c:explosion val="0"/>
            <c:spPr>
              <a:solidFill>
                <a:srgbClr val="FFFF00"/>
              </a:solidFill>
            </c:spPr>
          </c:dPt>
          <c:cat>
            <c:strRef>
              <c:f>'[Chart in Microsoft Office PowerPoint]Sheet1'!$A$2:$A$3</c:f>
              <c:strCache>
                <c:ptCount val="2"/>
                <c:pt idx="0">
                  <c:v>Oral Mucosal Biospies</c:v>
                </c:pt>
                <c:pt idx="1">
                  <c:v>White lesions</c:v>
                </c:pt>
              </c:strCache>
            </c:strRef>
          </c:cat>
          <c:val>
            <c:numRef>
              <c:f>'[Chart in Microsoft Office PowerPoint]Sheet1'!$B$2:$B$3</c:f>
              <c:numCache>
                <c:formatCode>General</c:formatCode>
                <c:ptCount val="2"/>
                <c:pt idx="0">
                  <c:v>5917</c:v>
                </c:pt>
                <c:pt idx="1">
                  <c:v>2044</c:v>
                </c:pt>
              </c:numCache>
            </c:numRef>
          </c:val>
        </c:ser>
        <c:firstSliceAng val="132"/>
      </c:pieChart>
    </c:plotArea>
    <c:legend>
      <c:legendPos val="r"/>
      <c:layout>
        <c:manualLayout>
          <c:xMode val="edge"/>
          <c:yMode val="edge"/>
          <c:x val="0.64432684145228325"/>
          <c:y val="0.10618728154787442"/>
          <c:w val="0.20272242982339103"/>
          <c:h val="0.15198998499171379"/>
        </c:manualLayout>
      </c:layout>
      <c:txPr>
        <a:bodyPr/>
        <a:lstStyle/>
        <a:p>
          <a:pPr>
            <a:defRPr sz="16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CA"/>
  <c:chart>
    <c:plotArea>
      <c:layout/>
      <c:pieChart>
        <c:varyColors val="1"/>
        <c:firstSliceAng val="0"/>
      </c:pieChart>
    </c:plotArea>
    <c:legend>
      <c:legendPos val="r"/>
      <c:layout>
        <c:manualLayout>
          <c:xMode val="edge"/>
          <c:yMode val="edge"/>
          <c:x val="0.7263044484449227"/>
          <c:y val="0.5199545519433143"/>
          <c:w val="0.25697844562835337"/>
          <c:h val="0.45695464020327281"/>
        </c:manualLayout>
      </c:layout>
      <c:txPr>
        <a:bodyPr/>
        <a:lstStyle/>
        <a:p>
          <a:pPr>
            <a:defRPr sz="1200"/>
          </a:pPr>
          <a:endParaRPr lang="en-US"/>
        </a:p>
      </c:txPr>
    </c:legend>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CA"/>
  <c:chart>
    <c:plotArea>
      <c:layout>
        <c:manualLayout>
          <c:layoutTarget val="inner"/>
          <c:xMode val="edge"/>
          <c:yMode val="edge"/>
          <c:x val="5.9462695250957785E-2"/>
          <c:y val="0"/>
          <c:w val="0.632151609712024"/>
          <c:h val="0.99685422659426925"/>
        </c:manualLayout>
      </c:layout>
      <c:pieChart>
        <c:varyColors val="1"/>
        <c:ser>
          <c:idx val="0"/>
          <c:order val="0"/>
          <c:dPt>
            <c:idx val="0"/>
            <c:spPr>
              <a:solidFill>
                <a:srgbClr val="9933FF"/>
              </a:solidFill>
            </c:spPr>
          </c:dPt>
          <c:dPt>
            <c:idx val="1"/>
            <c:spPr>
              <a:solidFill>
                <a:srgbClr val="FF0000"/>
              </a:solidFill>
            </c:spPr>
          </c:dPt>
          <c:dPt>
            <c:idx val="2"/>
            <c:spPr>
              <a:solidFill>
                <a:srgbClr val="FFC000"/>
              </a:solidFill>
            </c:spPr>
          </c:dPt>
          <c:dPt>
            <c:idx val="3"/>
            <c:spPr>
              <a:solidFill>
                <a:srgbClr val="FFFF00"/>
              </a:solidFill>
            </c:spPr>
          </c:dPt>
          <c:dPt>
            <c:idx val="4"/>
            <c:spPr>
              <a:solidFill>
                <a:srgbClr val="00B050"/>
              </a:solidFill>
            </c:spPr>
          </c:dPt>
          <c:cat>
            <c:strRef>
              <c:f>Sheet8!$B$2:$B$6</c:f>
              <c:strCache>
                <c:ptCount val="5"/>
                <c:pt idx="0">
                  <c:v>Hyperplasia</c:v>
                </c:pt>
                <c:pt idx="1">
                  <c:v>Dysplasia</c:v>
                </c:pt>
                <c:pt idx="2">
                  <c:v>Lichen Planus</c:v>
                </c:pt>
                <c:pt idx="3">
                  <c:v>Oral Candidiasis</c:v>
                </c:pt>
                <c:pt idx="4">
                  <c:v>Actinic Cheilitis</c:v>
                </c:pt>
              </c:strCache>
            </c:strRef>
          </c:cat>
          <c:val>
            <c:numRef>
              <c:f>Sheet8!$C$2:$C$6</c:f>
              <c:numCache>
                <c:formatCode>General</c:formatCode>
                <c:ptCount val="5"/>
                <c:pt idx="0">
                  <c:v>1198</c:v>
                </c:pt>
                <c:pt idx="1">
                  <c:v>301</c:v>
                </c:pt>
                <c:pt idx="2">
                  <c:v>398</c:v>
                </c:pt>
                <c:pt idx="3">
                  <c:v>82</c:v>
                </c:pt>
                <c:pt idx="4">
                  <c:v>5</c:v>
                </c:pt>
              </c:numCache>
            </c:numRef>
          </c:val>
        </c:ser>
        <c:firstSliceAng val="166"/>
      </c:pieChart>
    </c:plotArea>
    <c:legend>
      <c:legendPos val="r"/>
      <c:layout>
        <c:manualLayout>
          <c:xMode val="edge"/>
          <c:yMode val="edge"/>
          <c:x val="0.65707049932578399"/>
          <c:y val="0.2464812252858454"/>
          <c:w val="0.34062560113883544"/>
          <c:h val="0.55621345062837813"/>
        </c:manualLayout>
      </c:layout>
      <c:txPr>
        <a:bodyPr/>
        <a:lstStyle/>
        <a:p>
          <a:pPr>
            <a:defRPr sz="1600"/>
          </a:pPr>
          <a:endParaRPr lang="en-US"/>
        </a:p>
      </c:txPr>
    </c:legend>
    <c:plotVisOnly val="1"/>
  </c:chart>
  <c:externalData r:id="rId1"/>
  <c:userShapes r:id="rId2"/>
</c:chartSpace>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png"/><Relationship Id="rId4"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0.65376</cdr:x>
      <cdr:y>0</cdr:y>
    </cdr:from>
    <cdr:to>
      <cdr:x>0.82511</cdr:x>
      <cdr:y>0.19591</cdr:y>
    </cdr:to>
    <cdr:sp macro="" textlink="">
      <cdr:nvSpPr>
        <cdr:cNvPr id="3" name="TextBox 2"/>
        <cdr:cNvSpPr txBox="1"/>
      </cdr:nvSpPr>
      <cdr:spPr>
        <a:xfrm xmlns:a="http://schemas.openxmlformats.org/drawingml/2006/main">
          <a:off x="3973304" y="-13398"/>
          <a:ext cx="1041398" cy="8412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SCC</a:t>
          </a:r>
          <a:endParaRPr lang="en-US" sz="1100" dirty="0"/>
        </a:p>
      </cdr:txBody>
    </cdr:sp>
  </cdr:relSizeAnchor>
  <cdr:relSizeAnchor xmlns:cdr="http://schemas.openxmlformats.org/drawingml/2006/chartDrawing">
    <cdr:from>
      <cdr:x>0.81877</cdr:x>
      <cdr:y>0.81229</cdr:y>
    </cdr:from>
    <cdr:to>
      <cdr:x>0.84405</cdr:x>
      <cdr:y>0.83444</cdr:y>
    </cdr:to>
    <cdr:sp macro="" textlink="">
      <cdr:nvSpPr>
        <cdr:cNvPr id="4" name="Oval 3"/>
        <cdr:cNvSpPr/>
      </cdr:nvSpPr>
      <cdr:spPr bwMode="auto">
        <a:xfrm xmlns:a="http://schemas.openxmlformats.org/drawingml/2006/main">
          <a:off x="4976166" y="3488089"/>
          <a:ext cx="153619" cy="95098"/>
        </a:xfrm>
        <a:prstGeom xmlns:a="http://schemas.openxmlformats.org/drawingml/2006/main" prst="ellipse">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t" anchorCtr="0" compatLnSpc="1">
          <a:prstTxWarp prst="textNoShape">
            <a:avLst/>
          </a:prstTxWarp>
          <a:spAutoFit/>
        </a:bodyPr>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0.71951</cdr:x>
      <cdr:y>0.14853</cdr:y>
    </cdr:from>
    <cdr:to>
      <cdr:x>1</cdr:x>
      <cdr:y>0.31092</cdr:y>
    </cdr:to>
    <cdr:sp macro="" textlink="">
      <cdr:nvSpPr>
        <cdr:cNvPr id="2" name="TextBox 1"/>
        <cdr:cNvSpPr txBox="1"/>
      </cdr:nvSpPr>
      <cdr:spPr>
        <a:xfrm xmlns:a="http://schemas.openxmlformats.org/drawingml/2006/main">
          <a:off x="6139024" y="775569"/>
          <a:ext cx="2382565" cy="8479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u="sng" dirty="0" smtClean="0"/>
            <a:t>White Lesions</a:t>
          </a:r>
          <a:endParaRPr lang="en-US" sz="1800" b="1" u="sng"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kumimoji="0" sz="1300" baseline="0">
                <a:ea typeface="新細明體" pitchFamily="18" charset="-120"/>
                <a:cs typeface="+mn-cs"/>
              </a:defRPr>
            </a:lvl1pPr>
          </a:lstStyle>
          <a:p>
            <a:pPr>
              <a:defRPr/>
            </a:pPr>
            <a:endParaRPr lang="zh-TW" altLang="en-US"/>
          </a:p>
        </p:txBody>
      </p:sp>
      <p:sp>
        <p:nvSpPr>
          <p:cNvPr id="7065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kumimoji="0" sz="1300" baseline="0">
                <a:ea typeface="新細明體" pitchFamily="18" charset="-120"/>
                <a:cs typeface="+mn-cs"/>
              </a:defRPr>
            </a:lvl1pPr>
          </a:lstStyle>
          <a:p>
            <a:pPr>
              <a:defRPr/>
            </a:pPr>
            <a:endParaRPr lang="zh-TW" altLang="en-US"/>
          </a:p>
        </p:txBody>
      </p:sp>
      <p:sp>
        <p:nvSpPr>
          <p:cNvPr id="13316" name="Rectangle 4"/>
          <p:cNvSpPr>
            <a:spLocks noGrp="1" noRot="1" noChangeAspect="1" noChangeArrowheads="1" noTextEdit="1"/>
          </p:cNvSpPr>
          <p:nvPr>
            <p:ph type="sldImg" idx="2"/>
          </p:nvPr>
        </p:nvSpPr>
        <p:spPr bwMode="auto">
          <a:xfrm>
            <a:off x="57150" y="720725"/>
            <a:ext cx="7200900" cy="3600450"/>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066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kumimoji="0" sz="1300" baseline="0">
                <a:ea typeface="新細明體" pitchFamily="18" charset="-120"/>
                <a:cs typeface="+mn-cs"/>
              </a:defRPr>
            </a:lvl1pPr>
          </a:lstStyle>
          <a:p>
            <a:pPr>
              <a:defRPr/>
            </a:pPr>
            <a:endParaRPr lang="zh-TW" altLang="en-US"/>
          </a:p>
        </p:txBody>
      </p:sp>
      <p:sp>
        <p:nvSpPr>
          <p:cNvPr id="7066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kumimoji="0" sz="1300" baseline="0">
                <a:ea typeface="新細明體" pitchFamily="18" charset="-120"/>
                <a:cs typeface="+mn-cs"/>
              </a:defRPr>
            </a:lvl1pPr>
          </a:lstStyle>
          <a:p>
            <a:pPr>
              <a:defRPr/>
            </a:pPr>
            <a:fld id="{1E72CA65-2BC3-4A64-8B93-417AC9518110}"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3CDF603F-680C-495C-82A0-C2D86F007F50}" type="slidenum">
              <a:rPr lang="en-US" altLang="zh-TW" smtClean="0">
                <a:ea typeface="新細明體"/>
                <a:cs typeface="新細明體"/>
              </a:rPr>
              <a:pPr/>
              <a:t>1</a:t>
            </a:fld>
            <a:endParaRPr lang="en-US" altLang="zh-TW" smtClean="0">
              <a:ea typeface="新細明體"/>
              <a:cs typeface="新細明體"/>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altLang="zh-TW" smtClean="0">
              <a:cs typeface="新細明體"/>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3840163" y="7953375"/>
            <a:ext cx="43526075" cy="5487988"/>
          </a:xfrm>
        </p:spPr>
        <p:txBody>
          <a:bodyPr/>
          <a:lstStyle/>
          <a:p>
            <a:r>
              <a:rPr lang="zh-TW" altLang="en-US" smtClean="0"/>
              <a:t>按一下以編輯母片標題樣式</a:t>
            </a:r>
            <a:endParaRPr lang="en-CA"/>
          </a:p>
        </p:txBody>
      </p:sp>
      <p:sp>
        <p:nvSpPr>
          <p:cNvPr id="3" name="副標題 2"/>
          <p:cNvSpPr>
            <a:spLocks noGrp="1"/>
          </p:cNvSpPr>
          <p:nvPr>
            <p:ph type="subTitle" idx="1"/>
          </p:nvPr>
        </p:nvSpPr>
        <p:spPr>
          <a:xfrm>
            <a:off x="7680325" y="14508163"/>
            <a:ext cx="35845750" cy="65436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DF923C6-6BB0-47DB-867E-CB23EFAECBA2}" type="slidenum">
              <a:rPr lang="zh-CN" altLang="en-US"/>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CA"/>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5506CA3-093D-49B7-98E0-15999579B05E}"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37125275" y="1025525"/>
            <a:ext cx="11520488" cy="21845588"/>
          </a:xfrm>
        </p:spPr>
        <p:txBody>
          <a:bodyPr vert="eaVert"/>
          <a:lstStyle/>
          <a:p>
            <a:r>
              <a:rPr lang="zh-TW" altLang="en-US" smtClean="0"/>
              <a:t>按一下以編輯母片標題樣式</a:t>
            </a:r>
            <a:endParaRPr lang="en-CA"/>
          </a:p>
        </p:txBody>
      </p:sp>
      <p:sp>
        <p:nvSpPr>
          <p:cNvPr id="3" name="直排文字版面配置區 2"/>
          <p:cNvSpPr>
            <a:spLocks noGrp="1"/>
          </p:cNvSpPr>
          <p:nvPr>
            <p:ph type="body" orient="vert" idx="1"/>
          </p:nvPr>
        </p:nvSpPr>
        <p:spPr>
          <a:xfrm>
            <a:off x="2560638" y="1025525"/>
            <a:ext cx="34412237" cy="2184558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CEF7292-9037-4143-83ED-65DF19FC457E}"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CA"/>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18292B55-A8D8-4FC4-ADD2-2124F54401E9}"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4044950" y="16452850"/>
            <a:ext cx="43526075" cy="5084763"/>
          </a:xfrm>
        </p:spPr>
        <p:txBody>
          <a:bodyPr anchor="t"/>
          <a:lstStyle>
            <a:lvl1pPr algn="l">
              <a:defRPr sz="4000" b="1" cap="all"/>
            </a:lvl1pPr>
          </a:lstStyle>
          <a:p>
            <a:r>
              <a:rPr lang="zh-TW" altLang="en-US" smtClean="0"/>
              <a:t>按一下以編輯母片標題樣式</a:t>
            </a:r>
            <a:endParaRPr lang="en-CA"/>
          </a:p>
        </p:txBody>
      </p:sp>
      <p:sp>
        <p:nvSpPr>
          <p:cNvPr id="3" name="文字版面配置區 2"/>
          <p:cNvSpPr>
            <a:spLocks noGrp="1"/>
          </p:cNvSpPr>
          <p:nvPr>
            <p:ph type="body" idx="1"/>
          </p:nvPr>
        </p:nvSpPr>
        <p:spPr>
          <a:xfrm>
            <a:off x="4044950" y="10852150"/>
            <a:ext cx="43526075" cy="56007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B624147-520A-4A47-9B91-F7433E81A388}"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Rectangle 2"/>
          <p:cNvSpPr>
            <a:spLocks noChangeArrowheads="1"/>
          </p:cNvSpPr>
          <p:nvPr userDrawn="1"/>
        </p:nvSpPr>
        <p:spPr bwMode="auto">
          <a:xfrm>
            <a:off x="566738" y="3490913"/>
            <a:ext cx="50117375" cy="20915312"/>
          </a:xfrm>
          <a:prstGeom prst="rect">
            <a:avLst/>
          </a:prstGeom>
          <a:gradFill flip="none" rotWithShape="1">
            <a:gsLst>
              <a:gs pos="100000">
                <a:srgbClr val="CCFFFF"/>
              </a:gs>
              <a:gs pos="100000">
                <a:schemeClr val="bg1"/>
              </a:gs>
            </a:gsLst>
            <a:path path="circle">
              <a:fillToRect l="50000" t="50000" r="50000" b="50000"/>
            </a:path>
            <a:tileRect/>
          </a:gradFill>
          <a:ln w="9525">
            <a:noFill/>
            <a:miter lim="800000"/>
            <a:headEnd/>
            <a:tailEnd/>
          </a:ln>
        </p:spPr>
        <p:txBody>
          <a:bodyPr wrap="none" lIns="91399" tIns="45697" rIns="91399" bIns="45697" anchor="ctr"/>
          <a:lstStyle/>
          <a:p>
            <a:pPr algn="ctr" defTabSz="858838">
              <a:defRPr/>
            </a:pPr>
            <a:endParaRPr kumimoji="0" lang="en-CA" altLang="zh-TW" sz="2800" i="1" baseline="0">
              <a:solidFill>
                <a:srgbClr val="000A10"/>
              </a:solidFill>
              <a:ea typeface="新細明體" pitchFamily="18" charset="-120"/>
              <a:cs typeface="+mn-cs"/>
            </a:endParaRPr>
          </a:p>
        </p:txBody>
      </p:sp>
      <p:sp>
        <p:nvSpPr>
          <p:cNvPr id="2" name="標題 1"/>
          <p:cNvSpPr>
            <a:spLocks noGrp="1"/>
          </p:cNvSpPr>
          <p:nvPr>
            <p:ph type="title"/>
          </p:nvPr>
        </p:nvSpPr>
        <p:spPr/>
        <p:txBody>
          <a:bodyPr/>
          <a:lstStyle/>
          <a:p>
            <a:r>
              <a:rPr lang="zh-TW" altLang="en-US" smtClean="0"/>
              <a:t>按一下以編輯母片標題樣式</a:t>
            </a:r>
            <a:endParaRPr lang="en-CA"/>
          </a:p>
        </p:txBody>
      </p:sp>
      <p:sp>
        <p:nvSpPr>
          <p:cNvPr id="3" name="內容版面配置區 2"/>
          <p:cNvSpPr>
            <a:spLocks noGrp="1"/>
          </p:cNvSpPr>
          <p:nvPr>
            <p:ph sz="half" idx="1"/>
          </p:nvPr>
        </p:nvSpPr>
        <p:spPr>
          <a:xfrm>
            <a:off x="2560638" y="5973763"/>
            <a:ext cx="22966362" cy="16897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4" name="內容版面配置區 3"/>
          <p:cNvSpPr>
            <a:spLocks noGrp="1"/>
          </p:cNvSpPr>
          <p:nvPr>
            <p:ph sz="half" idx="2"/>
          </p:nvPr>
        </p:nvSpPr>
        <p:spPr>
          <a:xfrm>
            <a:off x="25679400" y="5973763"/>
            <a:ext cx="22966363" cy="16897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6" name="Rectangle 5"/>
          <p:cNvSpPr>
            <a:spLocks noGrp="1" noChangeArrowheads="1"/>
          </p:cNvSpPr>
          <p:nvPr>
            <p:ph type="dt" sz="half" idx="10"/>
          </p:nvPr>
        </p:nvSpPr>
        <p:spPr/>
        <p:txBody>
          <a:bodyPr/>
          <a:lstStyle>
            <a:lvl1pPr>
              <a:defRPr/>
            </a:lvl1pPr>
          </a:lstStyle>
          <a:p>
            <a:pPr>
              <a:defRPr/>
            </a:pPr>
            <a:endParaRPr lang="en-US" altLang="zh-CN"/>
          </a:p>
        </p:txBody>
      </p:sp>
      <p:sp>
        <p:nvSpPr>
          <p:cNvPr id="7" name="Rectangle 6"/>
          <p:cNvSpPr>
            <a:spLocks noGrp="1" noChangeArrowheads="1"/>
          </p:cNvSpPr>
          <p:nvPr>
            <p:ph type="ftr" sz="quarter" idx="11"/>
          </p:nvPr>
        </p:nvSpPr>
        <p:spPr/>
        <p:txBody>
          <a:bodyPr/>
          <a:lstStyle>
            <a:lvl1pPr>
              <a:defRPr/>
            </a:lvl1pPr>
          </a:lstStyle>
          <a:p>
            <a:pPr>
              <a:defRPr/>
            </a:pPr>
            <a:endParaRPr lang="en-US" altLang="zh-CN"/>
          </a:p>
        </p:txBody>
      </p:sp>
      <p:sp>
        <p:nvSpPr>
          <p:cNvPr id="8" name="Rectangle 7"/>
          <p:cNvSpPr>
            <a:spLocks noGrp="1" noChangeArrowheads="1"/>
          </p:cNvSpPr>
          <p:nvPr>
            <p:ph type="sldNum" sz="quarter" idx="12"/>
          </p:nvPr>
        </p:nvSpPr>
        <p:spPr/>
        <p:txBody>
          <a:bodyPr/>
          <a:lstStyle>
            <a:lvl1pPr>
              <a:defRPr/>
            </a:lvl1pPr>
          </a:lstStyle>
          <a:p>
            <a:pPr>
              <a:defRPr/>
            </a:pPr>
            <a:fld id="{412BE80D-E324-474B-A1FD-8D93E5F94E59}"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en-CA"/>
          </a:p>
        </p:txBody>
      </p:sp>
      <p:sp>
        <p:nvSpPr>
          <p:cNvPr id="3" name="文字版面配置區 2"/>
          <p:cNvSpPr>
            <a:spLocks noGrp="1"/>
          </p:cNvSpPr>
          <p:nvPr>
            <p:ph type="body" idx="1"/>
          </p:nvPr>
        </p:nvSpPr>
        <p:spPr>
          <a:xfrm>
            <a:off x="2560638" y="5730875"/>
            <a:ext cx="22625050" cy="23891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2560638" y="8120063"/>
            <a:ext cx="22625050" cy="14751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5" name="文字版面配置區 4"/>
          <p:cNvSpPr>
            <a:spLocks noGrp="1"/>
          </p:cNvSpPr>
          <p:nvPr>
            <p:ph type="body" sz="quarter" idx="3"/>
          </p:nvPr>
        </p:nvSpPr>
        <p:spPr>
          <a:xfrm>
            <a:off x="26012775" y="5730875"/>
            <a:ext cx="22632988" cy="23891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26012775" y="8120063"/>
            <a:ext cx="22632988" cy="14751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8B3376C3-D8E5-429C-B493-0D3EAA4F1EB2}"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76DC4530-93A9-4D12-9C59-807E0EEED12D}"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2C0D9492-31F6-4D28-B9D1-076B5AED7B2C}"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2560638" y="1019175"/>
            <a:ext cx="16846550" cy="4338638"/>
          </a:xfrm>
        </p:spPr>
        <p:txBody>
          <a:bodyPr anchor="b"/>
          <a:lstStyle>
            <a:lvl1pPr algn="l">
              <a:defRPr sz="2000" b="1"/>
            </a:lvl1pPr>
          </a:lstStyle>
          <a:p>
            <a:r>
              <a:rPr lang="zh-TW" altLang="en-US" smtClean="0"/>
              <a:t>按一下以編輯母片標題樣式</a:t>
            </a:r>
            <a:endParaRPr lang="en-CA"/>
          </a:p>
        </p:txBody>
      </p:sp>
      <p:sp>
        <p:nvSpPr>
          <p:cNvPr id="3" name="內容版面配置區 2"/>
          <p:cNvSpPr>
            <a:spLocks noGrp="1"/>
          </p:cNvSpPr>
          <p:nvPr>
            <p:ph idx="1"/>
          </p:nvPr>
        </p:nvSpPr>
        <p:spPr>
          <a:xfrm>
            <a:off x="20019963" y="1019175"/>
            <a:ext cx="28625800" cy="218519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CA"/>
          </a:p>
        </p:txBody>
      </p:sp>
      <p:sp>
        <p:nvSpPr>
          <p:cNvPr id="4" name="文字版面配置區 3"/>
          <p:cNvSpPr>
            <a:spLocks noGrp="1"/>
          </p:cNvSpPr>
          <p:nvPr>
            <p:ph type="body" sz="half" idx="2"/>
          </p:nvPr>
        </p:nvSpPr>
        <p:spPr>
          <a:xfrm>
            <a:off x="2560638" y="5357813"/>
            <a:ext cx="16846550" cy="17513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0F55A11-BD15-44A4-864F-CD96F71FD7CE}"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0036175" y="17922875"/>
            <a:ext cx="30724475" cy="2114550"/>
          </a:xfrm>
        </p:spPr>
        <p:txBody>
          <a:bodyPr anchor="b"/>
          <a:lstStyle>
            <a:lvl1pPr algn="l">
              <a:defRPr sz="2000" b="1"/>
            </a:lvl1pPr>
          </a:lstStyle>
          <a:p>
            <a:r>
              <a:rPr lang="zh-TW" altLang="en-US" smtClean="0"/>
              <a:t>按一下以編輯母片標題樣式</a:t>
            </a:r>
            <a:endParaRPr lang="en-CA"/>
          </a:p>
        </p:txBody>
      </p:sp>
      <p:sp>
        <p:nvSpPr>
          <p:cNvPr id="3" name="圖片版面配置區 2"/>
          <p:cNvSpPr>
            <a:spLocks noGrp="1"/>
          </p:cNvSpPr>
          <p:nvPr>
            <p:ph type="pic" idx="1"/>
          </p:nvPr>
        </p:nvSpPr>
        <p:spPr>
          <a:xfrm>
            <a:off x="10036175" y="2287588"/>
            <a:ext cx="30724475" cy="153622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文字版面配置區 3"/>
          <p:cNvSpPr>
            <a:spLocks noGrp="1"/>
          </p:cNvSpPr>
          <p:nvPr>
            <p:ph type="body" sz="half" idx="2"/>
          </p:nvPr>
        </p:nvSpPr>
        <p:spPr>
          <a:xfrm>
            <a:off x="10036175" y="20037425"/>
            <a:ext cx="30724475" cy="30051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16434341-43C3-4095-B715-AD527A3FB577}"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2560638" y="1025525"/>
            <a:ext cx="46085125" cy="4267200"/>
          </a:xfrm>
          <a:prstGeom prst="rect">
            <a:avLst/>
          </a:prstGeom>
          <a:noFill/>
          <a:ln w="9525">
            <a:noFill/>
            <a:miter lim="800000"/>
            <a:headEnd/>
            <a:tailEnd/>
          </a:ln>
        </p:spPr>
        <p:txBody>
          <a:bodyPr vert="horz" wrap="square" lIns="449153" tIns="224574" rIns="449153" bIns="224574" numCol="1" anchor="ctr" anchorCtr="0" compatLnSpc="1">
            <a:prstTxWarp prst="textNoShape">
              <a:avLst/>
            </a:prstTxWarp>
          </a:bodyPr>
          <a:lstStyle/>
          <a:p>
            <a:pPr lvl="0"/>
            <a:r>
              <a:rPr lang="en-US" altLang="zh-CN" smtClean="0"/>
              <a:t>Click to edit Master title style</a:t>
            </a:r>
          </a:p>
        </p:txBody>
      </p:sp>
      <p:sp>
        <p:nvSpPr>
          <p:cNvPr id="15363" name="Rectangle 3"/>
          <p:cNvSpPr>
            <a:spLocks noGrp="1" noChangeArrowheads="1"/>
          </p:cNvSpPr>
          <p:nvPr>
            <p:ph type="body" idx="1"/>
          </p:nvPr>
        </p:nvSpPr>
        <p:spPr bwMode="auto">
          <a:xfrm>
            <a:off x="2560638" y="5973763"/>
            <a:ext cx="46085125" cy="16897350"/>
          </a:xfrm>
          <a:prstGeom prst="rect">
            <a:avLst/>
          </a:prstGeom>
          <a:noFill/>
          <a:ln w="9525">
            <a:noFill/>
            <a:miter lim="800000"/>
            <a:headEnd/>
            <a:tailEnd/>
          </a:ln>
        </p:spPr>
        <p:txBody>
          <a:bodyPr vert="horz" wrap="square" lIns="449153" tIns="224574" rIns="449153" bIns="224574"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61444" name="Rectangle 4"/>
          <p:cNvSpPr>
            <a:spLocks noGrp="1" noChangeArrowheads="1"/>
          </p:cNvSpPr>
          <p:nvPr>
            <p:ph type="dt" sz="half" idx="2"/>
          </p:nvPr>
        </p:nvSpPr>
        <p:spPr bwMode="auto">
          <a:xfrm>
            <a:off x="2560638" y="23315613"/>
            <a:ext cx="11947525" cy="1778000"/>
          </a:xfrm>
          <a:prstGeom prst="rect">
            <a:avLst/>
          </a:prstGeom>
          <a:noFill/>
          <a:ln w="9525">
            <a:noFill/>
            <a:miter lim="800000"/>
            <a:headEnd/>
            <a:tailEnd/>
          </a:ln>
          <a:effectLst/>
        </p:spPr>
        <p:txBody>
          <a:bodyPr vert="horz" wrap="square" lIns="449153" tIns="224574" rIns="449153" bIns="224574" numCol="1" anchor="t" anchorCtr="0" compatLnSpc="1">
            <a:prstTxWarp prst="textNoShape">
              <a:avLst/>
            </a:prstTxWarp>
          </a:bodyPr>
          <a:lstStyle>
            <a:lvl1pPr>
              <a:defRPr kumimoji="0" sz="6900" baseline="0">
                <a:ea typeface="SimSun" pitchFamily="2" charset="-122"/>
                <a:cs typeface="+mn-cs"/>
              </a:defRPr>
            </a:lvl1pPr>
          </a:lstStyle>
          <a:p>
            <a:pPr>
              <a:defRPr/>
            </a:pPr>
            <a:endParaRPr lang="en-US" altLang="zh-CN"/>
          </a:p>
        </p:txBody>
      </p:sp>
      <p:sp>
        <p:nvSpPr>
          <p:cNvPr id="61445" name="Rectangle 5"/>
          <p:cNvSpPr>
            <a:spLocks noGrp="1" noChangeArrowheads="1"/>
          </p:cNvSpPr>
          <p:nvPr>
            <p:ph type="ftr" sz="quarter" idx="3"/>
          </p:nvPr>
        </p:nvSpPr>
        <p:spPr bwMode="auto">
          <a:xfrm>
            <a:off x="17495838" y="23315613"/>
            <a:ext cx="16214725" cy="1778000"/>
          </a:xfrm>
          <a:prstGeom prst="rect">
            <a:avLst/>
          </a:prstGeom>
          <a:noFill/>
          <a:ln w="9525">
            <a:noFill/>
            <a:miter lim="800000"/>
            <a:headEnd/>
            <a:tailEnd/>
          </a:ln>
          <a:effectLst/>
        </p:spPr>
        <p:txBody>
          <a:bodyPr vert="horz" wrap="square" lIns="449153" tIns="224574" rIns="449153" bIns="224574" numCol="1" anchor="t" anchorCtr="0" compatLnSpc="1">
            <a:prstTxWarp prst="textNoShape">
              <a:avLst/>
            </a:prstTxWarp>
          </a:bodyPr>
          <a:lstStyle>
            <a:lvl1pPr algn="ctr">
              <a:defRPr kumimoji="0" sz="6900" baseline="0">
                <a:ea typeface="SimSun" pitchFamily="2" charset="-122"/>
                <a:cs typeface="+mn-cs"/>
              </a:defRPr>
            </a:lvl1pPr>
          </a:lstStyle>
          <a:p>
            <a:pPr>
              <a:defRPr/>
            </a:pPr>
            <a:endParaRPr lang="en-US" altLang="zh-CN"/>
          </a:p>
        </p:txBody>
      </p:sp>
      <p:sp>
        <p:nvSpPr>
          <p:cNvPr id="61446" name="Rectangle 6"/>
          <p:cNvSpPr>
            <a:spLocks noGrp="1" noChangeArrowheads="1"/>
          </p:cNvSpPr>
          <p:nvPr>
            <p:ph type="sldNum" sz="quarter" idx="4"/>
          </p:nvPr>
        </p:nvSpPr>
        <p:spPr bwMode="auto">
          <a:xfrm>
            <a:off x="36698238" y="23315613"/>
            <a:ext cx="11947525" cy="1778000"/>
          </a:xfrm>
          <a:prstGeom prst="rect">
            <a:avLst/>
          </a:prstGeom>
          <a:noFill/>
          <a:ln w="9525">
            <a:noFill/>
            <a:miter lim="800000"/>
            <a:headEnd/>
            <a:tailEnd/>
          </a:ln>
          <a:effectLst/>
        </p:spPr>
        <p:txBody>
          <a:bodyPr vert="horz" wrap="square" lIns="449153" tIns="224574" rIns="449153" bIns="224574" numCol="1" anchor="t" anchorCtr="0" compatLnSpc="1">
            <a:prstTxWarp prst="textNoShape">
              <a:avLst/>
            </a:prstTxWarp>
          </a:bodyPr>
          <a:lstStyle>
            <a:lvl1pPr algn="r">
              <a:defRPr kumimoji="0" sz="6900" baseline="0">
                <a:ea typeface="SimSun" pitchFamily="2" charset="-122"/>
                <a:cs typeface="+mn-cs"/>
              </a:defRPr>
            </a:lvl1pPr>
          </a:lstStyle>
          <a:p>
            <a:pPr>
              <a:defRPr/>
            </a:pPr>
            <a:fld id="{36D435D0-B80D-4F09-8D10-DA0662E64372}"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00" r:id="rId1"/>
    <p:sldLayoutId id="2147483699" r:id="rId2"/>
    <p:sldLayoutId id="2147483698" r:id="rId3"/>
    <p:sldLayoutId id="2147483701" r:id="rId4"/>
    <p:sldLayoutId id="2147483697" r:id="rId5"/>
    <p:sldLayoutId id="2147483696" r:id="rId6"/>
    <p:sldLayoutId id="2147483695" r:id="rId7"/>
    <p:sldLayoutId id="2147483694" r:id="rId8"/>
    <p:sldLayoutId id="2147483693" r:id="rId9"/>
    <p:sldLayoutId id="2147483692" r:id="rId10"/>
    <p:sldLayoutId id="2147483691" r:id="rId11"/>
  </p:sldLayoutIdLst>
  <p:txStyles>
    <p:titleStyle>
      <a:lvl1pPr algn="ctr" defTabSz="4494213" rtl="0" eaLnBrk="0" fontAlgn="base" hangingPunct="0">
        <a:spcBef>
          <a:spcPct val="0"/>
        </a:spcBef>
        <a:spcAft>
          <a:spcPct val="0"/>
        </a:spcAft>
        <a:defRPr sz="21600">
          <a:solidFill>
            <a:schemeClr val="tx2"/>
          </a:solidFill>
          <a:latin typeface="+mj-lt"/>
          <a:ea typeface="+mj-ea"/>
          <a:cs typeface="+mj-cs"/>
        </a:defRPr>
      </a:lvl1pPr>
      <a:lvl2pPr algn="ctr" defTabSz="4494213" rtl="0" eaLnBrk="0" fontAlgn="base" hangingPunct="0">
        <a:spcBef>
          <a:spcPct val="0"/>
        </a:spcBef>
        <a:spcAft>
          <a:spcPct val="0"/>
        </a:spcAft>
        <a:defRPr sz="21600">
          <a:solidFill>
            <a:schemeClr val="tx2"/>
          </a:solidFill>
          <a:latin typeface="Arial" charset="0"/>
          <a:cs typeface="Arial" charset="0"/>
        </a:defRPr>
      </a:lvl2pPr>
      <a:lvl3pPr algn="ctr" defTabSz="4494213" rtl="0" eaLnBrk="0" fontAlgn="base" hangingPunct="0">
        <a:spcBef>
          <a:spcPct val="0"/>
        </a:spcBef>
        <a:spcAft>
          <a:spcPct val="0"/>
        </a:spcAft>
        <a:defRPr sz="21600">
          <a:solidFill>
            <a:schemeClr val="tx2"/>
          </a:solidFill>
          <a:latin typeface="Arial" charset="0"/>
          <a:cs typeface="Arial" charset="0"/>
        </a:defRPr>
      </a:lvl3pPr>
      <a:lvl4pPr algn="ctr" defTabSz="4494213" rtl="0" eaLnBrk="0" fontAlgn="base" hangingPunct="0">
        <a:spcBef>
          <a:spcPct val="0"/>
        </a:spcBef>
        <a:spcAft>
          <a:spcPct val="0"/>
        </a:spcAft>
        <a:defRPr sz="21600">
          <a:solidFill>
            <a:schemeClr val="tx2"/>
          </a:solidFill>
          <a:latin typeface="Arial" charset="0"/>
          <a:cs typeface="Arial" charset="0"/>
        </a:defRPr>
      </a:lvl4pPr>
      <a:lvl5pPr algn="ctr" defTabSz="4494213" rtl="0" eaLnBrk="0" fontAlgn="base" hangingPunct="0">
        <a:spcBef>
          <a:spcPct val="0"/>
        </a:spcBef>
        <a:spcAft>
          <a:spcPct val="0"/>
        </a:spcAft>
        <a:defRPr sz="21600">
          <a:solidFill>
            <a:schemeClr val="tx2"/>
          </a:solidFill>
          <a:latin typeface="Arial" charset="0"/>
          <a:cs typeface="Arial" charset="0"/>
        </a:defRPr>
      </a:lvl5pPr>
      <a:lvl6pPr marL="457200" algn="ctr" defTabSz="4494213" rtl="0" fontAlgn="base">
        <a:spcBef>
          <a:spcPct val="0"/>
        </a:spcBef>
        <a:spcAft>
          <a:spcPct val="0"/>
        </a:spcAft>
        <a:defRPr sz="21600">
          <a:solidFill>
            <a:schemeClr val="tx2"/>
          </a:solidFill>
          <a:latin typeface="Arial" charset="0"/>
          <a:cs typeface="Arial" charset="0"/>
        </a:defRPr>
      </a:lvl6pPr>
      <a:lvl7pPr marL="914400" algn="ctr" defTabSz="4494213" rtl="0" fontAlgn="base">
        <a:spcBef>
          <a:spcPct val="0"/>
        </a:spcBef>
        <a:spcAft>
          <a:spcPct val="0"/>
        </a:spcAft>
        <a:defRPr sz="21600">
          <a:solidFill>
            <a:schemeClr val="tx2"/>
          </a:solidFill>
          <a:latin typeface="Arial" charset="0"/>
          <a:cs typeface="Arial" charset="0"/>
        </a:defRPr>
      </a:lvl7pPr>
      <a:lvl8pPr marL="1371600" algn="ctr" defTabSz="4494213" rtl="0" fontAlgn="base">
        <a:spcBef>
          <a:spcPct val="0"/>
        </a:spcBef>
        <a:spcAft>
          <a:spcPct val="0"/>
        </a:spcAft>
        <a:defRPr sz="21600">
          <a:solidFill>
            <a:schemeClr val="tx2"/>
          </a:solidFill>
          <a:latin typeface="Arial" charset="0"/>
          <a:cs typeface="Arial" charset="0"/>
        </a:defRPr>
      </a:lvl8pPr>
      <a:lvl9pPr marL="1828800" algn="ctr" defTabSz="4494213" rtl="0" fontAlgn="base">
        <a:spcBef>
          <a:spcPct val="0"/>
        </a:spcBef>
        <a:spcAft>
          <a:spcPct val="0"/>
        </a:spcAft>
        <a:defRPr sz="21600">
          <a:solidFill>
            <a:schemeClr val="tx2"/>
          </a:solidFill>
          <a:latin typeface="Arial" charset="0"/>
          <a:cs typeface="Arial" charset="0"/>
        </a:defRPr>
      </a:lvl9pPr>
    </p:titleStyle>
    <p:bodyStyle>
      <a:lvl1pPr marL="1684338" indent="-1684338" algn="l" defTabSz="4494213" rtl="0" eaLnBrk="0" fontAlgn="base" hangingPunct="0">
        <a:spcBef>
          <a:spcPct val="20000"/>
        </a:spcBef>
        <a:spcAft>
          <a:spcPct val="0"/>
        </a:spcAft>
        <a:buChar char="•"/>
        <a:defRPr sz="15700">
          <a:solidFill>
            <a:schemeClr val="tx1"/>
          </a:solidFill>
          <a:latin typeface="+mn-lt"/>
          <a:ea typeface="+mn-ea"/>
          <a:cs typeface="+mn-cs"/>
        </a:defRPr>
      </a:lvl1pPr>
      <a:lvl2pPr marL="3651250" indent="-1404938" algn="l" defTabSz="4494213" rtl="0" eaLnBrk="0" fontAlgn="base" hangingPunct="0">
        <a:spcBef>
          <a:spcPct val="20000"/>
        </a:spcBef>
        <a:spcAft>
          <a:spcPct val="0"/>
        </a:spcAft>
        <a:buChar char="–"/>
        <a:defRPr sz="13800">
          <a:solidFill>
            <a:schemeClr val="tx1"/>
          </a:solidFill>
          <a:latin typeface="+mn-lt"/>
          <a:cs typeface="+mn-cs"/>
        </a:defRPr>
      </a:lvl2pPr>
      <a:lvl3pPr marL="5616575" indent="-1122363" algn="l" defTabSz="4494213" rtl="0" eaLnBrk="0" fontAlgn="base" hangingPunct="0">
        <a:spcBef>
          <a:spcPct val="20000"/>
        </a:spcBef>
        <a:spcAft>
          <a:spcPct val="0"/>
        </a:spcAft>
        <a:buChar char="•"/>
        <a:defRPr sz="11800">
          <a:solidFill>
            <a:schemeClr val="tx1"/>
          </a:solidFill>
          <a:latin typeface="+mn-lt"/>
          <a:cs typeface="+mn-cs"/>
        </a:defRPr>
      </a:lvl3pPr>
      <a:lvl4pPr marL="7864475" indent="-1123950" algn="l" defTabSz="4494213" rtl="0" eaLnBrk="0" fontAlgn="base" hangingPunct="0">
        <a:spcBef>
          <a:spcPct val="20000"/>
        </a:spcBef>
        <a:spcAft>
          <a:spcPct val="0"/>
        </a:spcAft>
        <a:buChar char="–"/>
        <a:defRPr sz="9800">
          <a:solidFill>
            <a:schemeClr val="tx1"/>
          </a:solidFill>
          <a:latin typeface="+mn-lt"/>
          <a:cs typeface="+mn-cs"/>
        </a:defRPr>
      </a:lvl4pPr>
      <a:lvl5pPr marL="10102850" indent="-1123950" algn="l" defTabSz="4494213" rtl="0" eaLnBrk="0" fontAlgn="base" hangingPunct="0">
        <a:spcBef>
          <a:spcPct val="20000"/>
        </a:spcBef>
        <a:spcAft>
          <a:spcPct val="0"/>
        </a:spcAft>
        <a:buChar char="»"/>
        <a:defRPr sz="9800">
          <a:solidFill>
            <a:schemeClr val="tx1"/>
          </a:solidFill>
          <a:latin typeface="+mn-lt"/>
          <a:cs typeface="+mn-cs"/>
        </a:defRPr>
      </a:lvl5pPr>
      <a:lvl6pPr marL="10560050" indent="-1123950" algn="l" defTabSz="4494213" rtl="0" fontAlgn="base">
        <a:spcBef>
          <a:spcPct val="20000"/>
        </a:spcBef>
        <a:spcAft>
          <a:spcPct val="0"/>
        </a:spcAft>
        <a:buChar char="»"/>
        <a:defRPr sz="9800">
          <a:solidFill>
            <a:schemeClr val="tx1"/>
          </a:solidFill>
          <a:latin typeface="+mn-lt"/>
          <a:cs typeface="+mn-cs"/>
        </a:defRPr>
      </a:lvl6pPr>
      <a:lvl7pPr marL="11017250" indent="-1123950" algn="l" defTabSz="4494213" rtl="0" fontAlgn="base">
        <a:spcBef>
          <a:spcPct val="20000"/>
        </a:spcBef>
        <a:spcAft>
          <a:spcPct val="0"/>
        </a:spcAft>
        <a:buChar char="»"/>
        <a:defRPr sz="9800">
          <a:solidFill>
            <a:schemeClr val="tx1"/>
          </a:solidFill>
          <a:latin typeface="+mn-lt"/>
          <a:cs typeface="+mn-cs"/>
        </a:defRPr>
      </a:lvl7pPr>
      <a:lvl8pPr marL="11474450" indent="-1123950" algn="l" defTabSz="4494213" rtl="0" fontAlgn="base">
        <a:spcBef>
          <a:spcPct val="20000"/>
        </a:spcBef>
        <a:spcAft>
          <a:spcPct val="0"/>
        </a:spcAft>
        <a:buChar char="»"/>
        <a:defRPr sz="9800">
          <a:solidFill>
            <a:schemeClr val="tx1"/>
          </a:solidFill>
          <a:latin typeface="+mn-lt"/>
          <a:cs typeface="+mn-cs"/>
        </a:defRPr>
      </a:lvl8pPr>
      <a:lvl9pPr marL="11931650" indent="-1123950" algn="l" defTabSz="4494213" rtl="0" fontAlgn="base">
        <a:spcBef>
          <a:spcPct val="20000"/>
        </a:spcBef>
        <a:spcAft>
          <a:spcPct val="0"/>
        </a:spcAft>
        <a:buChar char="»"/>
        <a:defRPr sz="98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 TargetMode="External"/><Relationship Id="rId3" Type="http://schemas.openxmlformats.org/officeDocument/2006/relationships/notesSlide" Target="../notesSlides/notesSlide1.xml"/><Relationship Id="rId7"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chart" Target="../charts/chart3.xml"/><Relationship Id="rId5" Type="http://schemas.openxmlformats.org/officeDocument/2006/relationships/image" Target="../media/image5.jpeg"/><Relationship Id="rId10" Type="http://schemas.openxmlformats.org/officeDocument/2006/relationships/chart" Target="../charts/chart2.xml"/><Relationship Id="rId4" Type="http://schemas.openxmlformats.org/officeDocument/2006/relationships/hyperlink" Target="http://www.bccancer.bc.ca/default.htm" TargetMode="Externa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1031" name="Rectangle 4"/>
          <p:cNvSpPr>
            <a:spLocks noGrp="1" noChangeArrowheads="1"/>
          </p:cNvSpPr>
          <p:nvPr>
            <p:ph type="title"/>
          </p:nvPr>
        </p:nvSpPr>
        <p:spPr>
          <a:xfrm>
            <a:off x="2560638" y="-576263"/>
            <a:ext cx="46085125" cy="4267201"/>
          </a:xfrm>
        </p:spPr>
        <p:txBody>
          <a:bodyPr/>
          <a:lstStyle/>
          <a:p>
            <a:r>
              <a:rPr lang="en-US" altLang="zh-CN" sz="6000" b="1" smtClean="0">
                <a:solidFill>
                  <a:schemeClr val="bg1"/>
                </a:solidFill>
                <a:ea typeface="SimSun"/>
                <a:cs typeface="SimSun"/>
              </a:rPr>
              <a:t>  </a:t>
            </a:r>
            <a:br>
              <a:rPr lang="en-US" altLang="zh-CN" sz="6000" b="1" smtClean="0">
                <a:solidFill>
                  <a:schemeClr val="bg1"/>
                </a:solidFill>
                <a:ea typeface="SimSun"/>
                <a:cs typeface="SimSun"/>
              </a:rPr>
            </a:br>
            <a:r>
              <a:rPr lang="en-US" sz="6000" smtClean="0">
                <a:solidFill>
                  <a:schemeClr val="bg1"/>
                </a:solidFill>
              </a:rPr>
              <a:t>Risk Factors for Oral Cancer Development in British Columbia: </a:t>
            </a:r>
            <a:br>
              <a:rPr lang="en-US" sz="6000" smtClean="0">
                <a:solidFill>
                  <a:schemeClr val="bg1"/>
                </a:solidFill>
              </a:rPr>
            </a:br>
            <a:r>
              <a:rPr lang="en-US" sz="6000" smtClean="0">
                <a:solidFill>
                  <a:schemeClr val="bg1"/>
                </a:solidFill>
              </a:rPr>
              <a:t>Lessons Learned from History</a:t>
            </a:r>
            <a:r>
              <a:rPr lang="en-US" sz="9600" smtClean="0"/>
              <a:t/>
            </a:r>
            <a:br>
              <a:rPr lang="en-US" sz="9600" smtClean="0"/>
            </a:br>
            <a:r>
              <a:rPr lang="en-CA" sz="6600" smtClean="0">
                <a:latin typeface="Times New Roman" pitchFamily="18" charset="0"/>
                <a:ea typeface="SimSun"/>
                <a:cs typeface="SimSun"/>
              </a:rPr>
              <a:t/>
            </a:r>
            <a:br>
              <a:rPr lang="en-CA" sz="6600" smtClean="0">
                <a:latin typeface="Times New Roman" pitchFamily="18" charset="0"/>
                <a:ea typeface="SimSun"/>
                <a:cs typeface="SimSun"/>
              </a:rPr>
            </a:br>
            <a:endParaRPr lang="en-US" altLang="zh-CN" sz="6200" b="1" baseline="30000" smtClean="0">
              <a:solidFill>
                <a:schemeClr val="bg1"/>
              </a:solidFill>
              <a:ea typeface="SimSun"/>
              <a:cs typeface="SimSun"/>
            </a:endParaRPr>
          </a:p>
        </p:txBody>
      </p:sp>
      <p:sp>
        <p:nvSpPr>
          <p:cNvPr id="1032" name="Rectangle 6"/>
          <p:cNvSpPr>
            <a:spLocks noChangeArrowheads="1"/>
          </p:cNvSpPr>
          <p:nvPr/>
        </p:nvSpPr>
        <p:spPr bwMode="auto">
          <a:xfrm>
            <a:off x="1181100" y="15936913"/>
            <a:ext cx="7743825" cy="1125537"/>
          </a:xfrm>
          <a:prstGeom prst="rect">
            <a:avLst/>
          </a:prstGeom>
          <a:noFill/>
          <a:ln w="9525">
            <a:noFill/>
            <a:miter lim="800000"/>
            <a:headEnd/>
            <a:tailEnd/>
          </a:ln>
        </p:spPr>
        <p:txBody>
          <a:bodyPr wrap="none" lIns="91399" tIns="45697" rIns="91399" bIns="45697" anchor="ctr"/>
          <a:lstStyle/>
          <a:p>
            <a:pPr defTabSz="858838"/>
            <a:endParaRPr kumimoji="0" lang="en-CA" altLang="zh-TW" sz="3900" b="1" u="sng" baseline="0">
              <a:solidFill>
                <a:srgbClr val="3333CC"/>
              </a:solidFill>
            </a:endParaRPr>
          </a:p>
        </p:txBody>
      </p:sp>
      <p:sp>
        <p:nvSpPr>
          <p:cNvPr id="1033" name="Rectangle 7"/>
          <p:cNvSpPr>
            <a:spLocks noChangeArrowheads="1"/>
          </p:cNvSpPr>
          <p:nvPr/>
        </p:nvSpPr>
        <p:spPr bwMode="auto">
          <a:xfrm>
            <a:off x="1341438" y="18538825"/>
            <a:ext cx="7743825" cy="1125538"/>
          </a:xfrm>
          <a:prstGeom prst="rect">
            <a:avLst/>
          </a:prstGeom>
          <a:noFill/>
          <a:ln w="9525">
            <a:noFill/>
            <a:miter lim="800000"/>
            <a:headEnd/>
            <a:tailEnd/>
          </a:ln>
        </p:spPr>
        <p:txBody>
          <a:bodyPr wrap="none" lIns="91399" tIns="45697" rIns="91399" bIns="45697" anchor="ctr"/>
          <a:lstStyle/>
          <a:p>
            <a:pPr defTabSz="858838"/>
            <a:endParaRPr kumimoji="0" lang="en-CA" altLang="zh-TW" sz="3900" b="1" u="sng" baseline="0">
              <a:solidFill>
                <a:srgbClr val="3333CC"/>
              </a:solidFill>
            </a:endParaRPr>
          </a:p>
        </p:txBody>
      </p:sp>
      <p:sp>
        <p:nvSpPr>
          <p:cNvPr id="1034" name="Rectangle 8"/>
          <p:cNvSpPr>
            <a:spLocks noChangeArrowheads="1"/>
          </p:cNvSpPr>
          <p:nvPr/>
        </p:nvSpPr>
        <p:spPr bwMode="auto">
          <a:xfrm>
            <a:off x="17907000" y="11277600"/>
            <a:ext cx="14384338" cy="936625"/>
          </a:xfrm>
          <a:prstGeom prst="rect">
            <a:avLst/>
          </a:prstGeom>
          <a:noFill/>
          <a:ln w="9525">
            <a:noFill/>
            <a:miter lim="800000"/>
            <a:headEnd/>
            <a:tailEnd/>
          </a:ln>
        </p:spPr>
        <p:txBody>
          <a:bodyPr wrap="none" lIns="91399" tIns="45697" rIns="91399" bIns="45697" anchor="ctr"/>
          <a:lstStyle/>
          <a:p>
            <a:pPr defTabSz="858838"/>
            <a:endParaRPr kumimoji="0" lang="zh-CN" altLang="en-US" sz="3400" b="1" baseline="0">
              <a:solidFill>
                <a:schemeClr val="bg1"/>
              </a:solidFill>
              <a:ea typeface="SimSun"/>
              <a:cs typeface="SimSun"/>
            </a:endParaRPr>
          </a:p>
        </p:txBody>
      </p:sp>
      <p:pic>
        <p:nvPicPr>
          <p:cNvPr id="1035" name="Picture 11" descr="Link to Homepage">
            <a:hlinkClick r:id="rId4"/>
          </p:cNvPr>
          <p:cNvPicPr>
            <a:picLocks noChangeAspect="1" noChangeArrowheads="1"/>
          </p:cNvPicPr>
          <p:nvPr/>
        </p:nvPicPr>
        <p:blipFill>
          <a:blip r:embed="rId5" cstate="print"/>
          <a:srcRect/>
          <a:stretch>
            <a:fillRect/>
          </a:stretch>
        </p:blipFill>
        <p:spPr bwMode="auto">
          <a:xfrm>
            <a:off x="44911963" y="785813"/>
            <a:ext cx="5410200" cy="1058862"/>
          </a:xfrm>
          <a:prstGeom prst="rect">
            <a:avLst/>
          </a:prstGeom>
          <a:solidFill>
            <a:srgbClr val="AFFBFB"/>
          </a:solidFill>
          <a:ln w="9525">
            <a:noFill/>
            <a:miter lim="800000"/>
            <a:headEnd/>
            <a:tailEnd/>
          </a:ln>
        </p:spPr>
      </p:pic>
      <p:graphicFrame>
        <p:nvGraphicFramePr>
          <p:cNvPr id="1026" name="Object 14"/>
          <p:cNvGraphicFramePr>
            <a:graphicFrameLocks noChangeAspect="1"/>
          </p:cNvGraphicFramePr>
          <p:nvPr/>
        </p:nvGraphicFramePr>
        <p:xfrm>
          <a:off x="425450" y="838200"/>
          <a:ext cx="2241550" cy="2362200"/>
        </p:xfrm>
        <a:graphic>
          <a:graphicData uri="http://schemas.openxmlformats.org/presentationml/2006/ole">
            <p:oleObj spid="_x0000_s1026" name="Photo Editor Photo" r:id="rId6" imgW="1028844" imgH="1400000" progId="">
              <p:embed/>
            </p:oleObj>
          </a:graphicData>
        </a:graphic>
      </p:graphicFrame>
      <p:sp>
        <p:nvSpPr>
          <p:cNvPr id="2" name="Text Box 13"/>
          <p:cNvSpPr txBox="1">
            <a:spLocks noChangeArrowheads="1"/>
          </p:cNvSpPr>
          <p:nvPr/>
        </p:nvSpPr>
        <p:spPr bwMode="auto">
          <a:xfrm>
            <a:off x="34799588" y="20885150"/>
            <a:ext cx="15149512" cy="3263900"/>
          </a:xfrm>
          <a:prstGeom prst="rect">
            <a:avLst/>
          </a:prstGeom>
          <a:noFill/>
          <a:ln w="9525" algn="ctr">
            <a:noFill/>
            <a:miter lim="800000"/>
            <a:headEnd/>
            <a:tailEnd/>
          </a:ln>
        </p:spPr>
        <p:txBody>
          <a:bodyPr>
            <a:spAutoFit/>
          </a:bodyPr>
          <a:lstStyle/>
          <a:p>
            <a:pPr marL="342900" indent="-342900" algn="just">
              <a:buFont typeface="Wingdings" pitchFamily="2" charset="2"/>
              <a:buNone/>
              <a:defRPr/>
            </a:pPr>
            <a:r>
              <a:rPr kumimoji="0" lang="en-US" altLang="zh-CN" sz="4000" b="1" u="sng" baseline="0" dirty="0">
                <a:solidFill>
                  <a:srgbClr val="333399"/>
                </a:solidFill>
                <a:ea typeface="SimSun" pitchFamily="2" charset="-122"/>
                <a:cs typeface="+mn-cs"/>
              </a:rPr>
              <a:t>CONCLUSIONS</a:t>
            </a:r>
          </a:p>
          <a:p>
            <a:pPr marL="342900" indent="-342900" algn="just">
              <a:buFont typeface="Wingdings" pitchFamily="2" charset="2"/>
              <a:buNone/>
              <a:defRPr/>
            </a:pPr>
            <a:endParaRPr kumimoji="0" lang="en-US" altLang="zh-TW" sz="800" b="1" u="sng" baseline="0" dirty="0">
              <a:solidFill>
                <a:srgbClr val="333399"/>
              </a:solidFill>
              <a:ea typeface="SimSun" pitchFamily="2" charset="-122"/>
              <a:cs typeface="+mn-cs"/>
            </a:endParaRPr>
          </a:p>
          <a:p>
            <a:pPr marL="342900" indent="-342900">
              <a:buSzPct val="98000"/>
              <a:buFont typeface="Wingdings" pitchFamily="2" charset="2"/>
              <a:buChar char="v"/>
              <a:defRPr/>
            </a:pPr>
            <a:r>
              <a:rPr lang="en-US" sz="2800" dirty="0">
                <a:latin typeface="+mj-lt"/>
                <a:ea typeface="新細明體" pitchFamily="18" charset="-120"/>
                <a:cs typeface="+mn-cs"/>
              </a:rPr>
              <a:t> </a:t>
            </a:r>
            <a:r>
              <a:rPr lang="en-US" sz="2800" baseline="0" dirty="0">
                <a:latin typeface="+mn-lt"/>
                <a:ea typeface="新細明體" pitchFamily="18" charset="-120"/>
                <a:cs typeface="+mn-cs"/>
              </a:rPr>
              <a:t>This is the first step to examine this unique, 30-year population-based material. </a:t>
            </a:r>
          </a:p>
          <a:p>
            <a:pPr marL="342900" indent="-342900">
              <a:buSzPct val="98000"/>
              <a:buFont typeface="Wingdings" pitchFamily="2" charset="2"/>
              <a:buChar char="v"/>
              <a:defRPr/>
            </a:pPr>
            <a:endParaRPr lang="en-US" sz="2800" baseline="0" dirty="0">
              <a:latin typeface="+mn-lt"/>
              <a:ea typeface="新細明體" pitchFamily="18" charset="-120"/>
              <a:cs typeface="+mn-cs"/>
            </a:endParaRPr>
          </a:p>
          <a:p>
            <a:pPr marL="508000" indent="-508000">
              <a:buSzPct val="105000"/>
              <a:buFont typeface="Wingdings" pitchFamily="2" charset="2"/>
              <a:buChar char="v"/>
              <a:defRPr/>
            </a:pPr>
            <a:r>
              <a:rPr lang="en-US" sz="2800" baseline="0" dirty="0">
                <a:latin typeface="+mn-lt"/>
                <a:ea typeface="新細明體" pitchFamily="18" charset="-120"/>
                <a:cs typeface="+mn-cs"/>
              </a:rPr>
              <a:t>With the analysis of this enriched archive materials (patient and lesion information and archive paraffin tissue), we will be able to better understand the nature history of disease. </a:t>
            </a:r>
          </a:p>
          <a:p>
            <a:pPr marL="342900" indent="-342900">
              <a:defRPr/>
            </a:pPr>
            <a:endParaRPr kumimoji="0" lang="en-US" altLang="zh-TW" sz="4800" baseline="0" dirty="0">
              <a:ea typeface="新細明體" pitchFamily="18" charset="-120"/>
              <a:cs typeface="+mn-cs"/>
            </a:endParaRPr>
          </a:p>
        </p:txBody>
      </p:sp>
      <p:sp>
        <p:nvSpPr>
          <p:cNvPr id="1037" name="Text Box 15"/>
          <p:cNvSpPr txBox="1">
            <a:spLocks noChangeArrowheads="1"/>
          </p:cNvSpPr>
          <p:nvPr/>
        </p:nvSpPr>
        <p:spPr bwMode="auto">
          <a:xfrm>
            <a:off x="4800600" y="1895475"/>
            <a:ext cx="42595800" cy="1938338"/>
          </a:xfrm>
          <a:prstGeom prst="rect">
            <a:avLst/>
          </a:prstGeom>
          <a:noFill/>
          <a:ln w="9525" algn="ctr">
            <a:noFill/>
            <a:miter lim="800000"/>
            <a:headEnd/>
            <a:tailEnd/>
          </a:ln>
        </p:spPr>
        <p:txBody>
          <a:bodyPr>
            <a:spAutoFit/>
          </a:bodyPr>
          <a:lstStyle/>
          <a:p>
            <a:pPr marL="342900" indent="-342900" algn="ctr"/>
            <a:r>
              <a:rPr kumimoji="0" lang="en-US" altLang="zh-TW" sz="4000" baseline="0">
                <a:solidFill>
                  <a:schemeClr val="bg1"/>
                </a:solidFill>
              </a:rPr>
              <a:t>Anna Chen</a:t>
            </a:r>
            <a:r>
              <a:rPr kumimoji="0" lang="en-US" altLang="zh-TW" sz="4000" baseline="30000">
                <a:solidFill>
                  <a:schemeClr val="bg1"/>
                </a:solidFill>
              </a:rPr>
              <a:t>1</a:t>
            </a:r>
            <a:r>
              <a:rPr kumimoji="0" lang="en-US" altLang="zh-TW" sz="4000" baseline="0">
                <a:solidFill>
                  <a:schemeClr val="bg1"/>
                </a:solidFill>
              </a:rPr>
              <a:t>*,</a:t>
            </a:r>
            <a:r>
              <a:rPr kumimoji="0" lang="en-US" altLang="zh-TW" sz="4000" baseline="30000">
                <a:solidFill>
                  <a:schemeClr val="bg1"/>
                </a:solidFill>
              </a:rPr>
              <a:t> </a:t>
            </a:r>
            <a:r>
              <a:rPr kumimoji="0" lang="en-US" altLang="zh-TW" sz="4000" baseline="0">
                <a:solidFill>
                  <a:schemeClr val="bg1"/>
                </a:solidFill>
              </a:rPr>
              <a:t>Keith Hau</a:t>
            </a:r>
            <a:r>
              <a:rPr kumimoji="0" lang="en-US" altLang="zh-TW" sz="4000" baseline="30000">
                <a:solidFill>
                  <a:schemeClr val="bg1"/>
                </a:solidFill>
              </a:rPr>
              <a:t>1</a:t>
            </a:r>
            <a:r>
              <a:rPr kumimoji="0" lang="en-US" altLang="zh-TW" sz="4000" baseline="0">
                <a:solidFill>
                  <a:schemeClr val="bg1"/>
                </a:solidFill>
              </a:rPr>
              <a:t>, Jennifer Ryu</a:t>
            </a:r>
            <a:r>
              <a:rPr kumimoji="0" lang="en-US" altLang="zh-TW" sz="4000" baseline="30000">
                <a:solidFill>
                  <a:schemeClr val="bg1"/>
                </a:solidFill>
              </a:rPr>
              <a:t>1</a:t>
            </a:r>
            <a:r>
              <a:rPr kumimoji="0" lang="en-US" altLang="zh-TW" sz="4000" baseline="0">
                <a:solidFill>
                  <a:schemeClr val="bg1"/>
                </a:solidFill>
              </a:rPr>
              <a:t>, Lewei Zhang</a:t>
            </a:r>
            <a:r>
              <a:rPr kumimoji="0" lang="en-US" altLang="zh-TW" sz="4000" baseline="30000">
                <a:solidFill>
                  <a:schemeClr val="bg1"/>
                </a:solidFill>
              </a:rPr>
              <a:t>1</a:t>
            </a:r>
            <a:r>
              <a:rPr kumimoji="0" lang="en-US" altLang="zh-TW" sz="4000" baseline="0">
                <a:solidFill>
                  <a:schemeClr val="bg1"/>
                </a:solidFill>
              </a:rPr>
              <a:t>, Catherine F. Poh</a:t>
            </a:r>
            <a:r>
              <a:rPr kumimoji="0" lang="en-US" altLang="zh-TW" sz="4000" baseline="30000">
                <a:solidFill>
                  <a:schemeClr val="bg1"/>
                </a:solidFill>
              </a:rPr>
              <a:t>1,2</a:t>
            </a:r>
          </a:p>
          <a:p>
            <a:pPr marL="342900" indent="-342900" algn="ctr"/>
            <a:r>
              <a:rPr kumimoji="0" lang="en-US" altLang="zh-TW" sz="4000" baseline="30000">
                <a:solidFill>
                  <a:schemeClr val="bg1"/>
                </a:solidFill>
              </a:rPr>
              <a:t>1</a:t>
            </a:r>
            <a:r>
              <a:rPr kumimoji="0" lang="en-US" altLang="zh-TW" sz="4000" baseline="0">
                <a:solidFill>
                  <a:schemeClr val="bg1"/>
                </a:solidFill>
              </a:rPr>
              <a:t> The University of British Columbia, Vancouver, Canada; </a:t>
            </a:r>
            <a:r>
              <a:rPr kumimoji="0" lang="en-US" altLang="zh-TW" sz="4000" baseline="30000">
                <a:solidFill>
                  <a:schemeClr val="bg1"/>
                </a:solidFill>
              </a:rPr>
              <a:t>2</a:t>
            </a:r>
            <a:r>
              <a:rPr kumimoji="0" lang="en-US" altLang="zh-TW" sz="4000" baseline="0">
                <a:solidFill>
                  <a:schemeClr val="bg1"/>
                </a:solidFill>
              </a:rPr>
              <a:t> BC Cancer Agency, Vancouver, BC, Canada</a:t>
            </a:r>
          </a:p>
          <a:p>
            <a:pPr marL="342900" indent="-342900" algn="ctr"/>
            <a:r>
              <a:rPr kumimoji="0" lang="en-US" altLang="zh-TW" sz="4000" u="sng" baseline="0">
                <a:solidFill>
                  <a:schemeClr val="bg1"/>
                </a:solidFill>
              </a:rPr>
              <a:t> </a:t>
            </a:r>
          </a:p>
        </p:txBody>
      </p:sp>
      <p:sp>
        <p:nvSpPr>
          <p:cNvPr id="1038" name="Text Box 17"/>
          <p:cNvSpPr txBox="1">
            <a:spLocks noChangeArrowheads="1"/>
          </p:cNvSpPr>
          <p:nvPr/>
        </p:nvSpPr>
        <p:spPr bwMode="auto">
          <a:xfrm>
            <a:off x="3079750" y="24696738"/>
            <a:ext cx="45750163" cy="769937"/>
          </a:xfrm>
          <a:prstGeom prst="rect">
            <a:avLst/>
          </a:prstGeom>
          <a:noFill/>
          <a:ln w="9525" algn="ctr">
            <a:noFill/>
            <a:miter lim="800000"/>
            <a:headEnd/>
            <a:tailEnd/>
          </a:ln>
        </p:spPr>
        <p:txBody>
          <a:bodyPr>
            <a:spAutoFit/>
          </a:bodyPr>
          <a:lstStyle/>
          <a:p>
            <a:pPr marL="342900" indent="-342900"/>
            <a:r>
              <a:rPr kumimoji="0" lang="en-US" altLang="zh-CN" sz="4400" b="1" baseline="0">
                <a:solidFill>
                  <a:schemeClr val="bg1"/>
                </a:solidFill>
                <a:ea typeface="SimSun"/>
                <a:cs typeface="SimSun"/>
              </a:rPr>
              <a:t>Research supported by grants CCSRI-20336 from the Canadian Cancer Society Research Institute; Canadian Institute for Health Research and Michael Smith Foundation</a:t>
            </a:r>
            <a:endParaRPr kumimoji="0" lang="en-US" altLang="zh-TW" sz="4400" b="1" baseline="0">
              <a:solidFill>
                <a:schemeClr val="bg1"/>
              </a:solidFill>
              <a:ea typeface="SimSun"/>
              <a:cs typeface="SimSun"/>
            </a:endParaRPr>
          </a:p>
        </p:txBody>
      </p:sp>
      <p:sp>
        <p:nvSpPr>
          <p:cNvPr id="1039" name="Text Box 18"/>
          <p:cNvSpPr txBox="1">
            <a:spLocks noChangeArrowheads="1"/>
          </p:cNvSpPr>
          <p:nvPr/>
        </p:nvSpPr>
        <p:spPr bwMode="auto">
          <a:xfrm>
            <a:off x="1076325" y="9439275"/>
            <a:ext cx="17094200" cy="3006725"/>
          </a:xfrm>
          <a:prstGeom prst="rect">
            <a:avLst/>
          </a:prstGeom>
          <a:noFill/>
          <a:ln w="9525" algn="ctr">
            <a:noFill/>
            <a:miter lim="800000"/>
            <a:headEnd/>
            <a:tailEnd/>
          </a:ln>
        </p:spPr>
        <p:txBody>
          <a:bodyPr>
            <a:spAutoFit/>
          </a:bodyPr>
          <a:lstStyle/>
          <a:p>
            <a:pPr marL="533400" indent="-533400" algn="just">
              <a:spcAft>
                <a:spcPts val="1800"/>
              </a:spcAft>
              <a:buFont typeface="Wingdings" pitchFamily="2" charset="2"/>
              <a:buNone/>
            </a:pPr>
            <a:r>
              <a:rPr kumimoji="0" lang="en-US" altLang="zh-CN" sz="4000" b="1" u="sng" baseline="0">
                <a:solidFill>
                  <a:srgbClr val="333399"/>
                </a:solidFill>
                <a:ea typeface="SimSun"/>
                <a:cs typeface="SimSun"/>
              </a:rPr>
              <a:t>OBJECTIVES</a:t>
            </a:r>
            <a:endParaRPr kumimoji="0" lang="en-US" altLang="zh-TW" sz="2800" baseline="0">
              <a:solidFill>
                <a:srgbClr val="0000FF"/>
              </a:solidFill>
            </a:endParaRPr>
          </a:p>
          <a:p>
            <a:pPr marL="1079500" lvl="2" indent="-898525">
              <a:lnSpc>
                <a:spcPct val="120000"/>
              </a:lnSpc>
              <a:buClr>
                <a:schemeClr val="tx1"/>
              </a:buClr>
              <a:buFontTx/>
              <a:buAutoNum type="arabicParenR"/>
            </a:pPr>
            <a:r>
              <a:rPr lang="en-US" sz="2800" baseline="0"/>
              <a:t>to retrieve comprehensive clinical and pathological information from 1995-1998 of all oral mucosal biopsies.</a:t>
            </a:r>
          </a:p>
          <a:p>
            <a:pPr marL="1079500" lvl="2" indent="-898525">
              <a:lnSpc>
                <a:spcPct val="120000"/>
              </a:lnSpc>
              <a:buClr>
                <a:schemeClr val="tx1"/>
              </a:buClr>
            </a:pPr>
            <a:r>
              <a:rPr lang="en-US" sz="2800" baseline="0"/>
              <a:t>2)	to link the outcome data  [Pathology database (1995 to 2010) and BC Cancer Registry Data (1995 to 2010)].</a:t>
            </a:r>
          </a:p>
        </p:txBody>
      </p:sp>
      <p:sp>
        <p:nvSpPr>
          <p:cNvPr id="1040" name="Line 21"/>
          <p:cNvSpPr>
            <a:spLocks noChangeShapeType="1"/>
          </p:cNvSpPr>
          <p:nvPr/>
        </p:nvSpPr>
        <p:spPr bwMode="auto">
          <a:xfrm>
            <a:off x="18211800" y="4267200"/>
            <a:ext cx="152400" cy="21336000"/>
          </a:xfrm>
          <a:prstGeom prst="line">
            <a:avLst/>
          </a:prstGeom>
          <a:noFill/>
          <a:ln w="9525">
            <a:noFill/>
            <a:round/>
            <a:headEnd/>
            <a:tailEnd/>
          </a:ln>
        </p:spPr>
        <p:txBody>
          <a:bodyPr wrap="none">
            <a:spAutoFit/>
          </a:bodyPr>
          <a:lstStyle/>
          <a:p>
            <a:endParaRPr lang="en-US"/>
          </a:p>
        </p:txBody>
      </p:sp>
      <p:sp>
        <p:nvSpPr>
          <p:cNvPr id="1041" name="Text Box 38"/>
          <p:cNvSpPr txBox="1">
            <a:spLocks noChangeArrowheads="1"/>
          </p:cNvSpPr>
          <p:nvPr/>
        </p:nvSpPr>
        <p:spPr bwMode="auto">
          <a:xfrm>
            <a:off x="1069975" y="3441700"/>
            <a:ext cx="17351375" cy="6121400"/>
          </a:xfrm>
          <a:prstGeom prst="rect">
            <a:avLst/>
          </a:prstGeom>
          <a:noFill/>
          <a:ln w="9525" algn="ctr">
            <a:noFill/>
            <a:miter lim="800000"/>
            <a:headEnd/>
            <a:tailEnd/>
          </a:ln>
        </p:spPr>
        <p:txBody>
          <a:bodyPr lIns="182880">
            <a:spAutoFit/>
          </a:bodyPr>
          <a:lstStyle/>
          <a:p>
            <a:pPr marL="647700" indent="-647700" algn="just">
              <a:buSzPct val="90000"/>
              <a:buFont typeface="Wingdings" pitchFamily="2" charset="2"/>
              <a:buChar char="Ø"/>
            </a:pPr>
            <a:endParaRPr kumimoji="0" lang="en-US" altLang="zh-TW" baseline="0"/>
          </a:p>
          <a:p>
            <a:pPr marL="647700" indent="-647700" algn="just">
              <a:spcAft>
                <a:spcPts val="1800"/>
              </a:spcAft>
              <a:buSzPct val="90000"/>
            </a:pPr>
            <a:r>
              <a:rPr kumimoji="0" lang="en-US" altLang="zh-CN" sz="4000" b="1" u="sng" baseline="0">
                <a:solidFill>
                  <a:srgbClr val="333399"/>
                </a:solidFill>
                <a:ea typeface="SimSun"/>
                <a:cs typeface="SimSun"/>
              </a:rPr>
              <a:t>INTRODUCTION</a:t>
            </a:r>
          </a:p>
          <a:p>
            <a:pPr marL="647700" indent="-647700">
              <a:lnSpc>
                <a:spcPct val="120000"/>
              </a:lnSpc>
              <a:buSzPct val="90000"/>
              <a:buFont typeface="Wingdings" pitchFamily="2" charset="2"/>
              <a:buChar char="v"/>
            </a:pPr>
            <a:r>
              <a:rPr lang="en-US" sz="2800" baseline="0"/>
              <a:t>The establishment of a risk predictive model can have important public health implications.</a:t>
            </a:r>
          </a:p>
          <a:p>
            <a:pPr marL="647700" indent="-647700">
              <a:lnSpc>
                <a:spcPct val="120000"/>
              </a:lnSpc>
              <a:buSzPct val="90000"/>
              <a:buFont typeface="Wingdings" pitchFamily="2" charset="2"/>
              <a:buChar char="v"/>
            </a:pPr>
            <a:r>
              <a:rPr lang="en-US" sz="2800" baseline="0"/>
              <a:t>Health professionals have used reliable risk prediction tools for breast and lung cancers. ( Bach </a:t>
            </a:r>
            <a:r>
              <a:rPr lang="en-US" sz="2800" i="1" baseline="0"/>
              <a:t>et al., </a:t>
            </a:r>
            <a:r>
              <a:rPr lang="en-US" sz="2800" baseline="0"/>
              <a:t>2003; Gail </a:t>
            </a:r>
            <a:r>
              <a:rPr lang="en-US" sz="2800" i="1" baseline="0"/>
              <a:t>et al</a:t>
            </a:r>
            <a:r>
              <a:rPr lang="en-US" sz="2800" baseline="0"/>
              <a:t>., 2009) </a:t>
            </a:r>
          </a:p>
          <a:p>
            <a:pPr marL="647700" indent="-647700">
              <a:lnSpc>
                <a:spcPct val="120000"/>
              </a:lnSpc>
              <a:buSzPct val="90000"/>
              <a:buFont typeface="Wingdings" pitchFamily="2" charset="2"/>
              <a:buChar char="v"/>
            </a:pPr>
            <a:r>
              <a:rPr lang="en-US" sz="2800" baseline="0"/>
              <a:t>There is a lack of such model in oral cancer prediction. </a:t>
            </a:r>
          </a:p>
          <a:p>
            <a:pPr marL="647700" indent="-647700">
              <a:lnSpc>
                <a:spcPct val="120000"/>
              </a:lnSpc>
              <a:buSzPct val="90000"/>
              <a:buFont typeface="Wingdings" pitchFamily="2" charset="2"/>
              <a:buChar char="v"/>
            </a:pPr>
            <a:r>
              <a:rPr lang="en-US" sz="2800" baseline="0"/>
              <a:t>In BC, we have a unique provincial Oral Biopsy Service (OBS) providing pathology diagnostic service for the dental network since 1980. </a:t>
            </a:r>
          </a:p>
          <a:p>
            <a:pPr marL="647700" indent="-647700">
              <a:lnSpc>
                <a:spcPct val="120000"/>
              </a:lnSpc>
              <a:buSzPct val="90000"/>
              <a:buFont typeface="Wingdings" pitchFamily="2" charset="2"/>
              <a:buChar char="v"/>
            </a:pPr>
            <a:r>
              <a:rPr lang="en-US" sz="2800" baseline="0"/>
              <a:t>This service provides us an unique opportunity to retrieve key attributes from a population- based network and enables us to build an oral cancer risk model.</a:t>
            </a:r>
          </a:p>
          <a:p>
            <a:pPr marL="647700" indent="-647700">
              <a:lnSpc>
                <a:spcPct val="120000"/>
              </a:lnSpc>
              <a:buSzPct val="90000"/>
              <a:buFont typeface="Wingdings" pitchFamily="2" charset="2"/>
              <a:buChar char="v"/>
            </a:pPr>
            <a:endParaRPr lang="en-US" sz="3000" baseline="0"/>
          </a:p>
        </p:txBody>
      </p:sp>
      <p:sp>
        <p:nvSpPr>
          <p:cNvPr id="1042" name="Text Box 42"/>
          <p:cNvSpPr txBox="1">
            <a:spLocks noChangeArrowheads="1"/>
          </p:cNvSpPr>
          <p:nvPr/>
        </p:nvSpPr>
        <p:spPr bwMode="auto">
          <a:xfrm>
            <a:off x="3048000" y="2438400"/>
            <a:ext cx="2036763" cy="579438"/>
          </a:xfrm>
          <a:prstGeom prst="rect">
            <a:avLst/>
          </a:prstGeom>
          <a:noFill/>
          <a:ln w="9525">
            <a:noFill/>
            <a:miter lim="800000"/>
            <a:headEnd/>
            <a:tailEnd/>
          </a:ln>
        </p:spPr>
        <p:txBody>
          <a:bodyPr wrap="none">
            <a:spAutoFit/>
          </a:bodyPr>
          <a:lstStyle/>
          <a:p>
            <a:pPr defTabSz="915988"/>
            <a:r>
              <a:rPr kumimoji="0" lang="en-US" altLang="zh-TW" b="1" i="1" baseline="0">
                <a:solidFill>
                  <a:schemeClr val="bg1"/>
                </a:solidFill>
              </a:rPr>
              <a:t>BC OCPP</a:t>
            </a:r>
          </a:p>
        </p:txBody>
      </p:sp>
      <p:sp>
        <p:nvSpPr>
          <p:cNvPr id="1043" name="Text Box 263"/>
          <p:cNvSpPr txBox="1">
            <a:spLocks noChangeArrowheads="1"/>
          </p:cNvSpPr>
          <p:nvPr/>
        </p:nvSpPr>
        <p:spPr bwMode="auto">
          <a:xfrm>
            <a:off x="1041400" y="12782550"/>
            <a:ext cx="16468725" cy="5075238"/>
          </a:xfrm>
          <a:prstGeom prst="rect">
            <a:avLst/>
          </a:prstGeom>
          <a:noFill/>
          <a:ln w="9525" algn="ctr">
            <a:noFill/>
            <a:miter lim="800000"/>
            <a:headEnd/>
            <a:tailEnd/>
          </a:ln>
        </p:spPr>
        <p:txBody>
          <a:bodyPr>
            <a:spAutoFit/>
          </a:bodyPr>
          <a:lstStyle/>
          <a:p>
            <a:pPr marL="342900" indent="-342900" algn="just">
              <a:spcAft>
                <a:spcPts val="1800"/>
              </a:spcAft>
            </a:pPr>
            <a:r>
              <a:rPr kumimoji="0" lang="en-US" altLang="zh-CN" sz="4000" b="1" u="sng" baseline="0">
                <a:solidFill>
                  <a:srgbClr val="333399"/>
                </a:solidFill>
                <a:ea typeface="SimSun"/>
                <a:cs typeface="SimSun"/>
              </a:rPr>
              <a:t>METHOD</a:t>
            </a:r>
            <a:endParaRPr kumimoji="0" lang="en-US" altLang="zh-TW" sz="4000" b="1" baseline="0"/>
          </a:p>
          <a:p>
            <a:pPr marL="342900" indent="-342900">
              <a:lnSpc>
                <a:spcPct val="120000"/>
              </a:lnSpc>
              <a:buFont typeface="Wingdings" pitchFamily="2" charset="2"/>
              <a:buChar char="v"/>
            </a:pPr>
            <a:r>
              <a:rPr lang="en-US" sz="2800" baseline="0"/>
              <a:t>The study is approved by the BCCA/UBC Research Ethic Board (H11-659).</a:t>
            </a:r>
          </a:p>
          <a:p>
            <a:pPr marL="342900" indent="-342900">
              <a:lnSpc>
                <a:spcPct val="120000"/>
              </a:lnSpc>
              <a:buFont typeface="Wingdings" pitchFamily="2" charset="2"/>
              <a:buChar char="v"/>
            </a:pPr>
            <a:r>
              <a:rPr lang="en-US" sz="2800" baseline="0"/>
              <a:t>Hard copies of oral mucosal biopsies including the requisition form filled by submitting dentists and the path reports are manually  reviewed, retrieved and scanned  between 1995 and 1997 and electronic pathology data queried from Pathology database from 1997 to 2010. </a:t>
            </a:r>
          </a:p>
          <a:p>
            <a:pPr marL="342900" indent="-342900">
              <a:lnSpc>
                <a:spcPct val="120000"/>
              </a:lnSpc>
              <a:buFont typeface="Wingdings" pitchFamily="2" charset="2"/>
              <a:buChar char="v"/>
            </a:pPr>
            <a:r>
              <a:rPr lang="en-US" sz="2800" baseline="0"/>
              <a:t>An excel database was developed with collection of patient’s demographics, lesion characteristics, and  diagnosis.  </a:t>
            </a:r>
          </a:p>
          <a:p>
            <a:pPr marL="342900" indent="-342900">
              <a:lnSpc>
                <a:spcPct val="120000"/>
              </a:lnSpc>
              <a:buFont typeface="Wingdings" pitchFamily="2" charset="2"/>
              <a:buChar char="v"/>
            </a:pPr>
            <a:r>
              <a:rPr lang="en-US" sz="2800" baseline="0"/>
              <a:t>Personal health number was used to identify outcome through the linkage to Pathology database and the BC Cancer Registry. </a:t>
            </a:r>
            <a:endParaRPr kumimoji="0" lang="en-US" altLang="zh-TW" sz="3600" baseline="0"/>
          </a:p>
        </p:txBody>
      </p:sp>
      <p:graphicFrame>
        <p:nvGraphicFramePr>
          <p:cNvPr id="1027" name="Object 15"/>
          <p:cNvGraphicFramePr>
            <a:graphicFrameLocks noChangeAspect="1"/>
          </p:cNvGraphicFramePr>
          <p:nvPr/>
        </p:nvGraphicFramePr>
        <p:xfrm>
          <a:off x="3048000" y="914400"/>
          <a:ext cx="2133600" cy="1473200"/>
        </p:xfrm>
        <a:graphic>
          <a:graphicData uri="http://schemas.openxmlformats.org/presentationml/2006/ole">
            <p:oleObj spid="_x0000_s1027" name="Acrobat Document" r:id="rId7" imgW="3510000" imgH="2306160" progId="AcroExch.Document.7">
              <p:embed/>
            </p:oleObj>
          </a:graphicData>
        </a:graphic>
      </p:graphicFrame>
      <p:sp>
        <p:nvSpPr>
          <p:cNvPr id="1044" name="向右箭號 29"/>
          <p:cNvSpPr>
            <a:spLocks noChangeArrowheads="1"/>
          </p:cNvSpPr>
          <p:nvPr/>
        </p:nvSpPr>
        <p:spPr bwMode="auto">
          <a:xfrm rot="-1078929">
            <a:off x="25303163" y="6699250"/>
            <a:ext cx="280987" cy="835025"/>
          </a:xfrm>
          <a:prstGeom prst="rightArrow">
            <a:avLst>
              <a:gd name="adj1" fmla="val 50000"/>
              <a:gd name="adj2" fmla="val 50000"/>
            </a:avLst>
          </a:prstGeom>
          <a:noFill/>
          <a:ln w="9525" algn="ctr">
            <a:noFill/>
            <a:round/>
            <a:headEnd/>
            <a:tailEnd/>
          </a:ln>
        </p:spPr>
        <p:txBody>
          <a:bodyPr>
            <a:spAutoFit/>
          </a:bodyPr>
          <a:lstStyle/>
          <a:p>
            <a:pPr marL="342900" indent="-342900"/>
            <a:endParaRPr kumimoji="0" lang="en-CA" altLang="zh-TW"/>
          </a:p>
        </p:txBody>
      </p:sp>
      <p:sp>
        <p:nvSpPr>
          <p:cNvPr id="1045" name="向下箭號 30"/>
          <p:cNvSpPr>
            <a:spLocks noChangeArrowheads="1"/>
          </p:cNvSpPr>
          <p:nvPr/>
        </p:nvSpPr>
        <p:spPr bwMode="auto">
          <a:xfrm>
            <a:off x="30000575" y="5903913"/>
            <a:ext cx="320675" cy="341312"/>
          </a:xfrm>
          <a:prstGeom prst="downArrow">
            <a:avLst>
              <a:gd name="adj1" fmla="val 50000"/>
              <a:gd name="adj2" fmla="val 50177"/>
            </a:avLst>
          </a:prstGeom>
          <a:noFill/>
          <a:ln w="9525" algn="ctr">
            <a:noFill/>
            <a:round/>
            <a:headEnd/>
            <a:tailEnd/>
          </a:ln>
        </p:spPr>
        <p:txBody>
          <a:bodyPr wrap="none">
            <a:spAutoFit/>
          </a:bodyPr>
          <a:lstStyle/>
          <a:p>
            <a:pPr marL="342900" indent="-342900"/>
            <a:endParaRPr kumimoji="0" lang="en-CA" altLang="zh-TW"/>
          </a:p>
        </p:txBody>
      </p:sp>
      <p:sp>
        <p:nvSpPr>
          <p:cNvPr id="3" name="Text Box 38"/>
          <p:cNvSpPr txBox="1">
            <a:spLocks noChangeArrowheads="1"/>
          </p:cNvSpPr>
          <p:nvPr/>
        </p:nvSpPr>
        <p:spPr bwMode="auto">
          <a:xfrm>
            <a:off x="18640425" y="4054475"/>
            <a:ext cx="15827375" cy="6713538"/>
          </a:xfrm>
          <a:prstGeom prst="rect">
            <a:avLst/>
          </a:prstGeom>
          <a:noFill/>
          <a:ln w="9525" algn="ctr">
            <a:noFill/>
            <a:miter lim="800000"/>
            <a:headEnd/>
            <a:tailEnd/>
          </a:ln>
        </p:spPr>
        <p:txBody>
          <a:bodyPr lIns="182880">
            <a:spAutoFit/>
          </a:bodyPr>
          <a:lstStyle/>
          <a:p>
            <a:pPr marL="647700" indent="-647700" algn="just">
              <a:lnSpc>
                <a:spcPct val="150000"/>
              </a:lnSpc>
              <a:buFont typeface="Wingdings" pitchFamily="2" charset="2"/>
              <a:buChar char="v"/>
            </a:pPr>
            <a:r>
              <a:rPr lang="en-US" sz="2800" baseline="0"/>
              <a:t>Among these,  2044  biopsies were identified as white lesions clinically.</a:t>
            </a:r>
          </a:p>
          <a:p>
            <a:pPr marL="647700" indent="-647700" algn="just">
              <a:lnSpc>
                <a:spcPct val="150000"/>
              </a:lnSpc>
              <a:buFont typeface="Wingdings" pitchFamily="2" charset="2"/>
              <a:buChar char="v"/>
            </a:pPr>
            <a:endParaRPr lang="en-US" sz="2800" baseline="0"/>
          </a:p>
          <a:p>
            <a:pPr marL="647700" indent="-647700" algn="just">
              <a:buFont typeface="Wingdings" pitchFamily="2" charset="2"/>
              <a:buChar char="v"/>
            </a:pPr>
            <a:r>
              <a:rPr lang="en-US" sz="2800" baseline="0"/>
              <a:t>Pathology diagnoses of these lesions include hyperplasia (N = 1198, 59%), dysplasia (N = 301, 15%), squamous cell carcinoma (N = 60, 3%), lichen planus or lichenoid mucositis (N=398, 19%), actinic cheilitis (N = 5, 0.24%), and oral candidiasis (N = 82, 4%).  </a:t>
            </a:r>
          </a:p>
          <a:p>
            <a:pPr marL="647700" indent="-647700" algn="just">
              <a:lnSpc>
                <a:spcPct val="150000"/>
              </a:lnSpc>
              <a:buFont typeface="Wingdings" pitchFamily="2" charset="2"/>
              <a:buChar char="v"/>
            </a:pPr>
            <a:endParaRPr lang="en-US" sz="2800" baseline="0"/>
          </a:p>
          <a:p>
            <a:pPr marL="647700" indent="-647700" algn="just">
              <a:buFont typeface="Wingdings" pitchFamily="2" charset="2"/>
              <a:buChar char="v"/>
            </a:pPr>
            <a:r>
              <a:rPr lang="en-US" sz="2800" baseline="0"/>
              <a:t>The most common anatomical sites present with white lesions clinically are gingiva (N = 429, 23%), palate (444, 24%), and buccal mucosa (375, 20%). See Figures 2&amp;3.</a:t>
            </a:r>
          </a:p>
          <a:p>
            <a:pPr marL="647700" indent="-647700" algn="just"/>
            <a:endParaRPr lang="en-US" sz="2800" baseline="0"/>
          </a:p>
          <a:p>
            <a:pPr marL="647700" indent="-647700" algn="just">
              <a:buFont typeface="Wingdings" pitchFamily="2" charset="2"/>
              <a:buChar char="v"/>
            </a:pPr>
            <a:r>
              <a:rPr lang="en-US" sz="2800" baseline="0"/>
              <a:t>Squamous cell carcinoma (N= 60)</a:t>
            </a:r>
          </a:p>
          <a:p>
            <a:pPr marL="647700" indent="-647700" algn="just"/>
            <a:r>
              <a:rPr lang="en-US" sz="2800" baseline="0"/>
              <a:t>	Among 60 patients diagnosed with oral squamous cell carcinoma, they were mainly male (56%), Caucasian (90%), and were ever smoked (53%). The average age was 62.53 ± 15.81years.The most common sites are </a:t>
            </a:r>
            <a:r>
              <a:rPr kumimoji="0" lang="en-US" sz="2800" baseline="0">
                <a:ea typeface="SimSun"/>
                <a:cs typeface="SimSun"/>
              </a:rPr>
              <a:t>the floor of mouth and tongue (N = </a:t>
            </a:r>
            <a:r>
              <a:rPr lang="en-US" sz="2800" baseline="0"/>
              <a:t>28, 46.67%)</a:t>
            </a:r>
            <a:r>
              <a:rPr kumimoji="0" lang="en-US" sz="2800" baseline="0">
                <a:ea typeface="SimSun"/>
                <a:cs typeface="SimSun"/>
              </a:rPr>
              <a:t> </a:t>
            </a:r>
            <a:r>
              <a:rPr lang="en-US" sz="2800" baseline="0"/>
              <a:t>(Figure 2). </a:t>
            </a:r>
          </a:p>
        </p:txBody>
      </p:sp>
      <p:sp>
        <p:nvSpPr>
          <p:cNvPr id="1047" name="Text Box 9"/>
          <p:cNvSpPr txBox="1">
            <a:spLocks noChangeArrowheads="1"/>
          </p:cNvSpPr>
          <p:nvPr/>
        </p:nvSpPr>
        <p:spPr bwMode="auto">
          <a:xfrm>
            <a:off x="18810288" y="18157825"/>
            <a:ext cx="13504862" cy="3048000"/>
          </a:xfrm>
          <a:prstGeom prst="rect">
            <a:avLst/>
          </a:prstGeom>
          <a:noFill/>
          <a:ln w="9525">
            <a:noFill/>
            <a:miter lim="800000"/>
            <a:headEnd/>
            <a:tailEnd/>
          </a:ln>
        </p:spPr>
        <p:txBody>
          <a:bodyPr lIns="91399" tIns="45697" rIns="91399" bIns="45697">
            <a:spAutoFit/>
          </a:bodyPr>
          <a:lstStyle/>
          <a:p>
            <a:r>
              <a:rPr kumimoji="0" lang="en-US" altLang="zh-TW" sz="2400" b="1" baseline="0">
                <a:ea typeface="SimSun"/>
                <a:cs typeface="SimSun"/>
              </a:rPr>
              <a:t>Figure 1</a:t>
            </a:r>
            <a:r>
              <a:rPr kumimoji="0" lang="en-US" altLang="zh-CN" sz="2400" b="1" baseline="0">
                <a:ea typeface="SimSun"/>
                <a:cs typeface="SimSun"/>
              </a:rPr>
              <a:t>. Trends in mucosal biopsies, precancerous and cancer biopsies, and registered dentists per 1,000 resident.  </a:t>
            </a:r>
          </a:p>
          <a:p>
            <a:r>
              <a:rPr lang="en-US" sz="2400" baseline="0"/>
              <a:t>The blue line shows the incidence of mucosal biopsy has increased ~ 1.23 times (0.34, 1995 vs. 0.41, 1998, per 1,000 persons in BC). The green line shows the increment of the dentists in BC from 1995-1999. It is found there is no increase in biopsy number per dentist (0.6 dentists/1000 residents/ year).  The red line shows the incidence of precancerous and cancerous lesions has increased ~ 1.39 times (2.14, 1995 vs. 2.92, 1998, per 100,000 persons in BC).    </a:t>
            </a:r>
          </a:p>
          <a:p>
            <a:endParaRPr kumimoji="0" lang="en-US" altLang="zh-TW" sz="2400" baseline="0">
              <a:ea typeface="SimSun"/>
              <a:cs typeface="SimSun"/>
            </a:endParaRPr>
          </a:p>
        </p:txBody>
      </p:sp>
      <p:sp>
        <p:nvSpPr>
          <p:cNvPr id="47" name="Text Box 38"/>
          <p:cNvSpPr txBox="1">
            <a:spLocks noChangeArrowheads="1"/>
          </p:cNvSpPr>
          <p:nvPr/>
        </p:nvSpPr>
        <p:spPr bwMode="auto">
          <a:xfrm>
            <a:off x="18578513" y="21359813"/>
            <a:ext cx="15827375" cy="1630362"/>
          </a:xfrm>
          <a:prstGeom prst="rect">
            <a:avLst/>
          </a:prstGeom>
          <a:noFill/>
          <a:ln w="9525" algn="ctr">
            <a:noFill/>
            <a:miter lim="800000"/>
            <a:headEnd/>
            <a:tailEnd/>
          </a:ln>
        </p:spPr>
        <p:txBody>
          <a:bodyPr lIns="182880">
            <a:spAutoFit/>
          </a:bodyPr>
          <a:lstStyle/>
          <a:p>
            <a:pPr marL="647700" indent="-647700" algn="just">
              <a:lnSpc>
                <a:spcPct val="120000"/>
              </a:lnSpc>
              <a:buFont typeface="Wingdings" pitchFamily="2" charset="2"/>
              <a:buChar char="v"/>
              <a:defRPr/>
            </a:pPr>
            <a:r>
              <a:rPr lang="en-US" sz="2800" baseline="0" dirty="0">
                <a:latin typeface="+mn-lt"/>
                <a:ea typeface="新細明體" pitchFamily="18" charset="-120"/>
                <a:cs typeface="+mn-cs"/>
              </a:rPr>
              <a:t>Excluding SCC, there are 1984 white lesions and 15 (0.8%) lesions/cases progress into cancer </a:t>
            </a:r>
            <a:r>
              <a:rPr lang="en-US" sz="2800" baseline="0" dirty="0">
                <a:solidFill>
                  <a:srgbClr val="FF0000"/>
                </a:solidFill>
                <a:latin typeface="+mn-lt"/>
                <a:ea typeface="新細明體" pitchFamily="18" charset="-120"/>
                <a:cs typeface="+mn-cs"/>
              </a:rPr>
              <a:t>(Figure 3). </a:t>
            </a:r>
          </a:p>
          <a:p>
            <a:pPr marL="647700" indent="-647700" algn="just">
              <a:lnSpc>
                <a:spcPct val="120000"/>
              </a:lnSpc>
              <a:buFont typeface="Wingdings" pitchFamily="2" charset="2"/>
              <a:buChar char="v"/>
              <a:defRPr/>
            </a:pPr>
            <a:r>
              <a:rPr lang="en-US" sz="2800" baseline="0" dirty="0">
                <a:latin typeface="+mn-lt"/>
                <a:ea typeface="新細明體" pitchFamily="18" charset="-120"/>
                <a:cs typeface="+mn-cs"/>
              </a:rPr>
              <a:t>Surprisingly, six of them were not </a:t>
            </a:r>
            <a:r>
              <a:rPr lang="en-US" sz="2800" baseline="0" dirty="0" err="1">
                <a:latin typeface="+mn-lt"/>
                <a:ea typeface="新細明體" pitchFamily="18" charset="-120"/>
                <a:cs typeface="+mn-cs"/>
              </a:rPr>
              <a:t>dysplasias</a:t>
            </a:r>
            <a:r>
              <a:rPr lang="en-US" sz="2800" baseline="0" dirty="0">
                <a:latin typeface="+mn-lt"/>
                <a:ea typeface="新細明體" pitchFamily="18" charset="-120"/>
                <a:cs typeface="+mn-cs"/>
              </a:rPr>
              <a:t>.</a:t>
            </a:r>
            <a:endParaRPr lang="en-US" sz="3000" baseline="0" dirty="0">
              <a:ea typeface="新細明體" pitchFamily="18" charset="-120"/>
              <a:cs typeface="+mn-cs"/>
            </a:endParaRPr>
          </a:p>
        </p:txBody>
      </p:sp>
      <p:sp>
        <p:nvSpPr>
          <p:cNvPr id="48" name="Text Box 38"/>
          <p:cNvSpPr txBox="1">
            <a:spLocks noChangeArrowheads="1"/>
          </p:cNvSpPr>
          <p:nvPr/>
        </p:nvSpPr>
        <p:spPr bwMode="auto">
          <a:xfrm>
            <a:off x="34674175" y="17572038"/>
            <a:ext cx="15827375" cy="2763837"/>
          </a:xfrm>
          <a:prstGeom prst="rect">
            <a:avLst/>
          </a:prstGeom>
          <a:noFill/>
          <a:ln w="9525" algn="ctr">
            <a:noFill/>
            <a:miter lim="800000"/>
            <a:headEnd/>
            <a:tailEnd/>
          </a:ln>
        </p:spPr>
        <p:txBody>
          <a:bodyPr lIns="182880">
            <a:spAutoFit/>
          </a:bodyPr>
          <a:lstStyle/>
          <a:p>
            <a:pPr marL="647700" indent="-647700" algn="just">
              <a:buFont typeface="Wingdings" pitchFamily="2" charset="2"/>
              <a:buChar char="v"/>
              <a:defRPr/>
            </a:pPr>
            <a:r>
              <a:rPr lang="en-US" sz="2800" baseline="0" dirty="0">
                <a:latin typeface="+mn-lt"/>
                <a:ea typeface="新細明體" pitchFamily="18" charset="-120"/>
                <a:cs typeface="+mn-cs"/>
              </a:rPr>
              <a:t>In the 15 progression cases, they were mainly male (53%), Caucasian (91%), and were ever smoker (71%). The average age was 64.53 ± 11.52 years.  The most common sites are </a:t>
            </a:r>
            <a:r>
              <a:rPr kumimoji="0" lang="en-US" sz="2800" baseline="0" dirty="0">
                <a:latin typeface="+mn-lt"/>
                <a:ea typeface="SimSun" pitchFamily="2" charset="-122"/>
                <a:cs typeface="+mn-cs"/>
              </a:rPr>
              <a:t>the floor of mouth and tongue (N = </a:t>
            </a:r>
            <a:r>
              <a:rPr lang="en-US" sz="2800" baseline="0" dirty="0">
                <a:latin typeface="+mn-lt"/>
                <a:ea typeface="新細明體" pitchFamily="18" charset="-120"/>
                <a:cs typeface="+mn-cs"/>
              </a:rPr>
              <a:t>9, 60%).</a:t>
            </a:r>
          </a:p>
          <a:p>
            <a:pPr marL="647700" indent="-647700" algn="just">
              <a:lnSpc>
                <a:spcPct val="120000"/>
              </a:lnSpc>
              <a:buFont typeface="Wingdings" pitchFamily="2" charset="2"/>
              <a:buChar char="v"/>
              <a:defRPr/>
            </a:pPr>
            <a:endParaRPr lang="en-US" sz="2800" baseline="0" dirty="0">
              <a:latin typeface="+mn-lt"/>
              <a:ea typeface="新細明體" pitchFamily="18" charset="-120"/>
              <a:cs typeface="+mn-cs"/>
            </a:endParaRPr>
          </a:p>
          <a:p>
            <a:pPr marL="647700" indent="-647700" algn="just">
              <a:buFont typeface="Wingdings" pitchFamily="2" charset="2"/>
              <a:buChar char="v"/>
              <a:defRPr/>
            </a:pPr>
            <a:r>
              <a:rPr lang="en-US" sz="2800" baseline="0" dirty="0">
                <a:latin typeface="+mn-lt"/>
                <a:ea typeface="新細明體" pitchFamily="18" charset="-120"/>
                <a:cs typeface="+mn-cs"/>
              </a:rPr>
              <a:t>The best risk indicator remains the presence of dysplasia (9/301, 3% dysplasia cases progressed).</a:t>
            </a:r>
            <a:endParaRPr lang="en-US" sz="3000" baseline="0" dirty="0">
              <a:ea typeface="新細明體" pitchFamily="18" charset="-120"/>
              <a:cs typeface="+mn-cs"/>
            </a:endParaRPr>
          </a:p>
        </p:txBody>
      </p:sp>
      <p:grpSp>
        <p:nvGrpSpPr>
          <p:cNvPr id="1050" name="Group 135"/>
          <p:cNvGrpSpPr>
            <a:grpSpLocks/>
          </p:cNvGrpSpPr>
          <p:nvPr/>
        </p:nvGrpSpPr>
        <p:grpSpPr bwMode="auto">
          <a:xfrm>
            <a:off x="34948813" y="3255963"/>
            <a:ext cx="15728950" cy="7277100"/>
            <a:chOff x="18808889" y="16082480"/>
            <a:chExt cx="15728594" cy="7276766"/>
          </a:xfrm>
        </p:grpSpPr>
        <p:graphicFrame>
          <p:nvGraphicFramePr>
            <p:cNvPr id="1029" name="Object 5"/>
            <p:cNvGraphicFramePr>
              <a:graphicFrameLocks noChangeAspect="1"/>
            </p:cNvGraphicFramePr>
            <p:nvPr/>
          </p:nvGraphicFramePr>
          <p:xfrm>
            <a:off x="25434758" y="17280354"/>
            <a:ext cx="9102725" cy="5792788"/>
          </p:xfrm>
          <a:graphic>
            <a:graphicData uri="http://schemas.openxmlformats.org/presentationml/2006/ole">
              <p:oleObj spid="_x0000_s1029" name="Worksheet" r:id="rId8" imgW="4581409" imgH="2838463" progId="Excel.Sheet.8">
                <p:link updateAutomatic="1"/>
              </p:oleObj>
            </a:graphicData>
          </a:graphic>
        </p:graphicFrame>
        <p:grpSp>
          <p:nvGrpSpPr>
            <p:cNvPr id="1076" name="Group 113"/>
            <p:cNvGrpSpPr>
              <a:grpSpLocks/>
            </p:cNvGrpSpPr>
            <p:nvPr/>
          </p:nvGrpSpPr>
          <p:grpSpPr bwMode="auto">
            <a:xfrm>
              <a:off x="18808889" y="16082480"/>
              <a:ext cx="11999815" cy="7276766"/>
              <a:chOff x="18776731" y="15925515"/>
              <a:chExt cx="11999815" cy="7276766"/>
            </a:xfrm>
          </p:grpSpPr>
          <p:cxnSp>
            <p:nvCxnSpPr>
              <p:cNvPr id="1077" name="Straight Connector 44"/>
              <p:cNvCxnSpPr>
                <a:cxnSpLocks noChangeShapeType="1"/>
              </p:cNvCxnSpPr>
              <p:nvPr/>
            </p:nvCxnSpPr>
            <p:spPr bwMode="auto">
              <a:xfrm>
                <a:off x="24110040" y="17698457"/>
                <a:ext cx="4042611" cy="96253"/>
              </a:xfrm>
              <a:prstGeom prst="line">
                <a:avLst/>
              </a:prstGeom>
              <a:noFill/>
              <a:ln w="25400" cmpd="dbl" algn="ctr">
                <a:solidFill>
                  <a:schemeClr val="tx1"/>
                </a:solidFill>
                <a:round/>
                <a:headEnd/>
                <a:tailEnd/>
              </a:ln>
            </p:spPr>
          </p:cxnSp>
          <p:cxnSp>
            <p:nvCxnSpPr>
              <p:cNvPr id="1078" name="Straight Connector 37"/>
              <p:cNvCxnSpPr>
                <a:cxnSpLocks noChangeShapeType="1"/>
              </p:cNvCxnSpPr>
              <p:nvPr/>
            </p:nvCxnSpPr>
            <p:spPr bwMode="auto">
              <a:xfrm>
                <a:off x="24309564" y="21651333"/>
                <a:ext cx="3217445" cy="258177"/>
              </a:xfrm>
              <a:prstGeom prst="line">
                <a:avLst/>
              </a:prstGeom>
              <a:noFill/>
              <a:ln w="25400" cmpd="dbl" algn="ctr">
                <a:solidFill>
                  <a:schemeClr val="tx1"/>
                </a:solidFill>
                <a:round/>
                <a:headEnd/>
                <a:tailEnd/>
              </a:ln>
            </p:spPr>
          </p:cxnSp>
          <p:cxnSp>
            <p:nvCxnSpPr>
              <p:cNvPr id="1079" name="Straight Connector 34"/>
              <p:cNvCxnSpPr>
                <a:cxnSpLocks noChangeShapeType="1"/>
              </p:cNvCxnSpPr>
              <p:nvPr/>
            </p:nvCxnSpPr>
            <p:spPr bwMode="auto">
              <a:xfrm flipV="1">
                <a:off x="22229379" y="17279007"/>
                <a:ext cx="1324304" cy="63062"/>
              </a:xfrm>
              <a:prstGeom prst="line">
                <a:avLst/>
              </a:prstGeom>
              <a:noFill/>
              <a:ln w="9525" algn="ctr">
                <a:noFill/>
                <a:round/>
                <a:headEnd/>
                <a:tailEnd/>
              </a:ln>
            </p:spPr>
          </p:cxnSp>
          <p:graphicFrame>
            <p:nvGraphicFramePr>
              <p:cNvPr id="31" name="Chart 30"/>
              <p:cNvGraphicFramePr/>
              <p:nvPr/>
            </p:nvGraphicFramePr>
            <p:xfrm>
              <a:off x="18776731" y="15925515"/>
              <a:ext cx="9393374" cy="7276766"/>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3" name="Chart 32"/>
              <p:cNvGraphicFramePr/>
              <p:nvPr/>
            </p:nvGraphicFramePr>
            <p:xfrm>
              <a:off x="24698939" y="16727406"/>
              <a:ext cx="6077607" cy="4294133"/>
            </p:xfrm>
            <a:graphic>
              <a:graphicData uri="http://schemas.openxmlformats.org/drawingml/2006/chart">
                <c:chart xmlns:c="http://schemas.openxmlformats.org/drawingml/2006/chart" xmlns:r="http://schemas.openxmlformats.org/officeDocument/2006/relationships" r:id="rId10"/>
              </a:graphicData>
            </a:graphic>
          </p:graphicFrame>
          <p:sp>
            <p:nvSpPr>
              <p:cNvPr id="1082" name="Oval 50"/>
              <p:cNvSpPr>
                <a:spLocks noChangeArrowheads="1"/>
              </p:cNvSpPr>
              <p:nvPr/>
            </p:nvSpPr>
            <p:spPr bwMode="auto">
              <a:xfrm rot="60000">
                <a:off x="28478553" y="16798943"/>
                <a:ext cx="182880" cy="182880"/>
              </a:xfrm>
              <a:prstGeom prst="ellipse">
                <a:avLst/>
              </a:prstGeom>
              <a:solidFill>
                <a:srgbClr val="FFFFFF"/>
              </a:solidFill>
              <a:ln w="9525" algn="ctr">
                <a:solidFill>
                  <a:schemeClr val="tx1"/>
                </a:solidFill>
                <a:round/>
                <a:headEnd/>
                <a:tailEnd/>
              </a:ln>
            </p:spPr>
            <p:txBody>
              <a:bodyPr>
                <a:spAutoFit/>
              </a:bodyPr>
              <a:lstStyle/>
              <a:p>
                <a:pPr marL="342900" indent="-342900"/>
                <a:endParaRPr kumimoji="0" lang="en-US"/>
              </a:p>
            </p:txBody>
          </p:sp>
          <p:sp>
            <p:nvSpPr>
              <p:cNvPr id="1083" name="Oval 52"/>
              <p:cNvSpPr>
                <a:spLocks noChangeArrowheads="1"/>
              </p:cNvSpPr>
              <p:nvPr/>
            </p:nvSpPr>
            <p:spPr bwMode="auto">
              <a:xfrm rot="60000">
                <a:off x="30251211" y="20205813"/>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84" name="Oval 53"/>
              <p:cNvSpPr>
                <a:spLocks noChangeArrowheads="1"/>
              </p:cNvSpPr>
              <p:nvPr/>
            </p:nvSpPr>
            <p:spPr bwMode="auto">
              <a:xfrm rot="60000">
                <a:off x="29688168" y="19475975"/>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85" name="Oval 54"/>
              <p:cNvSpPr>
                <a:spLocks noChangeArrowheads="1"/>
              </p:cNvSpPr>
              <p:nvPr/>
            </p:nvSpPr>
            <p:spPr bwMode="auto">
              <a:xfrm rot="60000">
                <a:off x="29673689" y="20157434"/>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86" name="Oval 55"/>
              <p:cNvSpPr>
                <a:spLocks noChangeArrowheads="1"/>
              </p:cNvSpPr>
              <p:nvPr/>
            </p:nvSpPr>
            <p:spPr bwMode="auto">
              <a:xfrm rot="60000">
                <a:off x="30211966" y="19273512"/>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87" name="Oval 56"/>
              <p:cNvSpPr>
                <a:spLocks noChangeArrowheads="1"/>
              </p:cNvSpPr>
              <p:nvPr/>
            </p:nvSpPr>
            <p:spPr bwMode="auto">
              <a:xfrm rot="60000">
                <a:off x="26547584" y="20121086"/>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88" name="Oval 57"/>
              <p:cNvSpPr>
                <a:spLocks noChangeArrowheads="1"/>
              </p:cNvSpPr>
              <p:nvPr/>
            </p:nvSpPr>
            <p:spPr bwMode="auto">
              <a:xfrm rot="60000">
                <a:off x="27245045" y="2065060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89" name="Oval 58"/>
              <p:cNvSpPr>
                <a:spLocks noChangeArrowheads="1"/>
              </p:cNvSpPr>
              <p:nvPr/>
            </p:nvSpPr>
            <p:spPr bwMode="auto">
              <a:xfrm rot="60000">
                <a:off x="30102391" y="19812857"/>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0" name="Oval 59"/>
              <p:cNvSpPr>
                <a:spLocks noChangeArrowheads="1"/>
              </p:cNvSpPr>
              <p:nvPr/>
            </p:nvSpPr>
            <p:spPr bwMode="auto">
              <a:xfrm rot="60000">
                <a:off x="29714153" y="1975570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1" name="Oval 60"/>
              <p:cNvSpPr>
                <a:spLocks noChangeArrowheads="1"/>
              </p:cNvSpPr>
              <p:nvPr/>
            </p:nvSpPr>
            <p:spPr bwMode="auto">
              <a:xfrm rot="60000">
                <a:off x="30374457" y="19778845"/>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2" name="Oval 61"/>
              <p:cNvSpPr>
                <a:spLocks noChangeArrowheads="1"/>
              </p:cNvSpPr>
              <p:nvPr/>
            </p:nvSpPr>
            <p:spPr bwMode="auto">
              <a:xfrm rot="60000">
                <a:off x="27234161" y="2108115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3" name="Oval 62"/>
              <p:cNvSpPr>
                <a:spLocks noChangeArrowheads="1"/>
              </p:cNvSpPr>
              <p:nvPr/>
            </p:nvSpPr>
            <p:spPr bwMode="auto">
              <a:xfrm rot="60000">
                <a:off x="27139203" y="20142193"/>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4" name="Oval 63"/>
              <p:cNvSpPr>
                <a:spLocks noChangeArrowheads="1"/>
              </p:cNvSpPr>
              <p:nvPr/>
            </p:nvSpPr>
            <p:spPr bwMode="auto">
              <a:xfrm rot="60000">
                <a:off x="29148213" y="1986612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5" name="Oval 64"/>
              <p:cNvSpPr>
                <a:spLocks noChangeArrowheads="1"/>
              </p:cNvSpPr>
              <p:nvPr/>
            </p:nvSpPr>
            <p:spPr bwMode="auto">
              <a:xfrm rot="60000">
                <a:off x="29506963" y="19784434"/>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6" name="Oval 65"/>
              <p:cNvSpPr>
                <a:spLocks noChangeArrowheads="1"/>
              </p:cNvSpPr>
              <p:nvPr/>
            </p:nvSpPr>
            <p:spPr bwMode="auto">
              <a:xfrm rot="60000">
                <a:off x="29919130" y="19690709"/>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7" name="Oval 66"/>
              <p:cNvSpPr>
                <a:spLocks noChangeArrowheads="1"/>
              </p:cNvSpPr>
              <p:nvPr/>
            </p:nvSpPr>
            <p:spPr bwMode="auto">
              <a:xfrm rot="60000">
                <a:off x="30574376" y="1952603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8" name="Oval 67"/>
              <p:cNvSpPr>
                <a:spLocks noChangeArrowheads="1"/>
              </p:cNvSpPr>
              <p:nvPr/>
            </p:nvSpPr>
            <p:spPr bwMode="auto">
              <a:xfrm rot="60000">
                <a:off x="30479428" y="19623042"/>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099" name="Oval 68"/>
              <p:cNvSpPr>
                <a:spLocks noChangeArrowheads="1"/>
              </p:cNvSpPr>
              <p:nvPr/>
            </p:nvSpPr>
            <p:spPr bwMode="auto">
              <a:xfrm rot="60000">
                <a:off x="29306864" y="19863225"/>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0" name="Oval 69"/>
              <p:cNvSpPr>
                <a:spLocks noChangeArrowheads="1"/>
              </p:cNvSpPr>
              <p:nvPr/>
            </p:nvSpPr>
            <p:spPr bwMode="auto">
              <a:xfrm rot="60000">
                <a:off x="26650836" y="20632236"/>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1" name="Oval 70"/>
              <p:cNvSpPr>
                <a:spLocks noChangeArrowheads="1"/>
              </p:cNvSpPr>
              <p:nvPr/>
            </p:nvSpPr>
            <p:spPr bwMode="auto">
              <a:xfrm rot="60000">
                <a:off x="27788959" y="20281182"/>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2" name="Oval 71"/>
              <p:cNvSpPr>
                <a:spLocks noChangeArrowheads="1"/>
              </p:cNvSpPr>
              <p:nvPr/>
            </p:nvSpPr>
            <p:spPr bwMode="auto">
              <a:xfrm rot="60000">
                <a:off x="28375547" y="18315984"/>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3" name="Oval 72"/>
              <p:cNvSpPr>
                <a:spLocks noChangeArrowheads="1"/>
              </p:cNvSpPr>
              <p:nvPr/>
            </p:nvSpPr>
            <p:spPr bwMode="auto">
              <a:xfrm rot="60000">
                <a:off x="29666757" y="18711504"/>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4" name="Oval 73"/>
              <p:cNvSpPr>
                <a:spLocks noChangeArrowheads="1"/>
              </p:cNvSpPr>
              <p:nvPr/>
            </p:nvSpPr>
            <p:spPr bwMode="auto">
              <a:xfrm rot="60000">
                <a:off x="29559999" y="18258073"/>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5" name="Oval 74"/>
              <p:cNvSpPr>
                <a:spLocks noChangeArrowheads="1"/>
              </p:cNvSpPr>
              <p:nvPr/>
            </p:nvSpPr>
            <p:spPr bwMode="auto">
              <a:xfrm rot="60000">
                <a:off x="29848874" y="18451162"/>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6" name="Oval 75"/>
              <p:cNvSpPr>
                <a:spLocks noChangeArrowheads="1"/>
              </p:cNvSpPr>
              <p:nvPr/>
            </p:nvSpPr>
            <p:spPr bwMode="auto">
              <a:xfrm rot="60000">
                <a:off x="30220424" y="18870644"/>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7" name="Oval 76"/>
              <p:cNvSpPr>
                <a:spLocks noChangeArrowheads="1"/>
              </p:cNvSpPr>
              <p:nvPr/>
            </p:nvSpPr>
            <p:spPr bwMode="auto">
              <a:xfrm rot="60000">
                <a:off x="29013569" y="18433256"/>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8" name="Oval 77"/>
              <p:cNvSpPr>
                <a:spLocks noChangeArrowheads="1"/>
              </p:cNvSpPr>
              <p:nvPr/>
            </p:nvSpPr>
            <p:spPr bwMode="auto">
              <a:xfrm rot="60000">
                <a:off x="29372166" y="18508314"/>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09" name="Oval 78"/>
              <p:cNvSpPr>
                <a:spLocks noChangeArrowheads="1"/>
              </p:cNvSpPr>
              <p:nvPr/>
            </p:nvSpPr>
            <p:spPr bwMode="auto">
              <a:xfrm rot="60000">
                <a:off x="29411867" y="18797339"/>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0" name="Oval 79"/>
              <p:cNvSpPr>
                <a:spLocks noChangeArrowheads="1"/>
              </p:cNvSpPr>
              <p:nvPr/>
            </p:nvSpPr>
            <p:spPr bwMode="auto">
              <a:xfrm rot="60000">
                <a:off x="29805667" y="19127361"/>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1" name="Oval 80"/>
              <p:cNvSpPr>
                <a:spLocks noChangeArrowheads="1"/>
              </p:cNvSpPr>
              <p:nvPr/>
            </p:nvSpPr>
            <p:spPr bwMode="auto">
              <a:xfrm rot="60000">
                <a:off x="28922739" y="18702776"/>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2" name="Oval 81"/>
              <p:cNvSpPr>
                <a:spLocks noChangeArrowheads="1"/>
              </p:cNvSpPr>
              <p:nvPr/>
            </p:nvSpPr>
            <p:spPr bwMode="auto">
              <a:xfrm rot="60000">
                <a:off x="29079102" y="19097415"/>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3" name="Oval 82"/>
              <p:cNvSpPr>
                <a:spLocks noChangeArrowheads="1"/>
              </p:cNvSpPr>
              <p:nvPr/>
            </p:nvSpPr>
            <p:spPr bwMode="auto">
              <a:xfrm rot="60000">
                <a:off x="29113468" y="1949921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4" name="Oval 83"/>
              <p:cNvSpPr>
                <a:spLocks noChangeArrowheads="1"/>
              </p:cNvSpPr>
              <p:nvPr/>
            </p:nvSpPr>
            <p:spPr bwMode="auto">
              <a:xfrm rot="60000">
                <a:off x="28831908" y="19280143"/>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5" name="Oval 84"/>
              <p:cNvSpPr>
                <a:spLocks noChangeArrowheads="1"/>
              </p:cNvSpPr>
              <p:nvPr/>
            </p:nvSpPr>
            <p:spPr bwMode="auto">
              <a:xfrm rot="60000">
                <a:off x="28751288" y="19609479"/>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6" name="Oval 85"/>
              <p:cNvSpPr>
                <a:spLocks noChangeArrowheads="1"/>
              </p:cNvSpPr>
              <p:nvPr/>
            </p:nvSpPr>
            <p:spPr bwMode="auto">
              <a:xfrm rot="60000">
                <a:off x="29404551" y="19203942"/>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7" name="Oval 86"/>
              <p:cNvSpPr>
                <a:spLocks noChangeArrowheads="1"/>
              </p:cNvSpPr>
              <p:nvPr/>
            </p:nvSpPr>
            <p:spPr bwMode="auto">
              <a:xfrm rot="60000">
                <a:off x="26712558" y="1928441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8" name="Oval 87"/>
              <p:cNvSpPr>
                <a:spLocks noChangeArrowheads="1"/>
              </p:cNvSpPr>
              <p:nvPr/>
            </p:nvSpPr>
            <p:spPr bwMode="auto">
              <a:xfrm rot="60000">
                <a:off x="27408416" y="19665181"/>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19" name="Oval 88"/>
              <p:cNvSpPr>
                <a:spLocks noChangeArrowheads="1"/>
              </p:cNvSpPr>
              <p:nvPr/>
            </p:nvSpPr>
            <p:spPr bwMode="auto">
              <a:xfrm rot="60000">
                <a:off x="27862265" y="18003335"/>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0" name="Oval 89"/>
              <p:cNvSpPr>
                <a:spLocks noChangeArrowheads="1"/>
              </p:cNvSpPr>
              <p:nvPr/>
            </p:nvSpPr>
            <p:spPr bwMode="auto">
              <a:xfrm rot="60000">
                <a:off x="27354619" y="1839805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1" name="Oval 90"/>
              <p:cNvSpPr>
                <a:spLocks noChangeArrowheads="1"/>
              </p:cNvSpPr>
              <p:nvPr/>
            </p:nvSpPr>
            <p:spPr bwMode="auto">
              <a:xfrm rot="60000">
                <a:off x="27470901" y="1921903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2" name="Oval 91"/>
              <p:cNvSpPr>
                <a:spLocks noChangeArrowheads="1"/>
              </p:cNvSpPr>
              <p:nvPr/>
            </p:nvSpPr>
            <p:spPr bwMode="auto">
              <a:xfrm rot="60000">
                <a:off x="27965591" y="18750477"/>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3" name="Oval 92"/>
              <p:cNvSpPr>
                <a:spLocks noChangeArrowheads="1"/>
              </p:cNvSpPr>
              <p:nvPr/>
            </p:nvSpPr>
            <p:spPr bwMode="auto">
              <a:xfrm rot="60000">
                <a:off x="28313520" y="20047249"/>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4" name="Oval 93"/>
              <p:cNvSpPr>
                <a:spLocks noChangeArrowheads="1"/>
              </p:cNvSpPr>
              <p:nvPr/>
            </p:nvSpPr>
            <p:spPr bwMode="auto">
              <a:xfrm rot="60000">
                <a:off x="27864168" y="20850852"/>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5" name="Oval 94"/>
              <p:cNvSpPr>
                <a:spLocks noChangeArrowheads="1"/>
              </p:cNvSpPr>
              <p:nvPr/>
            </p:nvSpPr>
            <p:spPr bwMode="auto">
              <a:xfrm rot="60000">
                <a:off x="28267572" y="19612221"/>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6" name="Oval 95"/>
              <p:cNvSpPr>
                <a:spLocks noChangeArrowheads="1"/>
              </p:cNvSpPr>
              <p:nvPr/>
            </p:nvSpPr>
            <p:spPr bwMode="auto">
              <a:xfrm rot="60000">
                <a:off x="27814867" y="19828554"/>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7" name="Oval 96"/>
              <p:cNvSpPr>
                <a:spLocks noChangeArrowheads="1"/>
              </p:cNvSpPr>
              <p:nvPr/>
            </p:nvSpPr>
            <p:spPr bwMode="auto">
              <a:xfrm rot="60000">
                <a:off x="29195915" y="2172159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8" name="Oval 97"/>
              <p:cNvSpPr>
                <a:spLocks noChangeArrowheads="1"/>
              </p:cNvSpPr>
              <p:nvPr/>
            </p:nvSpPr>
            <p:spPr bwMode="auto">
              <a:xfrm rot="60000">
                <a:off x="28384231" y="2100813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29" name="Oval 98"/>
              <p:cNvSpPr>
                <a:spLocks noChangeArrowheads="1"/>
              </p:cNvSpPr>
              <p:nvPr/>
            </p:nvSpPr>
            <p:spPr bwMode="auto">
              <a:xfrm rot="60000">
                <a:off x="28178874" y="21711303"/>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0" name="Oval 99"/>
              <p:cNvSpPr>
                <a:spLocks noChangeArrowheads="1"/>
              </p:cNvSpPr>
              <p:nvPr/>
            </p:nvSpPr>
            <p:spPr bwMode="auto">
              <a:xfrm rot="60000">
                <a:off x="29036124" y="2080703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1" name="Oval 100"/>
              <p:cNvSpPr>
                <a:spLocks noChangeArrowheads="1"/>
              </p:cNvSpPr>
              <p:nvPr/>
            </p:nvSpPr>
            <p:spPr bwMode="auto">
              <a:xfrm rot="60000">
                <a:off x="30419035" y="20892093"/>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2" name="Oval 101"/>
              <p:cNvSpPr>
                <a:spLocks noChangeArrowheads="1"/>
              </p:cNvSpPr>
              <p:nvPr/>
            </p:nvSpPr>
            <p:spPr bwMode="auto">
              <a:xfrm rot="60000">
                <a:off x="29814735" y="19848137"/>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3" name="Oval 102"/>
              <p:cNvSpPr>
                <a:spLocks noChangeArrowheads="1"/>
              </p:cNvSpPr>
              <p:nvPr/>
            </p:nvSpPr>
            <p:spPr bwMode="auto">
              <a:xfrm rot="60000">
                <a:off x="29463074" y="2047701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4" name="Oval 103"/>
              <p:cNvSpPr>
                <a:spLocks noChangeArrowheads="1"/>
              </p:cNvSpPr>
              <p:nvPr/>
            </p:nvSpPr>
            <p:spPr bwMode="auto">
              <a:xfrm rot="60000">
                <a:off x="29778999" y="2065486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5" name="Oval 104"/>
              <p:cNvSpPr>
                <a:spLocks noChangeArrowheads="1"/>
              </p:cNvSpPr>
              <p:nvPr/>
            </p:nvSpPr>
            <p:spPr bwMode="auto">
              <a:xfrm rot="60000">
                <a:off x="29019132" y="2022890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6" name="Oval 105"/>
              <p:cNvSpPr>
                <a:spLocks noChangeArrowheads="1"/>
              </p:cNvSpPr>
              <p:nvPr/>
            </p:nvSpPr>
            <p:spPr bwMode="auto">
              <a:xfrm rot="60000">
                <a:off x="30160228" y="20782273"/>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7" name="Oval 106"/>
              <p:cNvSpPr>
                <a:spLocks noChangeArrowheads="1"/>
              </p:cNvSpPr>
              <p:nvPr/>
            </p:nvSpPr>
            <p:spPr bwMode="auto">
              <a:xfrm rot="60000">
                <a:off x="26594523" y="19698328"/>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8" name="Oval 107"/>
              <p:cNvSpPr>
                <a:spLocks noChangeArrowheads="1"/>
              </p:cNvSpPr>
              <p:nvPr/>
            </p:nvSpPr>
            <p:spPr bwMode="auto">
              <a:xfrm rot="60000">
                <a:off x="30102239" y="19619231"/>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39" name="Oval 108"/>
              <p:cNvSpPr>
                <a:spLocks noChangeArrowheads="1"/>
              </p:cNvSpPr>
              <p:nvPr/>
            </p:nvSpPr>
            <p:spPr bwMode="auto">
              <a:xfrm rot="60000">
                <a:off x="27642198" y="21200915"/>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40" name="Oval 109"/>
              <p:cNvSpPr>
                <a:spLocks noChangeArrowheads="1"/>
              </p:cNvSpPr>
              <p:nvPr/>
            </p:nvSpPr>
            <p:spPr bwMode="auto">
              <a:xfrm rot="60000">
                <a:off x="30389208" y="19536861"/>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41" name="Oval 110"/>
              <p:cNvSpPr>
                <a:spLocks noChangeArrowheads="1"/>
              </p:cNvSpPr>
              <p:nvPr/>
            </p:nvSpPr>
            <p:spPr bwMode="auto">
              <a:xfrm rot="60000">
                <a:off x="30251667" y="19691776"/>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42" name="Oval 111"/>
              <p:cNvSpPr>
                <a:spLocks noChangeArrowheads="1"/>
              </p:cNvSpPr>
              <p:nvPr/>
            </p:nvSpPr>
            <p:spPr bwMode="auto">
              <a:xfrm rot="60000">
                <a:off x="26996743" y="21251870"/>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sp>
            <p:nvSpPr>
              <p:cNvPr id="1143" name="Oval 112"/>
              <p:cNvSpPr>
                <a:spLocks noChangeArrowheads="1"/>
              </p:cNvSpPr>
              <p:nvPr/>
            </p:nvSpPr>
            <p:spPr bwMode="auto">
              <a:xfrm rot="60000">
                <a:off x="28949029" y="19907345"/>
                <a:ext cx="116958" cy="91440"/>
              </a:xfrm>
              <a:prstGeom prst="ellipse">
                <a:avLst/>
              </a:prstGeom>
              <a:solidFill>
                <a:srgbClr val="FFFFFF"/>
              </a:solidFill>
              <a:ln w="9525" algn="ctr">
                <a:noFill/>
                <a:round/>
                <a:headEnd/>
                <a:tailEnd/>
              </a:ln>
            </p:spPr>
            <p:txBody>
              <a:bodyPr>
                <a:spAutoFit/>
              </a:bodyPr>
              <a:lstStyle/>
              <a:p>
                <a:pPr marL="342900" indent="-342900"/>
                <a:endParaRPr kumimoji="0" lang="en-US"/>
              </a:p>
            </p:txBody>
          </p:sp>
        </p:grpSp>
      </p:grpSp>
      <p:sp>
        <p:nvSpPr>
          <p:cNvPr id="1051" name="Text Box 9"/>
          <p:cNvSpPr txBox="1">
            <a:spLocks noChangeArrowheads="1"/>
          </p:cNvSpPr>
          <p:nvPr/>
        </p:nvSpPr>
        <p:spPr bwMode="auto">
          <a:xfrm>
            <a:off x="34939288" y="10018713"/>
            <a:ext cx="15352712" cy="1816100"/>
          </a:xfrm>
          <a:prstGeom prst="rect">
            <a:avLst/>
          </a:prstGeom>
          <a:noFill/>
          <a:ln w="9525">
            <a:noFill/>
            <a:miter lim="800000"/>
            <a:headEnd/>
            <a:tailEnd/>
          </a:ln>
        </p:spPr>
        <p:txBody>
          <a:bodyPr lIns="91399" tIns="45697" rIns="91399" bIns="45697">
            <a:spAutoFit/>
          </a:bodyPr>
          <a:lstStyle/>
          <a:p>
            <a:r>
              <a:rPr kumimoji="0" lang="en-US" altLang="zh-TW" sz="2400" b="1" baseline="0" dirty="0">
                <a:ea typeface="SimSun"/>
                <a:cs typeface="SimSun"/>
              </a:rPr>
              <a:t>Figure 2. Anatomical site distribution and presence of </a:t>
            </a:r>
            <a:r>
              <a:rPr kumimoji="0" lang="en-US" altLang="zh-TW" sz="2400" b="1" baseline="0" dirty="0" err="1">
                <a:ea typeface="SimSun"/>
                <a:cs typeface="SimSun"/>
              </a:rPr>
              <a:t>squamous</a:t>
            </a:r>
            <a:r>
              <a:rPr kumimoji="0" lang="en-US" altLang="zh-TW" sz="2400" b="1" baseline="0" dirty="0">
                <a:ea typeface="SimSun"/>
                <a:cs typeface="SimSun"/>
              </a:rPr>
              <a:t> cell carcinoma (SCC).</a:t>
            </a:r>
          </a:p>
          <a:p>
            <a:r>
              <a:rPr kumimoji="0" lang="en-US" sz="2200" baseline="0" dirty="0">
                <a:ea typeface="SimSun"/>
                <a:cs typeface="SimSun"/>
              </a:rPr>
              <a:t>Left pie chart: showing the proportion of the white lesions among all mucosal biopsies in 1995-1998 (Yellow slice represents white lesions among all mucosal biopsies and light blue represents the rest). Right pie chart: showing the anatomical distribution of these clinically white lesions and each white dot represents a progressed biopsy.  It is shown to have a higher proportional distribution at the floor of mouth and tongue.</a:t>
            </a:r>
            <a:endParaRPr lang="en-US" sz="2200" baseline="0" dirty="0"/>
          </a:p>
        </p:txBody>
      </p:sp>
      <p:grpSp>
        <p:nvGrpSpPr>
          <p:cNvPr id="1052" name="Group 131"/>
          <p:cNvGrpSpPr>
            <a:grpSpLocks/>
          </p:cNvGrpSpPr>
          <p:nvPr/>
        </p:nvGrpSpPr>
        <p:grpSpPr bwMode="auto">
          <a:xfrm>
            <a:off x="34926588" y="12179300"/>
            <a:ext cx="14884400" cy="5221288"/>
            <a:chOff x="28910459" y="6610706"/>
            <a:chExt cx="14883479" cy="5221704"/>
          </a:xfrm>
        </p:grpSpPr>
        <p:graphicFrame>
          <p:nvGraphicFramePr>
            <p:cNvPr id="115" name="Chart 114"/>
            <p:cNvGraphicFramePr/>
            <p:nvPr/>
          </p:nvGraphicFramePr>
          <p:xfrm>
            <a:off x="35299644" y="6610706"/>
            <a:ext cx="8494294" cy="5221704"/>
          </p:xfrm>
          <a:graphic>
            <a:graphicData uri="http://schemas.openxmlformats.org/drawingml/2006/chart">
              <c:chart xmlns:c="http://schemas.openxmlformats.org/drawingml/2006/chart" xmlns:r="http://schemas.openxmlformats.org/officeDocument/2006/relationships" r:id="rId11"/>
            </a:graphicData>
          </a:graphic>
        </p:graphicFrame>
        <p:sp>
          <p:nvSpPr>
            <p:cNvPr id="1060" name="Isosceles Triangle 115"/>
            <p:cNvSpPr>
              <a:spLocks noChangeArrowheads="1"/>
            </p:cNvSpPr>
            <p:nvPr/>
          </p:nvSpPr>
          <p:spPr bwMode="auto">
            <a:xfrm>
              <a:off x="38850123" y="8831608"/>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1" name="Isosceles Triangle 116"/>
            <p:cNvSpPr>
              <a:spLocks noChangeArrowheads="1"/>
            </p:cNvSpPr>
            <p:nvPr/>
          </p:nvSpPr>
          <p:spPr bwMode="auto">
            <a:xfrm>
              <a:off x="36233091" y="9017649"/>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2" name="Isosceles Triangle 117"/>
            <p:cNvSpPr>
              <a:spLocks noChangeArrowheads="1"/>
            </p:cNvSpPr>
            <p:nvPr/>
          </p:nvSpPr>
          <p:spPr bwMode="auto">
            <a:xfrm>
              <a:off x="37509284" y="10769841"/>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3" name="Isosceles Triangle 118"/>
            <p:cNvSpPr>
              <a:spLocks noChangeArrowheads="1"/>
            </p:cNvSpPr>
            <p:nvPr/>
          </p:nvSpPr>
          <p:spPr bwMode="auto">
            <a:xfrm>
              <a:off x="37789707" y="7351722"/>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4" name="Isosceles Triangle 119"/>
            <p:cNvSpPr>
              <a:spLocks noChangeArrowheads="1"/>
            </p:cNvSpPr>
            <p:nvPr/>
          </p:nvSpPr>
          <p:spPr bwMode="auto">
            <a:xfrm>
              <a:off x="37764344" y="8864563"/>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5" name="Isosceles Triangle 120"/>
            <p:cNvSpPr>
              <a:spLocks noChangeArrowheads="1"/>
            </p:cNvSpPr>
            <p:nvPr/>
          </p:nvSpPr>
          <p:spPr bwMode="auto">
            <a:xfrm>
              <a:off x="40198587" y="9589851"/>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6" name="Isosceles Triangle 121"/>
            <p:cNvSpPr>
              <a:spLocks noChangeArrowheads="1"/>
            </p:cNvSpPr>
            <p:nvPr/>
          </p:nvSpPr>
          <p:spPr bwMode="auto">
            <a:xfrm>
              <a:off x="38802686" y="10834014"/>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7" name="Isosceles Triangle 122"/>
            <p:cNvSpPr>
              <a:spLocks noChangeArrowheads="1"/>
            </p:cNvSpPr>
            <p:nvPr/>
          </p:nvSpPr>
          <p:spPr bwMode="auto">
            <a:xfrm>
              <a:off x="38913245" y="8457619"/>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8" name="Isosceles Triangle 123"/>
            <p:cNvSpPr>
              <a:spLocks noChangeArrowheads="1"/>
            </p:cNvSpPr>
            <p:nvPr/>
          </p:nvSpPr>
          <p:spPr bwMode="auto">
            <a:xfrm>
              <a:off x="39446986" y="8469213"/>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69" name="Isosceles Triangle 124"/>
            <p:cNvSpPr>
              <a:spLocks noChangeArrowheads="1"/>
            </p:cNvSpPr>
            <p:nvPr/>
          </p:nvSpPr>
          <p:spPr bwMode="auto">
            <a:xfrm>
              <a:off x="39233709" y="7931537"/>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70" name="Isosceles Triangle 125"/>
            <p:cNvSpPr>
              <a:spLocks noChangeArrowheads="1"/>
            </p:cNvSpPr>
            <p:nvPr/>
          </p:nvSpPr>
          <p:spPr bwMode="auto">
            <a:xfrm>
              <a:off x="39695121" y="8111755"/>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71" name="Isosceles Triangle 126"/>
            <p:cNvSpPr>
              <a:spLocks noChangeArrowheads="1"/>
            </p:cNvSpPr>
            <p:nvPr/>
          </p:nvSpPr>
          <p:spPr bwMode="auto">
            <a:xfrm>
              <a:off x="39946954" y="8507354"/>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72" name="Isosceles Triangle 127"/>
            <p:cNvSpPr>
              <a:spLocks noChangeArrowheads="1"/>
            </p:cNvSpPr>
            <p:nvPr/>
          </p:nvSpPr>
          <p:spPr bwMode="auto">
            <a:xfrm>
              <a:off x="39670706" y="7407874"/>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73" name="Isosceles Triangle 128"/>
            <p:cNvSpPr>
              <a:spLocks noChangeArrowheads="1"/>
            </p:cNvSpPr>
            <p:nvPr/>
          </p:nvSpPr>
          <p:spPr bwMode="auto">
            <a:xfrm>
              <a:off x="40288275" y="7807769"/>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74" name="Isosceles Triangle 129"/>
            <p:cNvSpPr>
              <a:spLocks noChangeArrowheads="1"/>
            </p:cNvSpPr>
            <p:nvPr/>
          </p:nvSpPr>
          <p:spPr bwMode="auto">
            <a:xfrm>
              <a:off x="40622309" y="8399472"/>
              <a:ext cx="182880" cy="182880"/>
            </a:xfrm>
            <a:prstGeom prst="triangle">
              <a:avLst>
                <a:gd name="adj" fmla="val 50000"/>
              </a:avLst>
            </a:prstGeom>
            <a:solidFill>
              <a:srgbClr val="FFFFFF"/>
            </a:solidFill>
            <a:ln w="9525" algn="ctr">
              <a:solidFill>
                <a:schemeClr val="tx1"/>
              </a:solidFill>
              <a:round/>
              <a:headEnd/>
              <a:tailEnd/>
            </a:ln>
          </p:spPr>
          <p:txBody>
            <a:bodyPr wrap="none">
              <a:spAutoFit/>
            </a:bodyPr>
            <a:lstStyle/>
            <a:p>
              <a:pPr marL="342900" indent="-342900"/>
              <a:endParaRPr kumimoji="0" lang="en-US"/>
            </a:p>
          </p:txBody>
        </p:sp>
        <p:sp>
          <p:nvSpPr>
            <p:cNvPr id="1075" name="Text Box 9"/>
            <p:cNvSpPr txBox="1">
              <a:spLocks noChangeArrowheads="1"/>
            </p:cNvSpPr>
            <p:nvPr/>
          </p:nvSpPr>
          <p:spPr bwMode="auto">
            <a:xfrm>
              <a:off x="28910459" y="7322808"/>
              <a:ext cx="6124490" cy="3077719"/>
            </a:xfrm>
            <a:prstGeom prst="rect">
              <a:avLst/>
            </a:prstGeom>
            <a:noFill/>
            <a:ln w="9525">
              <a:noFill/>
              <a:miter lim="800000"/>
              <a:headEnd/>
              <a:tailEnd/>
            </a:ln>
          </p:spPr>
          <p:txBody>
            <a:bodyPr lIns="91399" tIns="45697" rIns="91399" bIns="45697">
              <a:spAutoFit/>
            </a:bodyPr>
            <a:lstStyle/>
            <a:p>
              <a:r>
                <a:rPr kumimoji="0" lang="en-US" altLang="zh-TW" sz="2400" b="1" baseline="0">
                  <a:ea typeface="SimSun"/>
                  <a:cs typeface="SimSun"/>
                </a:rPr>
                <a:t>Figure 3</a:t>
              </a:r>
              <a:r>
                <a:rPr kumimoji="0" lang="en-US" altLang="zh-CN" sz="2400" b="1" baseline="0">
                  <a:ea typeface="SimSun"/>
                  <a:cs typeface="SimSun"/>
                </a:rPr>
                <a:t>. Cases of progression in the white lesions and their anatomical distribution.</a:t>
              </a:r>
            </a:p>
            <a:p>
              <a:r>
                <a:rPr kumimoji="0" lang="en-US" altLang="zh-CN" sz="2200" baseline="0">
                  <a:ea typeface="SimSun"/>
                  <a:cs typeface="SimSun"/>
                </a:rPr>
                <a:t>15 cases out of 1984 white lesions have later progressed into cancer. Progression cases are shown as white triangles.</a:t>
              </a:r>
            </a:p>
            <a:p>
              <a:endParaRPr lang="en-US" sz="2800" baseline="0"/>
            </a:p>
            <a:p>
              <a:endParaRPr kumimoji="0" lang="en-US" altLang="zh-TW" sz="2800" baseline="0">
                <a:ea typeface="SimSun"/>
                <a:cs typeface="SimSun"/>
              </a:endParaRPr>
            </a:p>
          </p:txBody>
        </p:sp>
      </p:grpSp>
      <p:sp>
        <p:nvSpPr>
          <p:cNvPr id="1053" name="TextBox 130"/>
          <p:cNvSpPr txBox="1">
            <a:spLocks noChangeArrowheads="1"/>
          </p:cNvSpPr>
          <p:nvPr/>
        </p:nvSpPr>
        <p:spPr bwMode="auto">
          <a:xfrm>
            <a:off x="39639875" y="6665913"/>
            <a:ext cx="871538" cy="503237"/>
          </a:xfrm>
          <a:prstGeom prst="rect">
            <a:avLst/>
          </a:prstGeom>
          <a:noFill/>
          <a:ln w="9525">
            <a:noFill/>
            <a:miter lim="800000"/>
            <a:headEnd/>
            <a:tailEnd/>
          </a:ln>
        </p:spPr>
        <p:txBody>
          <a:bodyPr wrap="none">
            <a:spAutoFit/>
          </a:bodyPr>
          <a:lstStyle/>
          <a:p>
            <a:r>
              <a:rPr lang="en-US" sz="4000" b="1"/>
              <a:t>26%</a:t>
            </a:r>
          </a:p>
        </p:txBody>
      </p:sp>
      <p:sp>
        <p:nvSpPr>
          <p:cNvPr id="137" name="Text Box 38"/>
          <p:cNvSpPr txBox="1">
            <a:spLocks noChangeArrowheads="1"/>
          </p:cNvSpPr>
          <p:nvPr/>
        </p:nvSpPr>
        <p:spPr bwMode="auto">
          <a:xfrm>
            <a:off x="971550" y="18175288"/>
            <a:ext cx="15827375" cy="5607050"/>
          </a:xfrm>
          <a:prstGeom prst="rect">
            <a:avLst/>
          </a:prstGeom>
          <a:noFill/>
          <a:ln w="9525" algn="ctr">
            <a:noFill/>
            <a:miter lim="800000"/>
            <a:headEnd/>
            <a:tailEnd/>
          </a:ln>
        </p:spPr>
        <p:txBody>
          <a:bodyPr lIns="182880">
            <a:spAutoFit/>
          </a:bodyPr>
          <a:lstStyle/>
          <a:p>
            <a:pPr marL="647700" indent="-647700" algn="just">
              <a:defRPr/>
            </a:pPr>
            <a:r>
              <a:rPr kumimoji="0" lang="en-US" altLang="zh-CN" sz="4000" b="1" u="sng" baseline="0" dirty="0">
                <a:solidFill>
                  <a:srgbClr val="333399"/>
                </a:solidFill>
                <a:ea typeface="SimSun" pitchFamily="2" charset="-122"/>
                <a:cs typeface="+mn-cs"/>
              </a:rPr>
              <a:t>RESULTS</a:t>
            </a:r>
          </a:p>
          <a:p>
            <a:pPr marL="647700" indent="-647700" algn="just">
              <a:defRPr/>
            </a:pPr>
            <a:endParaRPr kumimoji="0" lang="en-CA" altLang="zh-TW" sz="1600" baseline="0" dirty="0">
              <a:ea typeface="新細明體" pitchFamily="18" charset="-120"/>
              <a:cs typeface="+mn-cs"/>
            </a:endParaRPr>
          </a:p>
          <a:p>
            <a:pPr marL="647700" indent="-647700" algn="just">
              <a:lnSpc>
                <a:spcPct val="120000"/>
              </a:lnSpc>
              <a:buFont typeface="Wingdings" pitchFamily="2" charset="2"/>
              <a:buChar char="v"/>
              <a:defRPr/>
            </a:pPr>
            <a:r>
              <a:rPr lang="en-US" sz="2800" baseline="0" dirty="0">
                <a:ea typeface="新細明體" pitchFamily="18" charset="-120"/>
                <a:cs typeface="+mn-cs"/>
              </a:rPr>
              <a:t>The incidence of mucosal biopsy has increased ~ 1.22 times (0.33,1995 vs. 0.41, 1998, per 1,000 persons in BC).</a:t>
            </a:r>
          </a:p>
          <a:p>
            <a:pPr marL="647700" indent="-647700" algn="just">
              <a:lnSpc>
                <a:spcPct val="120000"/>
              </a:lnSpc>
              <a:buFont typeface="Wingdings" pitchFamily="2" charset="2"/>
              <a:buChar char="v"/>
              <a:defRPr/>
            </a:pPr>
            <a:r>
              <a:rPr lang="en-US" sz="2800" baseline="0" dirty="0">
                <a:latin typeface="+mn-lt"/>
                <a:ea typeface="新細明體" pitchFamily="18" charset="-120"/>
                <a:cs typeface="+mn-cs"/>
              </a:rPr>
              <a:t>There is no true increment of the number of biopsies per dentist over years </a:t>
            </a:r>
            <a:r>
              <a:rPr lang="en-US" sz="2800" baseline="0" dirty="0">
                <a:ea typeface="新細明體" pitchFamily="18" charset="-120"/>
                <a:cs typeface="+mn-cs"/>
              </a:rPr>
              <a:t>(0.6 dentists/1000 residents/ year).</a:t>
            </a:r>
            <a:endParaRPr lang="en-US" sz="2800" baseline="0" dirty="0">
              <a:latin typeface="+mn-lt"/>
              <a:ea typeface="新細明體" pitchFamily="18" charset="-120"/>
              <a:cs typeface="+mn-cs"/>
            </a:endParaRPr>
          </a:p>
          <a:p>
            <a:pPr marL="647700" indent="-647700" algn="just">
              <a:lnSpc>
                <a:spcPct val="120000"/>
              </a:lnSpc>
              <a:buFont typeface="Wingdings" pitchFamily="2" charset="2"/>
              <a:buChar char="v"/>
              <a:defRPr/>
            </a:pPr>
            <a:r>
              <a:rPr lang="en-US" sz="2800" baseline="0" dirty="0">
                <a:latin typeface="+mn-lt"/>
                <a:ea typeface="新細明體" pitchFamily="18" charset="-120"/>
                <a:cs typeface="+mn-cs"/>
              </a:rPr>
              <a:t>However, the incidence of precancerous and cancerous lesions has increased ~1.39 times. (Figure 1).</a:t>
            </a:r>
          </a:p>
          <a:p>
            <a:pPr marL="647700" indent="-647700" algn="just">
              <a:lnSpc>
                <a:spcPct val="120000"/>
              </a:lnSpc>
              <a:buFont typeface="Wingdings" pitchFamily="2" charset="2"/>
              <a:buChar char="v"/>
              <a:defRPr/>
            </a:pPr>
            <a:r>
              <a:rPr lang="en-US" sz="2800" baseline="0" dirty="0">
                <a:ea typeface="新細明體" pitchFamily="18" charset="-120"/>
                <a:cs typeface="+mn-cs"/>
              </a:rPr>
              <a:t>From 1995-1998, 5917 (43%) mucosal biopsies from a total of 13,827 biopsy samples were identified.</a:t>
            </a:r>
            <a:endParaRPr lang="en-US" sz="2800" baseline="0" dirty="0">
              <a:latin typeface="+mn-lt"/>
              <a:ea typeface="新細明體" pitchFamily="18" charset="-120"/>
              <a:cs typeface="+mn-cs"/>
            </a:endParaRPr>
          </a:p>
          <a:p>
            <a:pPr marL="647700" indent="-647700" algn="just">
              <a:lnSpc>
                <a:spcPct val="120000"/>
              </a:lnSpc>
              <a:buFont typeface="Wingdings" pitchFamily="2" charset="2"/>
              <a:buChar char="v"/>
              <a:defRPr/>
            </a:pPr>
            <a:endParaRPr lang="en-US" sz="2800" baseline="0" dirty="0">
              <a:latin typeface="+mn-lt"/>
              <a:ea typeface="新細明體" pitchFamily="18" charset="-120"/>
              <a:cs typeface="+mn-cs"/>
            </a:endParaRPr>
          </a:p>
        </p:txBody>
      </p:sp>
      <p:graphicFrame>
        <p:nvGraphicFramePr>
          <p:cNvPr id="1028" name="Object 4"/>
          <p:cNvGraphicFramePr>
            <a:graphicFrameLocks noChangeAspect="1"/>
          </p:cNvGraphicFramePr>
          <p:nvPr/>
        </p:nvGraphicFramePr>
        <p:xfrm>
          <a:off x="18791238" y="11117263"/>
          <a:ext cx="11926887" cy="7056437"/>
        </p:xfrm>
        <a:graphic>
          <a:graphicData uri="http://schemas.openxmlformats.org/presentationml/2006/ole">
            <p:oleObj spid="_x0000_s1028" name="Worksheet" r:id="rId8" imgW="4829214" imgH="2857384" progId="Excel.Sheet.8">
              <p:link updateAutomatic="1"/>
            </p:oleObj>
          </a:graphicData>
        </a:graphic>
      </p:graphicFrame>
      <p:sp>
        <p:nvSpPr>
          <p:cNvPr id="1055" name="TextBox 1"/>
          <p:cNvSpPr txBox="1">
            <a:spLocks noChangeArrowheads="1"/>
          </p:cNvSpPr>
          <p:nvPr/>
        </p:nvSpPr>
        <p:spPr bwMode="auto">
          <a:xfrm>
            <a:off x="47317025" y="5041900"/>
            <a:ext cx="3521075" cy="1822450"/>
          </a:xfrm>
          <a:prstGeom prst="rect">
            <a:avLst/>
          </a:prstGeom>
          <a:noFill/>
          <a:ln w="9525">
            <a:noFill/>
            <a:miter lim="800000"/>
            <a:headEnd/>
            <a:tailEnd/>
          </a:ln>
        </p:spPr>
        <p:txBody>
          <a:bodyPr/>
          <a:lstStyle/>
          <a:p>
            <a:r>
              <a:rPr lang="en-US" b="1" u="sng"/>
              <a:t>Anatomical site</a:t>
            </a:r>
            <a:endParaRPr lang="en-US" sz="900" b="1" u="sng"/>
          </a:p>
        </p:txBody>
      </p:sp>
      <p:sp>
        <p:nvSpPr>
          <p:cNvPr id="1056" name="TextBox 148"/>
          <p:cNvSpPr txBox="1">
            <a:spLocks noChangeArrowheads="1"/>
          </p:cNvSpPr>
          <p:nvPr/>
        </p:nvSpPr>
        <p:spPr bwMode="auto">
          <a:xfrm>
            <a:off x="46591538" y="6954838"/>
            <a:ext cx="481012" cy="338137"/>
          </a:xfrm>
          <a:prstGeom prst="rect">
            <a:avLst/>
          </a:prstGeom>
          <a:noFill/>
          <a:ln w="9525">
            <a:noFill/>
            <a:miter lim="800000"/>
            <a:headEnd/>
            <a:tailEnd/>
          </a:ln>
        </p:spPr>
        <p:txBody>
          <a:bodyPr wrap="none">
            <a:spAutoFit/>
          </a:bodyPr>
          <a:lstStyle/>
          <a:p>
            <a:r>
              <a:rPr lang="en-US" sz="2400" b="1"/>
              <a:t>4%</a:t>
            </a:r>
            <a:endParaRPr lang="en-US" sz="3600" b="1"/>
          </a:p>
        </p:txBody>
      </p:sp>
      <p:sp>
        <p:nvSpPr>
          <p:cNvPr id="1057" name="TextBox 149"/>
          <p:cNvSpPr txBox="1">
            <a:spLocks noChangeArrowheads="1"/>
          </p:cNvSpPr>
          <p:nvPr/>
        </p:nvSpPr>
        <p:spPr bwMode="auto">
          <a:xfrm>
            <a:off x="46464538" y="7696200"/>
            <a:ext cx="481012" cy="338138"/>
          </a:xfrm>
          <a:prstGeom prst="rect">
            <a:avLst/>
          </a:prstGeom>
          <a:noFill/>
          <a:ln w="9525">
            <a:noFill/>
            <a:miter lim="800000"/>
            <a:headEnd/>
            <a:tailEnd/>
          </a:ln>
        </p:spPr>
        <p:txBody>
          <a:bodyPr wrap="none">
            <a:spAutoFit/>
          </a:bodyPr>
          <a:lstStyle/>
          <a:p>
            <a:r>
              <a:rPr lang="en-US" sz="2400" b="1"/>
              <a:t>6%</a:t>
            </a:r>
            <a:endParaRPr lang="en-US" sz="3600" b="1"/>
          </a:p>
        </p:txBody>
      </p:sp>
      <p:sp>
        <p:nvSpPr>
          <p:cNvPr id="1058" name="TextBox 150"/>
          <p:cNvSpPr txBox="1">
            <a:spLocks noChangeArrowheads="1"/>
          </p:cNvSpPr>
          <p:nvPr/>
        </p:nvSpPr>
        <p:spPr bwMode="auto">
          <a:xfrm>
            <a:off x="46321663" y="8283575"/>
            <a:ext cx="431800" cy="298450"/>
          </a:xfrm>
          <a:prstGeom prst="rect">
            <a:avLst/>
          </a:prstGeom>
          <a:noFill/>
          <a:ln w="9525">
            <a:noFill/>
            <a:miter lim="800000"/>
            <a:headEnd/>
            <a:tailEnd/>
          </a:ln>
        </p:spPr>
        <p:txBody>
          <a:bodyPr wrap="none">
            <a:spAutoFit/>
          </a:bodyPr>
          <a:lstStyle/>
          <a:p>
            <a:r>
              <a:rPr lang="en-US" sz="2000" b="1"/>
              <a:t>4%</a:t>
            </a:r>
            <a:endParaRPr lang="en-US" b="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2500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2500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11591</TotalTime>
  <Words>881</Words>
  <Application>Microsoft Office PowerPoint</Application>
  <PresentationFormat>Custom</PresentationFormat>
  <Paragraphs>60</Paragraphs>
  <Slides>1</Slides>
  <Notes>1</Notes>
  <HiddenSlides>0</HiddenSlides>
  <MMClips>0</MMClips>
  <ScaleCrop>false</ScaleCrop>
  <HeadingPairs>
    <vt:vector size="8" baseType="variant">
      <vt:variant>
        <vt:lpstr>Theme</vt:lpstr>
      </vt:variant>
      <vt:variant>
        <vt:i4>1</vt:i4>
      </vt:variant>
      <vt:variant>
        <vt:lpstr>Links</vt:lpstr>
      </vt:variant>
      <vt:variant>
        <vt:i4>2</vt:i4>
      </vt:variant>
      <vt:variant>
        <vt:lpstr>Embedded OLE Servers</vt:lpstr>
      </vt:variant>
      <vt:variant>
        <vt:i4>2</vt:i4>
      </vt:variant>
      <vt:variant>
        <vt:lpstr>Slide Titles</vt:lpstr>
      </vt:variant>
      <vt:variant>
        <vt:i4>1</vt:i4>
      </vt:variant>
    </vt:vector>
  </HeadingPairs>
  <TitlesOfParts>
    <vt:vector size="6" baseType="lpstr">
      <vt:lpstr>Default Design</vt:lpstr>
      <vt:lpstr>???</vt:lpstr>
      <vt:lpstr>???</vt:lpstr>
      <vt:lpstr>Photo Editor Photo</vt:lpstr>
      <vt:lpstr>Acrobat Document</vt:lpstr>
      <vt:lpstr>   Risk Factors for Oral Cancer Development in British Columbia:  Lessons Learned from History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dc:creator>
  <cp:lastModifiedBy>CP</cp:lastModifiedBy>
  <cp:revision>563</cp:revision>
  <dcterms:created xsi:type="dcterms:W3CDTF">2003-11-11T23:55:15Z</dcterms:created>
  <dcterms:modified xsi:type="dcterms:W3CDTF">2012-01-16T20:35:27Z</dcterms:modified>
</cp:coreProperties>
</file>