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letter"/>
  <p:notesSz cx="6858000" cy="9296400"/>
  <p:defaultTextStyle>
    <a:defPPr>
      <a:defRPr lang="en-US"/>
    </a:defPPr>
    <a:lvl1pPr marL="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63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04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44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8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2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DF6F9"/>
    <a:srgbClr val="FFF8EB"/>
    <a:srgbClr val="FF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36" autoAdjust="0"/>
  </p:normalViewPr>
  <p:slideViewPr>
    <p:cSldViewPr>
      <p:cViewPr>
        <p:scale>
          <a:sx n="70" d="100"/>
          <a:sy n="70" d="100"/>
        </p:scale>
        <p:origin x="-116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0F07457-89A4-452C-B169-67E80A597DA4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8C8A060-01CD-482D-8C6A-D7E09C4FDE6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012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5199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0397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5596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0795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75993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1192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86391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41589" algn="l" defTabSz="71039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8A060-01CD-482D-8C6A-D7E09C4FDE6D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8A060-01CD-482D-8C6A-D7E09C4FDE6D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58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631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3225" y="311151"/>
            <a:ext cx="2882900" cy="663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351" y="311151"/>
            <a:ext cx="8499475" cy="663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076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04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742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350" y="1814514"/>
            <a:ext cx="5691188" cy="5132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4939" y="1814514"/>
            <a:ext cx="5691187" cy="5132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666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82" indent="0">
              <a:buNone/>
              <a:defRPr sz="1800" b="1"/>
            </a:lvl3pPr>
            <a:lvl4pPr marL="1371422" indent="0">
              <a:buNone/>
              <a:defRPr sz="1600" b="1"/>
            </a:lvl4pPr>
            <a:lvl5pPr marL="1828563" indent="0">
              <a:buNone/>
              <a:defRPr sz="1600" b="1"/>
            </a:lvl5pPr>
            <a:lvl6pPr marL="2285704" indent="0">
              <a:buNone/>
              <a:defRPr sz="1600" b="1"/>
            </a:lvl6pPr>
            <a:lvl7pPr marL="2742844" indent="0">
              <a:buNone/>
              <a:defRPr sz="1600" b="1"/>
            </a:lvl7pPr>
            <a:lvl8pPr marL="3199985" indent="0">
              <a:buNone/>
              <a:defRPr sz="1600" b="1"/>
            </a:lvl8pPr>
            <a:lvl9pPr marL="365712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82" indent="0">
              <a:buNone/>
              <a:defRPr sz="1800" b="1"/>
            </a:lvl3pPr>
            <a:lvl4pPr marL="1371422" indent="0">
              <a:buNone/>
              <a:defRPr sz="1600" b="1"/>
            </a:lvl4pPr>
            <a:lvl5pPr marL="1828563" indent="0">
              <a:buNone/>
              <a:defRPr sz="1600" b="1"/>
            </a:lvl5pPr>
            <a:lvl6pPr marL="2285704" indent="0">
              <a:buNone/>
              <a:defRPr sz="1600" b="1"/>
            </a:lvl6pPr>
            <a:lvl7pPr marL="2742844" indent="0">
              <a:buNone/>
              <a:defRPr sz="1600" b="1"/>
            </a:lvl7pPr>
            <a:lvl8pPr marL="3199985" indent="0">
              <a:buNone/>
              <a:defRPr sz="1600" b="1"/>
            </a:lvl8pPr>
            <a:lvl9pPr marL="365712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497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512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200"/>
            </a:lvl2pPr>
            <a:lvl3pPr marL="914282" indent="0">
              <a:buNone/>
              <a:defRPr sz="1000"/>
            </a:lvl3pPr>
            <a:lvl4pPr marL="1371422" indent="0">
              <a:buNone/>
              <a:defRPr sz="900"/>
            </a:lvl4pPr>
            <a:lvl5pPr marL="1828563" indent="0">
              <a:buNone/>
              <a:defRPr sz="900"/>
            </a:lvl5pPr>
            <a:lvl6pPr marL="2285704" indent="0">
              <a:buNone/>
              <a:defRPr sz="900"/>
            </a:lvl6pPr>
            <a:lvl7pPr marL="2742844" indent="0">
              <a:buNone/>
              <a:defRPr sz="900"/>
            </a:lvl7pPr>
            <a:lvl8pPr marL="3199985" indent="0">
              <a:buNone/>
              <a:defRPr sz="900"/>
            </a:lvl8pPr>
            <a:lvl9pPr marL="365712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78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0" indent="0">
              <a:buNone/>
              <a:defRPr sz="2800"/>
            </a:lvl2pPr>
            <a:lvl3pPr marL="914282" indent="0">
              <a:buNone/>
              <a:defRPr sz="2400"/>
            </a:lvl3pPr>
            <a:lvl4pPr marL="1371422" indent="0">
              <a:buNone/>
              <a:defRPr sz="2000"/>
            </a:lvl4pPr>
            <a:lvl5pPr marL="1828563" indent="0">
              <a:buNone/>
              <a:defRPr sz="2000"/>
            </a:lvl5pPr>
            <a:lvl6pPr marL="2285704" indent="0">
              <a:buNone/>
              <a:defRPr sz="2000"/>
            </a:lvl6pPr>
            <a:lvl7pPr marL="2742844" indent="0">
              <a:buNone/>
              <a:defRPr sz="2000"/>
            </a:lvl7pPr>
            <a:lvl8pPr marL="3199985" indent="0">
              <a:buNone/>
              <a:defRPr sz="2000"/>
            </a:lvl8pPr>
            <a:lvl9pPr marL="3657125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200"/>
            </a:lvl2pPr>
            <a:lvl3pPr marL="914282" indent="0">
              <a:buNone/>
              <a:defRPr sz="1000"/>
            </a:lvl3pPr>
            <a:lvl4pPr marL="1371422" indent="0">
              <a:buNone/>
              <a:defRPr sz="900"/>
            </a:lvl4pPr>
            <a:lvl5pPr marL="1828563" indent="0">
              <a:buNone/>
              <a:defRPr sz="900"/>
            </a:lvl5pPr>
            <a:lvl6pPr marL="2285704" indent="0">
              <a:buNone/>
              <a:defRPr sz="900"/>
            </a:lvl6pPr>
            <a:lvl7pPr marL="2742844" indent="0">
              <a:buNone/>
              <a:defRPr sz="900"/>
            </a:lvl7pPr>
            <a:lvl8pPr marL="3199985" indent="0">
              <a:buNone/>
              <a:defRPr sz="900"/>
            </a:lvl8pPr>
            <a:lvl9pPr marL="365712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630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69000">
              <a:schemeClr val="bg1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F0374-F716-41C7-B58F-FAA7AA7C11C0}" type="datetimeFigureOut">
              <a:rPr lang="en-CA" smtClean="0"/>
              <a:pPr/>
              <a:t>22/11/2011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F8F0D-723F-492B-B392-A9301318D8B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109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8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5" indent="-342855" algn="l" defTabSz="91428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defTabSz="91428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2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2" indent="-228570" algn="l" defTabSz="9142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3" indent="-228570" algn="l" defTabSz="9142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4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6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3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4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4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gif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wmf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46000">
              <a:schemeClr val="bg1"/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987824" y="0"/>
            <a:ext cx="3096344" cy="6858000"/>
          </a:xfrm>
          <a:prstGeom prst="rect">
            <a:avLst/>
          </a:prstGeom>
          <a:solidFill>
            <a:schemeClr val="bg1"/>
          </a:solidFill>
        </p:spPr>
        <p:txBody>
          <a:bodyPr wrap="square" lIns="71040" tIns="35520" rIns="71040" bIns="35520" rtlCol="0">
            <a:spAutoFit/>
          </a:bodyPr>
          <a:lstStyle/>
          <a:p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720080" y="2204864"/>
            <a:ext cx="1835696" cy="1272062"/>
          </a:xfrm>
          <a:prstGeom prst="rect">
            <a:avLst/>
          </a:prstGeom>
          <a:gradFill flip="none" rotWithShape="1">
            <a:gsLst>
              <a:gs pos="21000">
                <a:srgbClr val="FFF0D9"/>
              </a:gs>
              <a:gs pos="51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lIns="71040" tIns="35520" rIns="71040" bIns="35520" rtlCol="0">
            <a:spAutoFit/>
          </a:bodyPr>
          <a:lstStyle/>
          <a:p>
            <a:pPr lvl="0" algn="ctr"/>
            <a:r>
              <a:rPr lang="en-US" sz="1300" dirty="0" smtClean="0">
                <a:solidFill>
                  <a:prstClr val="black"/>
                </a:solidFill>
              </a:rPr>
              <a:t>What goes on in your mouth can affect the rest of your body. What goes on in your body also can have an effect on your mouth!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38130" y="6349887"/>
            <a:ext cx="2774030" cy="317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r>
              <a:rPr lang="en-CA" sz="900" dirty="0">
                <a:solidFill>
                  <a:schemeClr val="tx1"/>
                </a:solidFill>
              </a:rPr>
              <a:t>This pamphlet is brought to you by UBC </a:t>
            </a:r>
            <a:r>
              <a:rPr lang="en-CA" sz="900" dirty="0" smtClean="0">
                <a:solidFill>
                  <a:schemeClr val="tx1"/>
                </a:solidFill>
              </a:rPr>
              <a:t>Dental Hygiene </a:t>
            </a:r>
            <a:r>
              <a:rPr lang="en-CA" sz="900" dirty="0">
                <a:solidFill>
                  <a:schemeClr val="tx1"/>
                </a:solidFill>
              </a:rPr>
              <a:t>class of </a:t>
            </a:r>
            <a:r>
              <a:rPr lang="en-CA" sz="900" dirty="0" smtClean="0">
                <a:solidFill>
                  <a:schemeClr val="tx1"/>
                </a:solidFill>
              </a:rPr>
              <a:t>2012. </a:t>
            </a:r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9512" y="764704"/>
            <a:ext cx="2736304" cy="5841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t"/>
          <a:lstStyle/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US" sz="1050" dirty="0" smtClean="0">
              <a:solidFill>
                <a:schemeClr val="tx1"/>
              </a:solidFill>
            </a:endParaRPr>
          </a:p>
          <a:p>
            <a:endParaRPr lang="en-CA" sz="1000" dirty="0" smtClean="0">
              <a:solidFill>
                <a:schemeClr val="tx1"/>
              </a:solidFill>
            </a:endParaRPr>
          </a:p>
          <a:p>
            <a:endParaRPr lang="en-CA" sz="900" dirty="0" smtClean="0">
              <a:solidFill>
                <a:schemeClr val="tx1"/>
              </a:solidFill>
            </a:endParaRPr>
          </a:p>
          <a:p>
            <a:endParaRPr lang="en-CA" sz="900" dirty="0" smtClean="0">
              <a:solidFill>
                <a:schemeClr val="tx1"/>
              </a:solidFill>
            </a:endParaRPr>
          </a:p>
          <a:p>
            <a:endParaRPr lang="en-CA" sz="9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87824" y="0"/>
            <a:ext cx="3066391" cy="698605"/>
          </a:xfrm>
          <a:prstGeom prst="rect">
            <a:avLst/>
          </a:prstGeom>
          <a:solidFill>
            <a:srgbClr val="FFF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  <a:latin typeface="Eras Bold ITC" pitchFamily="34" charset="0"/>
              </a:rPr>
              <a:t>Resources</a:t>
            </a:r>
            <a:endParaRPr lang="en-CA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45309"/>
              </p:ext>
            </p:extLst>
          </p:nvPr>
        </p:nvGraphicFramePr>
        <p:xfrm>
          <a:off x="3203848" y="1772816"/>
          <a:ext cx="2700088" cy="3760074"/>
        </p:xfrm>
        <a:graphic>
          <a:graphicData uri="http://schemas.openxmlformats.org/drawingml/2006/table">
            <a:tbl>
              <a:tblPr/>
              <a:tblGrid>
                <a:gridCol w="1350044"/>
                <a:gridCol w="1350044"/>
              </a:tblGrid>
              <a:tr h="2115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1000" b="1" dirty="0" smtClean="0">
                          <a:latin typeface="+mn-lt"/>
                          <a:ea typeface="Calibri"/>
                          <a:cs typeface="Times New Roman"/>
                        </a:rPr>
                        <a:t>Reduced Cost Dental Clinic</a:t>
                      </a:r>
                      <a:endParaRPr lang="en-CA" sz="1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343" marR="663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Douglas</a:t>
                      </a:r>
                      <a:r>
                        <a:rPr lang="en-CA" sz="900" b="1" baseline="0" dirty="0" smtClean="0">
                          <a:latin typeface="+mn-lt"/>
                          <a:ea typeface="Calibri"/>
                          <a:cs typeface="Times New Roman"/>
                        </a:rPr>
                        <a:t> College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0" baseline="0" dirty="0" smtClean="0">
                          <a:latin typeface="+mn-lt"/>
                          <a:ea typeface="Calibri"/>
                          <a:cs typeface="Times New Roman"/>
                        </a:rPr>
                        <a:t>700 Royal Avenue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0" baseline="0" dirty="0" smtClean="0">
                          <a:latin typeface="+mn-lt"/>
                          <a:ea typeface="Calibri"/>
                          <a:cs typeface="Times New Roman"/>
                        </a:rPr>
                        <a:t>New </a:t>
                      </a:r>
                      <a:r>
                        <a:rPr lang="en-CA" sz="900" b="0" baseline="0" dirty="0" err="1" smtClean="0">
                          <a:latin typeface="+mn-lt"/>
                          <a:ea typeface="Calibri"/>
                          <a:cs typeface="Times New Roman"/>
                        </a:rPr>
                        <a:t>Westminister</a:t>
                      </a:r>
                      <a:r>
                        <a:rPr lang="en-CA" sz="900" b="0" baseline="0" dirty="0" smtClean="0">
                          <a:latin typeface="+mn-lt"/>
                          <a:ea typeface="Calibri"/>
                          <a:cs typeface="Times New Roman"/>
                        </a:rPr>
                        <a:t> V3L 5B2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0" baseline="0" dirty="0" smtClean="0">
                          <a:latin typeface="+mn-lt"/>
                          <a:ea typeface="Calibri"/>
                          <a:cs typeface="Times New Roman"/>
                        </a:rPr>
                        <a:t>Phone: 604-527-5464</a:t>
                      </a:r>
                      <a:endParaRPr lang="en-CA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7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UBC Dental Clinic </a:t>
                      </a:r>
                      <a:b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General Nobel Biocare Oral Health Centre</a:t>
                      </a:r>
                      <a:endParaRPr lang="en-CA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2151 Wesbrook Mall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Vancouver V6T 1Z3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Phone: 604 822 2324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7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Vancouver General Hospital – Health Sciences Clinic</a:t>
                      </a:r>
                      <a:endParaRPr lang="en-CA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2775 Laurel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Vancouver V5Z 1M9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Phone: 604 875 4006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Vancouver Community Dental Clinic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Grandview Woodland Community Health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210-1669 East Broadway.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604-675-3981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Offers free preventive dental care for children younger than grade seven. There is a nominal fee for basic dental treatment. </a:t>
                      </a:r>
                      <a:endParaRPr lang="en-CA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17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7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Mid Main Community Health Centre</a:t>
                      </a:r>
                      <a:endParaRPr lang="en-CA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3998 Main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Vancouver V5V 3P2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Phone: 604 873 3602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7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b="1" dirty="0" smtClean="0">
                          <a:latin typeface="+mn-lt"/>
                          <a:ea typeface="Calibri"/>
                          <a:cs typeface="Times New Roman"/>
                        </a:rPr>
                        <a:t>Reach Clinic</a:t>
                      </a:r>
                      <a:endParaRPr lang="en-CA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1145 Commercial Drive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Vancouver V5L 3X3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900" dirty="0" smtClean="0">
                          <a:latin typeface="+mn-lt"/>
                          <a:ea typeface="Calibri"/>
                          <a:cs typeface="Times New Roman"/>
                        </a:rPr>
                        <a:t>Phone: 604 254 1331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3203848" y="836712"/>
            <a:ext cx="2722641" cy="8719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t"/>
          <a:lstStyle/>
          <a:p>
            <a:r>
              <a:rPr lang="en-CA" sz="1050" dirty="0" smtClean="0">
                <a:solidFill>
                  <a:schemeClr val="tx1"/>
                </a:solidFill>
              </a:rPr>
              <a:t>Aside from your local dentists, the clinics below are also available at your service. Feel free to contact them directly or speak to your local health authority for more information.</a:t>
            </a:r>
            <a:endParaRPr lang="en-CA" sz="1050" dirty="0">
              <a:solidFill>
                <a:schemeClr val="tx1"/>
              </a:solidFill>
            </a:endParaRPr>
          </a:p>
        </p:txBody>
      </p:sp>
      <p:pic>
        <p:nvPicPr>
          <p:cNvPr id="1032" name="Picture 8" descr="C:\Users\etchen\AppData\Local\Microsoft\Windows\Temporary Internet Files\Content.IE5\2HHYKAAV\MC900434821[1].pn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5501396" y="5373216"/>
            <a:ext cx="663091" cy="731191"/>
          </a:xfrm>
          <a:prstGeom prst="rect">
            <a:avLst/>
          </a:prstGeom>
          <a:noFill/>
        </p:spPr>
      </p:pic>
      <p:pic>
        <p:nvPicPr>
          <p:cNvPr id="20" name="Picture 19"/>
          <p:cNvPicPr/>
          <p:nvPr/>
        </p:nvPicPr>
        <p:blipFill>
          <a:blip r:embed="rId4" cstate="print"/>
          <a:srcRect l="2101" t="26580" r="10878" b="20260"/>
          <a:stretch>
            <a:fillRect/>
          </a:stretch>
        </p:blipFill>
        <p:spPr bwMode="auto">
          <a:xfrm>
            <a:off x="251520" y="476672"/>
            <a:ext cx="2664296" cy="100811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32" name="Rectangle 31"/>
          <p:cNvSpPr/>
          <p:nvPr/>
        </p:nvSpPr>
        <p:spPr>
          <a:xfrm>
            <a:off x="4860032" y="3573016"/>
            <a:ext cx="563737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solidFill>
                  <a:schemeClr val="accent3"/>
                </a:solidFill>
                <a:effectLst/>
              </a:rPr>
              <a:t>Your Smile Matters</a:t>
            </a:r>
            <a:endParaRPr lang="en-US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1916832"/>
            <a:ext cx="1971400" cy="338565"/>
          </a:xfrm>
          <a:prstGeom prst="rect">
            <a:avLst/>
          </a:prstGeom>
          <a:solidFill>
            <a:srgbClr val="FFF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sz="1500" b="1" dirty="0" smtClean="0">
                <a:solidFill>
                  <a:schemeClr val="tx1"/>
                </a:solidFill>
                <a:latin typeface="Eras Bold ITC" pitchFamily="34" charset="0"/>
              </a:rPr>
              <a:t>Overall</a:t>
            </a:r>
            <a:r>
              <a:rPr lang="en-CA" sz="1600" b="1" dirty="0" smtClean="0">
                <a:solidFill>
                  <a:schemeClr val="tx1"/>
                </a:solidFill>
                <a:latin typeface="Eras Bold ITC" pitchFamily="34" charset="0"/>
              </a:rPr>
              <a:t> Health</a:t>
            </a:r>
            <a:endParaRPr lang="en-CA" sz="16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4293096"/>
            <a:ext cx="1691680" cy="41057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sz="1500" b="1" dirty="0" smtClean="0">
                <a:solidFill>
                  <a:schemeClr val="tx1"/>
                </a:solidFill>
                <a:latin typeface="Eras Bold ITC" pitchFamily="34" charset="0"/>
              </a:rPr>
              <a:t>Emotional </a:t>
            </a:r>
          </a:p>
          <a:p>
            <a:pPr algn="ctr"/>
            <a:r>
              <a:rPr lang="en-CA" sz="1500" b="1" dirty="0" smtClean="0">
                <a:solidFill>
                  <a:schemeClr val="tx1"/>
                </a:solidFill>
                <a:latin typeface="Eras Bold ITC" pitchFamily="34" charset="0"/>
              </a:rPr>
              <a:t>Well Being</a:t>
            </a:r>
            <a:endParaRPr lang="en-CA" sz="15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691680" y="4293096"/>
            <a:ext cx="1368152" cy="3385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sz="1500" b="1" dirty="0" smtClean="0">
                <a:solidFill>
                  <a:schemeClr val="tx1"/>
                </a:solidFill>
                <a:latin typeface="Eras Bold ITC" pitchFamily="34" charset="0"/>
              </a:rPr>
              <a:t>Functions</a:t>
            </a:r>
            <a:endParaRPr lang="en-CA" sz="15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797152"/>
            <a:ext cx="1656184" cy="892552"/>
          </a:xfrm>
          <a:prstGeom prst="rect">
            <a:avLst/>
          </a:prstGeom>
          <a:solidFill>
            <a:srgbClr val="FFFFCC">
              <a:alpha val="53000"/>
            </a:srgb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A healthy, beautiful smile contributes to your emotional well-being</a:t>
            </a:r>
            <a:endParaRPr lang="en-US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1691680" y="4653136"/>
            <a:ext cx="15121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You need your teeth to:</a:t>
            </a:r>
          </a:p>
          <a:p>
            <a:pPr algn="ctr"/>
            <a:r>
              <a:rPr lang="en-US" sz="1300" dirty="0" smtClean="0"/>
              <a:t>Chew</a:t>
            </a:r>
          </a:p>
          <a:p>
            <a:pPr algn="ctr"/>
            <a:r>
              <a:rPr lang="en-US" sz="1300" dirty="0" smtClean="0"/>
              <a:t>Talk</a:t>
            </a:r>
          </a:p>
          <a:p>
            <a:pPr algn="ctr"/>
            <a:r>
              <a:rPr lang="en-US" sz="1300" dirty="0" smtClean="0"/>
              <a:t>Smile</a:t>
            </a:r>
          </a:p>
        </p:txBody>
      </p:sp>
      <p:pic>
        <p:nvPicPr>
          <p:cNvPr id="4098" name="Picture 2" descr="http://2.bp.blogspot.com/_g-LRlo_Ch94/SOIYtab4cwI/AAAAAAAABrI/D4FQw8YFLF0/s400/secrettohappines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9825" y="1196752"/>
            <a:ext cx="2924175" cy="2762251"/>
          </a:xfrm>
          <a:prstGeom prst="rect">
            <a:avLst/>
          </a:prstGeom>
          <a:noFill/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63680" y="260648"/>
            <a:ext cx="2880320" cy="37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Left-Right Arrow 37"/>
          <p:cNvSpPr/>
          <p:nvPr/>
        </p:nvSpPr>
        <p:spPr>
          <a:xfrm rot="17836878">
            <a:off x="-434225" y="3144977"/>
            <a:ext cx="2705395" cy="434804"/>
          </a:xfrm>
          <a:prstGeom prst="leftRightArrow">
            <a:avLst/>
          </a:prstGeom>
          <a:solidFill>
            <a:srgbClr val="92D050">
              <a:alpha val="54000"/>
            </a:srgbClr>
          </a:solidFill>
          <a:ln>
            <a:solidFill>
              <a:srgbClr val="00B050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-Right Arrow 40"/>
          <p:cNvSpPr/>
          <p:nvPr/>
        </p:nvSpPr>
        <p:spPr>
          <a:xfrm rot="3850937">
            <a:off x="1060069" y="3114408"/>
            <a:ext cx="2619661" cy="434804"/>
          </a:xfrm>
          <a:prstGeom prst="leftRightArrow">
            <a:avLst/>
          </a:prstGeom>
          <a:solidFill>
            <a:srgbClr val="92D050">
              <a:alpha val="43000"/>
            </a:srgbClr>
          </a:solidFill>
          <a:ln>
            <a:solidFill>
              <a:srgbClr val="00B05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-Right Arrow 41"/>
          <p:cNvSpPr/>
          <p:nvPr/>
        </p:nvSpPr>
        <p:spPr>
          <a:xfrm>
            <a:off x="467544" y="4365104"/>
            <a:ext cx="2505528" cy="434804"/>
          </a:xfrm>
          <a:prstGeom prst="leftRightArrow">
            <a:avLst/>
          </a:prstGeom>
          <a:solidFill>
            <a:srgbClr val="92D050">
              <a:alpha val="26000"/>
            </a:srgbClr>
          </a:solidFill>
          <a:ln>
            <a:solidFill>
              <a:srgbClr val="00B050">
                <a:alpha val="2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9552" y="3573016"/>
            <a:ext cx="2295944" cy="504056"/>
          </a:xfrm>
          <a:prstGeom prst="rect">
            <a:avLst/>
          </a:pr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sz="1700" b="1" dirty="0" smtClean="0">
                <a:solidFill>
                  <a:schemeClr val="tx1"/>
                </a:solidFill>
                <a:latin typeface="Eras Bold ITC" pitchFamily="34" charset="0"/>
              </a:rPr>
              <a:t>Overall Wellness</a:t>
            </a:r>
            <a:endParaRPr lang="en-CA" sz="1700" b="1" dirty="0">
              <a:solidFill>
                <a:schemeClr val="tx1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  <a:alpha val="0"/>
              </a:schemeClr>
            </a:gs>
            <a:gs pos="100000">
              <a:schemeClr val="bg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488" y="3886966"/>
            <a:ext cx="1905000" cy="1895475"/>
          </a:xfrm>
          <a:prstGeom prst="rect">
            <a:avLst/>
          </a:prstGeom>
        </p:spPr>
      </p:pic>
      <p:pic>
        <p:nvPicPr>
          <p:cNvPr id="1054" name="Picture 30" descr="C:\Users\etchen\AppData\Local\Microsoft\Windows\Temporary Internet Files\Content.IE5\J168QZ86\MC900217174[1].wmf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7150113" y="1549476"/>
            <a:ext cx="1289945" cy="9027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84994" y="1124744"/>
            <a:ext cx="2774011" cy="510315"/>
          </a:xfrm>
          <a:prstGeom prst="rect">
            <a:avLst/>
          </a:prstGeom>
          <a:noFill/>
        </p:spPr>
        <p:txBody>
          <a:bodyPr wrap="square" lIns="71040" tIns="35520" rIns="71040" bIns="35520" rtlCol="0">
            <a:spAutoFit/>
          </a:bodyPr>
          <a:lstStyle/>
          <a:p>
            <a:pPr marL="209763" indent="-279684"/>
            <a:r>
              <a:rPr lang="en-CA" sz="950" dirty="0"/>
              <a:t> </a:t>
            </a:r>
          </a:p>
          <a:p>
            <a:pPr marL="209763" indent="-279684"/>
            <a:endParaRPr lang="en-CA" sz="950" dirty="0"/>
          </a:p>
          <a:p>
            <a:pPr marL="209763" indent="-279684" fontAlgn="base"/>
            <a:endParaRPr lang="en-CA" sz="95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987824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</p:spPr>
        <p:txBody>
          <a:bodyPr wrap="square" lIns="71040" tIns="35520" rIns="71040" bIns="35520" rtlCol="0">
            <a:spAutoFit/>
          </a:bodyPr>
          <a:lstStyle/>
          <a:p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79959" y="260649"/>
            <a:ext cx="2769266" cy="547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t"/>
          <a:lstStyle/>
          <a:p>
            <a:endParaRPr lang="en-CA" sz="1200" dirty="0" smtClean="0">
              <a:solidFill>
                <a:schemeClr val="tx1"/>
              </a:solidFill>
            </a:endParaRP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endParaRPr lang="en-CA" sz="1200" dirty="0" smtClean="0">
              <a:solidFill>
                <a:schemeClr val="tx1"/>
              </a:solidFill>
            </a:endParaRPr>
          </a:p>
          <a:p>
            <a:r>
              <a:rPr lang="en-CA" sz="1250" b="1" dirty="0" smtClean="0">
                <a:solidFill>
                  <a:schemeClr val="tx1"/>
                </a:solidFill>
              </a:rPr>
              <a:t>Healthy gums and teeth 	    More smiling!</a:t>
            </a:r>
          </a:p>
          <a:p>
            <a:endParaRPr lang="en-CA" sz="1400" b="1" dirty="0" smtClean="0">
              <a:solidFill>
                <a:schemeClr val="tx1"/>
              </a:solidFill>
            </a:endParaRPr>
          </a:p>
          <a:p>
            <a:r>
              <a:rPr lang="en-US" sz="1150" dirty="0" smtClean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Research has found that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people who have missing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teeth, receding gums, 	mobile teeth smile less.</a:t>
            </a:r>
          </a:p>
          <a:p>
            <a:endParaRPr lang="en-CA" sz="1400" b="1" dirty="0" smtClean="0">
              <a:solidFill>
                <a:schemeClr val="tx1"/>
              </a:solidFill>
            </a:endParaRPr>
          </a:p>
          <a:p>
            <a:endParaRPr lang="en-CA" sz="1250" b="1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During social interactions, one usually directs their attention towards the other person’s eyes and mouth.</a:t>
            </a:r>
          </a:p>
          <a:p>
            <a:endParaRPr lang="en-CA" sz="1400" b="1" dirty="0" smtClean="0">
              <a:solidFill>
                <a:schemeClr val="tx1"/>
              </a:solidFill>
            </a:endParaRPr>
          </a:p>
          <a:p>
            <a:endParaRPr lang="en-CA" sz="1400" b="1" dirty="0" smtClean="0">
              <a:solidFill>
                <a:schemeClr val="tx1"/>
              </a:solidFill>
            </a:endParaRPr>
          </a:p>
          <a:p>
            <a:endParaRPr lang="en-CA" sz="1400" b="1" dirty="0">
              <a:solidFill>
                <a:schemeClr val="tx1"/>
              </a:solidFill>
            </a:endParaRPr>
          </a:p>
          <a:p>
            <a:endParaRPr lang="en-US" sz="1250" b="1" dirty="0" smtClean="0">
              <a:solidFill>
                <a:schemeClr val="tx1"/>
              </a:solidFill>
            </a:endParaRPr>
          </a:p>
          <a:p>
            <a:r>
              <a:rPr lang="en-US" sz="1250" b="1" dirty="0" smtClean="0">
                <a:solidFill>
                  <a:schemeClr val="tx1"/>
                </a:solidFill>
              </a:rPr>
              <a:t>This will influence and have an effect on</a:t>
            </a:r>
            <a:r>
              <a:rPr lang="en-US" sz="125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1250" dirty="0" smtClean="0">
                <a:solidFill>
                  <a:schemeClr val="tx1"/>
                </a:solidFill>
              </a:rPr>
              <a:t/>
            </a:r>
            <a:br>
              <a:rPr lang="en-US" sz="125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-Finding a partner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-Making friends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-Sociable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-Self-confidence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-Self-esteem</a:t>
            </a:r>
          </a:p>
          <a:p>
            <a:endParaRPr lang="en-US" sz="1300" b="1" dirty="0" smtClean="0">
              <a:solidFill>
                <a:schemeClr val="tx1"/>
              </a:solidFill>
            </a:endParaRPr>
          </a:p>
          <a:p>
            <a:endParaRPr lang="en-US" sz="1300" b="1" dirty="0" smtClean="0">
              <a:solidFill>
                <a:schemeClr val="tx1"/>
              </a:solidFill>
            </a:endParaRPr>
          </a:p>
          <a:p>
            <a:endParaRPr lang="en-US" sz="1300" b="1" dirty="0" smtClean="0">
              <a:solidFill>
                <a:schemeClr val="tx1"/>
              </a:solidFill>
            </a:endParaRPr>
          </a:p>
          <a:p>
            <a:r>
              <a:rPr lang="en-US" sz="1300" b="1" dirty="0" smtClean="0">
                <a:solidFill>
                  <a:schemeClr val="tx1"/>
                </a:solidFill>
              </a:rPr>
              <a:t>Not brushing and flossing      plaque and tartar buildup      Bad Breath</a:t>
            </a: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endParaRPr lang="en-US" sz="11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59832" y="0"/>
            <a:ext cx="2979512" cy="698605"/>
          </a:xfrm>
          <a:prstGeom prst="rect">
            <a:avLst/>
          </a:prstGeom>
          <a:solidFill>
            <a:srgbClr val="FFF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  <a:latin typeface="Eras Bold ITC" pitchFamily="34" charset="0"/>
              </a:rPr>
              <a:t>Overall Health</a:t>
            </a:r>
            <a:endParaRPr lang="en-CA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64488" y="0"/>
            <a:ext cx="2979512" cy="6986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  <a:latin typeface="Eras Bold ITC" pitchFamily="34" charset="0"/>
              </a:rPr>
              <a:t>Functions</a:t>
            </a:r>
            <a:endParaRPr lang="en-CA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54082" y="2514371"/>
            <a:ext cx="2979512" cy="6986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  <a:latin typeface="Eras Bold ITC" pitchFamily="34" charset="0"/>
              </a:rPr>
              <a:t>Overall Well Being</a:t>
            </a:r>
            <a:endParaRPr lang="en-CA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35696" y="908720"/>
            <a:ext cx="21602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0"/>
            <a:ext cx="2979512" cy="69860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040" tIns="35520" rIns="71040" bIns="35520"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  <a:latin typeface="Eras Bold ITC" pitchFamily="34" charset="0"/>
              </a:rPr>
              <a:t>Emotional Well Being</a:t>
            </a:r>
            <a:endParaRPr lang="en-CA" b="1" dirty="0">
              <a:solidFill>
                <a:schemeClr val="tx1"/>
              </a:solidFill>
              <a:latin typeface="Eras Bold ITC" pitchFamily="34" charset="0"/>
            </a:endParaRPr>
          </a:p>
        </p:txBody>
      </p:sp>
      <p:pic>
        <p:nvPicPr>
          <p:cNvPr id="15" name="Picture 14" descr="http://www.jimandellen.org/ellen/LCHCloseTalking4.jpg"/>
          <p:cNvPicPr/>
          <p:nvPr/>
        </p:nvPicPr>
        <p:blipFill>
          <a:blip r:embed="rId5" cstate="print">
            <a:lum bright="10000" contrast="10000"/>
          </a:blip>
          <a:srcRect/>
          <a:stretch>
            <a:fillRect/>
          </a:stretch>
        </p:blipFill>
        <p:spPr bwMode="auto">
          <a:xfrm>
            <a:off x="1547664" y="3212976"/>
            <a:ext cx="1047136" cy="75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539552" y="3212976"/>
            <a:ext cx="1008111" cy="720080"/>
          </a:xfrm>
          <a:prstGeom prst="cloudCallout">
            <a:avLst>
              <a:gd name="adj1" fmla="val 62218"/>
              <a:gd name="adj2" fmla="val -6912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She has a gorgeous smile </a:t>
            </a: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Arial" pitchFamily="34" charset="0"/>
              </a:rPr>
              <a:t/>
            </a:r>
            <a:b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6" cstate="print"/>
          <a:srcRect l="31820" t="33547" r="52430" b="42735"/>
          <a:stretch>
            <a:fillRect/>
          </a:stretch>
        </p:blipFill>
        <p:spPr bwMode="auto">
          <a:xfrm>
            <a:off x="395536" y="1268760"/>
            <a:ext cx="576064" cy="69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5400000">
            <a:off x="179512" y="2060848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179512" y="3356992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979712" y="6021288"/>
            <a:ext cx="1440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75656" y="6237312"/>
            <a:ext cx="1440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Arrow 25"/>
          <p:cNvSpPr/>
          <p:nvPr/>
        </p:nvSpPr>
        <p:spPr>
          <a:xfrm rot="16200000">
            <a:off x="251520" y="5517232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>
            <a:off x="179512" y="5589240"/>
            <a:ext cx="360040" cy="21602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51520" y="5589240"/>
            <a:ext cx="288032" cy="22440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http://www.tvsmacktalk.com/wp-content/uploads/2011/10/Steve_Jobs_smiling_380px.jpg"/>
          <p:cNvPicPr/>
          <p:nvPr/>
        </p:nvPicPr>
        <p:blipFill>
          <a:blip r:embed="rId7" cstate="print">
            <a:duotone>
              <a:prstClr val="black"/>
              <a:srgbClr val="D9C3A5">
                <a:tint val="50000"/>
                <a:satMod val="180000"/>
              </a:srgbClr>
            </a:duotone>
            <a:lum bright="10000" contrast="10000"/>
          </a:blip>
          <a:srcRect l="4474" r="43421"/>
          <a:stretch>
            <a:fillRect/>
          </a:stretch>
        </p:blipFill>
        <p:spPr bwMode="auto">
          <a:xfrm>
            <a:off x="1763688" y="4293096"/>
            <a:ext cx="870967" cy="1122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"/>
          </a:effectLst>
        </p:spPr>
      </p:pic>
      <p:sp>
        <p:nvSpPr>
          <p:cNvPr id="24" name="TextBox 23"/>
          <p:cNvSpPr txBox="1"/>
          <p:nvPr/>
        </p:nvSpPr>
        <p:spPr>
          <a:xfrm>
            <a:off x="3131840" y="692696"/>
            <a:ext cx="2736304" cy="622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pPr algn="ctr"/>
            <a:endParaRPr lang="en-US" sz="1200" b="1" dirty="0" smtClean="0"/>
          </a:p>
          <a:p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r>
              <a:rPr lang="en-US" sz="1200" b="1" dirty="0" smtClean="0"/>
              <a:t>Many diseases and conditions can affect your oral health and vice versa. These conditions may include:</a:t>
            </a:r>
          </a:p>
          <a:p>
            <a:pPr algn="ctr"/>
            <a:endParaRPr lang="en-US" sz="200" b="1" dirty="0" smtClean="0"/>
          </a:p>
          <a:p>
            <a:pPr>
              <a:buFontTx/>
              <a:buChar char="-"/>
            </a:pPr>
            <a:r>
              <a:rPr lang="en-US" sz="1200" dirty="0" smtClean="0"/>
              <a:t> Diabetes</a:t>
            </a:r>
          </a:p>
          <a:p>
            <a:pPr>
              <a:buFontTx/>
              <a:buChar char="-"/>
            </a:pPr>
            <a:r>
              <a:rPr lang="en-US" sz="1200" dirty="0" smtClean="0"/>
              <a:t> Heart disease</a:t>
            </a:r>
          </a:p>
          <a:p>
            <a:pPr>
              <a:buFontTx/>
              <a:buChar char="-"/>
            </a:pPr>
            <a:r>
              <a:rPr lang="en-US" sz="1200" dirty="0" smtClean="0"/>
              <a:t> Stroke</a:t>
            </a:r>
          </a:p>
          <a:p>
            <a:pPr>
              <a:buFontTx/>
              <a:buChar char="-"/>
            </a:pPr>
            <a:r>
              <a:rPr lang="en-US" sz="1200" dirty="0" smtClean="0"/>
              <a:t> Respiratory disease</a:t>
            </a:r>
          </a:p>
          <a:p>
            <a:pPr>
              <a:buFontTx/>
              <a:buChar char="-"/>
            </a:pPr>
            <a:r>
              <a:rPr lang="en-US" sz="1200" dirty="0" smtClean="0"/>
              <a:t> Premature birth</a:t>
            </a:r>
          </a:p>
          <a:p>
            <a:endParaRPr lang="en-US" sz="1200" b="1" dirty="0" smtClean="0"/>
          </a:p>
          <a:p>
            <a:pPr algn="ctr"/>
            <a:r>
              <a:rPr lang="en-US" sz="1200" b="1" dirty="0" smtClean="0"/>
              <a:t>Medications can also affect the health of your mouth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endParaRPr lang="en-US" sz="1200" b="1" dirty="0" smtClean="0"/>
          </a:p>
          <a:p>
            <a:pPr algn="ctr"/>
            <a:endParaRPr lang="en-US" sz="1000" b="1" dirty="0" smtClean="0"/>
          </a:p>
          <a:p>
            <a:pPr algn="ctr"/>
            <a:r>
              <a:rPr lang="en-US" sz="1200" b="1" dirty="0" smtClean="0"/>
              <a:t>Dry mouth </a:t>
            </a:r>
            <a:r>
              <a:rPr lang="en-US" sz="1200" dirty="0" smtClean="0"/>
              <a:t>is a common </a:t>
            </a:r>
          </a:p>
          <a:p>
            <a:pPr algn="ctr"/>
            <a:r>
              <a:rPr lang="en-US" sz="1200" dirty="0" smtClean="0"/>
              <a:t>side effect and may increase your risk of dental decay, oral yeast infections and may affect taste.</a:t>
            </a:r>
            <a:endParaRPr lang="en-US" sz="1200" b="1" i="1" dirty="0" smtClean="0"/>
          </a:p>
          <a:p>
            <a:pPr algn="ctr"/>
            <a:endParaRPr lang="en-US" sz="1200" b="1" i="1" dirty="0" smtClean="0"/>
          </a:p>
          <a:p>
            <a:pPr algn="ctr"/>
            <a:r>
              <a:rPr lang="en-US" sz="1200" b="1" i="1" dirty="0" smtClean="0"/>
              <a:t>Maintaining good oral health contributes to good overall health!</a:t>
            </a:r>
          </a:p>
          <a:p>
            <a:endParaRPr lang="en-US" sz="1250" dirty="0"/>
          </a:p>
        </p:txBody>
      </p:sp>
      <p:pic>
        <p:nvPicPr>
          <p:cNvPr id="33" name="Picture 32" descr="Oral Health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786873" y="2924944"/>
            <a:ext cx="1153279" cy="1152128"/>
          </a:xfrm>
          <a:prstGeom prst="rect">
            <a:avLst/>
          </a:prstGeom>
        </p:spPr>
      </p:pic>
      <p:pic>
        <p:nvPicPr>
          <p:cNvPr id="39" name="Picture 38" descr="prescription_drugs_1_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95936" y="4437112"/>
            <a:ext cx="968400" cy="868450"/>
          </a:xfrm>
          <a:prstGeom prst="rect">
            <a:avLst/>
          </a:prstGeom>
        </p:spPr>
      </p:pic>
      <p:pic>
        <p:nvPicPr>
          <p:cNvPr id="40" name="Picture 39" descr="the-link-cardio-and-oral-health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131840" y="836712"/>
            <a:ext cx="1368152" cy="1368152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4427984" y="1124744"/>
            <a:ext cx="1584176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250" b="1" i="1" dirty="0" smtClean="0">
                <a:solidFill>
                  <a:prstClr val="black"/>
                </a:solidFill>
              </a:rPr>
              <a:t>Your </a:t>
            </a:r>
            <a:r>
              <a:rPr lang="en-US" sz="1250" b="1" i="1" dirty="0" smtClean="0">
                <a:solidFill>
                  <a:prstClr val="black"/>
                </a:solidFill>
              </a:rPr>
              <a:t>oral </a:t>
            </a:r>
            <a:r>
              <a:rPr lang="en-US" sz="1250" b="1" i="1" dirty="0" smtClean="0">
                <a:solidFill>
                  <a:prstClr val="black"/>
                </a:solidFill>
              </a:rPr>
              <a:t>health </a:t>
            </a:r>
            <a:r>
              <a:rPr lang="en-US" sz="1250" b="1" i="1" dirty="0" smtClean="0">
                <a:solidFill>
                  <a:prstClr val="black"/>
                </a:solidFill>
              </a:rPr>
              <a:t>is related  to your overall health!</a:t>
            </a:r>
            <a:endParaRPr lang="en-US" sz="1250" b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00192" y="733868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smtClean="0"/>
              <a:t>Tongue</a:t>
            </a:r>
            <a:r>
              <a:rPr lang="en-CA" sz="1200" dirty="0"/>
              <a:t/>
            </a:r>
            <a:br>
              <a:rPr lang="en-CA" sz="1200" dirty="0"/>
            </a:br>
            <a:r>
              <a:rPr lang="en-CA" sz="1200" dirty="0" smtClean="0"/>
              <a:t>Has </a:t>
            </a:r>
            <a:r>
              <a:rPr lang="en-CA" sz="1200" dirty="0"/>
              <a:t>taste buds which are responsible for </a:t>
            </a:r>
            <a:r>
              <a:rPr lang="en-CA" sz="1200" dirty="0" smtClean="0"/>
              <a:t>taste</a:t>
            </a:r>
            <a:r>
              <a:rPr lang="en-CA" sz="1200" dirty="0" smtClean="0"/>
              <a:t>, helps </a:t>
            </a:r>
            <a:r>
              <a:rPr lang="en-CA" sz="1200" dirty="0" smtClean="0"/>
              <a:t>with </a:t>
            </a:r>
            <a:r>
              <a:rPr lang="en-CA" sz="1200" dirty="0"/>
              <a:t>speech and pronunciation </a:t>
            </a:r>
            <a:r>
              <a:rPr lang="en-CA" sz="1200" dirty="0"/>
              <a:t> </a:t>
            </a:r>
            <a:r>
              <a:rPr lang="en-CA" sz="1200" dirty="0" smtClean="0"/>
              <a:t>and </a:t>
            </a:r>
            <a:r>
              <a:rPr lang="en-CA" sz="1200" dirty="0" smtClean="0"/>
              <a:t>breakdown </a:t>
            </a:r>
            <a:r>
              <a:rPr lang="en-CA" sz="1200" dirty="0"/>
              <a:t>of food with its mechanical movement</a:t>
            </a:r>
            <a:br>
              <a:rPr lang="en-CA" sz="1200" dirty="0"/>
            </a:br>
            <a:endParaRPr lang="en-CA" sz="1200" dirty="0" smtClean="0"/>
          </a:p>
          <a:p>
            <a:r>
              <a:rPr lang="en-CA" sz="1200" b="1" dirty="0" smtClean="0"/>
              <a:t>Teeth</a:t>
            </a:r>
            <a:r>
              <a:rPr lang="en-CA" sz="1200" dirty="0"/>
              <a:t/>
            </a:r>
            <a:br>
              <a:rPr lang="en-CA" sz="1200" dirty="0"/>
            </a:br>
            <a:r>
              <a:rPr lang="en-CA" sz="1200" dirty="0" smtClean="0"/>
              <a:t>Tears, chews, and grinds food for mechanical breakdown</a:t>
            </a:r>
            <a:endParaRPr lang="en-CA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300192" y="3212976"/>
            <a:ext cx="26642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Overall Well Being</a:t>
            </a:r>
            <a:r>
              <a:rPr lang="en-CA" sz="1200" dirty="0"/>
              <a:t/>
            </a:r>
            <a:br>
              <a:rPr lang="en-CA" sz="1200" dirty="0"/>
            </a:br>
            <a:endParaRPr lang="en-CA" sz="1200" dirty="0" smtClean="0"/>
          </a:p>
          <a:p>
            <a:r>
              <a:rPr lang="en-CA" sz="1200" dirty="0" smtClean="0"/>
              <a:t>A </a:t>
            </a:r>
            <a:r>
              <a:rPr lang="en-CA" sz="1200" dirty="0"/>
              <a:t>healthy mouth can improve quality of </a:t>
            </a:r>
            <a:r>
              <a:rPr lang="en-CA" sz="1200" dirty="0" smtClean="0"/>
              <a:t>life</a:t>
            </a:r>
            <a:r>
              <a:rPr lang="en-CA" sz="1200" dirty="0"/>
              <a:t> </a:t>
            </a:r>
            <a:r>
              <a:rPr lang="en-CA" sz="1200" dirty="0" smtClean="0"/>
              <a:t>b</a:t>
            </a:r>
            <a:r>
              <a:rPr lang="en-CA" sz="1200" dirty="0" smtClean="0"/>
              <a:t>iologically and emtionally by protection from systemic problems and increasing confidence</a:t>
            </a:r>
            <a:endParaRPr lang="en-CA" sz="1200" dirty="0"/>
          </a:p>
          <a:p>
            <a:r>
              <a:rPr lang="en-CA" sz="1200" dirty="0"/>
              <a:t>   </a:t>
            </a:r>
            <a:br>
              <a:rPr lang="en-CA" sz="1200" dirty="0"/>
            </a:br>
            <a:r>
              <a:rPr lang="en-CA" sz="1200" dirty="0"/>
              <a:t>When oral health is compromised, overall health and well being can be diminished.</a:t>
            </a:r>
            <a:br>
              <a:rPr lang="en-CA" sz="1200" dirty="0"/>
            </a:br>
            <a:r>
              <a:rPr lang="en-CA" sz="1200" dirty="0"/>
              <a:t/>
            </a:r>
            <a:br>
              <a:rPr lang="en-CA" sz="1200" dirty="0"/>
            </a:br>
            <a:r>
              <a:rPr lang="en-CA" sz="1200" b="1" dirty="0"/>
              <a:t>Dental Hygiene Care &amp; The Human Needs Model </a:t>
            </a:r>
            <a:endParaRPr lang="en-CA" sz="1200" b="1" dirty="0" smtClean="0"/>
          </a:p>
          <a:p>
            <a:r>
              <a:rPr lang="en-CA" sz="1200" dirty="0"/>
              <a:t/>
            </a:r>
            <a:br>
              <a:rPr lang="en-CA" sz="1200" dirty="0"/>
            </a:br>
            <a:r>
              <a:rPr lang="en-CA" sz="1200" dirty="0" smtClean="0"/>
              <a:t>States that people  look for satisfcation with their facial features along with their breath and adequate function of their teeth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40582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317</Words>
  <Application>Microsoft Office PowerPoint</Application>
  <PresentationFormat>Letter Paper (8.5x11 in)</PresentationFormat>
  <Paragraphs>126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UBC Dentistry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Clinic</dc:creator>
  <cp:lastModifiedBy>Clinic</cp:lastModifiedBy>
  <cp:revision>126</cp:revision>
  <cp:lastPrinted>2011-03-31T03:14:05Z</cp:lastPrinted>
  <dcterms:created xsi:type="dcterms:W3CDTF">2011-02-24T20:53:44Z</dcterms:created>
  <dcterms:modified xsi:type="dcterms:W3CDTF">2011-11-22T20:56:35Z</dcterms:modified>
</cp:coreProperties>
</file>