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5" r:id="rId1"/>
  </p:sldMasterIdLst>
  <p:notesMasterIdLst>
    <p:notesMasterId r:id="rId42"/>
  </p:notesMasterIdLst>
  <p:sldIdLst>
    <p:sldId id="256" r:id="rId2"/>
    <p:sldId id="302" r:id="rId3"/>
    <p:sldId id="315" r:id="rId4"/>
    <p:sldId id="314" r:id="rId5"/>
    <p:sldId id="310" r:id="rId6"/>
    <p:sldId id="311" r:id="rId7"/>
    <p:sldId id="297" r:id="rId8"/>
    <p:sldId id="298" r:id="rId9"/>
    <p:sldId id="258" r:id="rId10"/>
    <p:sldId id="284" r:id="rId11"/>
    <p:sldId id="288" r:id="rId12"/>
    <p:sldId id="290" r:id="rId13"/>
    <p:sldId id="295" r:id="rId14"/>
    <p:sldId id="313" r:id="rId15"/>
    <p:sldId id="296" r:id="rId16"/>
    <p:sldId id="285" r:id="rId17"/>
    <p:sldId id="286" r:id="rId18"/>
    <p:sldId id="259" r:id="rId19"/>
    <p:sldId id="304" r:id="rId20"/>
    <p:sldId id="305" r:id="rId21"/>
    <p:sldId id="306" r:id="rId22"/>
    <p:sldId id="307" r:id="rId23"/>
    <p:sldId id="316" r:id="rId24"/>
    <p:sldId id="308" r:id="rId25"/>
    <p:sldId id="265" r:id="rId26"/>
    <p:sldId id="266" r:id="rId27"/>
    <p:sldId id="283" r:id="rId28"/>
    <p:sldId id="267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312" r:id="rId37"/>
    <p:sldId id="309" r:id="rId38"/>
    <p:sldId id="301" r:id="rId39"/>
    <p:sldId id="277" r:id="rId40"/>
    <p:sldId id="280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89640" autoAdjust="0"/>
  </p:normalViewPr>
  <p:slideViewPr>
    <p:cSldViewPr>
      <p:cViewPr varScale="1">
        <p:scale>
          <a:sx n="82" d="100"/>
          <a:sy n="82" d="100"/>
        </p:scale>
        <p:origin x="-121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85635-50CA-47C3-8898-34E332C52823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A2A70-9C6D-45CD-B0B9-A3CF943DBC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45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A2A70-9C6D-45CD-B0B9-A3CF943DBC5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iartio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A2A70-9C6D-45CD-B0B9-A3CF943DBC5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75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 of search engines, number of iterations..</a:t>
            </a:r>
            <a:r>
              <a:rPr lang="en-US" baseline="0" dirty="0" smtClean="0"/>
              <a:t> DB apps, 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A2A70-9C6D-45CD-B0B9-A3CF943DBC5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24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A2A70-9C6D-45CD-B0B9-A3CF943DBC5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74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C33FB-4C8A-4E7C-B64C-C1B7427EA36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A2A70-9C6D-45CD-B0B9-A3CF943DBC5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42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A2A70-9C6D-45CD-B0B9-A3CF943DBC5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746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A2A70-9C6D-45CD-B0B9-A3CF943DBC5D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0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 descr="ECE_photo.jpg"/>
          <p:cNvPicPr>
            <a:picLocks noChangeAspect="1"/>
          </p:cNvPicPr>
          <p:nvPr/>
        </p:nvPicPr>
        <p:blipFill>
          <a:blip r:embed="rId2" cstate="print"/>
          <a:srcRect t="17778"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6" descr="ECE_PPT_Logo_black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223A-C58B-4ADB-AD26-43145AB2BB29}" type="datetime1">
              <a:rPr lang="en-US" smtClean="0"/>
              <a:t>6/1/2011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0079-1167-4D17-9565-5D17D16A2E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AFBA-B4C6-44DC-ABF8-906B015DD43B}" type="datetime1">
              <a:rPr lang="en-US" smtClean="0"/>
              <a:t>6/1/2011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0079-1167-4D17-9565-5D17D16A2E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44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844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2133600" cy="365125"/>
          </a:xfrm>
        </p:spPr>
        <p:txBody>
          <a:bodyPr/>
          <a:lstStyle/>
          <a:p>
            <a:fld id="{7671743C-20E7-42B3-8EB5-9CEDFD880713}" type="datetime1">
              <a:rPr lang="en-US" smtClean="0"/>
              <a:t>6/1/2011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05600" y="6492875"/>
            <a:ext cx="2133600" cy="365125"/>
          </a:xfrm>
        </p:spPr>
        <p:txBody>
          <a:bodyPr/>
          <a:lstStyle/>
          <a:p>
            <a:fld id="{EB450079-1167-4D17-9565-5D17D16A2E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6" descr="ECE_PPT_Logo_black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7D19-CAC1-43C9-B29D-EEC992CA0163}" type="datetime1">
              <a:rPr lang="en-US" smtClean="0"/>
              <a:t>6/1/2011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0079-1167-4D17-9565-5D17D16A2E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2133600" cy="365125"/>
          </a:xfrm>
        </p:spPr>
        <p:txBody>
          <a:bodyPr/>
          <a:lstStyle/>
          <a:p>
            <a:fld id="{734032FC-8313-433D-918B-40685C9BC732}" type="datetime1">
              <a:rPr lang="en-US" smtClean="0"/>
              <a:t>6/1/2011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492875"/>
            <a:ext cx="2133600" cy="365125"/>
          </a:xfrm>
        </p:spPr>
        <p:txBody>
          <a:bodyPr/>
          <a:lstStyle/>
          <a:p>
            <a:fld id="{EB450079-1167-4D17-9565-5D17D16A2E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CE_PPT_Logo_black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E7EF5-5DB5-48EA-B728-C514BA77538F}" type="datetime1">
              <a:rPr lang="en-US" smtClean="0"/>
              <a:t>6/1/2011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0079-1167-4D17-9565-5D17D16A2E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03F84-3A45-47B4-8E7F-BFEAB39B7523}" type="datetime1">
              <a:rPr lang="en-US" smtClean="0"/>
              <a:t>6/1/2011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0079-1167-4D17-9565-5D17D16A2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2133600" cy="365125"/>
          </a:xfrm>
        </p:spPr>
        <p:txBody>
          <a:bodyPr/>
          <a:lstStyle/>
          <a:p>
            <a:fld id="{A64D83DF-EBCA-4B8C-A0DA-1E449CC4E69F}" type="datetime1">
              <a:rPr lang="en-US" smtClean="0"/>
              <a:t>6/1/2011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492875"/>
            <a:ext cx="2133600" cy="365125"/>
          </a:xfrm>
        </p:spPr>
        <p:txBody>
          <a:bodyPr/>
          <a:lstStyle/>
          <a:p>
            <a:fld id="{EB450079-1167-4D17-9565-5D17D16A2E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6" descr="ECE_PPT_Logo_black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2CF7-8A28-4BBC-85A6-CE22E46D7FB8}" type="datetime1">
              <a:rPr lang="en-US" smtClean="0"/>
              <a:t>6/1/2011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0079-1167-4D17-9565-5D17D16A2E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2133600" cy="365125"/>
          </a:xfrm>
        </p:spPr>
        <p:txBody>
          <a:bodyPr/>
          <a:lstStyle/>
          <a:p>
            <a:fld id="{E3959F7E-4EC1-4596-A55E-D51C0BC08F5C}" type="datetime1">
              <a:rPr lang="en-US" smtClean="0"/>
              <a:t>6/1/2011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fld id="{EB450079-1167-4D17-9565-5D17D16A2E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6" descr="ECE_PPT_Logo_black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CEC4-456E-4960-96F9-BF0998877AD9}" type="datetime1">
              <a:rPr lang="en-US" smtClean="0"/>
              <a:t>6/1/2011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0079-1167-4D17-9565-5D17D16A2E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019800"/>
          </a:xfrm>
          <a:prstGeom prst="rect">
            <a:avLst/>
          </a:prstGeom>
          <a:solidFill>
            <a:srgbClr val="1AA9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6" descr="ECE_PPT_Logo_black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7897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63672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2142" y="6492875"/>
            <a:ext cx="2133600" cy="365125"/>
          </a:xfrm>
        </p:spPr>
        <p:txBody>
          <a:bodyPr/>
          <a:lstStyle/>
          <a:p>
            <a:fld id="{01032E59-690A-4D5E-BB9F-46958C22A062}" type="datetime1">
              <a:rPr lang="en-US" smtClean="0"/>
              <a:t>6/1/2011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492875"/>
            <a:ext cx="2133600" cy="365125"/>
          </a:xfrm>
        </p:spPr>
        <p:txBody>
          <a:bodyPr/>
          <a:lstStyle/>
          <a:p>
            <a:fld id="{EB450079-1167-4D17-9565-5D17D16A2E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4066-19CA-47AB-88B9-37EB42AE26E8}" type="datetime1">
              <a:rPr lang="en-US" smtClean="0"/>
              <a:t>6/1/2011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0079-1167-4D17-9565-5D17D16A2E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1A5A-87A8-43E4-8B5F-82114947B8F5}" type="datetime1">
              <a:rPr lang="en-US" smtClean="0"/>
              <a:t>6/1/2011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0079-1167-4D17-9565-5D17D16A2E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5975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3028" y="6492875"/>
            <a:ext cx="2133600" cy="365125"/>
          </a:xfrm>
        </p:spPr>
        <p:txBody>
          <a:bodyPr/>
          <a:lstStyle/>
          <a:p>
            <a:fld id="{232F391E-F2A1-4FB7-A64D-685818426820}" type="datetime1">
              <a:rPr lang="en-US" smtClean="0"/>
              <a:t>6/1/2011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492875"/>
            <a:ext cx="2133600" cy="365125"/>
          </a:xfrm>
        </p:spPr>
        <p:txBody>
          <a:bodyPr/>
          <a:lstStyle/>
          <a:p>
            <a:fld id="{EB450079-1167-4D17-9565-5D17D16A2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6" descr="ECE_PPT_Logo_black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3030" y="6492875"/>
            <a:ext cx="2133600" cy="365125"/>
          </a:xfrm>
        </p:spPr>
        <p:txBody>
          <a:bodyPr/>
          <a:lstStyle/>
          <a:p>
            <a:fld id="{6486E7AA-5E80-4B81-9E30-DC11A6C33CC4}" type="datetime1">
              <a:rPr lang="en-US" smtClean="0"/>
              <a:t>6/1/2011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4" y="6476096"/>
            <a:ext cx="2133600" cy="365125"/>
          </a:xfrm>
        </p:spPr>
        <p:txBody>
          <a:bodyPr/>
          <a:lstStyle/>
          <a:p>
            <a:fld id="{EB450079-1167-4D17-9565-5D17D16A2E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6" descr="ECE_PPT_Logo_black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7CADD-B867-4D17-AF61-70F97E0CD481}" type="datetime1">
              <a:rPr lang="en-US" smtClean="0"/>
              <a:t>6/1/2011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0079-1167-4D17-9565-5D17D16A2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14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2133600" cy="365125"/>
          </a:xfrm>
        </p:spPr>
        <p:txBody>
          <a:bodyPr/>
          <a:lstStyle/>
          <a:p>
            <a:fld id="{0F2B809A-D63F-4059-B563-42AA5ECB54EF}" type="datetime1">
              <a:rPr lang="en-US" smtClean="0"/>
              <a:t>6/1/2011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492875"/>
            <a:ext cx="2133600" cy="365125"/>
          </a:xfrm>
        </p:spPr>
        <p:txBody>
          <a:bodyPr/>
          <a:lstStyle/>
          <a:p>
            <a:fld id="{EB450079-1167-4D17-9565-5D17D16A2E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0370" y="6492875"/>
            <a:ext cx="2133600" cy="365125"/>
          </a:xfrm>
        </p:spPr>
        <p:txBody>
          <a:bodyPr/>
          <a:lstStyle/>
          <a:p>
            <a:fld id="{9AB47341-E459-4205-9236-C81FC3B75251}" type="datetime1">
              <a:rPr lang="en-US" smtClean="0"/>
              <a:t>6/1/2011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492875"/>
            <a:ext cx="2133600" cy="365125"/>
          </a:xfrm>
        </p:spPr>
        <p:txBody>
          <a:bodyPr/>
          <a:lstStyle/>
          <a:p>
            <a:fld id="{EB450079-1167-4D17-9565-5D17D16A2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6" descr="ECE_PPT_Logo_black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E054-8EBB-4A0C-BEE4-2FE31C028657}" type="datetime1">
              <a:rPr lang="en-US" smtClean="0"/>
              <a:t>6/1/2011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0079-1167-4D17-9565-5D17D16A2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2133600" cy="365125"/>
          </a:xfrm>
        </p:spPr>
        <p:txBody>
          <a:bodyPr/>
          <a:lstStyle/>
          <a:p>
            <a:fld id="{54A3D50B-2CAF-4BA2-B84B-F7504364D501}" type="datetime1">
              <a:rPr lang="en-US" smtClean="0"/>
              <a:t>6/1/2011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fld id="{EB450079-1167-4D17-9565-5D17D16A2E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6" descr="ECE_PPT_Logo_black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1AA9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CCB55-9AF8-4DDC-8D45-7AF5F2539A5B}" type="datetime1">
              <a:rPr lang="en-US" smtClean="0"/>
              <a:t>6/1/2011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50079-1167-4D17-9565-5D17D16A2E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56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b="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png"/><Relationship Id="rId18" Type="http://schemas.openxmlformats.org/officeDocument/2006/relationships/image" Target="../media/image13.jpeg"/><Relationship Id="rId8" Type="http://schemas.openxmlformats.org/officeDocument/2006/relationships/image" Target="../media/image31.png"/><Relationship Id="rId26" Type="http://schemas.openxmlformats.org/officeDocument/2006/relationships/image" Target="../media/image47.png"/><Relationship Id="rId3" Type="http://schemas.openxmlformats.org/officeDocument/2006/relationships/image" Target="../media/image26.png"/><Relationship Id="rId21" Type="http://schemas.openxmlformats.org/officeDocument/2006/relationships/image" Target="../media/image42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7" Type="http://schemas.openxmlformats.org/officeDocument/2006/relationships/image" Target="../media/image30.png"/><Relationship Id="rId25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9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34.png"/><Relationship Id="rId6" Type="http://schemas.openxmlformats.org/officeDocument/2006/relationships/image" Target="../media/image29.png"/><Relationship Id="rId24" Type="http://schemas.openxmlformats.org/officeDocument/2006/relationships/image" Target="../media/image15.jpeg"/><Relationship Id="rId15" Type="http://schemas.openxmlformats.org/officeDocument/2006/relationships/image" Target="../media/image38.png"/><Relationship Id="rId5" Type="http://schemas.openxmlformats.org/officeDocument/2006/relationships/image" Target="../media/image28.png"/><Relationship Id="rId23" Type="http://schemas.openxmlformats.org/officeDocument/2006/relationships/image" Target="../media/image44.png"/><Relationship Id="rId19" Type="http://schemas.openxmlformats.org/officeDocument/2006/relationships/image" Target="../media/image14.jpeg"/><Relationship Id="rId14" Type="http://schemas.openxmlformats.org/officeDocument/2006/relationships/image" Target="../media/image37.png"/><Relationship Id="rId4" Type="http://schemas.openxmlformats.org/officeDocument/2006/relationships/image" Target="../media/image27.png"/><Relationship Id="rId22" Type="http://schemas.openxmlformats.org/officeDocument/2006/relationships/image" Target="../media/image43.png"/><Relationship Id="rId27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52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0.png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18" Type="http://schemas.openxmlformats.org/officeDocument/2006/relationships/image" Target="../media/image350.png"/><Relationship Id="rId3" Type="http://schemas.openxmlformats.org/officeDocument/2006/relationships/image" Target="../media/image260.png"/><Relationship Id="rId21" Type="http://schemas.openxmlformats.org/officeDocument/2006/relationships/image" Target="../media/image380.png"/><Relationship Id="rId17" Type="http://schemas.openxmlformats.org/officeDocument/2006/relationships/image" Target="../media/image270.png"/><Relationship Id="rId7" Type="http://schemas.openxmlformats.org/officeDocument/2006/relationships/image" Target="../media/image300.png"/><Relationship Id="rId16" Type="http://schemas.openxmlformats.org/officeDocument/2006/relationships/image" Target="../media/image390.png"/><Relationship Id="rId2" Type="http://schemas.openxmlformats.org/officeDocument/2006/relationships/image" Target="../media/image250.png"/><Relationship Id="rId20" Type="http://schemas.openxmlformats.org/officeDocument/2006/relationships/image" Target="../media/image3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0.png"/><Relationship Id="rId11" Type="http://schemas.openxmlformats.org/officeDocument/2006/relationships/image" Target="../media/image340.png"/><Relationship Id="rId5" Type="http://schemas.openxmlformats.org/officeDocument/2006/relationships/image" Target="../media/image280.png"/><Relationship Id="rId10" Type="http://schemas.openxmlformats.org/officeDocument/2006/relationships/image" Target="../media/image330.png"/><Relationship Id="rId19" Type="http://schemas.openxmlformats.org/officeDocument/2006/relationships/image" Target="../media/image360.png"/><Relationship Id="rId9" Type="http://schemas.openxmlformats.org/officeDocument/2006/relationships/image" Target="../media/image320.png"/><Relationship Id="rId22" Type="http://schemas.openxmlformats.org/officeDocument/2006/relationships/image" Target="../media/image40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18" Type="http://schemas.openxmlformats.org/officeDocument/2006/relationships/image" Target="../media/image112.png"/><Relationship Id="rId26" Type="http://schemas.openxmlformats.org/officeDocument/2006/relationships/image" Target="../media/image120.png"/><Relationship Id="rId3" Type="http://schemas.openxmlformats.org/officeDocument/2006/relationships/image" Target="../media/image97.png"/><Relationship Id="rId21" Type="http://schemas.openxmlformats.org/officeDocument/2006/relationships/image" Target="../media/image115.pn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17" Type="http://schemas.openxmlformats.org/officeDocument/2006/relationships/image" Target="../media/image111.png"/><Relationship Id="rId25" Type="http://schemas.openxmlformats.org/officeDocument/2006/relationships/image" Target="../media/image119.png"/><Relationship Id="rId2" Type="http://schemas.openxmlformats.org/officeDocument/2006/relationships/image" Target="../media/image55.jpeg"/><Relationship Id="rId16" Type="http://schemas.openxmlformats.org/officeDocument/2006/relationships/image" Target="../media/image110.png"/><Relationship Id="rId20" Type="http://schemas.openxmlformats.org/officeDocument/2006/relationships/image" Target="../media/image1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24" Type="http://schemas.openxmlformats.org/officeDocument/2006/relationships/image" Target="../media/image118.png"/><Relationship Id="rId5" Type="http://schemas.openxmlformats.org/officeDocument/2006/relationships/image" Target="../media/image99.png"/><Relationship Id="rId15" Type="http://schemas.openxmlformats.org/officeDocument/2006/relationships/image" Target="../media/image109.png"/><Relationship Id="rId23" Type="http://schemas.openxmlformats.org/officeDocument/2006/relationships/image" Target="../media/image117.png"/><Relationship Id="rId10" Type="http://schemas.openxmlformats.org/officeDocument/2006/relationships/image" Target="../media/image104.png"/><Relationship Id="rId19" Type="http://schemas.openxmlformats.org/officeDocument/2006/relationships/image" Target="../media/image113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Relationship Id="rId14" Type="http://schemas.openxmlformats.org/officeDocument/2006/relationships/image" Target="../media/image108.png"/><Relationship Id="rId22" Type="http://schemas.openxmlformats.org/officeDocument/2006/relationships/image" Target="../media/image1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3.png"/><Relationship Id="rId5" Type="http://schemas.openxmlformats.org/officeDocument/2006/relationships/image" Target="../media/image56.wmf"/><Relationship Id="rId4" Type="http://schemas.openxmlformats.org/officeDocument/2006/relationships/oleObject" Target="../embeddings/oleObject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7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8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7" Type="http://schemas.openxmlformats.org/officeDocument/2006/relationships/image" Target="../media/image8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10" Type="http://schemas.openxmlformats.org/officeDocument/2006/relationships/image" Target="../media/image7.png"/><Relationship Id="rId4" Type="http://schemas.openxmlformats.org/officeDocument/2006/relationships/image" Target="../media/image78.png"/><Relationship Id="rId9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Approximation Algorithms for Task Allocation with </a:t>
            </a:r>
            <a:r>
              <a:rPr lang="en-US" dirty="0" err="1" smtClean="0"/>
              <a:t>QoS</a:t>
            </a:r>
            <a:r>
              <a:rPr lang="en-US" dirty="0" smtClean="0"/>
              <a:t> and Energy Considerations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Bader N. </a:t>
            </a:r>
            <a:r>
              <a:rPr lang="en-US" dirty="0" err="1" smtClean="0"/>
              <a:t>Alahmad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59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Task Allocation with Service Classes (TASC)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7895" y="2234156"/>
            <a:ext cx="8229600" cy="521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Tasks associated with </a:t>
            </a:r>
            <a:r>
              <a:rPr lang="en-US" i="1" dirty="0"/>
              <a:t>resource</a:t>
            </a:r>
            <a:r>
              <a:rPr lang="en-US" dirty="0"/>
              <a:t> </a:t>
            </a:r>
            <a:r>
              <a:rPr lang="en-US" b="1" dirty="0"/>
              <a:t>function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6" idx="3"/>
            <a:endCxn id="8" idx="1"/>
          </p:cNvCxnSpPr>
          <p:nvPr/>
        </p:nvCxnSpPr>
        <p:spPr>
          <a:xfrm>
            <a:off x="2929722" y="5276973"/>
            <a:ext cx="140896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2238004" y="2915882"/>
            <a:ext cx="4309184" cy="3151255"/>
            <a:chOff x="2694372" y="3106075"/>
            <a:chExt cx="4309184" cy="3151255"/>
          </a:xfrm>
        </p:grpSpPr>
        <p:grpSp>
          <p:nvGrpSpPr>
            <p:cNvPr id="10" name="Group 9"/>
            <p:cNvGrpSpPr/>
            <p:nvPr/>
          </p:nvGrpSpPr>
          <p:grpSpPr>
            <a:xfrm>
              <a:off x="2694372" y="3106075"/>
              <a:ext cx="3700878" cy="2742091"/>
              <a:chOff x="756082" y="1906109"/>
              <a:chExt cx="3700878" cy="2742091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62000" y="2098829"/>
                <a:ext cx="685800" cy="457200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</a:rPr>
                  <a:t>Task1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Rectangle 4"/>
                  <p:cNvSpPr/>
                  <p:nvPr/>
                </p:nvSpPr>
                <p:spPr>
                  <a:xfrm>
                    <a:off x="2856760" y="1906109"/>
                    <a:ext cx="1600200" cy="842639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0.2, 0.3</m:t>
                              </m:r>
                            </m:e>
                          </m:d>
                        </m:oMath>
                      </m:oMathPara>
                    </a14:m>
                    <a:endParaRPr lang="en-US" b="0" dirty="0" smtClean="0">
                      <a:solidFill>
                        <a:schemeClr val="tx1"/>
                      </a:solidFill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(0.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0.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49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(0.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 xmlns:mv="urn:schemas-microsoft-com:mac:vml">
              <p:sp>
                <p:nvSpPr>
                  <p:cNvPr id="5" name="Rectangle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56760" y="1906109"/>
                    <a:ext cx="1600200" cy="842639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 b="-845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" name="Rounded Rectangle 5"/>
              <p:cNvSpPr/>
              <p:nvPr/>
            </p:nvSpPr>
            <p:spPr>
              <a:xfrm>
                <a:off x="762000" y="4038600"/>
                <a:ext cx="685800" cy="457200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</a:rPr>
                  <a:t>Task3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756082" y="3073153"/>
                <a:ext cx="685800" cy="457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/>
                  <a:t>Task2</a:t>
                </a:r>
                <a:endParaRPr lang="en-US" sz="1200" b="1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856760" y="3886200"/>
                <a:ext cx="1600200" cy="762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856760" y="2920753"/>
                <a:ext cx="1600200" cy="76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Arrow Connector 10"/>
              <p:cNvCxnSpPr>
                <a:stCxn id="4" idx="3"/>
                <a:endCxn id="5" idx="1"/>
              </p:cNvCxnSpPr>
              <p:nvPr/>
            </p:nvCxnSpPr>
            <p:spPr>
              <a:xfrm>
                <a:off x="1447800" y="2327429"/>
                <a:ext cx="1408960" cy="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>
                <a:stCxn id="7" idx="3"/>
                <a:endCxn id="9" idx="1"/>
              </p:cNvCxnSpPr>
              <p:nvPr/>
            </p:nvCxnSpPr>
            <p:spPr>
              <a:xfrm>
                <a:off x="1441882" y="3301753"/>
                <a:ext cx="1414878" cy="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4186743" y="4058524"/>
                  <a:ext cx="2816813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endParaRPr lang="en-US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(0.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567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0.3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 xmlns:mv="urn:schemas-microsoft-com:mac:vml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6743" y="4058524"/>
                  <a:ext cx="2816813" cy="646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4186743" y="4780002"/>
                  <a:ext cx="2816813" cy="147732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endParaRPr lang="en-US" dirty="0" smtClean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0.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i="1">
                                <a:latin typeface="Cambria Math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0.6</m:t>
                            </m:r>
                          </m:e>
                        </m:d>
                      </m:oMath>
                    </m:oMathPara>
                  </a14:m>
                  <a:endParaRPr lang="en-US" b="0" dirty="0" smtClean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0.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8</m:t>
                            </m:r>
                            <m:r>
                              <a:rPr lang="en-US" i="1">
                                <a:latin typeface="Cambria Math"/>
                              </a:rPr>
                              <m:t>, 0.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6021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  <a:p>
                  <a:pPr algn="ctr"/>
                  <a:endParaRPr lang="en-US" dirty="0" smtClean="0"/>
                </a:p>
                <a:p>
                  <a:pPr algn="ctr"/>
                  <a:endParaRPr lang="en-US" dirty="0"/>
                </a:p>
              </p:txBody>
            </p:sp>
          </mc:Choice>
          <mc:Fallback xmlns="" xmlns:mv="urn:schemas-microsoft-com:mac:vml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6743" y="4780002"/>
                  <a:ext cx="2816813" cy="147732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Title 1"/>
          <p:cNvSpPr txBox="1">
            <a:spLocks/>
          </p:cNvSpPr>
          <p:nvPr/>
        </p:nvSpPr>
        <p:spPr>
          <a:xfrm>
            <a:off x="506730" y="1778863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506730" y="1948026"/>
            <a:ext cx="8229600" cy="642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 smtClean="0"/>
          </a:p>
        </p:txBody>
      </p:sp>
      <p:grpSp>
        <p:nvGrpSpPr>
          <p:cNvPr id="14" name="Group 13"/>
          <p:cNvGrpSpPr/>
          <p:nvPr/>
        </p:nvGrpSpPr>
        <p:grpSpPr>
          <a:xfrm>
            <a:off x="714233" y="1457476"/>
            <a:ext cx="8229600" cy="642774"/>
            <a:chOff x="457200" y="2029970"/>
            <a:chExt cx="8229600" cy="642774"/>
          </a:xfrm>
        </p:grpSpPr>
        <p:grpSp>
          <p:nvGrpSpPr>
            <p:cNvPr id="29" name="Group 28"/>
            <p:cNvGrpSpPr/>
            <p:nvPr/>
          </p:nvGrpSpPr>
          <p:grpSpPr>
            <a:xfrm>
              <a:off x="6567230" y="2124041"/>
              <a:ext cx="1692984" cy="383278"/>
              <a:chOff x="6950994" y="2060359"/>
              <a:chExt cx="1692984" cy="383278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6950994" y="2062637"/>
                <a:ext cx="1257300" cy="381000"/>
                <a:chOff x="1638300" y="2209800"/>
                <a:chExt cx="2857500" cy="1371600"/>
              </a:xfrm>
            </p:grpSpPr>
            <p:sp>
              <p:nvSpPr>
                <p:cNvPr id="21" name="Can 20"/>
                <p:cNvSpPr/>
                <p:nvPr/>
              </p:nvSpPr>
              <p:spPr>
                <a:xfrm>
                  <a:off x="1638300" y="2209800"/>
                  <a:ext cx="1143000" cy="1371600"/>
                </a:xfrm>
                <a:prstGeom prst="ca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Can 21"/>
                <p:cNvSpPr/>
                <p:nvPr/>
              </p:nvSpPr>
              <p:spPr>
                <a:xfrm>
                  <a:off x="3352800" y="2209800"/>
                  <a:ext cx="1143000" cy="1371600"/>
                </a:xfrm>
                <a:prstGeom prst="ca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7" name="Right Brace 26"/>
              <p:cNvSpPr/>
              <p:nvPr/>
            </p:nvSpPr>
            <p:spPr>
              <a:xfrm>
                <a:off x="8305800" y="2060359"/>
                <a:ext cx="152400" cy="381000"/>
              </a:xfrm>
              <a:prstGeom prst="righ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8387176" y="2113627"/>
                <a:ext cx="25680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1</a:t>
                </a:r>
                <a:endParaRPr lang="en-US" sz="1100" dirty="0"/>
              </a:p>
            </p:txBody>
          </p:sp>
        </p:grpSp>
        <p:sp>
          <p:nvSpPr>
            <p:cNvPr id="30" name="Content Placeholder 2"/>
            <p:cNvSpPr txBox="1">
              <a:spLocks/>
            </p:cNvSpPr>
            <p:nvPr/>
          </p:nvSpPr>
          <p:spPr>
            <a:xfrm>
              <a:off x="457200" y="2029970"/>
              <a:ext cx="8229600" cy="64277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sz="2800" dirty="0" smtClean="0"/>
                <a:t>Identical processors of </a:t>
              </a:r>
              <a:r>
                <a:rPr lang="en-US" sz="2800" b="1" dirty="0" smtClean="0"/>
                <a:t>unit</a:t>
              </a:r>
              <a:r>
                <a:rPr lang="en-US" sz="2800" dirty="0" smtClean="0"/>
                <a:t> capacity 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0079-1167-4D17-9565-5D17D16A2E3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685800" y="6106369"/>
            <a:ext cx="8229600" cy="5215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b="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b="1" dirty="0" smtClean="0">
                <a:solidFill>
                  <a:schemeClr val="tx1"/>
                </a:solidFill>
              </a:rPr>
              <a:t>General Solution Method: </a:t>
            </a:r>
            <a:r>
              <a:rPr lang="en-US" b="1" i="1" dirty="0" err="1">
                <a:solidFill>
                  <a:srgbClr val="FF0000"/>
                </a:solidFill>
              </a:rPr>
              <a:t>M</a:t>
            </a:r>
            <a:r>
              <a:rPr lang="en-US" b="1" i="1" dirty="0" err="1" smtClean="0">
                <a:solidFill>
                  <a:srgbClr val="FF0000"/>
                </a:solidFill>
              </a:rPr>
              <a:t>emoization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68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 Service Classes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9048" y="23241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b="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Variation 1: </a:t>
            </a:r>
            <a:r>
              <a:rPr lang="en-US" dirty="0" smtClean="0"/>
              <a:t>Service classes are fixed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170199" y="4744449"/>
            <a:ext cx="2567299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24200" y="4863278"/>
                <a:ext cx="9959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 xmlns:mv="urn:schemas-microsoft-com:mac:vml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4863278"/>
                <a:ext cx="995977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70199" y="5496214"/>
                <a:ext cx="9959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 xmlns:mv="urn:schemas-microsoft-com:mac:vml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0199" y="5496214"/>
                <a:ext cx="995978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02315" y="5467893"/>
                <a:ext cx="9959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 xmlns:mv="urn:schemas-microsoft-com:mac:vml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315" y="5467893"/>
                <a:ext cx="995978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147701" y="5865546"/>
                <a:ext cx="14434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 xmlns:mv="urn:schemas-microsoft-com:mac:vml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701" y="5865546"/>
                <a:ext cx="1443407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62400" y="5487012"/>
                <a:ext cx="10405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𝒌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𝒌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 xmlns:mv="urn:schemas-microsoft-com:mac:vml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5487012"/>
                <a:ext cx="1040541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800600" y="5126444"/>
                <a:ext cx="9959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 xmlns:mv="urn:schemas-microsoft-com:mac:vml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5126444"/>
                <a:ext cx="995978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147701" y="5214368"/>
                <a:ext cx="9959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 xmlns:mv="urn:schemas-microsoft-com:mac:vml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701" y="5214368"/>
                <a:ext cx="995977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921667" y="5126882"/>
                <a:ext cx="9959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 xmlns:mv="urn:schemas-microsoft-com:mac:vml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667" y="5126882"/>
                <a:ext cx="995977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921667" y="4727640"/>
                <a:ext cx="985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 xmlns:mv="urn:schemas-microsoft-com:mac:vml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667" y="4727640"/>
                <a:ext cx="985334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84838" y="5865546"/>
                <a:ext cx="9959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7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7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 xmlns:mv="urn:schemas-microsoft-com:mac:vml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4838" y="5865546"/>
                <a:ext cx="995978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473717" y="6268449"/>
            <a:ext cx="6199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Service classes (pool) predetermined by provider (platform)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705600" y="4658170"/>
            <a:ext cx="685800" cy="4572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Task1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625923" y="4662334"/>
            <a:ext cx="685800" cy="457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Task3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070333" y="3592794"/>
            <a:ext cx="68580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Task2</a:t>
            </a:r>
            <a:endParaRPr lang="en-US" sz="1200" b="1" dirty="0"/>
          </a:p>
        </p:txBody>
      </p:sp>
      <p:cxnSp>
        <p:nvCxnSpPr>
          <p:cNvPr id="22" name="Straight Arrow Connector 21"/>
          <p:cNvCxnSpPr>
            <a:stCxn id="19" idx="3"/>
          </p:cNvCxnSpPr>
          <p:nvPr/>
        </p:nvCxnSpPr>
        <p:spPr>
          <a:xfrm>
            <a:off x="2311723" y="4890934"/>
            <a:ext cx="964877" cy="5081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9" idx="3"/>
          </p:cNvCxnSpPr>
          <p:nvPr/>
        </p:nvCxnSpPr>
        <p:spPr>
          <a:xfrm>
            <a:off x="2311723" y="4890934"/>
            <a:ext cx="1758610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9" idx="3"/>
          </p:cNvCxnSpPr>
          <p:nvPr/>
        </p:nvCxnSpPr>
        <p:spPr>
          <a:xfrm>
            <a:off x="2311723" y="4890934"/>
            <a:ext cx="964877" cy="78994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0" idx="2"/>
          </p:cNvCxnSpPr>
          <p:nvPr/>
        </p:nvCxnSpPr>
        <p:spPr>
          <a:xfrm>
            <a:off x="4413233" y="4049994"/>
            <a:ext cx="0" cy="83677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8" idx="1"/>
          </p:cNvCxnSpPr>
          <p:nvPr/>
        </p:nvCxnSpPr>
        <p:spPr>
          <a:xfrm flipH="1">
            <a:off x="4800600" y="4886770"/>
            <a:ext cx="1905000" cy="765789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8" idx="1"/>
          </p:cNvCxnSpPr>
          <p:nvPr/>
        </p:nvCxnSpPr>
        <p:spPr>
          <a:xfrm flipH="1">
            <a:off x="5562600" y="4886770"/>
            <a:ext cx="1143000" cy="116344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0079-1167-4D17-9565-5D17D16A2E3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609600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:</m:t>
                      </m:r>
                      <m:r>
                        <a:rPr lang="en-US" b="0" i="1" smtClean="0">
                          <a:latin typeface="Cambria Math"/>
                        </a:rPr>
                        <m:t>𝑛𝑢𝑚𝑏𝑒𝑟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𝑜𝑓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𝑡𝑎𝑠𝑘𝑠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𝑎𝑠𝑠𝑖𝑔𝑛𝑒𝑑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𝑡𝑜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𝑗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𝑡h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𝑠𝑒𝑟𝑣𝑖𝑐𝑒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𝑐𝑙𝑎𝑠𝑠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6096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FSC – Assign Tasks to Service </a:t>
            </a:r>
            <a:r>
              <a:rPr lang="en-US" dirty="0"/>
              <a:t>C</a:t>
            </a:r>
            <a:r>
              <a:rPr lang="en-US" dirty="0" smtClean="0"/>
              <a:t>lasses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57200" y="2143347"/>
                <a:ext cx="8229600" cy="98085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Wingdings" pitchFamily="2" charset="2"/>
                  <a:buChar char="§"/>
                  <a:defRPr sz="2800" b="0" kern="12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Wingdings" pitchFamily="2" charset="2"/>
                  <a:buChar char="§"/>
                  <a:defRPr sz="2000" kern="12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Wingdings" pitchFamily="2" charset="2"/>
                  <a:buChar char="§"/>
                  <a:defRPr sz="2000" kern="12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200" dirty="0" smtClean="0"/>
                  <a:t>For each assignment of the form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,…, </m:t>
                        </m:r>
                        <m:sSub>
                          <m:sSub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 smtClean="0"/>
                  <a:t>, verify </a:t>
                </a:r>
                <a:r>
                  <a:rPr lang="en-US" sz="2200" dirty="0"/>
                  <a:t>that there is </a:t>
                </a:r>
                <a:r>
                  <a:rPr lang="en-US" sz="2200" dirty="0" smtClean="0"/>
                  <a:t>a set of tasks such </a:t>
                </a:r>
                <a:r>
                  <a:rPr lang="en-US" sz="2200" dirty="0"/>
                  <a:t>that </a:t>
                </a:r>
              </a:p>
              <a:p>
                <a:pPr marL="0" indent="0" algn="ctr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200" dirty="0" smtClean="0">
                  <a:solidFill>
                    <a:schemeClr val="tx1"/>
                  </a:solidFill>
                </a:endParaRPr>
              </a:p>
              <a:p>
                <a:pPr marL="0" indent="0" algn="ctr">
                  <a:buFont typeface="Wingdings" pitchFamily="2" charset="2"/>
                  <a:buNone/>
                </a:pPr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 algn="ctr">
                  <a:buFont typeface="Wingdings" pitchFamily="2" charset="2"/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 algn="ctr">
                  <a:buFont typeface="Wingdings" pitchFamily="2" charset="2"/>
                  <a:buNone/>
                </a:pPr>
                <a:endParaRPr lang="en-US" dirty="0" smtClean="0"/>
              </a:p>
              <a:p>
                <a:pPr marL="0" indent="0" algn="ctr"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143347"/>
                <a:ext cx="8229600" cy="980853"/>
              </a:xfrm>
              <a:prstGeom prst="rect">
                <a:avLst/>
              </a:prstGeom>
              <a:blipFill rotWithShape="1">
                <a:blip r:embed="rId3"/>
                <a:stretch>
                  <a:fillRect t="-5590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 txBox="1">
            <a:spLocks/>
          </p:cNvSpPr>
          <p:nvPr/>
        </p:nvSpPr>
        <p:spPr>
          <a:xfrm>
            <a:off x="628650" y="3429000"/>
            <a:ext cx="8229600" cy="1133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b="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200" dirty="0" smtClean="0">
              <a:solidFill>
                <a:schemeClr val="tx1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 smtClean="0"/>
          </a:p>
          <a:p>
            <a:pPr marL="0" indent="0" algn="ctr">
              <a:buFont typeface="Wingdings" pitchFamily="2" charset="2"/>
              <a:buNone/>
            </a:pP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962025" y="3429001"/>
                <a:ext cx="7239000" cy="1133251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Wingdings" pitchFamily="2" charset="2"/>
                  <a:buChar char="§"/>
                  <a:defRPr sz="2800" b="0" kern="12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Wingdings" pitchFamily="2" charset="2"/>
                  <a:buChar char="§"/>
                  <a:defRPr sz="2000" kern="12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Wingdings" pitchFamily="2" charset="2"/>
                  <a:buChar char="§"/>
                  <a:defRPr sz="2000" kern="12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Wingdings" pitchFamily="2" charset="2"/>
                  <a:buNone/>
                </a:pPr>
                <a:r>
                  <a:rPr lang="en-US" sz="2200" dirty="0" smtClean="0">
                    <a:solidFill>
                      <a:schemeClr val="tx1"/>
                    </a:solidFill>
                  </a:rPr>
                  <a:t>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2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2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−1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such assignments (bins and balls)</a:t>
                </a:r>
              </a:p>
              <a:p>
                <a:pPr marL="0" indent="0" algn="ctr">
                  <a:buNone/>
                </a:pPr>
                <a:r>
                  <a:rPr lang="en-US" sz="1800" dirty="0" smtClean="0">
                    <a:solidFill>
                      <a:schemeClr val="tx1"/>
                    </a:solidFill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is fixed </a:t>
                </a:r>
                <a:r>
                  <a:rPr lang="en-US" sz="1800" dirty="0" smtClean="0">
                    <a:solidFill>
                      <a:schemeClr val="tx1"/>
                    </a:solidFill>
                    <a:sym typeface="Wingdings" pitchFamily="2" charset="2"/>
                  </a:rPr>
                  <a:t></a:t>
                </a:r>
                <a:r>
                  <a:rPr lang="en-US" sz="1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is poly in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    </a:t>
                </a:r>
                <a:r>
                  <a:rPr lang="en-US" sz="1800" dirty="0" smtClean="0">
                    <a:solidFill>
                      <a:schemeClr val="tx1"/>
                    </a:solidFill>
                    <a:sym typeface="Wingdings" pitchFamily="2" charset="2"/>
                  </a:rPr>
                  <a:t></a:t>
                </a:r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 marL="0" indent="0" algn="ctr">
                  <a:buFont typeface="Wingdings" pitchFamily="2" charset="2"/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 algn="ctr">
                  <a:buFont typeface="Wingdings" pitchFamily="2" charset="2"/>
                  <a:buNone/>
                </a:pPr>
                <a:endParaRPr lang="en-US" dirty="0" smtClean="0"/>
              </a:p>
              <a:p>
                <a:pPr marL="0" indent="0" algn="ctr"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025" y="3429001"/>
                <a:ext cx="7239000" cy="113325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0079-1167-4D17-9565-5D17D16A2E3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5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Verify Assignment – Max Flow in a bipartite graph for each assignment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362200"/>
            <a:ext cx="4495800" cy="423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0079-1167-4D17-9565-5D17D16A2E3F}" type="slidenum">
              <a:rPr lang="en-US" smtClean="0"/>
              <a:pPr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514600" y="1792405"/>
                <a:ext cx="4432624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/>
                  <a:t>Example assignment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0, </m:t>
                        </m:r>
                        <m:r>
                          <a:rPr lang="en-US" sz="2400" i="1">
                            <a:latin typeface="Cambria Math"/>
                          </a:rPr>
                          <m:t>…,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1792405"/>
                <a:ext cx="4432624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2058" t="-7692" b="-282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870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Minimum </a:t>
            </a:r>
            <a:r>
              <a:rPr lang="en-US" dirty="0" err="1" smtClean="0"/>
              <a:t>Makespan</a:t>
            </a:r>
            <a:r>
              <a:rPr lang="en-US" dirty="0" smtClean="0"/>
              <a:t> &amp; Bin-Packing are </a:t>
            </a:r>
            <a:r>
              <a:rPr lang="en-US" b="1" dirty="0" smtClean="0"/>
              <a:t>DUAL</a:t>
            </a:r>
            <a:r>
              <a:rPr lang="en-US" dirty="0" smtClean="0"/>
              <a:t> problems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106341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ctr">
                  <a:buNone/>
                </a:pPr>
                <a:r>
                  <a:rPr lang="en-US" sz="2400" dirty="0" smtClean="0"/>
                  <a:t>There exists a </a:t>
                </a:r>
                <a:r>
                  <a:rPr lang="en-US" sz="2400" b="1" i="1" dirty="0" smtClean="0"/>
                  <a:t>packing</a:t>
                </a:r>
                <a:r>
                  <a:rPr lang="en-US" sz="2400" dirty="0" smtClean="0"/>
                  <a:t> of items with execution times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,…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i="0" dirty="0" smtClean="0">
                    <a:latin typeface="+mj-lt"/>
                  </a:rPr>
                  <a:t> </a:t>
                </a:r>
                <a:r>
                  <a:rPr lang="en-US" sz="2400" dirty="0" smtClean="0"/>
                  <a:t>to bins with capacity 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t</a:t>
                </a:r>
                <a:r>
                  <a:rPr lang="en-US" sz="2400" dirty="0" smtClean="0"/>
                  <a:t> each </a:t>
                </a:r>
                <a:r>
                  <a:rPr lang="en-US" sz="2400" i="1" dirty="0" err="1" smtClean="0"/>
                  <a:t>iff</a:t>
                </a:r>
                <a:r>
                  <a:rPr lang="en-US" sz="2400" dirty="0" smtClean="0"/>
                  <a:t> there exists a schedule with </a:t>
                </a:r>
                <a:r>
                  <a:rPr lang="en-US" sz="2400" b="1" i="1" dirty="0" err="1" smtClean="0"/>
                  <a:t>makespan</a:t>
                </a:r>
                <a:r>
                  <a:rPr lang="en-US" sz="2400" dirty="0" smtClean="0"/>
                  <a:t> at most 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t</a:t>
                </a:r>
                <a:r>
                  <a:rPr lang="en-US" sz="2400" dirty="0" smtClean="0"/>
                  <a:t>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1063413"/>
              </a:xfrm>
              <a:blipFill rotWithShape="1">
                <a:blip r:embed="rId11"/>
                <a:stretch>
                  <a:fillRect t="-6322" r="-667" b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152400" y="3895430"/>
            <a:ext cx="3313326" cy="2846901"/>
            <a:chOff x="152400" y="3895430"/>
            <a:chExt cx="3313326" cy="2846901"/>
          </a:xfrm>
        </p:grpSpPr>
        <p:grpSp>
          <p:nvGrpSpPr>
            <p:cNvPr id="12" name="Group 11"/>
            <p:cNvGrpSpPr/>
            <p:nvPr/>
          </p:nvGrpSpPr>
          <p:grpSpPr>
            <a:xfrm>
              <a:off x="245985" y="3895430"/>
              <a:ext cx="3006904" cy="2127273"/>
              <a:chOff x="2817461" y="2452231"/>
              <a:chExt cx="3006904" cy="2127273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3365532" y="4395198"/>
                <a:ext cx="244292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" name="Group 10"/>
              <p:cNvGrpSpPr/>
              <p:nvPr/>
            </p:nvGrpSpPr>
            <p:grpSpPr>
              <a:xfrm>
                <a:off x="2817461" y="2452231"/>
                <a:ext cx="3006904" cy="2127273"/>
                <a:chOff x="2817461" y="2452231"/>
                <a:chExt cx="3006904" cy="2127273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>
                  <a:off x="3344188" y="2452231"/>
                  <a:ext cx="2455623" cy="1953537"/>
                  <a:chOff x="3344188" y="2452231"/>
                  <a:chExt cx="2455623" cy="1953537"/>
                </a:xfrm>
              </p:grpSpPr>
              <p:grpSp>
                <p:nvGrpSpPr>
                  <p:cNvPr id="30" name="Group 29"/>
                  <p:cNvGrpSpPr/>
                  <p:nvPr/>
                </p:nvGrpSpPr>
                <p:grpSpPr>
                  <a:xfrm>
                    <a:off x="3344188" y="3784615"/>
                    <a:ext cx="1597946" cy="621153"/>
                    <a:chOff x="35" y="1332667"/>
                    <a:chExt cx="1597946" cy="621153"/>
                  </a:xfrm>
                  <a:scene3d>
                    <a:camera prst="orthographicFront"/>
                    <a:lightRig rig="chilly" dir="t"/>
                  </a:scene3d>
                </p:grpSpPr>
                <p:sp>
                  <p:nvSpPr>
                    <p:cNvPr id="46" name="Rounded Rectangle 45"/>
                    <p:cNvSpPr/>
                    <p:nvPr/>
                  </p:nvSpPr>
                  <p:spPr>
                    <a:xfrm>
                      <a:off x="35" y="1332667"/>
                      <a:ext cx="1597946" cy="621153"/>
                    </a:xfrm>
                    <a:prstGeom prst="roundRect">
                      <a:avLst>
                        <a:gd name="adj" fmla="val 10000"/>
                      </a:avLst>
                    </a:prstGeom>
                    <a:sp3d prstMaterial="translucentPowder">
                      <a:bevelT w="127000" h="25400" prst="softRound"/>
                    </a:sp3d>
                  </p:spPr>
                  <p:style>
                    <a:lnRef idx="0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0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7" name="Rounded Rectangle 4"/>
                        <p:cNvSpPr/>
                        <p:nvPr/>
                      </p:nvSpPr>
                      <p:spPr>
                        <a:xfrm>
                          <a:off x="18228" y="1350860"/>
                          <a:ext cx="1561560" cy="584767"/>
                        </a:xfrm>
                        <a:prstGeom prst="rect">
                          <a:avLst/>
                        </a:prstGeom>
                        <a:sp3d/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>
                          <a:schemeClr val="lt1"/>
                        </a:fontRef>
                      </p:style>
                      <p:txBody>
                        <a:bodyPr spcFirstLastPara="0" vert="horz" wrap="square" lIns="102870" tIns="102870" rIns="102870" bIns="102870" numCol="1" spcCol="1270" anchor="ctr" anchorCtr="0">
                          <a:noAutofit/>
                        </a:bodyPr>
                        <a:lstStyle/>
                        <a:p>
                          <a:pPr lvl="0" algn="ctr" defTabSz="1200150">
                            <a:lnSpc>
                              <a:spcPct val="90000"/>
                            </a:lnSpc>
                            <a:spcBef>
                              <a:spcPct val="0"/>
                            </a:spcBef>
                            <a:spcAft>
                              <a:spcPct val="35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700" b="1" kern="1200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47" name="Rounded Rectangle 4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8228" y="1350860"/>
                          <a:ext cx="1561560" cy="584767"/>
                        </a:xfrm>
                        <a:prstGeom prst="rect">
                          <a:avLst/>
                        </a:prstGeom>
                        <a:blipFill rotWithShape="1">
                          <a:blip r:embed="rId12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31" name="Group 30"/>
                  <p:cNvGrpSpPr/>
                  <p:nvPr/>
                </p:nvGrpSpPr>
                <p:grpSpPr>
                  <a:xfrm>
                    <a:off x="3345687" y="3118423"/>
                    <a:ext cx="1429958" cy="621153"/>
                    <a:chOff x="1534" y="666475"/>
                    <a:chExt cx="1429958" cy="621153"/>
                  </a:xfrm>
                  <a:scene3d>
                    <a:camera prst="orthographicFront"/>
                    <a:lightRig rig="chilly" dir="t"/>
                  </a:scene3d>
                </p:grpSpPr>
                <p:sp>
                  <p:nvSpPr>
                    <p:cNvPr id="44" name="Rounded Rectangle 43"/>
                    <p:cNvSpPr/>
                    <p:nvPr/>
                  </p:nvSpPr>
                  <p:spPr>
                    <a:xfrm>
                      <a:off x="1534" y="666475"/>
                      <a:ext cx="1429958" cy="621153"/>
                    </a:xfrm>
                    <a:prstGeom prst="roundRect">
                      <a:avLst>
                        <a:gd name="adj" fmla="val 10000"/>
                      </a:avLst>
                    </a:prstGeom>
                    <a:sp3d prstMaterial="translucentPowder">
                      <a:bevelT w="127000" h="25400" prst="softRound"/>
                    </a:sp3d>
                  </p:spPr>
                  <p:style>
                    <a:lnRef idx="0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2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0">
                      <a:schemeClr val="accent2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5" name="Rounded Rectangle 6"/>
                        <p:cNvSpPr/>
                        <p:nvPr/>
                      </p:nvSpPr>
                      <p:spPr>
                        <a:xfrm>
                          <a:off x="19727" y="684668"/>
                          <a:ext cx="1393572" cy="584767"/>
                        </a:xfrm>
                        <a:prstGeom prst="rect">
                          <a:avLst/>
                        </a:prstGeom>
                        <a:sp3d/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>
                          <a:schemeClr val="lt1"/>
                        </a:fontRef>
                      </p:style>
                      <p:txBody>
                        <a:bodyPr spcFirstLastPara="0" vert="horz" wrap="square" lIns="60960" tIns="60960" rIns="60960" bIns="60960" numCol="1" spcCol="1270" anchor="ctr" anchorCtr="0">
                          <a:noAutofit/>
                        </a:bodyPr>
                        <a:lstStyle/>
                        <a:p>
                          <a:pPr lvl="0" algn="ctr" defTabSz="711200">
                            <a:lnSpc>
                              <a:spcPct val="90000"/>
                            </a:lnSpc>
                            <a:spcBef>
                              <a:spcPct val="0"/>
                            </a:spcBef>
                            <a:spcAft>
                              <a:spcPct val="35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kern="1200" dirty="0"/>
                        </a:p>
                      </p:txBody>
                    </p:sp>
                  </mc:Choice>
                  <mc:Fallback xmlns="">
                    <p:sp>
                      <p:nvSpPr>
                        <p:cNvPr id="45" name="Rounded Rectangle 6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9727" y="684668"/>
                          <a:ext cx="1393572" cy="584767"/>
                        </a:xfrm>
                        <a:prstGeom prst="rect">
                          <a:avLst/>
                        </a:prstGeom>
                        <a:blipFill rotWithShape="1">
                          <a:blip r:embed="rId13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32" name="Group 31"/>
                  <p:cNvGrpSpPr/>
                  <p:nvPr/>
                </p:nvGrpSpPr>
                <p:grpSpPr>
                  <a:xfrm>
                    <a:off x="3347339" y="2452231"/>
                    <a:ext cx="753371" cy="621153"/>
                    <a:chOff x="3186" y="283"/>
                    <a:chExt cx="753371" cy="621153"/>
                  </a:xfrm>
                  <a:scene3d>
                    <a:camera prst="orthographicFront"/>
                    <a:lightRig rig="chilly" dir="t"/>
                  </a:scene3d>
                </p:grpSpPr>
                <p:sp>
                  <p:nvSpPr>
                    <p:cNvPr id="42" name="Rounded Rectangle 41"/>
                    <p:cNvSpPr/>
                    <p:nvPr/>
                  </p:nvSpPr>
                  <p:spPr>
                    <a:xfrm>
                      <a:off x="3186" y="283"/>
                      <a:ext cx="753371" cy="621153"/>
                    </a:xfrm>
                    <a:prstGeom prst="roundRect">
                      <a:avLst>
                        <a:gd name="adj" fmla="val 10000"/>
                      </a:avLst>
                    </a:prstGeom>
                    <a:sp3d prstMaterial="translucentPowder">
                      <a:bevelT w="127000" h="25400" prst="softRound"/>
                    </a:sp3d>
                  </p:spPr>
                  <p:style>
                    <a:lnRef idx="0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3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0">
                      <a:schemeClr val="accent3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3" name="Rounded Rectangle 8"/>
                        <p:cNvSpPr/>
                        <p:nvPr/>
                      </p:nvSpPr>
                      <p:spPr>
                        <a:xfrm>
                          <a:off x="21379" y="18476"/>
                          <a:ext cx="716985" cy="584767"/>
                        </a:xfrm>
                        <a:prstGeom prst="rect">
                          <a:avLst/>
                        </a:prstGeom>
                        <a:sp3d/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>
                          <a:schemeClr val="lt1"/>
                        </a:fontRef>
                      </p:style>
                      <p:txBody>
                        <a:bodyPr spcFirstLastPara="0" vert="horz" wrap="square" lIns="60960" tIns="60960" rIns="60960" bIns="60960" numCol="1" spcCol="1270" anchor="ctr" anchorCtr="0">
                          <a:noAutofit/>
                        </a:bodyPr>
                        <a:lstStyle/>
                        <a:p>
                          <a:pPr lvl="0" algn="ctr" defTabSz="711200">
                            <a:lnSpc>
                              <a:spcPct val="90000"/>
                            </a:lnSpc>
                            <a:spcBef>
                              <a:spcPct val="0"/>
                            </a:spcBef>
                            <a:spcAft>
                              <a:spcPct val="35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1" kern="1200" dirty="0" smtClean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43" name="Rounded Rectangle 8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1379" y="18476"/>
                          <a:ext cx="716985" cy="584767"/>
                        </a:xfrm>
                        <a:prstGeom prst="rect">
                          <a:avLst/>
                        </a:prstGeom>
                        <a:blipFill rotWithShape="1">
                          <a:blip r:embed="rId14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33" name="Group 32"/>
                  <p:cNvGrpSpPr/>
                  <p:nvPr/>
                </p:nvGrpSpPr>
                <p:grpSpPr>
                  <a:xfrm>
                    <a:off x="4113337" y="2452231"/>
                    <a:ext cx="1240968" cy="621153"/>
                    <a:chOff x="769184" y="283"/>
                    <a:chExt cx="1240968" cy="621153"/>
                  </a:xfrm>
                  <a:scene3d>
                    <a:camera prst="orthographicFront"/>
                    <a:lightRig rig="chilly" dir="t"/>
                  </a:scene3d>
                </p:grpSpPr>
                <p:sp>
                  <p:nvSpPr>
                    <p:cNvPr id="40" name="Rounded Rectangle 39"/>
                    <p:cNvSpPr/>
                    <p:nvPr/>
                  </p:nvSpPr>
                  <p:spPr>
                    <a:xfrm>
                      <a:off x="769184" y="283"/>
                      <a:ext cx="1240968" cy="621153"/>
                    </a:xfrm>
                    <a:prstGeom prst="roundRect">
                      <a:avLst>
                        <a:gd name="adj" fmla="val 10000"/>
                      </a:avLst>
                    </a:prstGeom>
                    <a:sp3d prstMaterial="translucentPowder">
                      <a:bevelT w="127000" h="25400" prst="softRound"/>
                    </a:sp3d>
                  </p:spPr>
                  <p:style>
                    <a:lnRef idx="0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3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0">
                      <a:schemeClr val="accent3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1" name="Rounded Rectangle 10"/>
                        <p:cNvSpPr/>
                        <p:nvPr/>
                      </p:nvSpPr>
                      <p:spPr>
                        <a:xfrm>
                          <a:off x="787377" y="18476"/>
                          <a:ext cx="1204582" cy="584767"/>
                        </a:xfrm>
                        <a:prstGeom prst="rect">
                          <a:avLst/>
                        </a:prstGeom>
                        <a:sp3d/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>
                          <a:schemeClr val="lt1"/>
                        </a:fontRef>
                      </p:style>
                      <p:txBody>
                        <a:bodyPr spcFirstLastPara="0" vert="horz" wrap="square" lIns="60960" tIns="60960" rIns="60960" bIns="60960" numCol="1" spcCol="1270" anchor="ctr" anchorCtr="0">
                          <a:noAutofit/>
                        </a:bodyPr>
                        <a:lstStyle/>
                        <a:p>
                          <a:pPr lvl="0" algn="ctr" defTabSz="711200">
                            <a:lnSpc>
                              <a:spcPct val="90000"/>
                            </a:lnSpc>
                            <a:spcBef>
                              <a:spcPct val="0"/>
                            </a:spcBef>
                            <a:spcAft>
                              <a:spcPct val="35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1" kern="1200" dirty="0"/>
                        </a:p>
                      </p:txBody>
                    </p:sp>
                  </mc:Choice>
                  <mc:Fallback xmlns="">
                    <p:sp>
                      <p:nvSpPr>
                        <p:cNvPr id="41" name="Rounded Rectangle 10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87377" y="18476"/>
                          <a:ext cx="1204582" cy="584767"/>
                        </a:xfrm>
                        <a:prstGeom prst="rect">
                          <a:avLst/>
                        </a:prstGeom>
                        <a:blipFill rotWithShape="1">
                          <a:blip r:embed="rId15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34" name="Group 33"/>
                  <p:cNvGrpSpPr/>
                  <p:nvPr/>
                </p:nvGrpSpPr>
                <p:grpSpPr>
                  <a:xfrm>
                    <a:off x="4790704" y="3118423"/>
                    <a:ext cx="352449" cy="621153"/>
                    <a:chOff x="1446551" y="666475"/>
                    <a:chExt cx="352449" cy="621153"/>
                  </a:xfrm>
                  <a:scene3d>
                    <a:camera prst="orthographicFront"/>
                    <a:lightRig rig="chilly" dir="t"/>
                  </a:scene3d>
                </p:grpSpPr>
                <p:sp>
                  <p:nvSpPr>
                    <p:cNvPr id="38" name="Rounded Rectangle 37"/>
                    <p:cNvSpPr/>
                    <p:nvPr/>
                  </p:nvSpPr>
                  <p:spPr>
                    <a:xfrm>
                      <a:off x="1446551" y="666475"/>
                      <a:ext cx="352449" cy="621153"/>
                    </a:xfrm>
                    <a:prstGeom prst="roundRect">
                      <a:avLst>
                        <a:gd name="adj" fmla="val 10000"/>
                      </a:avLst>
                    </a:prstGeom>
                    <a:sp3d prstMaterial="translucentPowder">
                      <a:bevelT w="127000" h="25400" prst="softRound"/>
                    </a:sp3d>
                  </p:spPr>
                  <p:style>
                    <a:lnRef idx="0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2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0">
                      <a:schemeClr val="accent2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9" name="Rounded Rectangle 12"/>
                        <p:cNvSpPr/>
                        <p:nvPr/>
                      </p:nvSpPr>
                      <p:spPr>
                        <a:xfrm>
                          <a:off x="1456874" y="676798"/>
                          <a:ext cx="331803" cy="600507"/>
                        </a:xfrm>
                        <a:prstGeom prst="rect">
                          <a:avLst/>
                        </a:prstGeom>
                        <a:sp3d/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>
                          <a:schemeClr val="lt1"/>
                        </a:fontRef>
                      </p:style>
                      <p:txBody>
                        <a:bodyPr spcFirstLastPara="0" vert="horz" wrap="square" lIns="60960" tIns="60960" rIns="60960" bIns="60960" numCol="1" spcCol="1270" anchor="ctr" anchorCtr="0">
                          <a:noAutofit/>
                        </a:bodyPr>
                        <a:lstStyle/>
                        <a:p>
                          <a:pPr lvl="0" algn="ctr" defTabSz="711200">
                            <a:lnSpc>
                              <a:spcPct val="90000"/>
                            </a:lnSpc>
                            <a:spcBef>
                              <a:spcPct val="0"/>
                            </a:spcBef>
                            <a:spcAft>
                              <a:spcPct val="35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b="1" kern="1200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39" name="Rounded Rectangle 12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456874" y="676798"/>
                          <a:ext cx="331803" cy="600507"/>
                        </a:xfrm>
                        <a:prstGeom prst="rect">
                          <a:avLst/>
                        </a:prstGeom>
                        <a:blipFill rotWithShape="1">
                          <a:blip r:embed="rId16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35" name="Group 34"/>
                  <p:cNvGrpSpPr/>
                  <p:nvPr/>
                </p:nvGrpSpPr>
                <p:grpSpPr>
                  <a:xfrm>
                    <a:off x="5365297" y="2452231"/>
                    <a:ext cx="434514" cy="621153"/>
                    <a:chOff x="2021144" y="283"/>
                    <a:chExt cx="434514" cy="621153"/>
                  </a:xfrm>
                  <a:scene3d>
                    <a:camera prst="orthographicFront"/>
                    <a:lightRig rig="chilly" dir="t"/>
                  </a:scene3d>
                </p:grpSpPr>
                <p:sp>
                  <p:nvSpPr>
                    <p:cNvPr id="36" name="Rounded Rectangle 35"/>
                    <p:cNvSpPr/>
                    <p:nvPr/>
                  </p:nvSpPr>
                  <p:spPr>
                    <a:xfrm>
                      <a:off x="2021144" y="283"/>
                      <a:ext cx="434514" cy="621153"/>
                    </a:xfrm>
                    <a:prstGeom prst="roundRect">
                      <a:avLst>
                        <a:gd name="adj" fmla="val 10000"/>
                      </a:avLst>
                    </a:prstGeom>
                    <a:sp3d prstMaterial="translucentPowder">
                      <a:bevelT w="127000" h="25400" prst="softRound"/>
                    </a:sp3d>
                  </p:spPr>
                  <p:style>
                    <a:lnRef idx="0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3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0">
                      <a:schemeClr val="accent3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7" name="Rounded Rectangle 14"/>
                        <p:cNvSpPr/>
                        <p:nvPr/>
                      </p:nvSpPr>
                      <p:spPr>
                        <a:xfrm>
                          <a:off x="2033870" y="13009"/>
                          <a:ext cx="409062" cy="595701"/>
                        </a:xfrm>
                        <a:prstGeom prst="rect">
                          <a:avLst/>
                        </a:prstGeom>
                        <a:sp3d/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>
                          <a:schemeClr val="lt1"/>
                        </a:fontRef>
                      </p:style>
                      <p:txBody>
                        <a:bodyPr spcFirstLastPara="0" vert="horz" wrap="square" lIns="60960" tIns="60960" rIns="60960" bIns="60960" numCol="1" spcCol="1270" anchor="ctr" anchorCtr="0">
                          <a:noAutofit/>
                        </a:bodyPr>
                        <a:lstStyle/>
                        <a:p>
                          <a:pPr lvl="0" algn="ctr" defTabSz="711200">
                            <a:lnSpc>
                              <a:spcPct val="90000"/>
                            </a:lnSpc>
                            <a:spcBef>
                              <a:spcPct val="0"/>
                            </a:spcBef>
                            <a:spcAft>
                              <a:spcPct val="35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1" kern="1200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37" name="Rounded Rectangle 14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033870" y="13009"/>
                          <a:ext cx="409062" cy="595701"/>
                        </a:xfrm>
                        <a:prstGeom prst="rect">
                          <a:avLst/>
                        </a:prstGeom>
                        <a:blipFill rotWithShape="1">
                          <a:blip r:embed="rId17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5799408" y="2470424"/>
                  <a:ext cx="9053" cy="1912728"/>
                </a:xfrm>
                <a:prstGeom prst="line">
                  <a:avLst/>
                </a:prstGeom>
                <a:ln w="19050">
                  <a:prstDash val="dash"/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TextBox 49"/>
                <p:cNvSpPr txBox="1"/>
                <p:nvPr/>
              </p:nvSpPr>
              <p:spPr>
                <a:xfrm>
                  <a:off x="5738239" y="4330259"/>
                  <a:ext cx="86126" cy="2492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t</a:t>
                  </a:r>
                  <a:endParaRPr lang="en-US" b="1" dirty="0"/>
                </a:p>
              </p:txBody>
            </p:sp>
            <p:pic>
              <p:nvPicPr>
                <p:cNvPr id="51" name="Picture 3" descr="D:\dropbox-folder\Dropbox\Thesis\presentation\sample-proposals-for-computer-hardware.jpg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7461" y="3804775"/>
                  <a:ext cx="530127" cy="59504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" name="Picture 3" descr="D:\dropbox-folder\Dropbox\Thesis\presentation\sample-proposals-for-computer-hardware.jpg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7461" y="2480651"/>
                  <a:ext cx="530127" cy="5656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" name="Picture 3" descr="D:\dropbox-folder\Dropbox\Thesis\presentation\sample-proposals-for-computer-hardware.jpg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7461" y="3148819"/>
                  <a:ext cx="530127" cy="5656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4" name="TextBox 13"/>
            <p:cNvSpPr txBox="1"/>
            <p:nvPr/>
          </p:nvSpPr>
          <p:spPr>
            <a:xfrm>
              <a:off x="152400" y="6096000"/>
              <a:ext cx="3313326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Scheduling</a:t>
              </a:r>
              <a:endParaRPr lang="en-US" dirty="0"/>
            </a:p>
            <a:p>
              <a:pPr algn="ctr"/>
              <a:r>
                <a:rPr lang="en-US" dirty="0" smtClean="0"/>
                <a:t> </a:t>
              </a:r>
              <a:r>
                <a:rPr lang="en-US" dirty="0" err="1" smtClean="0"/>
                <a:t>Makespan</a:t>
              </a:r>
              <a:r>
                <a:rPr lang="en-US" dirty="0" smtClean="0"/>
                <a:t> = </a:t>
              </a:r>
              <a:r>
                <a:rPr lang="en-US" b="1" dirty="0" smtClean="0"/>
                <a:t>t</a:t>
              </a:r>
              <a:endParaRPr lang="en-US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129959" y="2683743"/>
            <a:ext cx="2776624" cy="4058588"/>
            <a:chOff x="4129959" y="2683743"/>
            <a:chExt cx="2776624" cy="4058588"/>
          </a:xfrm>
        </p:grpSpPr>
        <p:grpSp>
          <p:nvGrpSpPr>
            <p:cNvPr id="109" name="Group 108"/>
            <p:cNvGrpSpPr/>
            <p:nvPr/>
          </p:nvGrpSpPr>
          <p:grpSpPr>
            <a:xfrm rot="16200000">
              <a:off x="3926442" y="2887260"/>
              <a:ext cx="3183658" cy="2776624"/>
              <a:chOff x="2817461" y="2160517"/>
              <a:chExt cx="3183658" cy="2776624"/>
            </a:xfrm>
          </p:grpSpPr>
          <p:cxnSp>
            <p:nvCxnSpPr>
              <p:cNvPr id="110" name="Straight Connector 109"/>
              <p:cNvCxnSpPr/>
              <p:nvPr/>
            </p:nvCxnSpPr>
            <p:spPr>
              <a:xfrm>
                <a:off x="3365532" y="4395198"/>
                <a:ext cx="244292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1" name="Group 110"/>
              <p:cNvGrpSpPr/>
              <p:nvPr/>
            </p:nvGrpSpPr>
            <p:grpSpPr>
              <a:xfrm>
                <a:off x="2817461" y="2160517"/>
                <a:ext cx="3183658" cy="2776624"/>
                <a:chOff x="2817461" y="2160517"/>
                <a:chExt cx="3183658" cy="2776624"/>
              </a:xfrm>
            </p:grpSpPr>
            <p:grpSp>
              <p:nvGrpSpPr>
                <p:cNvPr id="112" name="Group 111"/>
                <p:cNvGrpSpPr/>
                <p:nvPr/>
              </p:nvGrpSpPr>
              <p:grpSpPr>
                <a:xfrm>
                  <a:off x="3344188" y="2160517"/>
                  <a:ext cx="2536216" cy="2776624"/>
                  <a:chOff x="3344188" y="2160517"/>
                  <a:chExt cx="2536216" cy="2776624"/>
                </a:xfrm>
              </p:grpSpPr>
              <p:grpSp>
                <p:nvGrpSpPr>
                  <p:cNvPr id="118" name="Group 117"/>
                  <p:cNvGrpSpPr/>
                  <p:nvPr/>
                </p:nvGrpSpPr>
                <p:grpSpPr>
                  <a:xfrm>
                    <a:off x="3344188" y="3375581"/>
                    <a:ext cx="1597946" cy="1561560"/>
                    <a:chOff x="35" y="923633"/>
                    <a:chExt cx="1597946" cy="1561560"/>
                  </a:xfrm>
                  <a:scene3d>
                    <a:camera prst="orthographicFront"/>
                    <a:lightRig rig="chilly" dir="t"/>
                  </a:scene3d>
                </p:grpSpPr>
                <p:sp>
                  <p:nvSpPr>
                    <p:cNvPr id="134" name="Rounded Rectangle 133"/>
                    <p:cNvSpPr/>
                    <p:nvPr/>
                  </p:nvSpPr>
                  <p:spPr>
                    <a:xfrm>
                      <a:off x="35" y="1332667"/>
                      <a:ext cx="1597946" cy="621153"/>
                    </a:xfrm>
                    <a:prstGeom prst="roundRect">
                      <a:avLst>
                        <a:gd name="adj" fmla="val 10000"/>
                      </a:avLst>
                    </a:prstGeom>
                    <a:sp3d prstMaterial="translucentPowder">
                      <a:bevelT w="127000" h="25400" prst="softRound"/>
                    </a:sp3d>
                  </p:spPr>
                  <p:style>
                    <a:lnRef idx="0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0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35" name="Rounded Rectangle 4"/>
                        <p:cNvSpPr/>
                        <p:nvPr/>
                      </p:nvSpPr>
                      <p:spPr>
                        <a:xfrm rot="5400000">
                          <a:off x="18228" y="1412029"/>
                          <a:ext cx="1561560" cy="584767"/>
                        </a:xfrm>
                        <a:prstGeom prst="rect">
                          <a:avLst/>
                        </a:prstGeom>
                        <a:sp3d/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>
                          <a:schemeClr val="lt1"/>
                        </a:fontRef>
                      </p:style>
                      <p:txBody>
                        <a:bodyPr spcFirstLastPara="0" vert="horz" wrap="square" lIns="102870" tIns="102870" rIns="102870" bIns="102870" numCol="1" spcCol="1270" anchor="ctr" anchorCtr="0">
                          <a:noAutofit/>
                        </a:bodyPr>
                        <a:lstStyle/>
                        <a:p>
                          <a:pPr lvl="0" algn="ctr" defTabSz="1200150">
                            <a:lnSpc>
                              <a:spcPct val="90000"/>
                            </a:lnSpc>
                            <a:spcBef>
                              <a:spcPct val="0"/>
                            </a:spcBef>
                            <a:spcAft>
                              <a:spcPct val="35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700" b="1" kern="1200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35" name="Rounded Rectangle 4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 rot="5400000">
                          <a:off x="18228" y="1412029"/>
                          <a:ext cx="1561560" cy="584767"/>
                        </a:xfrm>
                        <a:prstGeom prst="rect">
                          <a:avLst/>
                        </a:prstGeom>
                        <a:blipFill rotWithShape="1">
                          <a:blip r:embed="rId3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119" name="Group 118"/>
                  <p:cNvGrpSpPr/>
                  <p:nvPr/>
                </p:nvGrpSpPr>
                <p:grpSpPr>
                  <a:xfrm>
                    <a:off x="3345687" y="2732214"/>
                    <a:ext cx="1429958" cy="1393572"/>
                    <a:chOff x="1534" y="280266"/>
                    <a:chExt cx="1429958" cy="1393572"/>
                  </a:xfrm>
                  <a:scene3d>
                    <a:camera prst="orthographicFront"/>
                    <a:lightRig rig="chilly" dir="t"/>
                  </a:scene3d>
                </p:grpSpPr>
                <p:sp>
                  <p:nvSpPr>
                    <p:cNvPr id="132" name="Rounded Rectangle 131"/>
                    <p:cNvSpPr/>
                    <p:nvPr/>
                  </p:nvSpPr>
                  <p:spPr>
                    <a:xfrm>
                      <a:off x="1534" y="666475"/>
                      <a:ext cx="1429958" cy="621153"/>
                    </a:xfrm>
                    <a:prstGeom prst="roundRect">
                      <a:avLst>
                        <a:gd name="adj" fmla="val 10000"/>
                      </a:avLst>
                    </a:prstGeom>
                    <a:sp3d prstMaterial="translucentPowder">
                      <a:bevelT w="127000" h="25400" prst="softRound"/>
                    </a:sp3d>
                  </p:spPr>
                  <p:style>
                    <a:lnRef idx="0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2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0">
                      <a:schemeClr val="accent2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33" name="Rounded Rectangle 6"/>
                        <p:cNvSpPr/>
                        <p:nvPr/>
                      </p:nvSpPr>
                      <p:spPr>
                        <a:xfrm rot="5400000">
                          <a:off x="19727" y="684668"/>
                          <a:ext cx="1393572" cy="584767"/>
                        </a:xfrm>
                        <a:prstGeom prst="rect">
                          <a:avLst/>
                        </a:prstGeom>
                        <a:sp3d/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>
                          <a:schemeClr val="lt1"/>
                        </a:fontRef>
                      </p:style>
                      <p:txBody>
                        <a:bodyPr spcFirstLastPara="0" vert="horz" wrap="square" lIns="60960" tIns="60960" rIns="60960" bIns="60960" numCol="1" spcCol="1270" anchor="ctr" anchorCtr="0">
                          <a:noAutofit/>
                        </a:bodyPr>
                        <a:lstStyle/>
                        <a:p>
                          <a:pPr lvl="0" algn="ctr" defTabSz="711200">
                            <a:lnSpc>
                              <a:spcPct val="90000"/>
                            </a:lnSpc>
                            <a:spcBef>
                              <a:spcPct val="0"/>
                            </a:spcBef>
                            <a:spcAft>
                              <a:spcPct val="35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kern="1200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33" name="Rounded Rectangle 6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 rot="5400000">
                          <a:off x="19727" y="684668"/>
                          <a:ext cx="1393572" cy="584767"/>
                        </a:xfrm>
                        <a:prstGeom prst="rect">
                          <a:avLst/>
                        </a:prstGeom>
                        <a:blipFill rotWithShape="1">
                          <a:blip r:embed="rId4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120" name="Group 119"/>
                  <p:cNvGrpSpPr/>
                  <p:nvPr/>
                </p:nvGrpSpPr>
                <p:grpSpPr>
                  <a:xfrm>
                    <a:off x="3347339" y="2404315"/>
                    <a:ext cx="753371" cy="716985"/>
                    <a:chOff x="3186" y="-47633"/>
                    <a:chExt cx="753371" cy="716985"/>
                  </a:xfrm>
                  <a:scene3d>
                    <a:camera prst="orthographicFront"/>
                    <a:lightRig rig="chilly" dir="t"/>
                  </a:scene3d>
                </p:grpSpPr>
                <p:sp>
                  <p:nvSpPr>
                    <p:cNvPr id="130" name="Rounded Rectangle 129"/>
                    <p:cNvSpPr/>
                    <p:nvPr/>
                  </p:nvSpPr>
                  <p:spPr>
                    <a:xfrm>
                      <a:off x="3186" y="283"/>
                      <a:ext cx="753371" cy="621153"/>
                    </a:xfrm>
                    <a:prstGeom prst="roundRect">
                      <a:avLst>
                        <a:gd name="adj" fmla="val 10000"/>
                      </a:avLst>
                    </a:prstGeom>
                    <a:sp3d prstMaterial="translucentPowder">
                      <a:bevelT w="127000" h="25400" prst="softRound"/>
                    </a:sp3d>
                  </p:spPr>
                  <p:style>
                    <a:lnRef idx="0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3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0">
                      <a:schemeClr val="accent3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31" name="Rounded Rectangle 8"/>
                        <p:cNvSpPr/>
                        <p:nvPr/>
                      </p:nvSpPr>
                      <p:spPr>
                        <a:xfrm rot="5400000">
                          <a:off x="21380" y="18476"/>
                          <a:ext cx="716985" cy="584767"/>
                        </a:xfrm>
                        <a:prstGeom prst="rect">
                          <a:avLst/>
                        </a:prstGeom>
                        <a:sp3d/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>
                          <a:schemeClr val="lt1"/>
                        </a:fontRef>
                      </p:style>
                      <p:txBody>
                        <a:bodyPr spcFirstLastPara="0" vert="horz" wrap="square" lIns="60960" tIns="60960" rIns="60960" bIns="60960" numCol="1" spcCol="1270" anchor="ctr" anchorCtr="0">
                          <a:noAutofit/>
                        </a:bodyPr>
                        <a:lstStyle/>
                        <a:p>
                          <a:pPr lvl="0" algn="ctr" defTabSz="711200">
                            <a:lnSpc>
                              <a:spcPct val="90000"/>
                            </a:lnSpc>
                            <a:spcBef>
                              <a:spcPct val="0"/>
                            </a:spcBef>
                            <a:spcAft>
                              <a:spcPct val="35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1" kern="1200" dirty="0" smtClean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31" name="Rounded Rectangle 8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 rot="5400000">
                          <a:off x="21380" y="18476"/>
                          <a:ext cx="716985" cy="584767"/>
                        </a:xfrm>
                        <a:prstGeom prst="rect">
                          <a:avLst/>
                        </a:prstGeom>
                        <a:blipFill rotWithShape="1">
                          <a:blip r:embed="rId5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121" name="Group 120"/>
                  <p:cNvGrpSpPr/>
                  <p:nvPr/>
                </p:nvGrpSpPr>
                <p:grpSpPr>
                  <a:xfrm>
                    <a:off x="4113337" y="2160517"/>
                    <a:ext cx="1240968" cy="1204582"/>
                    <a:chOff x="769184" y="-291431"/>
                    <a:chExt cx="1240968" cy="1204582"/>
                  </a:xfrm>
                  <a:scene3d>
                    <a:camera prst="orthographicFront"/>
                    <a:lightRig rig="chilly" dir="t"/>
                  </a:scene3d>
                </p:grpSpPr>
                <p:sp>
                  <p:nvSpPr>
                    <p:cNvPr id="128" name="Rounded Rectangle 127"/>
                    <p:cNvSpPr/>
                    <p:nvPr/>
                  </p:nvSpPr>
                  <p:spPr>
                    <a:xfrm>
                      <a:off x="769184" y="283"/>
                      <a:ext cx="1240968" cy="621153"/>
                    </a:xfrm>
                    <a:prstGeom prst="roundRect">
                      <a:avLst>
                        <a:gd name="adj" fmla="val 10000"/>
                      </a:avLst>
                    </a:prstGeom>
                    <a:sp3d prstMaterial="translucentPowder">
                      <a:bevelT w="127000" h="25400" prst="softRound"/>
                    </a:sp3d>
                  </p:spPr>
                  <p:style>
                    <a:lnRef idx="0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3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0">
                      <a:schemeClr val="accent3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29" name="Rounded Rectangle 10"/>
                        <p:cNvSpPr/>
                        <p:nvPr/>
                      </p:nvSpPr>
                      <p:spPr>
                        <a:xfrm rot="5400000">
                          <a:off x="787377" y="18476"/>
                          <a:ext cx="1204582" cy="584767"/>
                        </a:xfrm>
                        <a:prstGeom prst="rect">
                          <a:avLst/>
                        </a:prstGeom>
                        <a:sp3d/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>
                          <a:schemeClr val="lt1"/>
                        </a:fontRef>
                      </p:style>
                      <p:txBody>
                        <a:bodyPr spcFirstLastPara="0" vert="horz" wrap="square" lIns="60960" tIns="60960" rIns="60960" bIns="60960" numCol="1" spcCol="1270" anchor="ctr" anchorCtr="0">
                          <a:noAutofit/>
                        </a:bodyPr>
                        <a:lstStyle/>
                        <a:p>
                          <a:pPr lvl="0" algn="ctr" defTabSz="711200">
                            <a:lnSpc>
                              <a:spcPct val="90000"/>
                            </a:lnSpc>
                            <a:spcBef>
                              <a:spcPct val="0"/>
                            </a:spcBef>
                            <a:spcAft>
                              <a:spcPct val="35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1" kern="1200" dirty="0"/>
                        </a:p>
                      </p:txBody>
                    </p:sp>
                  </mc:Choice>
                  <mc:Fallback xmlns="">
                    <p:sp>
                      <p:nvSpPr>
                        <p:cNvPr id="129" name="Rounded Rectangle 10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 rot="5400000">
                          <a:off x="787377" y="18476"/>
                          <a:ext cx="1204582" cy="584767"/>
                        </a:xfrm>
                        <a:prstGeom prst="rect">
                          <a:avLst/>
                        </a:prstGeom>
                        <a:blipFill rotWithShape="1">
                          <a:blip r:embed="rId6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122" name="Group 121"/>
                  <p:cNvGrpSpPr/>
                  <p:nvPr/>
                </p:nvGrpSpPr>
                <p:grpSpPr>
                  <a:xfrm>
                    <a:off x="4666675" y="3118423"/>
                    <a:ext cx="600507" cy="621153"/>
                    <a:chOff x="1322522" y="666475"/>
                    <a:chExt cx="600507" cy="621153"/>
                  </a:xfrm>
                  <a:scene3d>
                    <a:camera prst="orthographicFront"/>
                    <a:lightRig rig="chilly" dir="t"/>
                  </a:scene3d>
                </p:grpSpPr>
                <p:sp>
                  <p:nvSpPr>
                    <p:cNvPr id="126" name="Rounded Rectangle 125"/>
                    <p:cNvSpPr/>
                    <p:nvPr/>
                  </p:nvSpPr>
                  <p:spPr>
                    <a:xfrm>
                      <a:off x="1446551" y="666475"/>
                      <a:ext cx="352449" cy="621153"/>
                    </a:xfrm>
                    <a:prstGeom prst="roundRect">
                      <a:avLst>
                        <a:gd name="adj" fmla="val 10000"/>
                      </a:avLst>
                    </a:prstGeom>
                    <a:sp3d prstMaterial="translucentPowder">
                      <a:bevelT w="127000" h="25400" prst="softRound"/>
                    </a:sp3d>
                  </p:spPr>
                  <p:style>
                    <a:lnRef idx="0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2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0">
                      <a:schemeClr val="accent2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27" name="Rounded Rectangle 12"/>
                        <p:cNvSpPr/>
                        <p:nvPr/>
                      </p:nvSpPr>
                      <p:spPr>
                        <a:xfrm rot="5400000">
                          <a:off x="1456874" y="676798"/>
                          <a:ext cx="331803" cy="600507"/>
                        </a:xfrm>
                        <a:prstGeom prst="rect">
                          <a:avLst/>
                        </a:prstGeom>
                        <a:sp3d/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>
                          <a:schemeClr val="lt1"/>
                        </a:fontRef>
                      </p:style>
                      <p:txBody>
                        <a:bodyPr spcFirstLastPara="0" vert="horz" wrap="square" lIns="60960" tIns="60960" rIns="60960" bIns="60960" numCol="1" spcCol="1270" anchor="ctr" anchorCtr="0">
                          <a:noAutofit/>
                        </a:bodyPr>
                        <a:lstStyle/>
                        <a:p>
                          <a:pPr lvl="0" algn="ctr" defTabSz="711200">
                            <a:lnSpc>
                              <a:spcPct val="90000"/>
                            </a:lnSpc>
                            <a:spcBef>
                              <a:spcPct val="0"/>
                            </a:spcBef>
                            <a:spcAft>
                              <a:spcPct val="35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b="1" kern="1200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27" name="Rounded Rectangle 12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 rot="5400000">
                          <a:off x="1456874" y="676798"/>
                          <a:ext cx="331803" cy="600507"/>
                        </a:xfrm>
                        <a:prstGeom prst="rect">
                          <a:avLst/>
                        </a:prstGeom>
                        <a:blipFill rotWithShape="1">
                          <a:blip r:embed="rId7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123" name="Group 122"/>
                  <p:cNvGrpSpPr/>
                  <p:nvPr/>
                </p:nvGrpSpPr>
                <p:grpSpPr>
                  <a:xfrm>
                    <a:off x="5284703" y="2452231"/>
                    <a:ext cx="595701" cy="621153"/>
                    <a:chOff x="1940550" y="283"/>
                    <a:chExt cx="595701" cy="621153"/>
                  </a:xfrm>
                  <a:scene3d>
                    <a:camera prst="orthographicFront"/>
                    <a:lightRig rig="chilly" dir="t"/>
                  </a:scene3d>
                </p:grpSpPr>
                <p:sp>
                  <p:nvSpPr>
                    <p:cNvPr id="124" name="Rounded Rectangle 123"/>
                    <p:cNvSpPr/>
                    <p:nvPr/>
                  </p:nvSpPr>
                  <p:spPr>
                    <a:xfrm>
                      <a:off x="2021144" y="283"/>
                      <a:ext cx="434514" cy="621153"/>
                    </a:xfrm>
                    <a:prstGeom prst="roundRect">
                      <a:avLst>
                        <a:gd name="adj" fmla="val 10000"/>
                      </a:avLst>
                    </a:prstGeom>
                    <a:sp3d prstMaterial="translucentPowder">
                      <a:bevelT w="127000" h="25400" prst="softRound"/>
                    </a:sp3d>
                  </p:spPr>
                  <p:style>
                    <a:lnRef idx="0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3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0">
                      <a:schemeClr val="accent3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25" name="Rounded Rectangle 14"/>
                        <p:cNvSpPr/>
                        <p:nvPr/>
                      </p:nvSpPr>
                      <p:spPr>
                        <a:xfrm rot="5400000">
                          <a:off x="2033870" y="13009"/>
                          <a:ext cx="409062" cy="595701"/>
                        </a:xfrm>
                        <a:prstGeom prst="rect">
                          <a:avLst/>
                        </a:prstGeom>
                        <a:sp3d/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>
                          <a:schemeClr val="lt1"/>
                        </a:fontRef>
                      </p:style>
                      <p:txBody>
                        <a:bodyPr spcFirstLastPara="0" vert="horz" wrap="square" lIns="60960" tIns="60960" rIns="60960" bIns="60960" numCol="1" spcCol="1270" anchor="ctr" anchorCtr="0">
                          <a:noAutofit/>
                        </a:bodyPr>
                        <a:lstStyle/>
                        <a:p>
                          <a:pPr lvl="0" algn="ctr" defTabSz="711200">
                            <a:lnSpc>
                              <a:spcPct val="90000"/>
                            </a:lnSpc>
                            <a:spcBef>
                              <a:spcPct val="0"/>
                            </a:spcBef>
                            <a:spcAft>
                              <a:spcPct val="35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1" kern="1200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25" name="Rounded Rectangle 14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 rot="5400000">
                          <a:off x="2033870" y="13009"/>
                          <a:ext cx="409062" cy="595701"/>
                        </a:xfrm>
                        <a:prstGeom prst="rect">
                          <a:avLst/>
                        </a:prstGeom>
                        <a:blipFill rotWithShape="1">
                          <a:blip r:embed="rId8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5799408" y="2470424"/>
                  <a:ext cx="9053" cy="1912728"/>
                </a:xfrm>
                <a:prstGeom prst="line">
                  <a:avLst/>
                </a:prstGeom>
                <a:ln w="19050">
                  <a:prstDash val="dash"/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4" name="TextBox 113"/>
                <p:cNvSpPr txBox="1"/>
                <p:nvPr/>
              </p:nvSpPr>
              <p:spPr>
                <a:xfrm rot="5400000">
                  <a:off x="5572327" y="4383568"/>
                  <a:ext cx="4882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/>
                    <a:t>t</a:t>
                  </a:r>
                  <a:endParaRPr lang="en-US" b="1" dirty="0"/>
                </a:p>
              </p:txBody>
            </p:sp>
            <p:pic>
              <p:nvPicPr>
                <p:cNvPr id="115" name="Picture 3" descr="D:\dropbox-folder\Dropbox\Thesis\presentation\sample-proposals-for-computer-hardware.jpg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7461" y="3804775"/>
                  <a:ext cx="530127" cy="59504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6" name="Picture 3" descr="D:\dropbox-folder\Dropbox\Thesis\presentation\sample-proposals-for-computer-hardware.jpg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7461" y="2480651"/>
                  <a:ext cx="530127" cy="5656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7" name="Picture 3" descr="D:\dropbox-folder\Dropbox\Thesis\presentation\sample-proposals-for-computer-hardware.jpg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7461" y="3148819"/>
                  <a:ext cx="530127" cy="5656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82" name="TextBox 81"/>
            <p:cNvSpPr txBox="1"/>
            <p:nvPr/>
          </p:nvSpPr>
          <p:spPr>
            <a:xfrm>
              <a:off x="4345471" y="6096000"/>
              <a:ext cx="2512529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Bin Packing</a:t>
              </a:r>
              <a:r>
                <a:rPr lang="en-US" dirty="0" smtClean="0"/>
                <a:t>: </a:t>
              </a:r>
            </a:p>
            <a:p>
              <a:pPr algn="ctr"/>
              <a:r>
                <a:rPr lang="en-US" dirty="0" smtClean="0"/>
                <a:t>bin capacity = </a:t>
              </a:r>
              <a:r>
                <a:rPr lang="en-US" b="1" dirty="0" smtClean="0"/>
                <a:t>t</a:t>
              </a:r>
              <a:endParaRPr lang="en-US" b="1" dirty="0"/>
            </a:p>
          </p:txBody>
        </p:sp>
      </p:grpSp>
      <p:sp>
        <p:nvSpPr>
          <p:cNvPr id="4" name="Left-Right Arrow 3"/>
          <p:cNvSpPr/>
          <p:nvPr/>
        </p:nvSpPr>
        <p:spPr>
          <a:xfrm>
            <a:off x="3429000" y="4516583"/>
            <a:ext cx="762000" cy="28480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0079-1167-4D17-9565-5D17D16A2E3F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375209" y="3854085"/>
            <a:ext cx="2826264" cy="2820220"/>
            <a:chOff x="6375209" y="3854085"/>
            <a:chExt cx="2826264" cy="2820220"/>
          </a:xfrm>
        </p:grpSpPr>
        <p:grpSp>
          <p:nvGrpSpPr>
            <p:cNvPr id="16" name="Group 15"/>
            <p:cNvGrpSpPr/>
            <p:nvPr/>
          </p:nvGrpSpPr>
          <p:grpSpPr>
            <a:xfrm>
              <a:off x="6375209" y="3854085"/>
              <a:ext cx="2826264" cy="2820220"/>
              <a:chOff x="6375209" y="3854085"/>
              <a:chExt cx="2826264" cy="2820220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>
                <a:off x="6375209" y="4700573"/>
                <a:ext cx="105987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Group 14"/>
              <p:cNvGrpSpPr/>
              <p:nvPr/>
            </p:nvGrpSpPr>
            <p:grpSpPr>
              <a:xfrm>
                <a:off x="6431212" y="3854085"/>
                <a:ext cx="2770261" cy="2820220"/>
                <a:chOff x="6431212" y="3854085"/>
                <a:chExt cx="2770261" cy="2820220"/>
              </a:xfrm>
            </p:grpSpPr>
            <p:grpSp>
              <p:nvGrpSpPr>
                <p:cNvPr id="136" name="Group 135"/>
                <p:cNvGrpSpPr/>
                <p:nvPr/>
              </p:nvGrpSpPr>
              <p:grpSpPr>
                <a:xfrm rot="16200000">
                  <a:off x="7202024" y="3953489"/>
                  <a:ext cx="2098854" cy="1900045"/>
                  <a:chOff x="2817461" y="2272034"/>
                  <a:chExt cx="3183658" cy="2561709"/>
                </a:xfrm>
              </p:grpSpPr>
              <p:cxnSp>
                <p:nvCxnSpPr>
                  <p:cNvPr id="137" name="Straight Connector 136"/>
                  <p:cNvCxnSpPr/>
                  <p:nvPr/>
                </p:nvCxnSpPr>
                <p:spPr>
                  <a:xfrm>
                    <a:off x="3365532" y="4395198"/>
                    <a:ext cx="2442929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38" name="Group 137"/>
                  <p:cNvGrpSpPr/>
                  <p:nvPr/>
                </p:nvGrpSpPr>
                <p:grpSpPr>
                  <a:xfrm>
                    <a:off x="2817461" y="2272034"/>
                    <a:ext cx="3183658" cy="2561709"/>
                    <a:chOff x="2817461" y="2272034"/>
                    <a:chExt cx="3183658" cy="2561709"/>
                  </a:xfrm>
                </p:grpSpPr>
                <p:grpSp>
                  <p:nvGrpSpPr>
                    <p:cNvPr id="139" name="Group 138"/>
                    <p:cNvGrpSpPr/>
                    <p:nvPr/>
                  </p:nvGrpSpPr>
                  <p:grpSpPr>
                    <a:xfrm>
                      <a:off x="3344188" y="2272034"/>
                      <a:ext cx="2455623" cy="2561709"/>
                      <a:chOff x="3344188" y="2272034"/>
                      <a:chExt cx="2455623" cy="2561709"/>
                    </a:xfrm>
                  </p:grpSpPr>
                  <p:grpSp>
                    <p:nvGrpSpPr>
                      <p:cNvPr id="145" name="Group 144"/>
                      <p:cNvGrpSpPr/>
                      <p:nvPr/>
                    </p:nvGrpSpPr>
                    <p:grpSpPr>
                      <a:xfrm>
                        <a:off x="3344188" y="3445771"/>
                        <a:ext cx="1597946" cy="1387972"/>
                        <a:chOff x="35" y="993823"/>
                        <a:chExt cx="1597946" cy="1387972"/>
                      </a:xfrm>
                      <a:scene3d>
                        <a:camera prst="orthographicFront"/>
                        <a:lightRig rig="chilly" dir="t"/>
                      </a:scene3d>
                    </p:grpSpPr>
                    <p:sp>
                      <p:nvSpPr>
                        <p:cNvPr id="161" name="Rounded Rectangle 160"/>
                        <p:cNvSpPr/>
                        <p:nvPr/>
                      </p:nvSpPr>
                      <p:spPr>
                        <a:xfrm>
                          <a:off x="35" y="1332667"/>
                          <a:ext cx="1597946" cy="621153"/>
                        </a:xfrm>
                        <a:prstGeom prst="roundRect">
                          <a:avLst>
                            <a:gd name="adj" fmla="val 10000"/>
                          </a:avLst>
                        </a:prstGeom>
                        <a:sp3d prstMaterial="translucentPowder">
                          <a:bevelT w="127000" h="25400" prst="softRound"/>
                        </a:sp3d>
                      </p:spPr>
                      <p:style>
                        <a:lnRef idx="0">
                          <a:schemeClr val="lt1">
                            <a:hueOff val="0"/>
                            <a:satOff val="0"/>
                            <a:lumOff val="0"/>
                            <a:alphaOff val="0"/>
                          </a:schemeClr>
                        </a:lnRef>
                        <a:fillRef idx="1">
                          <a:schemeClr val="accent1">
                            <a:hueOff val="0"/>
                            <a:satOff val="0"/>
                            <a:lumOff val="0"/>
                            <a:alphaOff val="0"/>
                          </a:schemeClr>
                        </a:fillRef>
                        <a:effectRef idx="0">
                          <a:schemeClr val="accent1">
                            <a:hueOff val="0"/>
                            <a:satOff val="0"/>
                            <a:lumOff val="0"/>
                            <a:alphaOff val="0"/>
                          </a:schemeClr>
                        </a:effectRef>
                        <a:fontRef idx="minor">
                          <a:schemeClr val="lt1"/>
                        </a:fontRef>
                      </p:style>
                    </p:sp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162" name="Rounded Rectangle 4"/>
                            <p:cNvSpPr/>
                            <p:nvPr/>
                          </p:nvSpPr>
                          <p:spPr>
                            <a:xfrm rot="5400000">
                              <a:off x="-62087" y="1358858"/>
                              <a:ext cx="1387972" cy="657901"/>
                            </a:xfrm>
                            <a:prstGeom prst="rect">
                              <a:avLst/>
                            </a:prstGeom>
                            <a:sp3d/>
                          </p:spPr>
                          <p:style>
                            <a:lnRef idx="0">
                              <a:scrgbClr r="0" g="0" b="0"/>
                            </a:lnRef>
                            <a:fillRef idx="0">
                              <a:scrgbClr r="0" g="0" b="0"/>
                            </a:fillRef>
                            <a:effectRef idx="0">
                              <a:scrgbClr r="0" g="0" b="0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spcFirstLastPara="0" vert="horz" wrap="square" lIns="102870" tIns="102870" rIns="102870" bIns="102870" numCol="1" spcCol="1270" anchor="ctr" anchorCtr="0">
                              <a:noAutofit/>
                            </a:bodyPr>
                            <a:lstStyle/>
                            <a:p>
                              <a:pPr lvl="0" algn="ctr" defTabSz="1200150">
                                <a:lnSpc>
                                  <a:spcPct val="9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35000"/>
                                </a:spcAft>
                              </a:pPr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f>
                                      <m:fPr>
                                        <m:ctrlPr>
                                          <a:rPr lang="en-US" sz="2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28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𝒆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𝟑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sz="2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𝒕</m:t>
                                        </m:r>
                                      </m:den>
                                    </m:f>
                                  </m:oMath>
                                </m:oMathPara>
                              </a14:m>
                              <a:endParaRPr lang="en-US" sz="2700" b="1" kern="1200" dirty="0">
                                <a:solidFill>
                                  <a:schemeClr val="tx1"/>
                                </a:solidFill>
                              </a:endParaRPr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162" name="Rounded Rectangle 4"/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 rot="5400000">
                              <a:off x="-62087" y="1358858"/>
                              <a:ext cx="1387972" cy="657901"/>
                            </a:xfrm>
                            <a:prstGeom prst="rect">
                              <a:avLst/>
                            </a:prstGeom>
                            <a:blipFill rotWithShape="1">
                              <a:blip r:embed="rId20"/>
                              <a:stretch>
                                <a:fillRect t="-50000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p:grpSp>
                    <p:nvGrpSpPr>
                      <p:cNvPr id="146" name="Group 145"/>
                      <p:cNvGrpSpPr/>
                      <p:nvPr/>
                    </p:nvGrpSpPr>
                    <p:grpSpPr>
                      <a:xfrm>
                        <a:off x="3345687" y="2871477"/>
                        <a:ext cx="1429958" cy="1238658"/>
                        <a:chOff x="1534" y="419529"/>
                        <a:chExt cx="1429958" cy="1238658"/>
                      </a:xfrm>
                      <a:scene3d>
                        <a:camera prst="orthographicFront"/>
                        <a:lightRig rig="chilly" dir="t"/>
                      </a:scene3d>
                    </p:grpSpPr>
                    <p:sp>
                      <p:nvSpPr>
                        <p:cNvPr id="159" name="Rounded Rectangle 158"/>
                        <p:cNvSpPr/>
                        <p:nvPr/>
                      </p:nvSpPr>
                      <p:spPr>
                        <a:xfrm>
                          <a:off x="1534" y="660541"/>
                          <a:ext cx="1429958" cy="621152"/>
                        </a:xfrm>
                        <a:prstGeom prst="roundRect">
                          <a:avLst>
                            <a:gd name="adj" fmla="val 10000"/>
                          </a:avLst>
                        </a:prstGeom>
                        <a:sp3d prstMaterial="translucentPowder">
                          <a:bevelT w="127000" h="25400" prst="softRound"/>
                        </a:sp3d>
                      </p:spPr>
                      <p:style>
                        <a:lnRef idx="0">
                          <a:schemeClr val="lt1">
                            <a:hueOff val="0"/>
                            <a:satOff val="0"/>
                            <a:lumOff val="0"/>
                            <a:alphaOff val="0"/>
                          </a:schemeClr>
                        </a:lnRef>
                        <a:fillRef idx="1">
                          <a:schemeClr val="accent2">
                            <a:hueOff val="0"/>
                            <a:satOff val="0"/>
                            <a:lumOff val="0"/>
                            <a:alphaOff val="0"/>
                          </a:schemeClr>
                        </a:fillRef>
                        <a:effectRef idx="0">
                          <a:schemeClr val="accent2">
                            <a:hueOff val="0"/>
                            <a:satOff val="0"/>
                            <a:lumOff val="0"/>
                            <a:alphaOff val="0"/>
                          </a:schemeClr>
                        </a:effectRef>
                        <a:fontRef idx="minor">
                          <a:schemeClr val="lt1"/>
                        </a:fontRef>
                      </p:style>
                    </p:sp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160" name="Rounded Rectangle 6"/>
                            <p:cNvSpPr/>
                            <p:nvPr/>
                          </p:nvSpPr>
                          <p:spPr>
                            <a:xfrm rot="5400000">
                              <a:off x="47050" y="709907"/>
                              <a:ext cx="1238658" cy="657901"/>
                            </a:xfrm>
                            <a:prstGeom prst="rect">
                              <a:avLst/>
                            </a:prstGeom>
                            <a:sp3d/>
                          </p:spPr>
                          <p:style>
                            <a:lnRef idx="0">
                              <a:scrgbClr r="0" g="0" b="0"/>
                            </a:lnRef>
                            <a:fillRef idx="0">
                              <a:scrgbClr r="0" g="0" b="0"/>
                            </a:fillRef>
                            <a:effectRef idx="0">
                              <a:scrgbClr r="0" g="0" b="0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spcFirstLastPara="0" vert="horz" wrap="square" lIns="60960" tIns="60960" rIns="60960" bIns="60960" numCol="1" spcCol="1270" anchor="ctr" anchorCtr="0">
                              <a:noAutofit/>
                            </a:bodyPr>
                            <a:lstStyle/>
                            <a:p>
                              <a:pPr lvl="0" algn="ctr" defTabSz="711200">
                                <a:lnSpc>
                                  <a:spcPct val="9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35000"/>
                                </a:spcAft>
                              </a:pPr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f>
                                      <m:fPr>
                                        <m:ctrlPr>
                                          <a:rPr lang="en-US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𝒆</m:t>
                                            </m:r>
                                          </m:e>
                                          <m:sub>
                                            <m:r>
                                              <a:rPr lang="en-US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𝟐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b="1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𝐭</m:t>
                                        </m:r>
                                      </m:den>
                                    </m:f>
                                  </m:oMath>
                                </m:oMathPara>
                              </a14:m>
                              <a:endParaRPr lang="en-US" b="1" kern="1200" dirty="0">
                                <a:solidFill>
                                  <a:schemeClr val="tx1"/>
                                </a:solidFill>
                              </a:endParaRPr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160" name="Rounded Rectangle 6"/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 rot="5400000">
                              <a:off x="47050" y="709907"/>
                              <a:ext cx="1238658" cy="657901"/>
                            </a:xfrm>
                            <a:prstGeom prst="rect">
                              <a:avLst/>
                            </a:prstGeom>
                            <a:blipFill rotWithShape="1">
                              <a:blip r:embed="rId21"/>
                              <a:stretch>
                                <a:fillRect t="-1428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p:grpSp>
                    <p:nvGrpSpPr>
                      <p:cNvPr id="147" name="Group 146"/>
                      <p:cNvGrpSpPr/>
                      <p:nvPr/>
                    </p:nvGrpSpPr>
                    <p:grpSpPr>
                      <a:xfrm>
                        <a:off x="3347339" y="2444167"/>
                        <a:ext cx="753371" cy="637282"/>
                        <a:chOff x="3186" y="-7781"/>
                        <a:chExt cx="753371" cy="637282"/>
                      </a:xfrm>
                      <a:scene3d>
                        <a:camera prst="orthographicFront"/>
                        <a:lightRig rig="chilly" dir="t"/>
                      </a:scene3d>
                    </p:grpSpPr>
                    <p:sp>
                      <p:nvSpPr>
                        <p:cNvPr id="157" name="Rounded Rectangle 156"/>
                        <p:cNvSpPr/>
                        <p:nvPr/>
                      </p:nvSpPr>
                      <p:spPr>
                        <a:xfrm>
                          <a:off x="3186" y="283"/>
                          <a:ext cx="753371" cy="621153"/>
                        </a:xfrm>
                        <a:prstGeom prst="roundRect">
                          <a:avLst>
                            <a:gd name="adj" fmla="val 10000"/>
                          </a:avLst>
                        </a:prstGeom>
                        <a:sp3d prstMaterial="translucentPowder">
                          <a:bevelT w="127000" h="25400" prst="softRound"/>
                        </a:sp3d>
                      </p:spPr>
                      <p:style>
                        <a:lnRef idx="0">
                          <a:schemeClr val="lt1">
                            <a:hueOff val="0"/>
                            <a:satOff val="0"/>
                            <a:lumOff val="0"/>
                            <a:alphaOff val="0"/>
                          </a:schemeClr>
                        </a:lnRef>
                        <a:fillRef idx="1">
                          <a:schemeClr val="accent3">
                            <a:hueOff val="0"/>
                            <a:satOff val="0"/>
                            <a:lumOff val="0"/>
                            <a:alphaOff val="0"/>
                          </a:schemeClr>
                        </a:fillRef>
                        <a:effectRef idx="0">
                          <a:schemeClr val="accent3">
                            <a:hueOff val="0"/>
                            <a:satOff val="0"/>
                            <a:lumOff val="0"/>
                            <a:alphaOff val="0"/>
                          </a:schemeClr>
                        </a:effectRef>
                        <a:fontRef idx="minor">
                          <a:schemeClr val="lt1"/>
                        </a:fontRef>
                      </p:style>
                    </p:sp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158" name="Rounded Rectangle 8"/>
                            <p:cNvSpPr/>
                            <p:nvPr/>
                          </p:nvSpPr>
                          <p:spPr>
                            <a:xfrm rot="5400000">
                              <a:off x="61231" y="-18091"/>
                              <a:ext cx="637282" cy="657902"/>
                            </a:xfrm>
                            <a:prstGeom prst="rect">
                              <a:avLst/>
                            </a:prstGeom>
                            <a:sp3d/>
                          </p:spPr>
                          <p:style>
                            <a:lnRef idx="0">
                              <a:scrgbClr r="0" g="0" b="0"/>
                            </a:lnRef>
                            <a:fillRef idx="0">
                              <a:scrgbClr r="0" g="0" b="0"/>
                            </a:fillRef>
                            <a:effectRef idx="0">
                              <a:scrgbClr r="0" g="0" b="0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spcFirstLastPara="0" vert="horz" wrap="square" lIns="60960" tIns="60960" rIns="60960" bIns="60960" numCol="1" spcCol="1270" anchor="ctr" anchorCtr="0">
                              <a:noAutofit/>
                            </a:bodyPr>
                            <a:lstStyle/>
                            <a:p>
                              <a:pPr lvl="0" algn="ctr" defTabSz="711200">
                                <a:lnSpc>
                                  <a:spcPct val="9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35000"/>
                                </a:spcAft>
                              </a:pPr>
                              <a14:m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sz="12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𝒆</m:t>
                                      </m:r>
                                    </m:e>
                                    <m:sub>
                                      <m:r>
                                        <a:rPr lang="en-US" sz="12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</m:oMath>
                              </a14:m>
                              <a:r>
                                <a:rPr lang="en-US" sz="1200" b="1" kern="1200" dirty="0" smtClean="0">
                                  <a:solidFill>
                                    <a:schemeClr val="tx1"/>
                                  </a:solidFill>
                                </a:rPr>
                                <a:t>/t</a:t>
                              </a:r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158" name="Rounded Rectangle 8"/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 rot="5400000">
                              <a:off x="61231" y="-18091"/>
                              <a:ext cx="637282" cy="657902"/>
                            </a:xfrm>
                            <a:prstGeom prst="rect">
                              <a:avLst/>
                            </a:prstGeom>
                            <a:blipFill rotWithShape="1">
                              <a:blip r:embed="rId22"/>
                              <a:stretch>
                                <a:fillRect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p:grpSp>
                    <p:nvGrpSpPr>
                      <p:cNvPr id="148" name="Group 147"/>
                      <p:cNvGrpSpPr/>
                      <p:nvPr/>
                    </p:nvGrpSpPr>
                    <p:grpSpPr>
                      <a:xfrm>
                        <a:off x="4113337" y="2272034"/>
                        <a:ext cx="1240968" cy="1070677"/>
                        <a:chOff x="769184" y="-179914"/>
                        <a:chExt cx="1240968" cy="1070677"/>
                      </a:xfrm>
                      <a:scene3d>
                        <a:camera prst="orthographicFront"/>
                        <a:lightRig rig="chilly" dir="t"/>
                      </a:scene3d>
                    </p:grpSpPr>
                    <p:sp>
                      <p:nvSpPr>
                        <p:cNvPr id="155" name="Rounded Rectangle 154"/>
                        <p:cNvSpPr/>
                        <p:nvPr/>
                      </p:nvSpPr>
                      <p:spPr>
                        <a:xfrm>
                          <a:off x="769184" y="283"/>
                          <a:ext cx="1240968" cy="621153"/>
                        </a:xfrm>
                        <a:prstGeom prst="roundRect">
                          <a:avLst>
                            <a:gd name="adj" fmla="val 10000"/>
                          </a:avLst>
                        </a:prstGeom>
                        <a:sp3d prstMaterial="translucentPowder">
                          <a:bevelT w="127000" h="25400" prst="softRound"/>
                        </a:sp3d>
                      </p:spPr>
                      <p:style>
                        <a:lnRef idx="0">
                          <a:schemeClr val="lt1">
                            <a:hueOff val="0"/>
                            <a:satOff val="0"/>
                            <a:lumOff val="0"/>
                            <a:alphaOff val="0"/>
                          </a:schemeClr>
                        </a:lnRef>
                        <a:fillRef idx="1">
                          <a:schemeClr val="accent3">
                            <a:hueOff val="0"/>
                            <a:satOff val="0"/>
                            <a:lumOff val="0"/>
                            <a:alphaOff val="0"/>
                          </a:schemeClr>
                        </a:fillRef>
                        <a:effectRef idx="0">
                          <a:schemeClr val="accent3">
                            <a:hueOff val="0"/>
                            <a:satOff val="0"/>
                            <a:lumOff val="0"/>
                            <a:alphaOff val="0"/>
                          </a:schemeClr>
                        </a:effectRef>
                        <a:fontRef idx="minor">
                          <a:schemeClr val="lt1"/>
                        </a:fontRef>
                      </p:style>
                    </p:sp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156" name="Rounded Rectangle 10"/>
                            <p:cNvSpPr/>
                            <p:nvPr/>
                          </p:nvSpPr>
                          <p:spPr>
                            <a:xfrm rot="5400000">
                              <a:off x="787485" y="26474"/>
                              <a:ext cx="1070677" cy="657901"/>
                            </a:xfrm>
                            <a:prstGeom prst="rect">
                              <a:avLst/>
                            </a:prstGeom>
                            <a:sp3d/>
                          </p:spPr>
                          <p:style>
                            <a:lnRef idx="0">
                              <a:scrgbClr r="0" g="0" b="0"/>
                            </a:lnRef>
                            <a:fillRef idx="0">
                              <a:scrgbClr r="0" g="0" b="0"/>
                            </a:fillRef>
                            <a:effectRef idx="0">
                              <a:scrgbClr r="0" g="0" b="0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spcFirstLastPara="0" vert="horz" wrap="square" lIns="60960" tIns="60960" rIns="60960" bIns="60960" numCol="1" spcCol="1270" anchor="ctr" anchorCtr="0">
                              <a:noAutofit/>
                            </a:bodyPr>
                            <a:lstStyle/>
                            <a:p>
                              <a:pPr lvl="0" algn="ctr" defTabSz="711200">
                                <a:lnSpc>
                                  <a:spcPct val="9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35000"/>
                                </a:spcAft>
                              </a:pPr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f>
                                      <m:fPr>
                                        <m:ctrlPr>
                                          <a:rPr lang="en-US" sz="16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16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𝒆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𝟒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sz="16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𝒕</m:t>
                                        </m:r>
                                      </m:den>
                                    </m:f>
                                  </m:oMath>
                                </m:oMathPara>
                              </a14:m>
                              <a:endParaRPr lang="en-US" sz="1600" b="1" kern="1200" dirty="0">
                                <a:solidFill>
                                  <a:schemeClr val="tx1"/>
                                </a:solidFill>
                              </a:endParaRPr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156" name="Rounded Rectangle 10"/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 rot="5400000">
                              <a:off x="787485" y="26474"/>
                              <a:ext cx="1070677" cy="657901"/>
                            </a:xfrm>
                            <a:prstGeom prst="rect">
                              <a:avLst/>
                            </a:prstGeom>
                            <a:blipFill rotWithShape="1">
                              <a:blip r:embed="rId23"/>
                              <a:stretch>
                                <a:fillRect t="-6494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p:grpSp>
                    <p:nvGrpSpPr>
                      <p:cNvPr id="149" name="Group 148"/>
                      <p:cNvGrpSpPr/>
                      <p:nvPr/>
                    </p:nvGrpSpPr>
                    <p:grpSpPr>
                      <a:xfrm>
                        <a:off x="4790704" y="3118423"/>
                        <a:ext cx="352449" cy="621153"/>
                        <a:chOff x="1446551" y="666475"/>
                        <a:chExt cx="352449" cy="621153"/>
                      </a:xfrm>
                      <a:scene3d>
                        <a:camera prst="orthographicFront"/>
                        <a:lightRig rig="chilly" dir="t"/>
                      </a:scene3d>
                    </p:grpSpPr>
                    <p:sp>
                      <p:nvSpPr>
                        <p:cNvPr id="153" name="Rounded Rectangle 152"/>
                        <p:cNvSpPr/>
                        <p:nvPr/>
                      </p:nvSpPr>
                      <p:spPr>
                        <a:xfrm>
                          <a:off x="1446551" y="666475"/>
                          <a:ext cx="352449" cy="621153"/>
                        </a:xfrm>
                        <a:prstGeom prst="roundRect">
                          <a:avLst>
                            <a:gd name="adj" fmla="val 10000"/>
                          </a:avLst>
                        </a:prstGeom>
                        <a:sp3d prstMaterial="translucentPowder">
                          <a:bevelT w="127000" h="25400" prst="softRound"/>
                        </a:sp3d>
                      </p:spPr>
                      <p:style>
                        <a:lnRef idx="0">
                          <a:schemeClr val="lt1">
                            <a:hueOff val="0"/>
                            <a:satOff val="0"/>
                            <a:lumOff val="0"/>
                            <a:alphaOff val="0"/>
                          </a:schemeClr>
                        </a:lnRef>
                        <a:fillRef idx="1">
                          <a:schemeClr val="accent2">
                            <a:hueOff val="0"/>
                            <a:satOff val="0"/>
                            <a:lumOff val="0"/>
                            <a:alphaOff val="0"/>
                          </a:schemeClr>
                        </a:fillRef>
                        <a:effectRef idx="0">
                          <a:schemeClr val="accent2">
                            <a:hueOff val="0"/>
                            <a:satOff val="0"/>
                            <a:lumOff val="0"/>
                            <a:alphaOff val="0"/>
                          </a:schemeClr>
                        </a:effectRef>
                        <a:fontRef idx="minor">
                          <a:schemeClr val="lt1"/>
                        </a:fontRef>
                      </p:style>
                    </p:sp>
                    <p:sp>
                      <p:nvSpPr>
                        <p:cNvPr id="154" name="Rounded Rectangle 12"/>
                        <p:cNvSpPr/>
                        <p:nvPr/>
                      </p:nvSpPr>
                      <p:spPr>
                        <a:xfrm>
                          <a:off x="1456874" y="676798"/>
                          <a:ext cx="331803" cy="600507"/>
                        </a:xfrm>
                        <a:prstGeom prst="rect">
                          <a:avLst/>
                        </a:prstGeom>
                        <a:sp3d/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>
                          <a:schemeClr val="lt1"/>
                        </a:fontRef>
                      </p:style>
                      <p:txBody>
                        <a:bodyPr spcFirstLastPara="0" vert="horz" wrap="square" lIns="60960" tIns="60960" rIns="60960" bIns="60960" numCol="1" spcCol="1270" anchor="ctr" anchorCtr="0">
                          <a:noAutofit/>
                        </a:bodyPr>
                        <a:lstStyle/>
                        <a:p>
                          <a:pPr lvl="0" algn="ctr" defTabSz="711200">
                            <a:lnSpc>
                              <a:spcPct val="90000"/>
                            </a:lnSpc>
                            <a:spcBef>
                              <a:spcPct val="0"/>
                            </a:spcBef>
                            <a:spcAft>
                              <a:spcPct val="35000"/>
                            </a:spcAft>
                          </a:pPr>
                          <a:endParaRPr lang="en-US" sz="1200" b="1" kern="1200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151" name="Rounded Rectangle 150"/>
                      <p:cNvSpPr/>
                      <p:nvPr/>
                    </p:nvSpPr>
                    <p:spPr>
                      <a:xfrm>
                        <a:off x="5365297" y="2452231"/>
                        <a:ext cx="434514" cy="621153"/>
                      </a:xfrm>
                      <a:prstGeom prst="roundRect">
                        <a:avLst>
                          <a:gd name="adj" fmla="val 10000"/>
                        </a:avLst>
                      </a:prstGeom>
                      <a:scene3d>
                        <a:camera prst="orthographicFront"/>
                        <a:lightRig rig="chilly" dir="t"/>
                      </a:scene3d>
                      <a:sp3d prstMaterial="translucentPowder">
                        <a:bevelT w="127000" h="25400" prst="softRound"/>
                      </a:sp3d>
                    </p:spPr>
                    <p:style>
                      <a:lnRef idx="0">
                        <a:schemeClr val="lt1">
                          <a:hueOff val="0"/>
                          <a:satOff val="0"/>
                          <a:lumOff val="0"/>
                          <a:alphaOff val="0"/>
                        </a:schemeClr>
                      </a:lnRef>
                      <a:fillRef idx="1">
                        <a:schemeClr val="accent3">
                          <a:hueOff val="0"/>
                          <a:satOff val="0"/>
                          <a:lumOff val="0"/>
                          <a:alphaOff val="0"/>
                        </a:schemeClr>
                      </a:fillRef>
                      <a:effectRef idx="0">
                        <a:schemeClr val="accent3">
                          <a:hueOff val="0"/>
                          <a:satOff val="0"/>
                          <a:lumOff val="0"/>
                          <a:alphaOff val="0"/>
                        </a:schemeClr>
                      </a:effectRef>
                      <a:fontRef idx="minor">
                        <a:schemeClr val="lt1"/>
                      </a:fontRef>
                    </p:style>
                  </p:sp>
                </p:grpSp>
                <p:cxnSp>
                  <p:nvCxnSpPr>
                    <p:cNvPr id="140" name="Straight Connector 139"/>
                    <p:cNvCxnSpPr/>
                    <p:nvPr/>
                  </p:nvCxnSpPr>
                  <p:spPr>
                    <a:xfrm>
                      <a:off x="5799408" y="2470424"/>
                      <a:ext cx="9053" cy="1912728"/>
                    </a:xfrm>
                    <a:prstGeom prst="line">
                      <a:avLst/>
                    </a:prstGeom>
                    <a:ln w="19050">
                      <a:prstDash val="dash"/>
                      <a:miter lim="800000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41" name="TextBox 140"/>
                    <p:cNvSpPr txBox="1"/>
                    <p:nvPr/>
                  </p:nvSpPr>
                  <p:spPr>
                    <a:xfrm rot="5400000">
                      <a:off x="5572327" y="4383568"/>
                      <a:ext cx="48825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p:txBody>
                </p:sp>
                <p:pic>
                  <p:nvPicPr>
                    <p:cNvPr id="142" name="Picture 3" descr="D:\dropbox-folder\Dropbox\Thesis\presentation\sample-proposals-for-computer-hardware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817461" y="3804775"/>
                      <a:ext cx="530127" cy="59504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143" name="Picture 3" descr="D:\dropbox-folder\Dropbox\Thesis\presentation\sample-proposals-for-computer-hardware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817461" y="2480651"/>
                      <a:ext cx="530127" cy="565662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144" name="Picture 3" descr="D:\dropbox-folder\Dropbox\Thesis\presentation\sample-proposals-for-computer-hardware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817461" y="3148819"/>
                      <a:ext cx="530127" cy="565662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</p:grpSp>
            <p:sp>
              <p:nvSpPr>
                <p:cNvPr id="163" name="TextBox 162"/>
                <p:cNvSpPr txBox="1"/>
                <p:nvPr/>
              </p:nvSpPr>
              <p:spPr>
                <a:xfrm>
                  <a:off x="7315200" y="6151085"/>
                  <a:ext cx="1828800" cy="52322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 smtClean="0">
                      <a:solidFill>
                        <a:srgbClr val="FF0000"/>
                      </a:solidFill>
                    </a:rPr>
                    <a:t>Bin Packing</a:t>
                  </a:r>
                  <a:r>
                    <a:rPr lang="en-US" sz="1400" dirty="0" smtClean="0"/>
                    <a:t>: </a:t>
                  </a:r>
                </a:p>
                <a:p>
                  <a:pPr algn="ctr"/>
                  <a:r>
                    <a:rPr lang="en-US" sz="1400" dirty="0" smtClean="0"/>
                    <a:t>bin capacity = </a:t>
                  </a:r>
                  <a:r>
                    <a:rPr lang="en-US" sz="1400" b="1" dirty="0" smtClean="0"/>
                    <a:t>1</a:t>
                  </a:r>
                  <a:endParaRPr lang="en-US" sz="1400" b="1" dirty="0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6431212" y="4473467"/>
                  <a:ext cx="99097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Normalize</a:t>
                  </a:r>
                  <a:endParaRPr lang="en-US" sz="1400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7373257" y="3938765"/>
                    <a:ext cx="564706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6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/>
                            </a:rPr>
                            <m:t>/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𝑡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73257" y="3938765"/>
                    <a:ext cx="564706" cy="307777"/>
                  </a:xfrm>
                  <a:prstGeom prst="rect">
                    <a:avLst/>
                  </a:prstGeom>
                  <a:blipFill rotWithShape="1">
                    <a:blip r:embed="rId26"/>
                    <a:stretch>
                      <a:fillRect b="-784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7872110" y="4373474"/>
                  <a:ext cx="56470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/>
                          </a:rPr>
                          <m:t>/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2110" y="4373474"/>
                  <a:ext cx="564706" cy="307777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7314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 minimum number of bins for each assignment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676400"/>
                <a:ext cx="8229600" cy="1981200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 algn="ctr">
                  <a:buNone/>
                </a:pPr>
                <a:r>
                  <a:rPr lang="en-US" dirty="0" smtClean="0"/>
                  <a:t>Apply </a:t>
                </a:r>
                <a:r>
                  <a:rPr lang="en-US" b="1" dirty="0" smtClean="0"/>
                  <a:t>bin-packing</a:t>
                </a:r>
                <a:r>
                  <a:rPr lang="en-US" dirty="0" smtClean="0"/>
                  <a:t> PTAS for each assignment </a:t>
                </a:r>
              </a:p>
              <a:p>
                <a:pPr marL="0" indent="0" algn="ctr">
                  <a:buNone/>
                </a:pPr>
                <a:r>
                  <a:rPr lang="en-US" b="1" dirty="0">
                    <a:solidFill>
                      <a:schemeClr val="tx1"/>
                    </a:solidFill>
                  </a:rPr>
                  <a:t>n</a:t>
                </a:r>
                <a:r>
                  <a:rPr lang="en-US" dirty="0" smtClean="0"/>
                  <a:t> times. Why?</a:t>
                </a:r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sz="1900" dirty="0" smtClean="0">
                    <a:solidFill>
                      <a:srgbClr val="FF0000"/>
                    </a:solidFill>
                  </a:rPr>
                  <a:t>          [</a:t>
                </a:r>
                <a:r>
                  <a:rPr lang="en-US" sz="1900" i="1" dirty="0" smtClean="0">
                    <a:solidFill>
                      <a:schemeClr val="tx1"/>
                    </a:solidFill>
                  </a:rPr>
                  <a:t>bin packing</a:t>
                </a:r>
                <a:r>
                  <a:rPr lang="en-US" sz="1900" i="1" dirty="0" smtClean="0">
                    <a:solidFill>
                      <a:srgbClr val="FF0000"/>
                    </a:solidFill>
                  </a:rPr>
                  <a:t>: </a:t>
                </a:r>
                <a:r>
                  <a:rPr lang="en-US" sz="1900" dirty="0" smtClean="0">
                    <a:solidFill>
                      <a:srgbClr val="FF0000"/>
                    </a:solidFill>
                  </a:rPr>
                  <a:t>de la Vega and </a:t>
                </a:r>
                <a:r>
                  <a:rPr lang="en-US" sz="1900" dirty="0" err="1" smtClean="0">
                    <a:solidFill>
                      <a:srgbClr val="FF0000"/>
                    </a:solidFill>
                  </a:rPr>
                  <a:t>Lueker</a:t>
                </a:r>
                <a:r>
                  <a:rPr lang="en-US" sz="1900" dirty="0" smtClean="0">
                    <a:solidFill>
                      <a:srgbClr val="FF0000"/>
                    </a:solidFill>
                  </a:rPr>
                  <a:t> 81]                   </a:t>
                </a:r>
                <a:r>
                  <a:rPr lang="en-US" sz="1900" dirty="0" smtClean="0">
                    <a:solidFill>
                      <a:srgbClr val="FF0000"/>
                    </a:solidFill>
                    <a:sym typeface="Wingdings" pitchFamily="2" charset="2"/>
                  </a:rPr>
                  <a:t></a:t>
                </a:r>
                <a14:m>
                  <m:oMath xmlns:m="http://schemas.openxmlformats.org/officeDocument/2006/math">
                    <m:r>
                      <a:rPr lang="en-US" sz="1900" b="0" i="0" smtClean="0">
                        <a:solidFill>
                          <a:srgbClr val="FF0000"/>
                        </a:solidFill>
                        <a:latin typeface="Cambria Math"/>
                        <a:sym typeface="Wingdings" pitchFamily="2" charset="2"/>
                      </a:rPr>
                      <m:t>  </m:t>
                    </m:r>
                    <m:r>
                      <a:rPr lang="en-US" sz="1900" b="0" i="1" smtClean="0">
                        <a:solidFill>
                          <a:srgbClr val="FF0000"/>
                        </a:solidFill>
                        <a:latin typeface="Cambria Math"/>
                        <a:sym typeface="Wingdings" pitchFamily="2" charset="2"/>
                      </a:rPr>
                      <m:t>𝐶</m:t>
                    </m:r>
                    <m:d>
                      <m:dPr>
                        <m:ctrlPr>
                          <a:rPr lang="en-US" sz="1900" b="0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1900" b="0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𝜖</m:t>
                        </m:r>
                      </m:e>
                    </m:d>
                    <m:r>
                      <a:rPr lang="en-US" sz="1900" b="0" i="1" smtClean="0">
                        <a:solidFill>
                          <a:srgbClr val="FF0000"/>
                        </a:solidFill>
                        <a:latin typeface="Cambria Math"/>
                        <a:sym typeface="Wingdings" pitchFamily="2" charset="2"/>
                      </a:rPr>
                      <m:t>+</m:t>
                    </m:r>
                    <m:r>
                      <a:rPr lang="en-US" sz="1900" b="0" i="1" smtClean="0">
                        <a:solidFill>
                          <a:srgbClr val="FF0000"/>
                        </a:solidFill>
                        <a:latin typeface="Cambria Math"/>
                        <a:sym typeface="Wingdings" pitchFamily="2" charset="2"/>
                      </a:rPr>
                      <m:t>𝐶𝑛</m:t>
                    </m:r>
                    <m:r>
                      <m:rPr>
                        <m:sty m:val="p"/>
                      </m:rPr>
                      <a:rPr lang="en-US" sz="1900" b="0" i="1" smtClean="0">
                        <a:solidFill>
                          <a:srgbClr val="FF0000"/>
                        </a:solidFill>
                        <a:latin typeface="Cambria Math"/>
                        <a:sym typeface="Wingdings" pitchFamily="2" charset="2"/>
                      </a:rPr>
                      <m:t>log</m:t>
                    </m:r>
                    <m:d>
                      <m:dPr>
                        <m:ctrlPr>
                          <a:rPr lang="en-US" sz="1900" b="0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1900" b="0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1/</m:t>
                        </m:r>
                        <m:r>
                          <a:rPr lang="en-US" sz="1900" b="0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𝜖</m:t>
                        </m:r>
                      </m:e>
                    </m:d>
                    <m:r>
                      <a:rPr lang="en-US" sz="1900" b="0" i="1" smtClean="0">
                        <a:solidFill>
                          <a:srgbClr val="FF0000"/>
                        </a:solidFill>
                        <a:latin typeface="Cambria Math"/>
                        <a:sym typeface="Wingdings" pitchFamily="2" charset="2"/>
                      </a:rPr>
                      <m:t> </m:t>
                    </m:r>
                  </m:oMath>
                </a14:m>
                <a:endParaRPr lang="en-US" sz="1900" dirty="0" smtClean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sz="1900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sz="1900" i="1" dirty="0" smtClean="0">
                    <a:solidFill>
                      <a:schemeClr val="tx1"/>
                    </a:solidFill>
                  </a:rPr>
                  <a:t>minimum </a:t>
                </a:r>
                <a:r>
                  <a:rPr lang="en-US" sz="1900" i="1" dirty="0" err="1" smtClean="0">
                    <a:solidFill>
                      <a:schemeClr val="tx1"/>
                    </a:solidFill>
                  </a:rPr>
                  <a:t>makespan</a:t>
                </a:r>
                <a:r>
                  <a:rPr lang="en-US" sz="1900" dirty="0" smtClean="0">
                    <a:solidFill>
                      <a:schemeClr val="tx1"/>
                    </a:solidFill>
                  </a:rPr>
                  <a:t>: </a:t>
                </a:r>
                <a:r>
                  <a:rPr lang="en-US" sz="1900" dirty="0" err="1" smtClean="0">
                    <a:solidFill>
                      <a:srgbClr val="0070C0"/>
                    </a:solidFill>
                  </a:rPr>
                  <a:t>Hochbaum</a:t>
                </a:r>
                <a:r>
                  <a:rPr lang="en-US" sz="19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1900" dirty="0">
                    <a:solidFill>
                      <a:srgbClr val="0070C0"/>
                    </a:solidFill>
                  </a:rPr>
                  <a:t>and </a:t>
                </a:r>
                <a:r>
                  <a:rPr lang="en-US" sz="1900" dirty="0" err="1" smtClean="0">
                    <a:solidFill>
                      <a:srgbClr val="0070C0"/>
                    </a:solidFill>
                  </a:rPr>
                  <a:t>Shmoys</a:t>
                </a:r>
                <a:r>
                  <a:rPr lang="en-US" sz="1900" dirty="0" smtClean="0">
                    <a:solidFill>
                      <a:srgbClr val="0070C0"/>
                    </a:solidFill>
                  </a:rPr>
                  <a:t> 88]  </a:t>
                </a:r>
                <a:r>
                  <a:rPr lang="en-US" sz="1900" dirty="0" smtClean="0">
                    <a:solidFill>
                      <a:srgbClr val="0070C0"/>
                    </a:solidFill>
                    <a:sym typeface="Wingdings" pitchFamily="2" charset="2"/>
                  </a:rPr>
                  <a:t></a:t>
                </a:r>
                <a14:m>
                  <m:oMath xmlns:m="http://schemas.openxmlformats.org/officeDocument/2006/math">
                    <m:r>
                      <a:rPr lang="en-US" sz="1900" b="0" i="0" smtClean="0">
                        <a:solidFill>
                          <a:srgbClr val="0070C0"/>
                        </a:solidFill>
                        <a:latin typeface="Cambria Math"/>
                        <a:sym typeface="Wingdings" pitchFamily="2" charset="2"/>
                      </a:rPr>
                      <m:t>  </m:t>
                    </m:r>
                    <m:r>
                      <a:rPr lang="en-US" sz="1900" b="0" i="1" smtClean="0">
                        <a:solidFill>
                          <a:srgbClr val="0070C0"/>
                        </a:solidFill>
                        <a:latin typeface="Cambria Math"/>
                        <a:sym typeface="Wingdings" pitchFamily="2" charset="2"/>
                      </a:rPr>
                      <m:t>𝑂</m:t>
                    </m:r>
                    <m:r>
                      <a:rPr lang="en-US" sz="1900" b="0" i="1" smtClean="0">
                        <a:solidFill>
                          <a:srgbClr val="0070C0"/>
                        </a:solidFill>
                        <a:latin typeface="Cambria Math"/>
                        <a:sym typeface="Wingdings" pitchFamily="2" charset="2"/>
                      </a:rPr>
                      <m:t>(</m:t>
                    </m:r>
                    <m:sSup>
                      <m:sSupPr>
                        <m:ctrlPr>
                          <a:rPr lang="en-US" sz="1900" b="0" i="1" smtClean="0">
                            <a:solidFill>
                              <a:srgbClr val="0070C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9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sz="19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𝑛</m:t>
                            </m:r>
                            <m:r>
                              <a:rPr lang="en-US" sz="19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/</m:t>
                            </m:r>
                            <m:r>
                              <a:rPr lang="en-US" sz="19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𝜖</m:t>
                            </m:r>
                          </m:e>
                        </m:d>
                      </m:e>
                      <m:sup>
                        <m:r>
                          <a:rPr lang="en-US" sz="1900" b="0" i="1" smtClean="0">
                            <a:solidFill>
                              <a:srgbClr val="0070C0"/>
                            </a:solidFill>
                            <a:latin typeface="Cambria Math"/>
                            <a:sym typeface="Wingdings" pitchFamily="2" charset="2"/>
                          </a:rPr>
                          <m:t>1/</m:t>
                        </m:r>
                        <m:sSup>
                          <m:sSupPr>
                            <m:ctrlPr>
                              <a:rPr lang="en-US" sz="19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sz="19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𝜖</m:t>
                            </m:r>
                          </m:e>
                          <m:sup>
                            <m:r>
                              <a:rPr lang="en-US" sz="19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sz="1900" b="0" i="1" smtClean="0">
                        <a:solidFill>
                          <a:srgbClr val="0070C0"/>
                        </a:solidFill>
                        <a:latin typeface="Cambria Math"/>
                        <a:sym typeface="Wingdings" pitchFamily="2" charset="2"/>
                      </a:rPr>
                      <m:t>)</m:t>
                    </m:r>
                  </m:oMath>
                </a14:m>
                <a:endParaRPr lang="en-US" sz="1900" dirty="0">
                  <a:solidFill>
                    <a:srgbClr val="0070C0"/>
                  </a:solidFill>
                </a:endParaRPr>
              </a:p>
              <a:p>
                <a:pPr marL="0" indent="0" algn="ctr">
                  <a:buNone/>
                </a:pPr>
                <a:endParaRPr lang="en-US" sz="2200" dirty="0" smtClean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endParaRPr lang="en-US" sz="22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676400"/>
                <a:ext cx="8229600" cy="1981200"/>
              </a:xfrm>
              <a:blipFill rotWithShape="1">
                <a:blip r:embed="rId2"/>
                <a:stretch>
                  <a:fillRect t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/>
          <p:cNvSpPr txBox="1">
            <a:spLocks/>
          </p:cNvSpPr>
          <p:nvPr/>
        </p:nvSpPr>
        <p:spPr>
          <a:xfrm>
            <a:off x="2286000" y="4267200"/>
            <a:ext cx="4495800" cy="1219199"/>
          </a:xfrm>
          <a:prstGeom prst="rect">
            <a:avLst/>
          </a:prstGeom>
          <a:ln w="3492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b="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b="1" u="sng" dirty="0" smtClean="0">
                <a:solidFill>
                  <a:srgbClr val="0070C0"/>
                </a:solidFill>
              </a:rPr>
              <a:t>Result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b="1" dirty="0" smtClean="0"/>
              <a:t>PTAS</a:t>
            </a:r>
            <a:r>
              <a:rPr lang="en-US" dirty="0" smtClean="0"/>
              <a:t> for TASC !</a:t>
            </a:r>
          </a:p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0079-1167-4D17-9565-5D17D16A2E3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4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Service Class (MSC)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500" y="1600199"/>
            <a:ext cx="9067800" cy="141922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Variation 2:</a:t>
            </a:r>
            <a:r>
              <a:rPr lang="en-US" b="1" i="1" dirty="0" smtClean="0"/>
              <a:t> Relax fixed service classes</a:t>
            </a:r>
          </a:p>
          <a:p>
            <a:pPr marL="0" indent="0" algn="ctr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But</a:t>
            </a:r>
            <a:r>
              <a:rPr lang="en-US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require minimum </a:t>
            </a:r>
            <a:r>
              <a:rPr lang="en-US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r>
              <a:rPr lang="en-US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ervice class to be maintained. Why?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615108" y="33528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b="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dirty="0" smtClean="0"/>
              <a:t>What is the </a:t>
            </a:r>
            <a:r>
              <a:rPr lang="en-US" b="1" dirty="0" smtClean="0"/>
              <a:t>maximum</a:t>
            </a:r>
            <a:r>
              <a:rPr lang="en-US" dirty="0" smtClean="0"/>
              <a:t> number of service classes ? 		      Are they </a:t>
            </a:r>
            <a:r>
              <a:rPr lang="en-US" b="1" dirty="0" smtClean="0"/>
              <a:t>bounded</a:t>
            </a:r>
            <a:r>
              <a:rPr lang="en-US" dirty="0" smtClean="0"/>
              <a:t>?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563696" y="4648200"/>
            <a:ext cx="82296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b="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dirty="0" smtClean="0">
                <a:solidFill>
                  <a:schemeClr val="tx1"/>
                </a:solidFill>
              </a:rPr>
              <a:t>Solution: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Quantize</a:t>
            </a:r>
            <a:r>
              <a:rPr lang="en-US" dirty="0" smtClean="0">
                <a:solidFill>
                  <a:srgbClr val="FF0000"/>
                </a:solidFill>
              </a:rPr>
              <a:t> !</a:t>
            </a:r>
          </a:p>
          <a:p>
            <a:pPr marL="0" indent="0" algn="ctr">
              <a:buFont typeface="Wingdings" pitchFamily="2" charset="2"/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en-US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Why??</a:t>
            </a:r>
            <a:endParaRPr lang="en-US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0079-1167-4D17-9565-5D17D16A2E3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2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Quantize Service Classes - </a:t>
            </a:r>
            <a:r>
              <a:rPr lang="en-US" dirty="0" err="1" smtClean="0"/>
              <a:t>qMSC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20469"/>
          </a:xfrm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06550" y="1443335"/>
                <a:ext cx="38307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𝑞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→(</m:t>
                      </m:r>
                      <m:r>
                        <a:rPr lang="en-US" sz="2400" b="0" i="1" smtClean="0">
                          <a:latin typeface="Cambria Math"/>
                        </a:rPr>
                        <m:t>𝜖</m:t>
                      </m:r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</a:rPr>
                        <m:t>𝛼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𝜖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, </m:t>
                      </m:r>
                      <m:r>
                        <a:rPr lang="en-US" sz="2400" b="0" i="1" smtClean="0">
                          <a:latin typeface="Cambria Math"/>
                        </a:rPr>
                        <m:t>𝜖</m:t>
                      </m:r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</a:rPr>
                        <m:t>𝛽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𝜖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6550" y="1443335"/>
                <a:ext cx="3830728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 txBox="1">
                <a:spLocks/>
              </p:cNvSpPr>
              <p:nvPr/>
            </p:nvSpPr>
            <p:spPr>
              <a:xfrm>
                <a:off x="685799" y="2047735"/>
                <a:ext cx="8229600" cy="5715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1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dirty="0" smtClean="0"/>
                  <a:t>Setting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𝑢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𝜖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400" dirty="0" smtClean="0"/>
                  <a:t> will do the trick !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9" y="2047735"/>
                <a:ext cx="8229600" cy="571500"/>
              </a:xfrm>
              <a:prstGeom prst="rect">
                <a:avLst/>
              </a:prstGeom>
              <a:blipFill rotWithShape="1">
                <a:blip r:embed="rId3"/>
                <a:stretch>
                  <a:fillRect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12973" y="2708612"/>
                <a:ext cx="3640227" cy="678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𝑎𝑡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</a:rPr>
                        <m:t>𝑚𝑜𝑠𝑡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𝜖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</a:rPr>
                        <m:t>𝑠𝑒𝑟𝑣𝑖𝑐𝑒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</a:rPr>
                        <m:t>𝑐𝑙𝑎𝑠𝑠𝑒𝑠</m:t>
                      </m:r>
                      <m:r>
                        <a:rPr lang="en-US" sz="2000" b="0" i="1" smtClean="0">
                          <a:latin typeface="Cambria Math"/>
                        </a:rPr>
                        <m:t> !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2973" y="2708612"/>
                <a:ext cx="3640227" cy="6787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0079-1167-4D17-9565-5D17D16A2E3F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33400" y="5519384"/>
            <a:ext cx="8229600" cy="1219199"/>
            <a:chOff x="533400" y="5410200"/>
            <a:chExt cx="8229600" cy="1219199"/>
          </a:xfrm>
        </p:grpSpPr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533400" y="5410200"/>
              <a:ext cx="8229600" cy="1219199"/>
            </a:xfrm>
            <a:prstGeom prst="rect">
              <a:avLst/>
            </a:prstGeom>
            <a:ln w="19050">
              <a:solidFill>
                <a:srgbClr val="FF0000"/>
              </a:solidFill>
              <a:prstDash val="dash"/>
            </a:ln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§"/>
                <a:defRPr sz="2800" b="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§"/>
                <a:defRPr sz="200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§"/>
                <a:defRPr sz="200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" pitchFamily="2" charset="2"/>
                <a:buNone/>
              </a:pPr>
              <a:r>
                <a:rPr lang="en-US" b="1" dirty="0" smtClean="0">
                  <a:solidFill>
                    <a:srgbClr val="FF0000"/>
                  </a:solidFill>
                </a:rPr>
                <a:t>Catch !</a:t>
              </a:r>
            </a:p>
            <a:p>
              <a:pPr marL="0" indent="0">
                <a:buFont typeface="Wingdings" pitchFamily="2" charset="2"/>
                <a:buNone/>
              </a:pPr>
              <a:r>
                <a:rPr lang="en-US" sz="2400" i="1" dirty="0" smtClean="0"/>
                <a:t>            Processors may need to have capacity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6934200" y="5895986"/>
                  <a:ext cx="121450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(1+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𝜖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4200" y="5895986"/>
                  <a:ext cx="1214500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503" b="-197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327888" y="3581400"/>
                <a:ext cx="2945422" cy="166199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u="sng" dirty="0" smtClean="0">
                    <a:solidFill>
                      <a:schemeClr val="accent1"/>
                    </a:solidFill>
                  </a:rPr>
                  <a:t>Results</a:t>
                </a:r>
              </a:p>
              <a:p>
                <a:pPr algn="ctr"/>
                <a:r>
                  <a:rPr lang="en-US" sz="2800" dirty="0" smtClean="0">
                    <a:solidFill>
                      <a:schemeClr val="bg1">
                        <a:lumMod val="50000"/>
                      </a:schemeClr>
                    </a:solidFill>
                  </a:rPr>
                  <a:t>PTAS </a:t>
                </a:r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</a:rPr>
                  <a:t>for </a:t>
                </a:r>
                <a:r>
                  <a:rPr lang="en-US" sz="2800" dirty="0" err="1">
                    <a:solidFill>
                      <a:schemeClr val="bg1">
                        <a:lumMod val="50000"/>
                      </a:schemeClr>
                    </a:solidFill>
                  </a:rPr>
                  <a:t>qMSC</a:t>
                </a:r>
                <a:endParaRPr lang="en-US" sz="28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𝑄</m:t>
                      </m:r>
                      <m:r>
                        <a:rPr lang="en-US" sz="2800" i="1">
                          <a:latin typeface="Cambria Math"/>
                        </a:rPr>
                        <m:t>≥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1−</m:t>
                          </m:r>
                          <m:r>
                            <a:rPr lang="en-US" sz="2800" i="1">
                              <a:latin typeface="Cambria Math"/>
                            </a:rPr>
                            <m:t>𝜖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𝑂𝑃𝑇</m:t>
                      </m:r>
                    </m:oMath>
                  </m:oMathPara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888" y="3581400"/>
                <a:ext cx="2945422" cy="1661993"/>
              </a:xfrm>
              <a:prstGeom prst="rect">
                <a:avLst/>
              </a:prstGeom>
              <a:blipFill rotWithShape="1">
                <a:blip r:embed="rId6"/>
                <a:stretch>
                  <a:fillRect t="-32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203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latin typeface="Helvetica" pitchFamily="34" charset="0"/>
                <a:cs typeface="Helvetica" pitchFamily="34" charset="0"/>
              </a:rPr>
              <a:t>Incorporate Energy Expenditure and platform </a:t>
            </a:r>
            <a:r>
              <a:rPr lang="en-US" sz="2400" b="1" i="1" dirty="0" smtClean="0">
                <a:latin typeface="Helvetica" pitchFamily="34" charset="0"/>
                <a:cs typeface="Helvetica" pitchFamily="34" charset="0"/>
              </a:rPr>
              <a:t>heterogeneity</a:t>
            </a:r>
            <a:r>
              <a:rPr lang="en-US" sz="2400" b="1" dirty="0" smtClean="0">
                <a:latin typeface="Helvetica" pitchFamily="34" charset="0"/>
                <a:cs typeface="Helvetica" pitchFamily="34" charset="0"/>
              </a:rPr>
              <a:t> !</a:t>
            </a:r>
            <a:endParaRPr lang="en-US" sz="2400" b="1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49" name="Picture 1" descr="E:\dropbox-folder\My Dropbox\complexity506\presentation\EnergyStarLogo_orignal.29062643_st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905000"/>
            <a:ext cx="7162800" cy="412925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0079-1167-4D17-9565-5D17D16A2E3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5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</a:rPr>
              <a:t>Platform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5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Helvetica" pitchFamily="34" charset="0"/>
              </a:rPr>
              <a:t>K </a:t>
            </a:r>
            <a:r>
              <a:rPr lang="en-US" sz="2000" b="1" dirty="0" smtClean="0">
                <a:latin typeface="Helvetica" pitchFamily="34" charset="0"/>
              </a:rPr>
              <a:t>heterogeneous processor types: </a:t>
            </a:r>
            <a:r>
              <a:rPr lang="en-US" sz="2000" b="1" dirty="0" smtClean="0">
                <a:solidFill>
                  <a:schemeClr val="tx1"/>
                </a:solidFill>
                <a:latin typeface="Helvetica" pitchFamily="34" charset="0"/>
              </a:rPr>
              <a:t>AMD, INTEL , …</a:t>
            </a:r>
            <a:endParaRPr lang="en-US" sz="2000" dirty="0" smtClean="0">
              <a:latin typeface="Helvetica" pitchFamily="34" charset="0"/>
            </a:endParaRPr>
          </a:p>
          <a:p>
            <a:pPr marL="0" indent="0">
              <a:buNone/>
            </a:pPr>
            <a:endParaRPr lang="en-US" sz="2000" b="1" dirty="0" smtClean="0">
              <a:latin typeface="Helvetica" pitchFamily="34" charset="0"/>
            </a:endParaRPr>
          </a:p>
          <a:p>
            <a:endParaRPr lang="en-US" sz="2000" b="1" dirty="0"/>
          </a:p>
          <a:p>
            <a:pPr>
              <a:buNone/>
            </a:pPr>
            <a:endParaRPr lang="en-US" sz="20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208593" y="3505200"/>
            <a:ext cx="7673018" cy="2711163"/>
            <a:chOff x="-1019837" y="3276600"/>
            <a:chExt cx="10480719" cy="3601873"/>
          </a:xfrm>
        </p:grpSpPr>
        <p:sp>
          <p:nvSpPr>
            <p:cNvPr id="4" name="Rectangle 3"/>
            <p:cNvSpPr/>
            <p:nvPr/>
          </p:nvSpPr>
          <p:spPr>
            <a:xfrm>
              <a:off x="1959430" y="3276600"/>
              <a:ext cx="838200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latin typeface="Helvetica" pitchFamily="34" charset="0"/>
                  <a:cs typeface="Helvetica" pitchFamily="34" charset="0"/>
                </a:rPr>
                <a:t>Processor1</a:t>
              </a:r>
              <a:endParaRPr lang="en-US" sz="1200" b="1" dirty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" name="Flowchart: Connector 5"/>
            <p:cNvSpPr/>
            <p:nvPr/>
          </p:nvSpPr>
          <p:spPr>
            <a:xfrm>
              <a:off x="3559630" y="3276600"/>
              <a:ext cx="1066800" cy="9906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0" name="Flowchart: Connector 19"/>
            <p:cNvSpPr/>
            <p:nvPr/>
          </p:nvSpPr>
          <p:spPr>
            <a:xfrm>
              <a:off x="5540830" y="3276600"/>
              <a:ext cx="1066800" cy="9906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959430" y="4495800"/>
              <a:ext cx="838200" cy="9144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latin typeface="Helvetica" pitchFamily="34" charset="0"/>
                  <a:cs typeface="Helvetica" pitchFamily="34" charset="0"/>
                </a:rPr>
                <a:t>Processor2</a:t>
              </a:r>
              <a:endParaRPr lang="en-US" sz="1200" b="1" dirty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2" name="Flowchart: Connector 21"/>
            <p:cNvSpPr/>
            <p:nvPr/>
          </p:nvSpPr>
          <p:spPr>
            <a:xfrm>
              <a:off x="3559630" y="4495800"/>
              <a:ext cx="1066800" cy="99060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3" name="Flowchart: Connector 22"/>
            <p:cNvSpPr/>
            <p:nvPr/>
          </p:nvSpPr>
          <p:spPr>
            <a:xfrm>
              <a:off x="7543800" y="4474028"/>
              <a:ext cx="1066800" cy="99060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4" name="Flowchart: Connector 23"/>
            <p:cNvSpPr/>
            <p:nvPr/>
          </p:nvSpPr>
          <p:spPr>
            <a:xfrm>
              <a:off x="5540830" y="4495800"/>
              <a:ext cx="1066800" cy="99060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5" name="Left Brace 24"/>
            <p:cNvSpPr/>
            <p:nvPr/>
          </p:nvSpPr>
          <p:spPr>
            <a:xfrm>
              <a:off x="1295400" y="3276600"/>
              <a:ext cx="457200" cy="335280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-1019837" y="4231815"/>
              <a:ext cx="2772437" cy="1104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Helvetica" pitchFamily="34" charset="0"/>
                  <a:cs typeface="Helvetica" pitchFamily="34" charset="0"/>
                </a:rPr>
                <a:t>K</a:t>
              </a:r>
              <a:r>
                <a:rPr lang="en-US" sz="1600" dirty="0" smtClean="0">
                  <a:latin typeface="Helvetica" pitchFamily="34" charset="0"/>
                  <a:cs typeface="Helvetica" pitchFamily="34" charset="0"/>
                </a:rPr>
                <a:t> </a:t>
              </a:r>
              <a:r>
                <a:rPr lang="en-US" sz="1600" dirty="0">
                  <a:latin typeface="Helvetica" pitchFamily="34" charset="0"/>
                </a:rPr>
                <a:t>heterogeneous </a:t>
              </a:r>
              <a:r>
                <a:rPr lang="en-US" sz="1600" dirty="0" smtClean="0">
                  <a:latin typeface="Helvetica" pitchFamily="34" charset="0"/>
                </a:rPr>
                <a:t> </a:t>
              </a:r>
              <a:r>
                <a:rPr lang="en-US" sz="1600" dirty="0" smtClean="0">
                  <a:latin typeface="Helvetica" pitchFamily="34" charset="0"/>
                  <a:cs typeface="Helvetica" pitchFamily="34" charset="0"/>
                </a:rPr>
                <a:t>physical processor </a:t>
              </a:r>
            </a:p>
            <a:p>
              <a:r>
                <a:rPr lang="en-US" sz="1600" dirty="0" smtClean="0">
                  <a:latin typeface="Helvetica" pitchFamily="34" charset="0"/>
                  <a:cs typeface="Helvetica" pitchFamily="34" charset="0"/>
                </a:rPr>
                <a:t>types</a:t>
              </a:r>
              <a:endParaRPr lang="en-US" sz="1600" dirty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8" name="Left Brace 27"/>
            <p:cNvSpPr/>
            <p:nvPr/>
          </p:nvSpPr>
          <p:spPr>
            <a:xfrm rot="16200000">
              <a:off x="5867400" y="3276600"/>
              <a:ext cx="533400" cy="510540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724399" y="6019800"/>
              <a:ext cx="4736483" cy="858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" pitchFamily="34" charset="0"/>
                  <a:cs typeface="Helvetica" pitchFamily="34" charset="0"/>
                </a:rPr>
                <a:t>At most </a:t>
              </a:r>
              <a:r>
                <a:rPr lang="en-US" b="1" dirty="0" smtClean="0">
                  <a:latin typeface="Helvetica" pitchFamily="34" charset="0"/>
                  <a:cs typeface="Helvetica" pitchFamily="34" charset="0"/>
                </a:rPr>
                <a:t>S</a:t>
              </a:r>
              <a:r>
                <a:rPr lang="en-US" dirty="0" smtClean="0">
                  <a:latin typeface="Helvetica" pitchFamily="34" charset="0"/>
                  <a:cs typeface="Helvetica" pitchFamily="34" charset="0"/>
                </a:rPr>
                <a:t> speeds per processor</a:t>
              </a:r>
            </a:p>
            <a:p>
              <a:pPr algn="ctr"/>
              <a:r>
                <a:rPr lang="en-US" b="1" i="1" dirty="0" smtClean="0">
                  <a:solidFill>
                    <a:srgbClr val="FF0000"/>
                  </a:solidFill>
                </a:rPr>
                <a:t>Logical Processors</a:t>
              </a:r>
              <a:endParaRPr lang="en-US" b="1" i="1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64569" y="3658580"/>
                <a:ext cx="574388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 xmlns:mv="urn:schemas-microsoft-com:mac:vml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4569" y="3658580"/>
                <a:ext cx="574388" cy="38151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158853" y="3658578"/>
                <a:ext cx="574388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 xmlns:mv="urn:schemas-microsoft-com:mac:vml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853" y="3658578"/>
                <a:ext cx="574388" cy="3815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664569" y="4588574"/>
                <a:ext cx="574388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 xmlns:mv="urn:schemas-microsoft-com:mac:vml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4569" y="4588574"/>
                <a:ext cx="574388" cy="38151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115022" y="4576283"/>
                <a:ext cx="574388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 xmlns:mv="urn:schemas-microsoft-com:mac:vml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022" y="4576283"/>
                <a:ext cx="574388" cy="38151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613963" y="4571688"/>
                <a:ext cx="574388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2,3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 xmlns:mv="urn:schemas-microsoft-com:mac:vml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963" y="4571688"/>
                <a:ext cx="574388" cy="38151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ontent Placeholder 2"/>
          <p:cNvSpPr txBox="1">
            <a:spLocks/>
          </p:cNvSpPr>
          <p:nvPr/>
        </p:nvSpPr>
        <p:spPr>
          <a:xfrm>
            <a:off x="381000" y="201077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b="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000" dirty="0" smtClean="0">
                <a:latin typeface="Helvetica" pitchFamily="34" charset="0"/>
              </a:rPr>
              <a:t>Distinct physical processors have </a:t>
            </a:r>
            <a:r>
              <a:rPr lang="en-US" sz="2000" i="1" dirty="0" smtClean="0">
                <a:solidFill>
                  <a:srgbClr val="FF0000"/>
                </a:solidFill>
                <a:latin typeface="Helvetica" pitchFamily="34" charset="0"/>
              </a:rPr>
              <a:t>different speed levels</a:t>
            </a:r>
          </a:p>
          <a:p>
            <a:pPr marL="0" indent="0">
              <a:buNone/>
            </a:pPr>
            <a:endParaRPr lang="en-US" sz="2000" b="1" dirty="0" smtClean="0"/>
          </a:p>
          <a:p>
            <a:pPr>
              <a:buFont typeface="Wingdings" pitchFamily="2" charset="2"/>
              <a:buNone/>
            </a:pPr>
            <a:endParaRPr lang="en-US" sz="2000" b="1" dirty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369634" y="2438400"/>
            <a:ext cx="8229600" cy="769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b="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latin typeface="Helvetica" pitchFamily="34" charset="0"/>
              </a:rPr>
              <a:t>Processor </a:t>
            </a:r>
            <a:r>
              <a:rPr lang="en-US" sz="2000" dirty="0">
                <a:latin typeface="Helvetica" pitchFamily="34" charset="0"/>
              </a:rPr>
              <a:t>speeds </a:t>
            </a:r>
            <a:r>
              <a:rPr lang="en-US" sz="2000" b="1" dirty="0">
                <a:solidFill>
                  <a:srgbClr val="0070C0"/>
                </a:solidFill>
                <a:latin typeface="Helvetica" pitchFamily="34" charset="0"/>
              </a:rPr>
              <a:t>dynamically adjustable</a:t>
            </a:r>
          </a:p>
          <a:p>
            <a:pPr marL="0" indent="0">
              <a:buFont typeface="Wingdings" pitchFamily="2" charset="2"/>
              <a:buNone/>
            </a:pPr>
            <a:endParaRPr lang="en-US" sz="2000" i="1" dirty="0" smtClean="0">
              <a:solidFill>
                <a:srgbClr val="FF0000"/>
              </a:solidFill>
              <a:latin typeface="Helvetica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0079-1167-4D17-9565-5D17D16A2E3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6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we consider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04714" y="1600200"/>
            <a:ext cx="4724400" cy="1828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300" dirty="0" smtClean="0"/>
              <a:t>Task allocation such that </a:t>
            </a:r>
            <a:r>
              <a:rPr lang="en-US" sz="2300" b="1" dirty="0" err="1" smtClean="0"/>
              <a:t>QoS</a:t>
            </a:r>
            <a:r>
              <a:rPr lang="en-US" sz="2300" dirty="0" smtClean="0"/>
              <a:t> score achieved </a:t>
            </a:r>
            <a:r>
              <a:rPr lang="en-US" sz="2300" dirty="0"/>
              <a:t>&amp;</a:t>
            </a:r>
            <a:r>
              <a:rPr lang="en-US" sz="2300" dirty="0" smtClean="0"/>
              <a:t> </a:t>
            </a:r>
            <a:r>
              <a:rPr lang="en-US" sz="2300" b="1" i="1" dirty="0"/>
              <a:t>n</a:t>
            </a:r>
            <a:r>
              <a:rPr lang="en-US" sz="2300" b="1" i="1" dirty="0" smtClean="0"/>
              <a:t>umber of processors minimized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b="1" dirty="0" smtClean="0">
                <a:solidFill>
                  <a:schemeClr val="tx1"/>
                </a:solidFill>
              </a:rPr>
              <a:t>Variation 1</a:t>
            </a:r>
            <a:r>
              <a:rPr lang="en-US" dirty="0" smtClean="0"/>
              <a:t>: number of </a:t>
            </a:r>
            <a:r>
              <a:rPr lang="en-US" i="1" dirty="0" smtClean="0"/>
              <a:t>service classes </a:t>
            </a:r>
            <a:r>
              <a:rPr lang="en-US" dirty="0" smtClean="0"/>
              <a:t>(</a:t>
            </a:r>
            <a:r>
              <a:rPr lang="en-US" b="1" dirty="0" err="1" smtClean="0"/>
              <a:t>QoS</a:t>
            </a:r>
            <a:r>
              <a:rPr lang="en-US" dirty="0" smtClean="0"/>
              <a:t> levels) </a:t>
            </a:r>
            <a:r>
              <a:rPr lang="en-US" b="1" dirty="0" smtClean="0"/>
              <a:t>fixed</a:t>
            </a:r>
            <a:r>
              <a:rPr lang="en-US" dirty="0" smtClean="0"/>
              <a:t>, built into platform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b="1" dirty="0" smtClean="0">
                <a:solidFill>
                  <a:schemeClr val="tx1"/>
                </a:solidFill>
              </a:rPr>
              <a:t>Variation 2  </a:t>
            </a:r>
            <a:r>
              <a:rPr lang="en-US" dirty="0" smtClean="0"/>
              <a:t>: </a:t>
            </a:r>
            <a:r>
              <a:rPr lang="en-US" b="1" dirty="0" smtClean="0"/>
              <a:t>Minimum service class </a:t>
            </a:r>
            <a:r>
              <a:rPr lang="en-US" dirty="0" smtClean="0"/>
              <a:t>should be maintained, </a:t>
            </a:r>
            <a:r>
              <a:rPr lang="en-US" b="1" dirty="0" smtClean="0"/>
              <a:t>arbitrary</a:t>
            </a:r>
            <a:r>
              <a:rPr lang="en-US" dirty="0" smtClean="0"/>
              <a:t> number of service classes</a:t>
            </a:r>
          </a:p>
          <a:p>
            <a:pPr marL="914400" lvl="1" indent="-514350">
              <a:buFont typeface="+mj-lt"/>
              <a:buAutoNum type="alphaLcParenR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lphaLcParenR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4267200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b="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32179" y="5610367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b="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04800" y="4023267"/>
            <a:ext cx="8610600" cy="2281997"/>
            <a:chOff x="304800" y="4118803"/>
            <a:chExt cx="8610600" cy="2281997"/>
          </a:xfrm>
        </p:grpSpPr>
        <p:sp>
          <p:nvSpPr>
            <p:cNvPr id="17" name="Content Placeholder 4"/>
            <p:cNvSpPr txBox="1">
              <a:spLocks/>
            </p:cNvSpPr>
            <p:nvPr/>
          </p:nvSpPr>
          <p:spPr>
            <a:xfrm>
              <a:off x="304800" y="4118803"/>
              <a:ext cx="8610600" cy="2281997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§"/>
                <a:defRPr sz="2800" b="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§"/>
                <a:defRPr sz="200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§"/>
                <a:defRPr sz="200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00050" lvl="1" indent="0">
                <a:buNone/>
              </a:pPr>
              <a:endParaRPr lang="en-US" dirty="0" smtClean="0"/>
            </a:p>
            <a:p>
              <a:pPr marL="514350" indent="-514350">
                <a:buFont typeface="+mj-lt"/>
                <a:buAutoNum type="arabicPeriod"/>
              </a:pPr>
              <a:endParaRPr lang="en-US" dirty="0" smtClean="0"/>
            </a:p>
            <a:p>
              <a:pPr marL="914400" lvl="1" indent="-514350">
                <a:buFont typeface="+mj-lt"/>
                <a:buAutoNum type="alphaLcParenR"/>
              </a:pPr>
              <a:endParaRPr lang="en-US" dirty="0" smtClean="0"/>
            </a:p>
            <a:p>
              <a:pPr marL="0" indent="0">
                <a:buFont typeface="Wingdings" pitchFamily="2" charset="2"/>
                <a:buNone/>
              </a:pPr>
              <a:endParaRPr lang="en-US" dirty="0" smtClean="0"/>
            </a:p>
            <a:p>
              <a:pPr marL="0" indent="0">
                <a:buFont typeface="Wingdings" pitchFamily="2" charset="2"/>
                <a:buNone/>
              </a:pPr>
              <a:endParaRPr lang="en-US" dirty="0"/>
            </a:p>
          </p:txBody>
        </p:sp>
        <p:pic>
          <p:nvPicPr>
            <p:cNvPr id="4098" name="Picture 2" descr="D:\dropbox-folder\Dropbox\Thesis\presentation\energy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6624" y="4173395"/>
              <a:ext cx="3275428" cy="2129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Content Placeholder 4"/>
            <p:cNvSpPr txBox="1">
              <a:spLocks/>
            </p:cNvSpPr>
            <p:nvPr/>
          </p:nvSpPr>
          <p:spPr>
            <a:xfrm>
              <a:off x="304800" y="4273171"/>
              <a:ext cx="5320921" cy="1828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§"/>
                <a:defRPr sz="2800" b="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§"/>
                <a:defRPr sz="200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§"/>
                <a:defRPr sz="200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00050" lvl="1" indent="0">
                <a:buNone/>
              </a:pPr>
              <a:endParaRPr lang="en-US" dirty="0" smtClean="0"/>
            </a:p>
            <a:p>
              <a:pPr marL="0" indent="0">
                <a:buNone/>
              </a:pPr>
              <a:r>
                <a:rPr lang="en-US" sz="2000" dirty="0" smtClean="0"/>
                <a:t>Task Allocation such that </a:t>
              </a:r>
              <a:r>
                <a:rPr lang="en-US" sz="2000" b="1" dirty="0" err="1" smtClean="0"/>
                <a:t>QoS</a:t>
              </a:r>
              <a:r>
                <a:rPr lang="en-US" sz="2000" dirty="0" smtClean="0"/>
                <a:t> score achieved &amp; </a:t>
              </a:r>
              <a:r>
                <a:rPr lang="en-US" sz="2000" b="1" dirty="0" smtClean="0"/>
                <a:t>Overall Energy minimized</a:t>
              </a:r>
            </a:p>
            <a:p>
              <a:pPr marL="514350" indent="-514350">
                <a:buFont typeface="+mj-lt"/>
                <a:buAutoNum type="arabicPeriod"/>
              </a:pPr>
              <a:endParaRPr lang="en-US" dirty="0" smtClean="0"/>
            </a:p>
            <a:p>
              <a:pPr marL="914400" lvl="1" indent="-514350">
                <a:buFont typeface="+mj-lt"/>
                <a:buAutoNum type="alphaLcParenR"/>
              </a:pPr>
              <a:endParaRPr lang="en-US" dirty="0" smtClean="0"/>
            </a:p>
            <a:p>
              <a:pPr marL="0" indent="0">
                <a:buFont typeface="Wingdings" pitchFamily="2" charset="2"/>
                <a:buNone/>
              </a:pPr>
              <a:endParaRPr lang="en-US" dirty="0" smtClean="0"/>
            </a:p>
            <a:p>
              <a:pPr marL="0" indent="0">
                <a:buFont typeface="Wingdings" pitchFamily="2" charset="2"/>
                <a:buNone/>
              </a:pPr>
              <a:endParaRPr lang="en-US" dirty="0"/>
            </a:p>
          </p:txBody>
        </p:sp>
      </p:grpSp>
      <p:pic>
        <p:nvPicPr>
          <p:cNvPr id="15" name="Picture 3" descr="D:\dropbox-folder\Dropbox\Thesis\presentation\cp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36195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0079-1167-4D17-9565-5D17D16A2E3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304800" y="1447800"/>
            <a:ext cx="8610600" cy="20574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b="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lphaLcParenR"/>
            </a:pPr>
            <a:endParaRPr lang="en-US" dirty="0" smtClean="0"/>
          </a:p>
          <a:p>
            <a:pPr marL="0" indent="0">
              <a:buFont typeface="Wingdings" pitchFamily="2" charset="2"/>
              <a:buNone/>
            </a:pPr>
            <a:endParaRPr lang="en-US" dirty="0" smtClean="0"/>
          </a:p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05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</a:rPr>
              <a:t>Platform - Continued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Helvetica" pitchFamily="34" charset="0"/>
              </a:rPr>
              <a:t>Platform consists of </a:t>
            </a:r>
            <a:r>
              <a:rPr lang="en-US" sz="2400" b="1" dirty="0" smtClean="0">
                <a:solidFill>
                  <a:schemeClr val="tx1"/>
                </a:solidFill>
                <a:latin typeface="Helvetica" pitchFamily="34" charset="0"/>
              </a:rPr>
              <a:t>M</a:t>
            </a:r>
            <a:r>
              <a:rPr lang="en-US" sz="2400" dirty="0" smtClean="0">
                <a:solidFill>
                  <a:schemeClr val="tx1"/>
                </a:solidFill>
                <a:latin typeface="Helvetica" pitchFamily="34" charset="0"/>
              </a:rPr>
              <a:t> </a:t>
            </a:r>
            <a:r>
              <a:rPr lang="en-US" sz="2400" dirty="0" smtClean="0">
                <a:latin typeface="Helvetica" pitchFamily="34" charset="0"/>
              </a:rPr>
              <a:t>processor “slots” to be filled</a:t>
            </a:r>
          </a:p>
          <a:p>
            <a:r>
              <a:rPr lang="en-US" sz="2400" dirty="0" smtClean="0">
                <a:latin typeface="Helvetica" pitchFamily="34" charset="0"/>
              </a:rPr>
              <a:t>Need to build platform with the available processors.</a:t>
            </a:r>
            <a:endParaRPr lang="en-US" sz="2400" dirty="0">
              <a:latin typeface="Helvetica" pitchFamily="34" charset="0"/>
            </a:endParaRPr>
          </a:p>
        </p:txBody>
      </p:sp>
      <p:sp>
        <p:nvSpPr>
          <p:cNvPr id="4" name="Can 3"/>
          <p:cNvSpPr/>
          <p:nvPr/>
        </p:nvSpPr>
        <p:spPr>
          <a:xfrm>
            <a:off x="1600200" y="4038600"/>
            <a:ext cx="1143000" cy="13716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n 4"/>
          <p:cNvSpPr/>
          <p:nvPr/>
        </p:nvSpPr>
        <p:spPr>
          <a:xfrm>
            <a:off x="3200400" y="4038600"/>
            <a:ext cx="1143000" cy="13716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6934200" y="4038600"/>
            <a:ext cx="1143000" cy="13716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 rot="5400000">
            <a:off x="4648200" y="2362200"/>
            <a:ext cx="533400" cy="6629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24200" y="60198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Helvetica" pitchFamily="34" charset="0"/>
              </a:rPr>
              <a:t>M</a:t>
            </a:r>
            <a:r>
              <a:rPr lang="en-US" dirty="0" smtClean="0">
                <a:latin typeface="Helvetica" pitchFamily="34" charset="0"/>
              </a:rPr>
              <a:t> Logical processors </a:t>
            </a:r>
          </a:p>
          <a:p>
            <a:pPr algn="ctr"/>
            <a:r>
              <a:rPr lang="en-US" b="1" dirty="0" smtClean="0">
                <a:latin typeface="Helvetica" pitchFamily="34" charset="0"/>
              </a:rPr>
              <a:t>(physical processor/speed) </a:t>
            </a:r>
            <a:r>
              <a:rPr lang="en-US" dirty="0" smtClean="0">
                <a:latin typeface="Helvetica" pitchFamily="34" charset="0"/>
              </a:rPr>
              <a:t>pairs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482755" y="2895600"/>
                <a:ext cx="4953000" cy="427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𝑀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𝑆𝐾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−1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𝑀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  </a:t>
                </a:r>
                <a:r>
                  <a:rPr lang="en-US" dirty="0" smtClean="0"/>
                  <a:t>possible platform configurations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755" y="2895600"/>
                <a:ext cx="4953000" cy="427168"/>
              </a:xfrm>
              <a:prstGeom prst="rect">
                <a:avLst/>
              </a:prstGeom>
              <a:blipFill rotWithShape="1">
                <a:blip r:embed="rId2"/>
                <a:stretch>
                  <a:fillRect t="-1429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0079-1167-4D17-9565-5D17D16A2E3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87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/>
          <p:cNvGrpSpPr/>
          <p:nvPr/>
        </p:nvGrpSpPr>
        <p:grpSpPr>
          <a:xfrm>
            <a:off x="5902656" y="2098344"/>
            <a:ext cx="1436867" cy="755079"/>
            <a:chOff x="4053740" y="2752752"/>
            <a:chExt cx="1905572" cy="1084226"/>
          </a:xfrm>
        </p:grpSpPr>
        <p:sp>
          <p:nvSpPr>
            <p:cNvPr id="111" name="Parallelogram 110"/>
            <p:cNvSpPr/>
            <p:nvPr/>
          </p:nvSpPr>
          <p:spPr>
            <a:xfrm>
              <a:off x="4114800" y="2819400"/>
              <a:ext cx="1844512" cy="636040"/>
            </a:xfrm>
            <a:prstGeom prst="parallelogram">
              <a:avLst/>
            </a:prstGeom>
            <a:solidFill>
              <a:srgbClr val="FF0000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/>
                <p:cNvSpPr txBox="1"/>
                <p:nvPr/>
              </p:nvSpPr>
              <p:spPr>
                <a:xfrm>
                  <a:off x="4053740" y="2752752"/>
                  <a:ext cx="1752598" cy="1084226"/>
                </a:xfrm>
                <a:prstGeom prst="rect">
                  <a:avLst/>
                </a:prstGeom>
                <a:noFill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0" dirty="0" smtClean="0">
                      <a:solidFill>
                        <a:schemeClr val="bg1"/>
                      </a:solidFill>
                    </a:rPr>
                    <a:t>     </a:t>
                  </a:r>
                  <a14:m>
                    <m:oMath xmlns:m="http://schemas.openxmlformats.org/officeDocument/2006/math">
                      <m:r>
                        <a:rPr lang="en-US" sz="12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  [</m:t>
                      </m:r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𝑠𝑝𝑒𝑒</m:t>
                      </m:r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1,2</m:t>
                          </m:r>
                        </m:sub>
                      </m:sSub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]</m:t>
                      </m:r>
                    </m:oMath>
                  </a14:m>
                  <a:endParaRPr lang="en-US" sz="1200" b="0" i="1" dirty="0" smtClean="0">
                    <a:solidFill>
                      <a:schemeClr val="bg1"/>
                    </a:solidFill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200" i="1">
                            <a:latin typeface="Cambria Math"/>
                          </a:rPr>
                          <m:t>(</m:t>
                        </m:r>
                        <m:r>
                          <a:rPr lang="en-US" sz="1200" i="1">
                            <a:latin typeface="Cambria Math"/>
                          </a:rPr>
                          <m:t>𝑟𝑒𝑤𝑎𝑟</m:t>
                        </m:r>
                        <m:sSub>
                          <m:sSubPr>
                            <m:ctrlPr>
                              <a:rPr lang="en-US" sz="1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200" i="1">
                                <a:latin typeface="Cambria Math"/>
                              </a:rPr>
                              <m:t>1,</m:t>
                            </m:r>
                            <m:r>
                              <a:rPr lang="en-US" sz="1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200" i="1">
                            <a:latin typeface="Cambria Math"/>
                          </a:rPr>
                          <m:t>, </m:t>
                        </m:r>
                        <m:r>
                          <a:rPr lang="en-US" sz="1200" i="1">
                            <a:latin typeface="Cambria Math"/>
                          </a:rPr>
                          <m:t>𝑢𝑡𝑖</m:t>
                        </m:r>
                        <m:sSub>
                          <m:sSubPr>
                            <m:ctrlPr>
                              <a:rPr lang="en-US" sz="1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sz="1200" i="1">
                                <a:latin typeface="Cambria Math"/>
                              </a:rPr>
                              <m:t>1,</m:t>
                            </m:r>
                            <m:r>
                              <a:rPr lang="en-US" sz="1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200" i="1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1200" dirty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112" name="TextBox 1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3740" y="2752752"/>
                  <a:ext cx="1752598" cy="1084226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 look like this 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495800" y="685800"/>
            <a:ext cx="0" cy="457200"/>
          </a:xfrm>
          <a:prstGeom prst="straightConnector1">
            <a:avLst/>
          </a:prstGeom>
          <a:ln w="412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52400" y="2691928"/>
            <a:ext cx="685800" cy="4572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Task1</a:t>
            </a:r>
            <a:endParaRPr lang="en-US" sz="12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654665" y="2168766"/>
                <a:ext cx="1822700" cy="42131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𝑝𝑟𝑜𝑐𝑒𝑠𝑠𝑜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𝑡𝑦𝑝𝑒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665" y="2168766"/>
                <a:ext cx="1822700" cy="421319"/>
              </a:xfrm>
              <a:prstGeom prst="rect">
                <a:avLst/>
              </a:prstGeom>
              <a:blipFill rotWithShape="1">
                <a:blip r:embed="rId2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12"/>
          <p:cNvSpPr/>
          <p:nvPr/>
        </p:nvSpPr>
        <p:spPr>
          <a:xfrm>
            <a:off x="152400" y="4211240"/>
            <a:ext cx="685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Task2</a:t>
            </a:r>
            <a:endParaRPr lang="en-US" sz="1200" b="1" dirty="0"/>
          </a:p>
        </p:txBody>
      </p:sp>
      <p:cxnSp>
        <p:nvCxnSpPr>
          <p:cNvPr id="16" name="Straight Arrow Connector 15"/>
          <p:cNvCxnSpPr>
            <a:stCxn id="10" idx="3"/>
            <a:endCxn id="11" idx="1"/>
          </p:cNvCxnSpPr>
          <p:nvPr/>
        </p:nvCxnSpPr>
        <p:spPr>
          <a:xfrm flipV="1">
            <a:off x="838200" y="2379426"/>
            <a:ext cx="816465" cy="54110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3"/>
            <a:endCxn id="50" idx="1"/>
          </p:cNvCxnSpPr>
          <p:nvPr/>
        </p:nvCxnSpPr>
        <p:spPr>
          <a:xfrm flipV="1">
            <a:off x="838200" y="4177335"/>
            <a:ext cx="839211" cy="26250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654665" y="2943675"/>
                <a:ext cx="1822700" cy="421319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𝑝𝑟𝑜𝑐𝑒𝑠𝑠𝑜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𝑡𝑦𝑝𝑒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665" y="2943675"/>
                <a:ext cx="1822700" cy="421319"/>
              </a:xfrm>
              <a:prstGeom prst="rect">
                <a:avLst/>
              </a:prstGeom>
              <a:blipFill rotWithShape="1">
                <a:blip r:embed="rId3"/>
                <a:stretch>
                  <a:fillRect l="-330" b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>
            <a:stCxn id="10" idx="3"/>
            <a:endCxn id="28" idx="1"/>
          </p:cNvCxnSpPr>
          <p:nvPr/>
        </p:nvCxnSpPr>
        <p:spPr>
          <a:xfrm>
            <a:off x="838200" y="2920528"/>
            <a:ext cx="816465" cy="23380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4272251" y="2101236"/>
            <a:ext cx="1436866" cy="755079"/>
            <a:chOff x="4053741" y="2752751"/>
            <a:chExt cx="1905571" cy="1084226"/>
          </a:xfrm>
          <a:effectLst/>
        </p:grpSpPr>
        <p:sp>
          <p:nvSpPr>
            <p:cNvPr id="42" name="Parallelogram 41"/>
            <p:cNvSpPr/>
            <p:nvPr/>
          </p:nvSpPr>
          <p:spPr>
            <a:xfrm>
              <a:off x="4114800" y="2819400"/>
              <a:ext cx="1844512" cy="636040"/>
            </a:xfrm>
            <a:prstGeom prst="parallelogram">
              <a:avLst/>
            </a:prstGeom>
            <a:solidFill>
              <a:srgbClr val="FF0000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4053741" y="2752751"/>
                  <a:ext cx="1752598" cy="1084226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0" dirty="0" smtClean="0">
                      <a:solidFill>
                        <a:schemeClr val="bg1"/>
                      </a:solidFill>
                    </a:rPr>
                    <a:t>     </a:t>
                  </a:r>
                  <a14:m>
                    <m:oMath xmlns:m="http://schemas.openxmlformats.org/officeDocument/2006/math">
                      <m:r>
                        <a:rPr lang="en-US" sz="12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  [</m:t>
                      </m:r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𝑠𝑝𝑒𝑒</m:t>
                      </m:r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1,1</m:t>
                          </m:r>
                        </m:sub>
                      </m:sSub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]</m:t>
                      </m:r>
                    </m:oMath>
                  </a14:m>
                  <a:endParaRPr lang="en-US" sz="1200" b="0" i="1" dirty="0" smtClean="0">
                    <a:solidFill>
                      <a:schemeClr val="bg1"/>
                    </a:solidFill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200" i="1">
                            <a:latin typeface="Cambria Math"/>
                          </a:rPr>
                          <m:t>(</m:t>
                        </m:r>
                        <m:r>
                          <a:rPr lang="en-US" sz="1200" i="1">
                            <a:latin typeface="Cambria Math"/>
                          </a:rPr>
                          <m:t>𝑟𝑒𝑤𝑎𝑟</m:t>
                        </m:r>
                        <m:sSub>
                          <m:sSubPr>
                            <m:ctrlPr>
                              <a:rPr lang="en-US" sz="1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200" i="1">
                                <a:latin typeface="Cambria Math"/>
                              </a:rPr>
                              <m:t>1,1</m:t>
                            </m:r>
                          </m:sub>
                        </m:sSub>
                        <m:r>
                          <a:rPr lang="en-US" sz="1200" i="1">
                            <a:latin typeface="Cambria Math"/>
                          </a:rPr>
                          <m:t>, </m:t>
                        </m:r>
                        <m:r>
                          <a:rPr lang="en-US" sz="1200" i="1">
                            <a:latin typeface="Cambria Math"/>
                          </a:rPr>
                          <m:t>𝑢𝑡𝑖</m:t>
                        </m:r>
                        <m:sSub>
                          <m:sSubPr>
                            <m:ctrlPr>
                              <a:rPr lang="en-US" sz="1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sz="1200" i="1">
                                <a:latin typeface="Cambria Math"/>
                              </a:rPr>
                              <m:t>1,1</m:t>
                            </m:r>
                          </m:sub>
                        </m:sSub>
                        <m:r>
                          <a:rPr lang="en-US" sz="1200" i="1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1200" dirty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3741" y="2752751"/>
                  <a:ext cx="1752598" cy="1084226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r="-6912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635331" y="4871910"/>
                <a:ext cx="1822700" cy="421319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𝑝𝑟𝑜𝑐𝑒𝑠𝑠𝑜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𝑡𝑦𝑝𝑒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331" y="4871910"/>
                <a:ext cx="1822700" cy="421319"/>
              </a:xfrm>
              <a:prstGeom prst="rect">
                <a:avLst/>
              </a:prstGeom>
              <a:blipFill rotWithShape="1">
                <a:blip r:embed="rId5"/>
                <a:stretch>
                  <a:fillRect l="-330"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677411" y="3966675"/>
                <a:ext cx="1799954" cy="42131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𝑝𝑟𝑜𝑐𝑒𝑠𝑠𝑜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𝑡𝑦𝑝𝑒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411" y="3966675"/>
                <a:ext cx="1799954" cy="421319"/>
              </a:xfrm>
              <a:prstGeom prst="rect">
                <a:avLst/>
              </a:prstGeom>
              <a:blipFill rotWithShape="1">
                <a:blip r:embed="rId6"/>
                <a:stretch>
                  <a:fillRect l="-1003" b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/>
          <p:cNvCxnSpPr>
            <a:stCxn id="13" idx="3"/>
            <a:endCxn id="49" idx="1"/>
          </p:cNvCxnSpPr>
          <p:nvPr/>
        </p:nvCxnSpPr>
        <p:spPr>
          <a:xfrm>
            <a:off x="838200" y="4439840"/>
            <a:ext cx="797131" cy="64273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5770121" y="3913361"/>
            <a:ext cx="1436867" cy="755079"/>
            <a:chOff x="4053740" y="2752752"/>
            <a:chExt cx="1905572" cy="1084226"/>
          </a:xfrm>
        </p:grpSpPr>
        <p:sp>
          <p:nvSpPr>
            <p:cNvPr id="65" name="Parallelogram 64"/>
            <p:cNvSpPr/>
            <p:nvPr/>
          </p:nvSpPr>
          <p:spPr>
            <a:xfrm>
              <a:off x="4114800" y="2819400"/>
              <a:ext cx="1844512" cy="636040"/>
            </a:xfrm>
            <a:prstGeom prst="parallelogram">
              <a:avLst/>
            </a:prstGeom>
            <a:solidFill>
              <a:srgbClr val="FF0000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4053740" y="2752752"/>
                  <a:ext cx="1752598" cy="1084226"/>
                </a:xfrm>
                <a:prstGeom prst="rect">
                  <a:avLst/>
                </a:prstGeom>
                <a:noFill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0" dirty="0" smtClean="0">
                      <a:solidFill>
                        <a:schemeClr val="bg1"/>
                      </a:solidFill>
                    </a:rPr>
                    <a:t>     </a:t>
                  </a:r>
                  <a14:m>
                    <m:oMath xmlns:m="http://schemas.openxmlformats.org/officeDocument/2006/math">
                      <m:r>
                        <a:rPr lang="en-US" sz="12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  [</m:t>
                      </m:r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𝑠𝑝𝑒𝑒</m:t>
                      </m:r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1,2</m:t>
                          </m:r>
                        </m:sub>
                      </m:sSub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]</m:t>
                      </m:r>
                    </m:oMath>
                  </a14:m>
                  <a:endParaRPr lang="en-US" sz="1200" b="0" i="1" dirty="0" smtClean="0">
                    <a:solidFill>
                      <a:schemeClr val="bg1"/>
                    </a:solidFill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200" i="1">
                            <a:latin typeface="Cambria Math"/>
                          </a:rPr>
                          <m:t>(</m:t>
                        </m:r>
                        <m:r>
                          <a:rPr lang="en-US" sz="1200" i="1">
                            <a:latin typeface="Cambria Math"/>
                          </a:rPr>
                          <m:t>𝑟𝑒𝑤𝑎𝑟</m:t>
                        </m:r>
                        <m:sSub>
                          <m:sSubPr>
                            <m:ctrlPr>
                              <a:rPr lang="en-US" sz="1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200" i="1">
                                <a:latin typeface="Cambria Math"/>
                              </a:rPr>
                              <m:t>1,</m:t>
                            </m:r>
                            <m:r>
                              <a:rPr lang="en-US" sz="1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200" i="1">
                            <a:latin typeface="Cambria Math"/>
                          </a:rPr>
                          <m:t>, </m:t>
                        </m:r>
                        <m:r>
                          <a:rPr lang="en-US" sz="1200" i="1">
                            <a:latin typeface="Cambria Math"/>
                          </a:rPr>
                          <m:t>𝑢𝑡𝑖</m:t>
                        </m:r>
                        <m:sSub>
                          <m:sSubPr>
                            <m:ctrlPr>
                              <a:rPr lang="en-US" sz="1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sz="1200" i="1">
                                <a:latin typeface="Cambria Math"/>
                              </a:rPr>
                              <m:t>1,</m:t>
                            </m:r>
                            <m:r>
                              <a:rPr lang="en-US" sz="1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200" i="1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1200" dirty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3740" y="2752752"/>
                  <a:ext cx="1752598" cy="108422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Group 66"/>
          <p:cNvGrpSpPr/>
          <p:nvPr/>
        </p:nvGrpSpPr>
        <p:grpSpPr>
          <a:xfrm>
            <a:off x="7567570" y="2088860"/>
            <a:ext cx="1436867" cy="755079"/>
            <a:chOff x="4053740" y="2752751"/>
            <a:chExt cx="1905572" cy="1084226"/>
          </a:xfrm>
        </p:grpSpPr>
        <p:sp>
          <p:nvSpPr>
            <p:cNvPr id="68" name="Parallelogram 67"/>
            <p:cNvSpPr/>
            <p:nvPr/>
          </p:nvSpPr>
          <p:spPr>
            <a:xfrm>
              <a:off x="4114800" y="2819400"/>
              <a:ext cx="1844512" cy="636040"/>
            </a:xfrm>
            <a:prstGeom prst="parallelogram">
              <a:avLst/>
            </a:prstGeom>
            <a:solidFill>
              <a:srgbClr val="FF0000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4053740" y="2752751"/>
                  <a:ext cx="1752598" cy="1084226"/>
                </a:xfrm>
                <a:prstGeom prst="rect">
                  <a:avLst/>
                </a:prstGeom>
                <a:noFill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0" dirty="0" smtClean="0">
                      <a:solidFill>
                        <a:schemeClr val="bg1"/>
                      </a:solidFill>
                    </a:rPr>
                    <a:t>     </a:t>
                  </a:r>
                  <a14:m>
                    <m:oMath xmlns:m="http://schemas.openxmlformats.org/officeDocument/2006/math">
                      <m:r>
                        <a:rPr lang="en-US" sz="12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  [</m:t>
                      </m:r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𝑠𝑝𝑒𝑒</m:t>
                      </m:r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1,1</m:t>
                          </m:r>
                        </m:sub>
                      </m:sSub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]</m:t>
                      </m:r>
                    </m:oMath>
                  </a14:m>
                  <a:endParaRPr lang="en-US" sz="1200" b="0" i="1" dirty="0" smtClean="0">
                    <a:solidFill>
                      <a:schemeClr val="bg1"/>
                    </a:solidFill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200" i="1">
                            <a:latin typeface="Cambria Math"/>
                          </a:rPr>
                          <m:t>(</m:t>
                        </m:r>
                        <m:r>
                          <a:rPr lang="en-US" sz="1200" i="1">
                            <a:latin typeface="Cambria Math"/>
                          </a:rPr>
                          <m:t>𝑟𝑒𝑤𝑎𝑟</m:t>
                        </m:r>
                        <m:sSub>
                          <m:sSubPr>
                            <m:ctrlPr>
                              <a:rPr lang="en-US" sz="1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200" i="1">
                                <a:latin typeface="Cambria Math"/>
                              </a:rPr>
                              <m:t>1,1</m:t>
                            </m:r>
                          </m:sub>
                        </m:sSub>
                        <m:r>
                          <a:rPr lang="en-US" sz="1200" i="1">
                            <a:latin typeface="Cambria Math"/>
                          </a:rPr>
                          <m:t>, </m:t>
                        </m:r>
                        <m:r>
                          <a:rPr lang="en-US" sz="1200" i="1">
                            <a:latin typeface="Cambria Math"/>
                          </a:rPr>
                          <m:t>𝑢𝑡𝑖</m:t>
                        </m:r>
                        <m:sSub>
                          <m:sSubPr>
                            <m:ctrlPr>
                              <a:rPr lang="en-US" sz="1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sz="1200" i="1">
                                <a:latin typeface="Cambria Math"/>
                              </a:rPr>
                              <m:t>1,1</m:t>
                            </m:r>
                          </m:sub>
                        </m:sSub>
                        <m:r>
                          <a:rPr lang="en-US" sz="1200" i="1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1200" dirty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3740" y="2752751"/>
                  <a:ext cx="1752598" cy="1084226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0" name="Group 69"/>
          <p:cNvGrpSpPr/>
          <p:nvPr/>
        </p:nvGrpSpPr>
        <p:grpSpPr>
          <a:xfrm>
            <a:off x="4299547" y="2909118"/>
            <a:ext cx="1436867" cy="755079"/>
            <a:chOff x="4053740" y="2752751"/>
            <a:chExt cx="1905572" cy="1084226"/>
          </a:xfrm>
        </p:grpSpPr>
        <p:sp>
          <p:nvSpPr>
            <p:cNvPr id="71" name="Parallelogram 70"/>
            <p:cNvSpPr/>
            <p:nvPr/>
          </p:nvSpPr>
          <p:spPr>
            <a:xfrm>
              <a:off x="4114800" y="2819400"/>
              <a:ext cx="1844512" cy="636040"/>
            </a:xfrm>
            <a:prstGeom prst="parallelogram">
              <a:avLst/>
            </a:prstGeom>
            <a:solidFill>
              <a:schemeClr val="bg2">
                <a:lumMod val="75000"/>
              </a:schemeClr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4053740" y="2752751"/>
                  <a:ext cx="1752598" cy="1084226"/>
                </a:xfrm>
                <a:prstGeom prst="rect">
                  <a:avLst/>
                </a:prstGeom>
                <a:noFill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0" dirty="0" smtClean="0">
                      <a:solidFill>
                        <a:schemeClr val="bg1"/>
                      </a:solidFill>
                    </a:rPr>
                    <a:t>     </a:t>
                  </a:r>
                  <a14:m>
                    <m:oMath xmlns:m="http://schemas.openxmlformats.org/officeDocument/2006/math">
                      <m:r>
                        <a:rPr lang="en-US" sz="12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  [</m:t>
                      </m:r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𝑠𝑝𝑒𝑒</m:t>
                      </m:r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2,1</m:t>
                          </m:r>
                        </m:sub>
                      </m:sSub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]</m:t>
                      </m:r>
                    </m:oMath>
                  </a14:m>
                  <a:endParaRPr lang="en-US" sz="1200" b="0" i="1" dirty="0" smtClean="0">
                    <a:solidFill>
                      <a:schemeClr val="bg1"/>
                    </a:solidFill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/>
                          </a:rPr>
                          <m:t>                 </m:t>
                        </m:r>
                        <m:r>
                          <a:rPr lang="en-US" sz="1200" i="1">
                            <a:latin typeface="Cambria Math"/>
                          </a:rPr>
                          <m:t>()</m:t>
                        </m:r>
                      </m:oMath>
                    </m:oMathPara>
                  </a14:m>
                  <a:endParaRPr lang="en-US" sz="1200" dirty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3740" y="2752751"/>
                  <a:ext cx="1752598" cy="1084226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6" name="Group 75"/>
          <p:cNvGrpSpPr/>
          <p:nvPr/>
        </p:nvGrpSpPr>
        <p:grpSpPr>
          <a:xfrm>
            <a:off x="5894363" y="2909025"/>
            <a:ext cx="1436867" cy="755079"/>
            <a:chOff x="4053740" y="2752753"/>
            <a:chExt cx="1905572" cy="1084227"/>
          </a:xfrm>
        </p:grpSpPr>
        <p:sp>
          <p:nvSpPr>
            <p:cNvPr id="77" name="Parallelogram 76"/>
            <p:cNvSpPr/>
            <p:nvPr/>
          </p:nvSpPr>
          <p:spPr>
            <a:xfrm>
              <a:off x="4114800" y="2819400"/>
              <a:ext cx="1844512" cy="636040"/>
            </a:xfrm>
            <a:prstGeom prst="parallelogram">
              <a:avLst/>
            </a:prstGeom>
            <a:solidFill>
              <a:schemeClr val="bg2">
                <a:lumMod val="75000"/>
              </a:schemeClr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4053740" y="2752753"/>
                  <a:ext cx="1752598" cy="1084227"/>
                </a:xfrm>
                <a:prstGeom prst="rect">
                  <a:avLst/>
                </a:prstGeom>
                <a:noFill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0" dirty="0" smtClean="0">
                      <a:solidFill>
                        <a:schemeClr val="bg1"/>
                      </a:solidFill>
                    </a:rPr>
                    <a:t>     </a:t>
                  </a:r>
                  <a14:m>
                    <m:oMath xmlns:m="http://schemas.openxmlformats.org/officeDocument/2006/math">
                      <m:r>
                        <a:rPr lang="en-US" sz="12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  [</m:t>
                      </m:r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𝑠𝑝𝑒𝑒</m:t>
                      </m:r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2,2</m:t>
                          </m:r>
                        </m:sub>
                      </m:sSub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]</m:t>
                      </m:r>
                    </m:oMath>
                  </a14:m>
                  <a:endParaRPr lang="en-US" sz="1200" b="0" i="1" dirty="0" smtClean="0">
                    <a:solidFill>
                      <a:schemeClr val="bg1"/>
                    </a:solidFill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200" i="1">
                            <a:latin typeface="Cambria Math"/>
                          </a:rPr>
                          <m:t>(</m:t>
                        </m:r>
                        <m:r>
                          <a:rPr lang="en-US" sz="1200" i="1">
                            <a:latin typeface="Cambria Math"/>
                          </a:rPr>
                          <m:t>𝑟𝑒𝑤𝑎𝑟</m:t>
                        </m:r>
                        <m:sSub>
                          <m:sSubPr>
                            <m:ctrlPr>
                              <a:rPr lang="en-US" sz="1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12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1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200" i="1">
                            <a:latin typeface="Cambria Math"/>
                          </a:rPr>
                          <m:t>, </m:t>
                        </m:r>
                        <m:r>
                          <a:rPr lang="en-US" sz="1200" i="1">
                            <a:latin typeface="Cambria Math"/>
                          </a:rPr>
                          <m:t>𝑢𝑡𝑖</m:t>
                        </m:r>
                        <m:sSub>
                          <m:sSubPr>
                            <m:ctrlPr>
                              <a:rPr lang="en-US" sz="1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12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1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200" i="1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1200" dirty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3740" y="2752753"/>
                  <a:ext cx="1752598" cy="108422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9" name="Group 78"/>
          <p:cNvGrpSpPr/>
          <p:nvPr/>
        </p:nvGrpSpPr>
        <p:grpSpPr>
          <a:xfrm>
            <a:off x="4214576" y="3929236"/>
            <a:ext cx="1436867" cy="755079"/>
            <a:chOff x="4053740" y="2752751"/>
            <a:chExt cx="1905572" cy="1084226"/>
          </a:xfrm>
        </p:grpSpPr>
        <p:sp>
          <p:nvSpPr>
            <p:cNvPr id="80" name="Parallelogram 79"/>
            <p:cNvSpPr/>
            <p:nvPr/>
          </p:nvSpPr>
          <p:spPr>
            <a:xfrm>
              <a:off x="4114800" y="2819400"/>
              <a:ext cx="1844512" cy="636040"/>
            </a:xfrm>
            <a:prstGeom prst="parallelogram">
              <a:avLst/>
            </a:prstGeom>
            <a:solidFill>
              <a:srgbClr val="FF0000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4053740" y="2752751"/>
                  <a:ext cx="1752598" cy="1084226"/>
                </a:xfrm>
                <a:prstGeom prst="rect">
                  <a:avLst/>
                </a:prstGeom>
                <a:noFill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0" dirty="0" smtClean="0">
                      <a:solidFill>
                        <a:schemeClr val="bg1"/>
                      </a:solidFill>
                    </a:rPr>
                    <a:t>     </a:t>
                  </a:r>
                  <a14:m>
                    <m:oMath xmlns:m="http://schemas.openxmlformats.org/officeDocument/2006/math">
                      <m:r>
                        <a:rPr lang="en-US" sz="12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  [</m:t>
                      </m:r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𝑠𝑝𝑒𝑒</m:t>
                      </m:r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1,1</m:t>
                          </m:r>
                        </m:sub>
                      </m:sSub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]</m:t>
                      </m:r>
                    </m:oMath>
                  </a14:m>
                  <a:endParaRPr lang="en-US" sz="1200" b="0" i="1" dirty="0" smtClean="0">
                    <a:solidFill>
                      <a:schemeClr val="bg1"/>
                    </a:solidFill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/>
                          </a:rPr>
                          <m:t>                </m:t>
                        </m:r>
                        <m:r>
                          <a:rPr lang="en-US" sz="1200" i="1">
                            <a:latin typeface="Cambria Math"/>
                          </a:rPr>
                          <m:t>()</m:t>
                        </m:r>
                      </m:oMath>
                    </m:oMathPara>
                  </a14:m>
                  <a:endParaRPr lang="en-US" sz="1200" dirty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3740" y="2752751"/>
                  <a:ext cx="1752598" cy="1084226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2" name="Group 81"/>
          <p:cNvGrpSpPr/>
          <p:nvPr/>
        </p:nvGrpSpPr>
        <p:grpSpPr>
          <a:xfrm>
            <a:off x="5874480" y="4774853"/>
            <a:ext cx="1436867" cy="755079"/>
            <a:chOff x="4053740" y="2752751"/>
            <a:chExt cx="1905572" cy="1084226"/>
          </a:xfrm>
        </p:grpSpPr>
        <p:sp>
          <p:nvSpPr>
            <p:cNvPr id="83" name="Parallelogram 82"/>
            <p:cNvSpPr/>
            <p:nvPr/>
          </p:nvSpPr>
          <p:spPr>
            <a:xfrm>
              <a:off x="4114800" y="2819400"/>
              <a:ext cx="1844512" cy="636040"/>
            </a:xfrm>
            <a:prstGeom prst="parallelogram">
              <a:avLst/>
            </a:prstGeom>
            <a:solidFill>
              <a:srgbClr val="FFFF00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4053740" y="2752751"/>
                  <a:ext cx="1752598" cy="1084226"/>
                </a:xfrm>
                <a:prstGeom prst="rect">
                  <a:avLst/>
                </a:prstGeom>
                <a:noFill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0" dirty="0" smtClean="0">
                      <a:solidFill>
                        <a:schemeClr val="tx1"/>
                      </a:solidFill>
                    </a:rPr>
                    <a:t>     </a:t>
                  </a:r>
                  <a14:m>
                    <m:oMath xmlns:m="http://schemas.openxmlformats.org/officeDocument/2006/math">
                      <m:r>
                        <a:rPr lang="en-US" sz="1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  [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𝑠𝑝𝑒𝑒</m:t>
                      </m:r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4,2</m:t>
                          </m:r>
                        </m:sub>
                      </m:sSub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]</m:t>
                      </m:r>
                    </m:oMath>
                  </a14:m>
                  <a:endParaRPr lang="en-US" sz="1200" b="0" i="1" dirty="0" smtClean="0">
                    <a:solidFill>
                      <a:schemeClr val="tx1"/>
                    </a:solidFill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𝑟𝑒𝑤𝑎𝑟</m:t>
                        </m:r>
                        <m:sSub>
                          <m:sSubPr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𝑢𝑡𝑖</m:t>
                        </m:r>
                        <m:sSub>
                          <m:sSubPr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3740" y="2752751"/>
                  <a:ext cx="1752598" cy="1084226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/>
          <p:cNvGrpSpPr/>
          <p:nvPr/>
        </p:nvGrpSpPr>
        <p:grpSpPr>
          <a:xfrm>
            <a:off x="4156901" y="4793678"/>
            <a:ext cx="1436867" cy="755079"/>
            <a:chOff x="4053740" y="2752751"/>
            <a:chExt cx="1905572" cy="1084226"/>
          </a:xfrm>
        </p:grpSpPr>
        <p:sp>
          <p:nvSpPr>
            <p:cNvPr id="86" name="Parallelogram 85"/>
            <p:cNvSpPr/>
            <p:nvPr/>
          </p:nvSpPr>
          <p:spPr>
            <a:xfrm>
              <a:off x="4114800" y="2819400"/>
              <a:ext cx="1844512" cy="636040"/>
            </a:xfrm>
            <a:prstGeom prst="parallelogram">
              <a:avLst/>
            </a:prstGeom>
            <a:solidFill>
              <a:srgbClr val="FFFF00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4053740" y="2752751"/>
                  <a:ext cx="1752598" cy="1084226"/>
                </a:xfrm>
                <a:prstGeom prst="rect">
                  <a:avLst/>
                </a:prstGeom>
                <a:noFill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0" dirty="0" smtClean="0">
                      <a:solidFill>
                        <a:schemeClr val="tx1"/>
                      </a:solidFill>
                    </a:rPr>
                    <a:t>     </a:t>
                  </a:r>
                  <a14:m>
                    <m:oMath xmlns:m="http://schemas.openxmlformats.org/officeDocument/2006/math">
                      <m:r>
                        <a:rPr lang="en-US" sz="1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  [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𝑠𝑝𝑒𝑒</m:t>
                      </m:r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4,1</m:t>
                          </m:r>
                        </m:sub>
                      </m:sSub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]</m:t>
                      </m:r>
                    </m:oMath>
                  </a14:m>
                  <a:endParaRPr lang="en-US" sz="1200" b="0" i="1" dirty="0" smtClean="0">
                    <a:solidFill>
                      <a:schemeClr val="tx1"/>
                    </a:solidFill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               </m:t>
                        </m:r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()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3740" y="2752751"/>
                  <a:ext cx="1752598" cy="1084226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8" name="Straight Arrow Connector 97"/>
          <p:cNvCxnSpPr>
            <a:stCxn id="11" idx="3"/>
          </p:cNvCxnSpPr>
          <p:nvPr/>
        </p:nvCxnSpPr>
        <p:spPr>
          <a:xfrm flipV="1">
            <a:off x="3477365" y="2376746"/>
            <a:ext cx="783252" cy="268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28" idx="3"/>
          </p:cNvCxnSpPr>
          <p:nvPr/>
        </p:nvCxnSpPr>
        <p:spPr>
          <a:xfrm>
            <a:off x="3477365" y="3154335"/>
            <a:ext cx="811592" cy="478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Group 102"/>
          <p:cNvGrpSpPr/>
          <p:nvPr/>
        </p:nvGrpSpPr>
        <p:grpSpPr>
          <a:xfrm>
            <a:off x="4062637" y="5452377"/>
            <a:ext cx="1436867" cy="755079"/>
            <a:chOff x="4053740" y="2752751"/>
            <a:chExt cx="1905572" cy="1084226"/>
          </a:xfrm>
        </p:grpSpPr>
        <p:sp>
          <p:nvSpPr>
            <p:cNvPr id="104" name="Parallelogram 103"/>
            <p:cNvSpPr/>
            <p:nvPr/>
          </p:nvSpPr>
          <p:spPr>
            <a:xfrm>
              <a:off x="4114800" y="2819400"/>
              <a:ext cx="1844512" cy="636040"/>
            </a:xfrm>
            <a:prstGeom prst="parallelogram">
              <a:avLst/>
            </a:prstGeom>
            <a:solidFill>
              <a:srgbClr val="FFFF00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4053740" y="2752751"/>
                  <a:ext cx="1752598" cy="1084226"/>
                </a:xfrm>
                <a:prstGeom prst="rect">
                  <a:avLst/>
                </a:prstGeom>
                <a:noFill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0" dirty="0" smtClean="0">
                      <a:solidFill>
                        <a:schemeClr val="tx1"/>
                      </a:solidFill>
                    </a:rPr>
                    <a:t>     </a:t>
                  </a:r>
                  <a14:m>
                    <m:oMath xmlns:m="http://schemas.openxmlformats.org/officeDocument/2006/math">
                      <m:r>
                        <a:rPr lang="en-US" sz="1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  [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𝑠𝑝𝑒𝑒</m:t>
                      </m:r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4,3</m:t>
                          </m:r>
                        </m:sub>
                      </m:sSub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]</m:t>
                      </m:r>
                    </m:oMath>
                  </a14:m>
                  <a:endParaRPr lang="en-US" sz="1200" b="0" i="1" dirty="0" smtClean="0">
                    <a:solidFill>
                      <a:schemeClr val="tx1"/>
                    </a:solidFill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𝑟𝑒𝑤𝑎𝑟</m:t>
                        </m:r>
                        <m:sSub>
                          <m:sSubPr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𝑢𝑡𝑖</m:t>
                        </m:r>
                        <m:sSub>
                          <m:sSubPr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3740" y="2752751"/>
                  <a:ext cx="1752598" cy="1084226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6" name="Group 105"/>
          <p:cNvGrpSpPr/>
          <p:nvPr/>
        </p:nvGrpSpPr>
        <p:grpSpPr>
          <a:xfrm>
            <a:off x="5809323" y="5435445"/>
            <a:ext cx="1436867" cy="489368"/>
            <a:chOff x="4053740" y="2752751"/>
            <a:chExt cx="1905572" cy="702689"/>
          </a:xfrm>
        </p:grpSpPr>
        <p:sp>
          <p:nvSpPr>
            <p:cNvPr id="107" name="Parallelogram 106"/>
            <p:cNvSpPr/>
            <p:nvPr/>
          </p:nvSpPr>
          <p:spPr>
            <a:xfrm>
              <a:off x="4114800" y="2819400"/>
              <a:ext cx="1844512" cy="636040"/>
            </a:xfrm>
            <a:prstGeom prst="parallelogram">
              <a:avLst/>
            </a:prstGeom>
            <a:solidFill>
              <a:srgbClr val="FFFF00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4053740" y="2752751"/>
                  <a:ext cx="1752598" cy="674694"/>
                </a:xfrm>
                <a:prstGeom prst="rect">
                  <a:avLst/>
                </a:prstGeom>
                <a:noFill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0" dirty="0" smtClean="0">
                      <a:solidFill>
                        <a:schemeClr val="tx1"/>
                      </a:solidFill>
                    </a:rPr>
                    <a:t>     </a:t>
                  </a:r>
                  <a14:m>
                    <m:oMath xmlns:m="http://schemas.openxmlformats.org/officeDocument/2006/math">
                      <m:r>
                        <a:rPr lang="en-US" sz="1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  [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𝑠𝑝𝑒𝑒</m:t>
                      </m:r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4,4</m:t>
                          </m:r>
                        </m:sub>
                      </m:sSub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]</m:t>
                      </m:r>
                    </m:oMath>
                  </a14:m>
                  <a:endParaRPr lang="en-US" sz="1200" b="0" i="1" dirty="0" smtClean="0">
                    <a:solidFill>
                      <a:schemeClr val="tx1"/>
                    </a:solidFill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                </m:t>
                        </m:r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3740" y="2752751"/>
                  <a:ext cx="1752598" cy="674694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9" name="Straight Arrow Connector 108"/>
          <p:cNvCxnSpPr/>
          <p:nvPr/>
        </p:nvCxnSpPr>
        <p:spPr>
          <a:xfrm>
            <a:off x="3487955" y="4206454"/>
            <a:ext cx="811592" cy="478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Group 112"/>
          <p:cNvGrpSpPr/>
          <p:nvPr/>
        </p:nvGrpSpPr>
        <p:grpSpPr>
          <a:xfrm>
            <a:off x="7397630" y="3913360"/>
            <a:ext cx="1436867" cy="755079"/>
            <a:chOff x="4053740" y="2752751"/>
            <a:chExt cx="1905572" cy="1084226"/>
          </a:xfrm>
        </p:grpSpPr>
        <p:sp>
          <p:nvSpPr>
            <p:cNvPr id="114" name="Parallelogram 113"/>
            <p:cNvSpPr/>
            <p:nvPr/>
          </p:nvSpPr>
          <p:spPr>
            <a:xfrm>
              <a:off x="4114800" y="2819400"/>
              <a:ext cx="1844512" cy="636040"/>
            </a:xfrm>
            <a:prstGeom prst="parallelogram">
              <a:avLst/>
            </a:prstGeom>
            <a:solidFill>
              <a:srgbClr val="FF0000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TextBox 114"/>
                <p:cNvSpPr txBox="1"/>
                <p:nvPr/>
              </p:nvSpPr>
              <p:spPr>
                <a:xfrm>
                  <a:off x="4053740" y="2752751"/>
                  <a:ext cx="1752598" cy="1084226"/>
                </a:xfrm>
                <a:prstGeom prst="rect">
                  <a:avLst/>
                </a:prstGeom>
                <a:noFill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0" dirty="0" smtClean="0">
                      <a:solidFill>
                        <a:schemeClr val="bg1"/>
                      </a:solidFill>
                    </a:rPr>
                    <a:t>     </a:t>
                  </a:r>
                  <a14:m>
                    <m:oMath xmlns:m="http://schemas.openxmlformats.org/officeDocument/2006/math">
                      <m:r>
                        <a:rPr lang="en-US" sz="12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  [</m:t>
                      </m:r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𝑠𝑝𝑒𝑒</m:t>
                      </m:r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1,3</m:t>
                          </m:r>
                        </m:sub>
                      </m:sSub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]</m:t>
                      </m:r>
                    </m:oMath>
                  </a14:m>
                  <a:endParaRPr lang="en-US" sz="1200" b="0" i="1" dirty="0" smtClean="0">
                    <a:solidFill>
                      <a:schemeClr val="bg1"/>
                    </a:solidFill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/>
                          </a:rPr>
                          <m:t>                 </m:t>
                        </m:r>
                        <m:r>
                          <a:rPr lang="en-US" sz="1200" i="1">
                            <a:latin typeface="Cambria Math"/>
                          </a:rPr>
                          <m:t>()</m:t>
                        </m:r>
                      </m:oMath>
                    </m:oMathPara>
                  </a14:m>
                  <a:endParaRPr lang="en-US" sz="1200" dirty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115" name="TextBox 1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3740" y="2752751"/>
                  <a:ext cx="1752598" cy="1084226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6" name="Straight Arrow Connector 115"/>
          <p:cNvCxnSpPr/>
          <p:nvPr/>
        </p:nvCxnSpPr>
        <p:spPr>
          <a:xfrm>
            <a:off x="3455608" y="5100614"/>
            <a:ext cx="811592" cy="478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0079-1167-4D17-9565-5D17D16A2E3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3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attempts related to our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Closest to our efforts: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1800" i="1" dirty="0" smtClean="0">
                <a:solidFill>
                  <a:schemeClr val="tx1"/>
                </a:solidFill>
              </a:rPr>
              <a:t>C</a:t>
            </a:r>
            <a:r>
              <a:rPr lang="en-US" sz="1800" i="1" dirty="0">
                <a:solidFill>
                  <a:schemeClr val="tx1"/>
                </a:solidFill>
              </a:rPr>
              <a:t>.-Y. Yang, J.-J. Chen, T.-W. </a:t>
            </a:r>
            <a:r>
              <a:rPr lang="en-US" sz="1800" i="1" dirty="0" err="1">
                <a:solidFill>
                  <a:schemeClr val="tx1"/>
                </a:solidFill>
              </a:rPr>
              <a:t>Kuo</a:t>
            </a:r>
            <a:r>
              <a:rPr lang="en-US" sz="1800" i="1" dirty="0">
                <a:solidFill>
                  <a:schemeClr val="tx1"/>
                </a:solidFill>
              </a:rPr>
              <a:t>, and L. Thiele. An approximation </a:t>
            </a:r>
            <a:r>
              <a:rPr lang="en-US" sz="1800" i="1" dirty="0" smtClean="0">
                <a:solidFill>
                  <a:schemeClr val="tx1"/>
                </a:solidFill>
              </a:rPr>
              <a:t>	scheme </a:t>
            </a:r>
            <a:r>
              <a:rPr lang="en-US" sz="1800" i="1" dirty="0">
                <a:solidFill>
                  <a:schemeClr val="tx1"/>
                </a:solidFill>
              </a:rPr>
              <a:t>for energy-efficient scheduling of real-time tasks in  </a:t>
            </a:r>
            <a:r>
              <a:rPr lang="en-US" sz="1800" i="1" dirty="0" smtClean="0">
                <a:solidFill>
                  <a:schemeClr val="tx1"/>
                </a:solidFill>
              </a:rPr>
              <a:t>       	heterogeneous </a:t>
            </a:r>
            <a:r>
              <a:rPr lang="en-US" sz="1800" i="1" dirty="0">
                <a:solidFill>
                  <a:schemeClr val="tx1"/>
                </a:solidFill>
              </a:rPr>
              <a:t>multiprocessor systems. In DATE, pages </a:t>
            </a:r>
            <a:r>
              <a:rPr lang="en-US" sz="1800" i="1" dirty="0" smtClean="0">
                <a:solidFill>
                  <a:schemeClr val="tx1"/>
                </a:solidFill>
              </a:rPr>
              <a:t>694–699, 	</a:t>
            </a:r>
            <a:r>
              <a:rPr lang="en-US" sz="1800" b="1" i="1" dirty="0" smtClean="0">
                <a:solidFill>
                  <a:schemeClr val="tx1"/>
                </a:solidFill>
              </a:rPr>
              <a:t>2009</a:t>
            </a: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Energy Model is weak </a:t>
            </a:r>
            <a:r>
              <a:rPr lang="en-US" dirty="0" smtClean="0">
                <a:sym typeface="Wingdings" pitchFamily="2" charset="2"/>
              </a:rPr>
              <a:t> utilization scales linearly with speed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 smtClean="0"/>
              <a:t>Cannot capture holistic energy expenditure (devices)</a:t>
            </a:r>
            <a:endParaRPr lang="en-US" dirty="0"/>
          </a:p>
          <a:p>
            <a:pPr lvl="1"/>
            <a:r>
              <a:rPr lang="en-US" dirty="0" smtClean="0"/>
              <a:t>Interpolates speed </a:t>
            </a:r>
            <a:r>
              <a:rPr lang="en-US" dirty="0"/>
              <a:t>!</a:t>
            </a:r>
            <a:r>
              <a:rPr lang="en-US" dirty="0" smtClean="0"/>
              <a:t> 	Might get very inaccurate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0079-1167-4D17-9565-5D17D16A2E3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Linear Scaling of Utilization: I/O bound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840" y="1415534"/>
            <a:ext cx="8229600" cy="26056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0079-1167-4D17-9565-5D17D16A2E3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1" name="Content Placeholder 2"/>
          <p:cNvSpPr txBox="1">
            <a:spLocks/>
          </p:cNvSpPr>
          <p:nvPr/>
        </p:nvSpPr>
        <p:spPr>
          <a:xfrm>
            <a:off x="426493" y="5087946"/>
            <a:ext cx="8229600" cy="1447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b="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Our work</a:t>
            </a:r>
          </a:p>
          <a:p>
            <a:pPr marL="0" indent="0" algn="ctr">
              <a:buNone/>
            </a:pPr>
            <a:r>
              <a:rPr lang="en-US" dirty="0"/>
              <a:t>Relax all previous </a:t>
            </a:r>
            <a:r>
              <a:rPr lang="en-US" dirty="0" smtClean="0"/>
              <a:t>assumptions</a:t>
            </a:r>
          </a:p>
          <a:p>
            <a:pPr marL="0" indent="0" algn="ctr">
              <a:buNone/>
            </a:pPr>
            <a:r>
              <a:rPr lang="en-US" b="1" i="1" dirty="0" smtClean="0"/>
              <a:t>Completely discrete, arbitrarily structured setting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240657" y="2057400"/>
            <a:ext cx="6303143" cy="2525644"/>
            <a:chOff x="426491" y="1883325"/>
            <a:chExt cx="6303143" cy="2525644"/>
          </a:xfrm>
        </p:grpSpPr>
        <p:sp>
          <p:nvSpPr>
            <p:cNvPr id="11" name="TextBox 10"/>
            <p:cNvSpPr txBox="1"/>
            <p:nvPr/>
          </p:nvSpPr>
          <p:spPr>
            <a:xfrm>
              <a:off x="2650846" y="1897748"/>
              <a:ext cx="7781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 smtClean="0"/>
                <a:t>f</a:t>
              </a:r>
              <a:endParaRPr lang="en-US" sz="3200" i="1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643721" y="2640169"/>
              <a:ext cx="2263397" cy="522768"/>
            </a:xfrm>
            <a:prstGeom prst="rect">
              <a:avLst/>
            </a:prstGeom>
            <a:pattFill prst="smConfetti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t (</a:t>
              </a:r>
              <a:r>
                <a:rPr lang="en-US" b="1" dirty="0" err="1" smtClean="0">
                  <a:solidFill>
                    <a:schemeClr val="tx1"/>
                  </a:solidFill>
                </a:rPr>
                <a:t>cpu</a:t>
              </a:r>
              <a:r>
                <a:rPr lang="en-US" b="1" dirty="0" smtClean="0">
                  <a:solidFill>
                    <a:schemeClr val="tx1"/>
                  </a:solidFill>
                </a:rPr>
                <a:t>)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420892" y="1883325"/>
              <a:ext cx="5261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 smtClean="0"/>
                <a:t>2f</a:t>
              </a:r>
              <a:endParaRPr lang="en-US" sz="3200" i="1" dirty="0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1643541" y="3886200"/>
              <a:ext cx="2263397" cy="522768"/>
              <a:chOff x="1643722" y="3886200"/>
              <a:chExt cx="2263397" cy="522768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2775240" y="3886200"/>
                <a:ext cx="1131879" cy="522768"/>
              </a:xfrm>
              <a:prstGeom prst="rect">
                <a:avLst/>
              </a:prstGeom>
              <a:pattFill prst="narHorz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t/2 (I/O)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643722" y="3886200"/>
                <a:ext cx="1131880" cy="522768"/>
              </a:xfrm>
              <a:prstGeom prst="rect">
                <a:avLst/>
              </a:prstGeom>
              <a:pattFill prst="smConfetti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t/2 (</a:t>
                </a:r>
                <a:r>
                  <a:rPr lang="en-US" b="1" dirty="0" err="1" smtClean="0">
                    <a:solidFill>
                      <a:schemeClr val="tx1"/>
                    </a:solidFill>
                  </a:rPr>
                  <a:t>cpu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)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5043556" y="2640169"/>
              <a:ext cx="1131698" cy="522768"/>
            </a:xfrm>
            <a:prstGeom prst="rect">
              <a:avLst/>
            </a:prstGeom>
            <a:pattFill prst="smConfetti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t/2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5026482" y="3886200"/>
              <a:ext cx="1703152" cy="522769"/>
              <a:chOff x="5038132" y="3844119"/>
              <a:chExt cx="1703152" cy="522769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5609405" y="3844120"/>
                <a:ext cx="1131879" cy="522768"/>
              </a:xfrm>
              <a:prstGeom prst="rect">
                <a:avLst/>
              </a:prstGeom>
              <a:pattFill prst="narHorz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t/2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5038132" y="3844119"/>
                <a:ext cx="571273" cy="522768"/>
              </a:xfrm>
              <a:prstGeom prst="rect">
                <a:avLst/>
              </a:prstGeom>
              <a:pattFill prst="smConfetti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t/4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426492" y="2764071"/>
              <a:ext cx="12170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 smtClean="0">
                  <a:solidFill>
                    <a:srgbClr val="0070C0"/>
                  </a:solidFill>
                </a:rPr>
                <a:t>Task1</a:t>
              </a:r>
              <a:endParaRPr lang="en-US" sz="2000" b="1" i="1" dirty="0">
                <a:solidFill>
                  <a:srgbClr val="0070C0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26491" y="3927238"/>
              <a:ext cx="12170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 smtClean="0">
                  <a:solidFill>
                    <a:srgbClr val="FF0000"/>
                  </a:solidFill>
                </a:rPr>
                <a:t>Task2</a:t>
              </a:r>
              <a:endParaRPr lang="en-US" sz="2000" b="1" i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010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Worst Case Execution Cycles are NOT Constant with respect to speed 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8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I/O bound </a:t>
            </a:r>
            <a:r>
              <a:rPr lang="en-US" b="1" dirty="0" smtClean="0">
                <a:solidFill>
                  <a:schemeClr val="tx1"/>
                </a:solidFill>
              </a:rPr>
              <a:t>vs.</a:t>
            </a:r>
            <a:r>
              <a:rPr lang="en-US" b="1" dirty="0" smtClean="0"/>
              <a:t> CPU Bound Tasks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800600"/>
            <a:ext cx="8229600" cy="1447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b="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Our work</a:t>
            </a:r>
          </a:p>
          <a:p>
            <a:pPr marL="0" indent="0" algn="ctr">
              <a:buNone/>
            </a:pPr>
            <a:r>
              <a:rPr lang="en-US" dirty="0"/>
              <a:t>Relax all previous </a:t>
            </a:r>
            <a:r>
              <a:rPr lang="en-US" dirty="0" smtClean="0"/>
              <a:t>assumptions</a:t>
            </a:r>
          </a:p>
          <a:p>
            <a:pPr marL="0" indent="0" algn="ctr">
              <a:buNone/>
            </a:pPr>
            <a:r>
              <a:rPr lang="en-US" b="1" i="1" dirty="0" smtClean="0"/>
              <a:t>Completely discrete, arbitrarily structured setting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0079-1167-4D17-9565-5D17D16A2E3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6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elvetica" pitchFamily="34" charset="0"/>
              </a:rPr>
              <a:t>Forget about Uniprocessor task scheduling !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latin typeface="Helvetica" pitchFamily="34" charset="0"/>
              </a:rPr>
              <a:t>Earliest Deadline First </a:t>
            </a:r>
            <a:r>
              <a:rPr lang="en-US" sz="2000" dirty="0" smtClean="0">
                <a:latin typeface="Helvetica" pitchFamily="34" charset="0"/>
                <a:sym typeface="Wingdings" pitchFamily="2" charset="2"/>
              </a:rPr>
              <a:t> Utilizes processor up to 100% </a:t>
            </a:r>
            <a:endParaRPr lang="en-US" sz="2000" dirty="0" smtClean="0">
              <a:latin typeface="Helvetica" pitchFamily="34" charset="0"/>
            </a:endParaRPr>
          </a:p>
          <a:p>
            <a:r>
              <a:rPr lang="en-US" sz="2000" dirty="0" smtClean="0">
                <a:latin typeface="Helvetica" pitchFamily="34" charset="0"/>
              </a:rPr>
              <a:t>Tasks are matched only to processors on which they are defined</a:t>
            </a:r>
            <a:endParaRPr lang="en-US" sz="2000" b="1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1085852" y="2919729"/>
            <a:ext cx="6553200" cy="3784129"/>
            <a:chOff x="1066800" y="2057400"/>
            <a:chExt cx="7162800" cy="4562475"/>
          </a:xfrm>
        </p:grpSpPr>
        <p:pic>
          <p:nvPicPr>
            <p:cNvPr id="5" name="Picture 2" descr="E:\dropbox-folder\My Dropbox\complexity506\presentation\Recycling_bins_60_litre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90800" y="3962400"/>
              <a:ext cx="3714750" cy="2657475"/>
            </a:xfrm>
            <a:prstGeom prst="rect">
              <a:avLst/>
            </a:prstGeom>
            <a:noFill/>
          </p:spPr>
        </p:pic>
        <p:sp>
          <p:nvSpPr>
            <p:cNvPr id="6" name="Right Brace 5"/>
            <p:cNvSpPr/>
            <p:nvPr/>
          </p:nvSpPr>
          <p:spPr>
            <a:xfrm>
              <a:off x="6096000" y="4724400"/>
              <a:ext cx="609600" cy="1524000"/>
            </a:xfrm>
            <a:prstGeom prst="rightBrace">
              <a:avLst>
                <a:gd name="adj1" fmla="val 8333"/>
                <a:gd name="adj2" fmla="val 50714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05600" y="5312294"/>
              <a:ext cx="1524000" cy="40819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Capacity = 1</a:t>
              </a:r>
              <a:endParaRPr lang="en-US" sz="1600" b="1" dirty="0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5943600" y="2667000"/>
              <a:ext cx="682697" cy="685800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scene3d>
              <a:camera prst="orthographicFront"/>
              <a:lightRig rig="balanced" dir="t">
                <a:rot lat="0" lon="0" rev="0"/>
              </a:lightRig>
            </a:scene3d>
            <a:sp3d prstMaterial="metal">
              <a:bevelT w="0" h="0"/>
              <a:bevelB w="0" h="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rtlCol="0" anchor="ctr">
              <a:noAutofit/>
            </a:bodyPr>
            <a:lstStyle/>
            <a:p>
              <a:pPr algn="ctr"/>
              <a:endParaRPr lang="en-US" sz="1400" b="1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Flowchart: Connector 8"/>
                <p:cNvSpPr/>
                <p:nvPr/>
              </p:nvSpPr>
              <p:spPr>
                <a:xfrm>
                  <a:off x="6781800" y="3657600"/>
                  <a:ext cx="457200" cy="457200"/>
                </a:xfrm>
                <a:prstGeom prst="flowChartConnector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  <a:scene3d>
                  <a:camera prst="orthographicFront"/>
                  <a:lightRig rig="balanced" dir="t">
                    <a:rot lat="0" lon="0" rev="0"/>
                  </a:lightRig>
                </a:scene3d>
                <a:sp3d prstMaterial="metal">
                  <a:bevelT w="0" h="0"/>
                  <a:bevelB w="0" h="0"/>
                  <a:extrusionClr>
                    <a:schemeClr val="bg1"/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rtlCol="0" anchor="ctr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1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 sz="1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 xmlns:mv="urn:schemas-microsoft-com:mac:vml">
            <p:sp>
              <p:nvSpPr>
                <p:cNvPr id="9" name="Flowchart: Connector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1800" y="3657600"/>
                  <a:ext cx="457200" cy="457200"/>
                </a:xfrm>
                <a:prstGeom prst="flowChartConnector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Flowchart: Connector 9"/>
            <p:cNvSpPr/>
            <p:nvPr/>
          </p:nvSpPr>
          <p:spPr>
            <a:xfrm>
              <a:off x="3429000" y="2057400"/>
              <a:ext cx="651001" cy="685800"/>
            </a:xfrm>
            <a:prstGeom prst="flowChartConnec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balanced" dir="t">
                <a:rot lat="0" lon="0" rev="0"/>
              </a:lightRig>
            </a:scene3d>
            <a:sp3d prstMaterial="metal">
              <a:bevelT w="0" h="0"/>
              <a:bevelB w="0" h="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rtlCol="0" anchor="ctr">
              <a:noAutofit/>
            </a:bodyPr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4648200" y="2378546"/>
              <a:ext cx="990600" cy="914400"/>
            </a:xfrm>
            <a:prstGeom prst="flowChartConnec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balanced" dir="t">
                <a:rot lat="0" lon="0" rev="0"/>
              </a:lightRig>
            </a:scene3d>
            <a:sp3d prstMaterial="metal">
              <a:bevelT w="0" h="0"/>
              <a:bevelB w="0" h="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rtlCol="0" anchor="ctr">
              <a:noAutofit/>
            </a:bodyPr>
            <a:lstStyle/>
            <a:p>
              <a:pPr algn="ctr"/>
              <a:r>
                <a:rPr lang="en-US" sz="4000" b="1" dirty="0" smtClean="0">
                  <a:solidFill>
                    <a:schemeClr val="tx1"/>
                  </a:solidFill>
                </a:rPr>
                <a:t>¾ </a:t>
              </a:r>
              <a:endParaRPr lang="en-US" sz="40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1066800" y="3200400"/>
              <a:ext cx="762000" cy="685800"/>
            </a:xfrm>
            <a:prstGeom prst="flowChartConnector">
              <a:avLst/>
            </a:prstGeom>
            <a:solidFill>
              <a:srgbClr val="FF0000">
                <a:alpha val="84000"/>
              </a:srgbClr>
            </a:solidFill>
            <a:ln>
              <a:noFill/>
            </a:ln>
            <a:scene3d>
              <a:camera prst="orthographicFront"/>
              <a:lightRig rig="balanced" dir="t">
                <a:rot lat="0" lon="0" rev="0"/>
              </a:lightRig>
            </a:scene3d>
            <a:sp3d prstMaterial="metal">
              <a:bevelT w="0" h="0"/>
              <a:bevelB w="0" h="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rtlCol="0" anchor="ctr">
              <a:noAutofit/>
            </a:bodyPr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½ 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1685278" y="2835746"/>
              <a:ext cx="457200" cy="457200"/>
            </a:xfrm>
            <a:prstGeom prst="flowChartConnector">
              <a:avLst/>
            </a:prstGeom>
            <a:solidFill>
              <a:srgbClr val="FF0000">
                <a:alpha val="84000"/>
              </a:srgbClr>
            </a:solidFill>
            <a:ln w="0">
              <a:solidFill>
                <a:schemeClr val="tx1"/>
              </a:solidFill>
            </a:ln>
            <a:scene3d>
              <a:camera prst="orthographicFront"/>
              <a:lightRig rig="balanced" dir="t">
                <a:rot lat="0" lon="0" rev="0"/>
              </a:lightRig>
            </a:scene3d>
            <a:sp3d prstMaterial="metal">
              <a:bevelT w="0" h="0"/>
              <a:bevelB w="0" h="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rtlCol="0" anchor="ctr">
              <a:noAutofit/>
            </a:bodyPr>
            <a:lstStyle/>
            <a:p>
              <a:pPr algn="ctr"/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2209800" y="2057400"/>
              <a:ext cx="609600" cy="609600"/>
            </a:xfrm>
            <a:prstGeom prst="flowChartConnector">
              <a:avLst/>
            </a:prstGeom>
            <a:solidFill>
              <a:srgbClr val="FF0000">
                <a:alpha val="84000"/>
              </a:srgbClr>
            </a:solidFill>
            <a:ln>
              <a:noFill/>
            </a:ln>
            <a:scene3d>
              <a:camera prst="orthographicFront"/>
              <a:lightRig rig="balanced" dir="t">
                <a:rot lat="0" lon="0" rev="0"/>
              </a:lightRig>
            </a:scene3d>
            <a:sp3d prstMaterial="metal">
              <a:bevelT w="0" h="0"/>
              <a:bevelB w="0" h="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rtlCol="0" anchor="ctr">
              <a:noAutofit/>
            </a:bodyPr>
            <a:lstStyle/>
            <a:p>
              <a:pPr algn="ctr"/>
              <a:endParaRPr lang="en-US" sz="12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13" idx="5"/>
            </p:cNvCxnSpPr>
            <p:nvPr/>
          </p:nvCxnSpPr>
          <p:spPr>
            <a:xfrm>
              <a:off x="2075523" y="3225991"/>
              <a:ext cx="1286157" cy="1438557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2" idx="5"/>
            </p:cNvCxnSpPr>
            <p:nvPr/>
          </p:nvCxnSpPr>
          <p:spPr>
            <a:xfrm>
              <a:off x="1717208" y="3785767"/>
              <a:ext cx="1368893" cy="862433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3810000" y="2743200"/>
              <a:ext cx="533400" cy="1905000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1" idx="4"/>
            </p:cNvCxnSpPr>
            <p:nvPr/>
          </p:nvCxnSpPr>
          <p:spPr>
            <a:xfrm flipH="1">
              <a:off x="4648200" y="3292946"/>
              <a:ext cx="495300" cy="1371600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5638800" y="3352800"/>
              <a:ext cx="666750" cy="1219204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9" idx="3"/>
            </p:cNvCxnSpPr>
            <p:nvPr/>
          </p:nvCxnSpPr>
          <p:spPr>
            <a:xfrm flipH="1">
              <a:off x="5770796" y="4047845"/>
              <a:ext cx="1077959" cy="600355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2590801" y="2590802"/>
              <a:ext cx="990600" cy="2057398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756308" y="3425333"/>
                <a:ext cx="252618" cy="553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600" b="1" dirty="0"/>
              </a:p>
            </p:txBody>
          </p:sp>
        </mc:Choice>
        <mc:Fallback xmlns="" xmlns:mv="urn:schemas-microsoft-com:mac:vml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308" y="3425333"/>
                <a:ext cx="252618" cy="55335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348565" y="2897765"/>
                <a:ext cx="494046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17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19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 xmlns:mv="urn:schemas-microsoft-com:mac:vml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565" y="2897765"/>
                <a:ext cx="494046" cy="6127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2175435" y="2987865"/>
            <a:ext cx="4700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3/7</a:t>
            </a:r>
            <a:endParaRPr lang="en-US" sz="1600" dirty="0"/>
          </a:p>
        </p:txBody>
      </p:sp>
      <p:sp>
        <p:nvSpPr>
          <p:cNvPr id="27" name="Rectangle 26"/>
          <p:cNvSpPr/>
          <p:nvPr/>
        </p:nvSpPr>
        <p:spPr>
          <a:xfrm>
            <a:off x="1668073" y="3616392"/>
            <a:ext cx="4074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1/4</a:t>
            </a:r>
            <a:endParaRPr lang="en-US" sz="1200" b="1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0079-1167-4D17-9565-5D17D16A2E3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6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</a:rPr>
              <a:t>Energy Model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Helvetica" pitchFamily="34" charset="0"/>
              </a:rPr>
              <a:t>Dynamic power </a:t>
            </a:r>
            <a:r>
              <a:rPr lang="en-US" sz="2400" dirty="0" smtClean="0">
                <a:latin typeface="Helvetica" pitchFamily="34" charset="0"/>
              </a:rPr>
              <a:t>consumption per </a:t>
            </a:r>
            <a:r>
              <a:rPr lang="en-US" sz="2400" i="1" dirty="0" smtClean="0">
                <a:latin typeface="Helvetica" pitchFamily="34" charset="0"/>
              </a:rPr>
              <a:t>(processor/speed)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Helvetica" pitchFamily="34" charset="0"/>
              </a:rPr>
              <a:t>Static power</a:t>
            </a:r>
            <a:r>
              <a:rPr lang="en-US" sz="2400" dirty="0" smtClean="0">
                <a:latin typeface="Helvetica" pitchFamily="34" charset="0"/>
              </a:rPr>
              <a:t> consumption per </a:t>
            </a:r>
            <a:r>
              <a:rPr lang="en-US" sz="2400" b="1" i="1" dirty="0" smtClean="0">
                <a:latin typeface="Helvetica" pitchFamily="34" charset="0"/>
              </a:rPr>
              <a:t>physical</a:t>
            </a:r>
            <a:r>
              <a:rPr lang="en-US" sz="2400" i="1" dirty="0" smtClean="0">
                <a:latin typeface="Helvetica" pitchFamily="34" charset="0"/>
              </a:rPr>
              <a:t> processor (independent of speed)</a:t>
            </a:r>
            <a:endParaRPr lang="en-US" sz="2400" i="1" dirty="0" smtClean="0">
              <a:latin typeface="Helvetica" pitchFamily="34" charset="0"/>
              <a:sym typeface="Wingdings" pitchFamily="2" charset="2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Helvetica" pitchFamily="34" charset="0"/>
                <a:sym typeface="Wingdings" pitchFamily="2" charset="2"/>
              </a:rPr>
              <a:t>Idle power: </a:t>
            </a:r>
            <a:r>
              <a:rPr lang="en-US" sz="2400" dirty="0" smtClean="0">
                <a:latin typeface="Helvetica" pitchFamily="34" charset="0"/>
                <a:sym typeface="Wingdings" pitchFamily="2" charset="2"/>
              </a:rPr>
              <a:t>when processor in </a:t>
            </a:r>
            <a:r>
              <a:rPr lang="en-US" sz="2400" i="1" dirty="0" smtClean="0">
                <a:latin typeface="Helvetica" pitchFamily="34" charset="0"/>
                <a:sym typeface="Wingdings" pitchFamily="2" charset="2"/>
              </a:rPr>
              <a:t>dormant</a:t>
            </a:r>
            <a:r>
              <a:rPr lang="en-US" sz="2400" dirty="0" smtClean="0">
                <a:latin typeface="Helvetica" pitchFamily="34" charset="0"/>
                <a:sym typeface="Wingdings" pitchFamily="2" charset="2"/>
              </a:rPr>
              <a:t> mode</a:t>
            </a:r>
            <a:endParaRPr lang="en-US" sz="2400" i="1" dirty="0">
              <a:latin typeface="Helvetic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8763000" cy="1617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0079-1167-4D17-9565-5D17D16A2E3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5557805"/>
            <a:ext cx="8626229" cy="107639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b="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000" b="1" u="sng" dirty="0" smtClean="0">
                <a:solidFill>
                  <a:schemeClr val="tx1"/>
                </a:solidFill>
              </a:rPr>
              <a:t>Service Level Agreement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1800" dirty="0" smtClean="0">
                <a:latin typeface="Gungsuh" pitchFamily="18" charset="-127"/>
                <a:ea typeface="Gungsuh" pitchFamily="18" charset="-127"/>
              </a:rPr>
              <a:t>The service will provide a </a:t>
            </a:r>
            <a:r>
              <a:rPr lang="en-US" sz="1800" i="1" dirty="0" smtClean="0">
                <a:latin typeface="Gungsuh" pitchFamily="18" charset="-127"/>
                <a:ea typeface="Gungsuh" pitchFamily="18" charset="-127"/>
              </a:rPr>
              <a:t>response</a:t>
            </a:r>
            <a:r>
              <a:rPr lang="en-US" sz="1800" dirty="0" smtClean="0">
                <a:latin typeface="Gungsuh" pitchFamily="18" charset="-127"/>
                <a:ea typeface="Gungsuh" pitchFamily="18" charset="-127"/>
              </a:rPr>
              <a:t> of within </a:t>
            </a:r>
            <a:r>
              <a:rPr lang="en-US" sz="1800" dirty="0" smtClean="0">
                <a:solidFill>
                  <a:schemeClr val="tx1"/>
                </a:solidFill>
                <a:latin typeface="Gungsuh" pitchFamily="18" charset="-127"/>
                <a:ea typeface="Gungsuh" pitchFamily="18" charset="-127"/>
              </a:rPr>
              <a:t>300ms</a:t>
            </a:r>
            <a:r>
              <a:rPr lang="en-US" sz="1800" dirty="0" smtClean="0">
                <a:latin typeface="Gungsuh" pitchFamily="18" charset="-127"/>
                <a:ea typeface="Gungsuh" pitchFamily="18" charset="-127"/>
              </a:rPr>
              <a:t> for </a:t>
            </a:r>
            <a:r>
              <a:rPr lang="en-US" sz="1800" dirty="0" smtClean="0">
                <a:solidFill>
                  <a:schemeClr val="tx1"/>
                </a:solidFill>
                <a:latin typeface="Gungsuh" pitchFamily="18" charset="-127"/>
                <a:ea typeface="Gungsuh" pitchFamily="18" charset="-127"/>
              </a:rPr>
              <a:t>99.9% </a:t>
            </a:r>
            <a:r>
              <a:rPr lang="en-US" sz="1800" dirty="0" smtClean="0">
                <a:latin typeface="Gungsuh" pitchFamily="18" charset="-127"/>
                <a:ea typeface="Gungsuh" pitchFamily="18" charset="-127"/>
              </a:rPr>
              <a:t>of its request for a </a:t>
            </a:r>
            <a:r>
              <a:rPr lang="en-US" sz="1800" i="1" dirty="0" smtClean="0">
                <a:latin typeface="Gungsuh" pitchFamily="18" charset="-127"/>
                <a:ea typeface="Gungsuh" pitchFamily="18" charset="-127"/>
              </a:rPr>
              <a:t>peak client load</a:t>
            </a:r>
            <a:r>
              <a:rPr lang="en-US" sz="1800" dirty="0" smtClean="0">
                <a:latin typeface="Gungsuh" pitchFamily="18" charset="-127"/>
                <a:ea typeface="Gungsuh" pitchFamily="18" charset="-127"/>
              </a:rPr>
              <a:t> of </a:t>
            </a:r>
            <a:r>
              <a:rPr lang="en-US" sz="1800" dirty="0" smtClean="0">
                <a:solidFill>
                  <a:schemeClr val="tx1"/>
                </a:solidFill>
                <a:latin typeface="Gungsuh" pitchFamily="18" charset="-127"/>
                <a:ea typeface="Gungsuh" pitchFamily="18" charset="-127"/>
              </a:rPr>
              <a:t>500</a:t>
            </a:r>
            <a:r>
              <a:rPr lang="en-US" sz="1800" dirty="0" smtClean="0">
                <a:latin typeface="Gungsuh" pitchFamily="18" charset="-127"/>
                <a:ea typeface="Gungsuh" pitchFamily="18" charset="-127"/>
              </a:rPr>
              <a:t> requests per second</a:t>
            </a:r>
            <a:endParaRPr lang="en-US" sz="1800" dirty="0">
              <a:latin typeface="Gungsuh" pitchFamily="18" charset="-127"/>
              <a:ea typeface="Gungsuh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4696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elvetica" pitchFamily="34" charset="0"/>
              </a:rPr>
              <a:t>Tasks have </a:t>
            </a:r>
            <a:r>
              <a:rPr lang="en-US" b="1" dirty="0" smtClean="0">
                <a:latin typeface="Helvetica" pitchFamily="34" charset="0"/>
              </a:rPr>
              <a:t>infinite</a:t>
            </a:r>
            <a:r>
              <a:rPr lang="en-US" dirty="0" smtClean="0">
                <a:latin typeface="Helvetica" pitchFamily="34" charset="0"/>
              </a:rPr>
              <a:t> job invocations,</a:t>
            </a:r>
            <a:br>
              <a:rPr lang="en-US" dirty="0" smtClean="0">
                <a:latin typeface="Helvetica" pitchFamily="34" charset="0"/>
              </a:rPr>
            </a:br>
            <a:r>
              <a:rPr lang="en-US" dirty="0" smtClean="0">
                <a:latin typeface="Helvetica" pitchFamily="34" charset="0"/>
              </a:rPr>
              <a:t>Is Energy </a:t>
            </a:r>
            <a:r>
              <a:rPr lang="en-US" b="1" dirty="0" smtClean="0">
                <a:latin typeface="Helvetica" pitchFamily="34" charset="0"/>
              </a:rPr>
              <a:t>finite</a:t>
            </a:r>
            <a:r>
              <a:rPr lang="en-US" dirty="0" smtClean="0">
                <a:latin typeface="Helvetica" pitchFamily="34" charset="0"/>
              </a:rPr>
              <a:t> ?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b="1" dirty="0" smtClean="0">
                <a:latin typeface="Helvetica" pitchFamily="34" charset="0"/>
              </a:rPr>
              <a:t>	</a:t>
            </a:r>
          </a:p>
          <a:p>
            <a:pPr>
              <a:buNone/>
            </a:pPr>
            <a:r>
              <a:rPr lang="en-US" sz="2400" b="1" dirty="0" smtClean="0">
                <a:latin typeface="Helvetica" pitchFamily="34" charset="0"/>
              </a:rPr>
              <a:t>	Yes, </a:t>
            </a:r>
            <a:r>
              <a:rPr lang="en-US" sz="2400" dirty="0" smtClean="0">
                <a:latin typeface="Helvetica" pitchFamily="34" charset="0"/>
              </a:rPr>
              <a:t>when </a:t>
            </a:r>
            <a:r>
              <a:rPr lang="en-US" sz="2400" i="1" dirty="0" smtClean="0">
                <a:latin typeface="Helvetica" pitchFamily="34" charset="0"/>
              </a:rPr>
              <a:t>unifying the energy measurement period</a:t>
            </a:r>
          </a:p>
        </p:txBody>
      </p:sp>
      <p:grpSp>
        <p:nvGrpSpPr>
          <p:cNvPr id="4" name="Group 73"/>
          <p:cNvGrpSpPr/>
          <p:nvPr/>
        </p:nvGrpSpPr>
        <p:grpSpPr>
          <a:xfrm>
            <a:off x="381000" y="3654424"/>
            <a:ext cx="8763000" cy="2593976"/>
            <a:chOff x="381000" y="3046412"/>
            <a:chExt cx="8763000" cy="2593976"/>
          </a:xfrm>
        </p:grpSpPr>
        <p:cxnSp>
          <p:nvCxnSpPr>
            <p:cNvPr id="5" name="Straight Connector 4"/>
            <p:cNvCxnSpPr/>
            <p:nvPr/>
          </p:nvCxnSpPr>
          <p:spPr>
            <a:xfrm rot="5400000">
              <a:off x="-913606" y="4343400"/>
              <a:ext cx="25908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81794" y="5638800"/>
              <a:ext cx="5562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381794" y="4038600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381794" y="4495800"/>
              <a:ext cx="5562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1524794" y="4038600"/>
              <a:ext cx="457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>
              <a:off x="1843088" y="4342606"/>
              <a:ext cx="2590800" cy="1588"/>
            </a:xfrm>
            <a:prstGeom prst="line">
              <a:avLst/>
            </a:prstGeom>
            <a:ln w="12700" cmpd="dbl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1981994" y="5181600"/>
              <a:ext cx="685800" cy="457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682082" y="4031094"/>
              <a:ext cx="457200" cy="4662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9"/>
            <p:cNvGrpSpPr/>
            <p:nvPr/>
          </p:nvGrpSpPr>
          <p:grpSpPr>
            <a:xfrm>
              <a:off x="3136900" y="3048000"/>
              <a:ext cx="5563394" cy="2592388"/>
              <a:chOff x="533400" y="3200400"/>
              <a:chExt cx="5563394" cy="2592388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534194" y="5791200"/>
                <a:ext cx="55626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51"/>
              <p:cNvSpPr/>
              <p:nvPr/>
            </p:nvSpPr>
            <p:spPr>
              <a:xfrm>
                <a:off x="991394" y="5334000"/>
                <a:ext cx="6858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534194" y="4183494"/>
                <a:ext cx="457200" cy="4655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>
                <a:off x="534194" y="4648200"/>
                <a:ext cx="55626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Rectangle 54"/>
              <p:cNvSpPr/>
              <p:nvPr/>
            </p:nvSpPr>
            <p:spPr>
              <a:xfrm>
                <a:off x="1677194" y="4191000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 rot="5400000">
                <a:off x="1995488" y="4495006"/>
                <a:ext cx="2590800" cy="1588"/>
              </a:xfrm>
              <a:prstGeom prst="line">
                <a:avLst/>
              </a:prstGeom>
              <a:ln w="12700" cmpd="dbl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Rectangle 57"/>
              <p:cNvSpPr/>
              <p:nvPr/>
            </p:nvSpPr>
            <p:spPr>
              <a:xfrm>
                <a:off x="2134394" y="5334000"/>
                <a:ext cx="6858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834482" y="4191000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 rot="5400000">
                <a:off x="610394" y="4495006"/>
                <a:ext cx="2590800" cy="1588"/>
              </a:xfrm>
              <a:prstGeom prst="line">
                <a:avLst/>
              </a:prstGeom>
              <a:ln w="158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>
                <a:off x="153988" y="4495006"/>
                <a:ext cx="2590800" cy="1588"/>
              </a:xfrm>
              <a:prstGeom prst="line">
                <a:avLst/>
              </a:prstGeom>
              <a:ln w="1587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>
                <a:off x="1068388" y="4495006"/>
                <a:ext cx="2590800" cy="1588"/>
              </a:xfrm>
              <a:prstGeom prst="line">
                <a:avLst/>
              </a:prstGeom>
              <a:ln w="1587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>
                <a:off x="-761206" y="4495800"/>
                <a:ext cx="25908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72"/>
            <p:cNvGrpSpPr/>
            <p:nvPr/>
          </p:nvGrpSpPr>
          <p:grpSpPr>
            <a:xfrm>
              <a:off x="5892800" y="3046412"/>
              <a:ext cx="3251200" cy="2593976"/>
              <a:chOff x="533400" y="3200400"/>
              <a:chExt cx="3251200" cy="2593976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>
                <a:off x="534194" y="5791200"/>
                <a:ext cx="3250406" cy="31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Rectangle 64"/>
              <p:cNvSpPr/>
              <p:nvPr/>
            </p:nvSpPr>
            <p:spPr>
              <a:xfrm>
                <a:off x="991394" y="5334000"/>
                <a:ext cx="6858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534194" y="4191000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7" name="Straight Connector 66"/>
              <p:cNvCxnSpPr/>
              <p:nvPr/>
            </p:nvCxnSpPr>
            <p:spPr>
              <a:xfrm>
                <a:off x="534194" y="4648200"/>
                <a:ext cx="3250406" cy="31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Rectangle 67"/>
              <p:cNvSpPr/>
              <p:nvPr/>
            </p:nvSpPr>
            <p:spPr>
              <a:xfrm>
                <a:off x="1677194" y="4191000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2134394" y="5325122"/>
                <a:ext cx="6858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2829072" y="4191000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" name="Straight Connector 60"/>
              <p:cNvCxnSpPr/>
              <p:nvPr/>
            </p:nvCxnSpPr>
            <p:spPr>
              <a:xfrm rot="5400000">
                <a:off x="610394" y="4495006"/>
                <a:ext cx="2590800" cy="1588"/>
              </a:xfrm>
              <a:prstGeom prst="line">
                <a:avLst/>
              </a:prstGeom>
              <a:ln w="158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5400000">
                <a:off x="153988" y="4495006"/>
                <a:ext cx="2590800" cy="1588"/>
              </a:xfrm>
              <a:prstGeom prst="line">
                <a:avLst/>
              </a:prstGeom>
              <a:ln w="1587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5400000">
                <a:off x="1068388" y="4495006"/>
                <a:ext cx="2590800" cy="1588"/>
              </a:xfrm>
              <a:prstGeom prst="line">
                <a:avLst/>
              </a:prstGeom>
              <a:ln w="1587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>
                <a:off x="-761206" y="4495800"/>
                <a:ext cx="25908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Rectangle 7"/>
            <p:cNvSpPr/>
            <p:nvPr/>
          </p:nvSpPr>
          <p:spPr>
            <a:xfrm>
              <a:off x="838994" y="5181600"/>
              <a:ext cx="685800" cy="457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5400000">
              <a:off x="1588" y="4342606"/>
              <a:ext cx="2590800" cy="1588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915988" y="4342606"/>
              <a:ext cx="2590800" cy="1588"/>
            </a:xfrm>
            <a:prstGeom prst="line">
              <a:avLst/>
            </a:prstGeom>
            <a:ln w="158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457994" y="4342606"/>
              <a:ext cx="2590800" cy="1588"/>
            </a:xfrm>
            <a:prstGeom prst="line">
              <a:avLst/>
            </a:prstGeom>
            <a:ln w="158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Rectangle 74"/>
          <p:cNvSpPr/>
          <p:nvPr/>
        </p:nvSpPr>
        <p:spPr>
          <a:xfrm>
            <a:off x="8648700" y="4645024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04492" y="2940844"/>
                <a:ext cx="20710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=1,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=2)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 xmlns:mv="urn:schemas-microsoft-com:mac:vml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492" y="2940844"/>
                <a:ext cx="2071015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666582" y="2940844"/>
                <a:ext cx="22120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=1.5,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=3)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 xmlns:mv="urn:schemas-microsoft-com:mac:vml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6582" y="2940844"/>
                <a:ext cx="2212016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29592" y="4687587"/>
                <a:ext cx="4526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 xmlns:mv="urn:schemas-microsoft-com:mac:vml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2" y="4687587"/>
                <a:ext cx="452624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29592" y="5779146"/>
                <a:ext cx="4579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 xmlns:mv="urn:schemas-microsoft-com:mac:vml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2" y="5779146"/>
                <a:ext cx="457946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986170" y="6188466"/>
                <a:ext cx="6334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US" sz="1400" dirty="0">
                  <a:solidFill>
                    <a:schemeClr val="accent1"/>
                  </a:solidFill>
                </a:endParaRPr>
              </a:p>
            </p:txBody>
          </p:sp>
        </mc:Choice>
        <mc:Fallback xmlns="" xmlns:mv="urn:schemas-microsoft-com:mac:vml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170" y="6188466"/>
                <a:ext cx="633443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1435878" y="6188466"/>
                <a:ext cx="6334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 xmlns:mv="urn:schemas-microsoft-com:mac:vml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878" y="6188466"/>
                <a:ext cx="633443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1897092" y="6188466"/>
                <a:ext cx="6334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US" sz="1400" dirty="0">
                  <a:solidFill>
                    <a:schemeClr val="accent1"/>
                  </a:solidFill>
                </a:endParaRPr>
              </a:p>
            </p:txBody>
          </p:sp>
        </mc:Choice>
        <mc:Fallback xmlns="" xmlns:mv="urn:schemas-microsoft-com:mac:vml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092" y="6188466"/>
                <a:ext cx="633443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2836700" y="6195134"/>
                <a:ext cx="6419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/>
                        </a:rPr>
                        <m:t>𝒕</m:t>
                      </m:r>
                      <m:r>
                        <a:rPr lang="en-US" sz="1400" b="1" i="1" smtClean="0">
                          <a:latin typeface="Cambria Math"/>
                        </a:rPr>
                        <m:t>=</m:t>
                      </m:r>
                      <m:r>
                        <a:rPr lang="en-US" sz="1400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 xmlns:mv="urn:schemas-microsoft-com:mac:vml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700" y="6195134"/>
                <a:ext cx="641907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5576078" y="6184901"/>
                <a:ext cx="7493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/>
                        </a:rPr>
                        <m:t>𝒕</m:t>
                      </m:r>
                      <m:r>
                        <a:rPr lang="en-US" sz="1400" b="1" i="1" smtClean="0">
                          <a:latin typeface="Cambria Math"/>
                        </a:rPr>
                        <m:t>=</m:t>
                      </m:r>
                      <m:r>
                        <a:rPr lang="en-US" sz="1400" b="1" i="1" smtClean="0">
                          <a:latin typeface="Cambria Math"/>
                        </a:rPr>
                        <m:t>𝟏𝟐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 xmlns:mv="urn:schemas-microsoft-com:mac:vml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078" y="6184901"/>
                <a:ext cx="749308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8276428" y="6181923"/>
                <a:ext cx="7493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/>
                        </a:rPr>
                        <m:t>𝒕</m:t>
                      </m:r>
                      <m:r>
                        <a:rPr lang="en-US" sz="1400" b="1" i="1" smtClean="0">
                          <a:latin typeface="Cambria Math"/>
                        </a:rPr>
                        <m:t>=</m:t>
                      </m:r>
                      <m:r>
                        <a:rPr lang="en-US" sz="1400" b="1" i="1" smtClean="0">
                          <a:latin typeface="Cambria Math"/>
                        </a:rPr>
                        <m:t>𝟏𝟖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 xmlns:mv="urn:schemas-microsoft-com:mac:vml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6428" y="6181923"/>
                <a:ext cx="749308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4649772" y="6181922"/>
                <a:ext cx="7328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=10</m:t>
                      </m:r>
                    </m:oMath>
                  </m:oMathPara>
                </a14:m>
                <a:endParaRPr lang="en-US" sz="1400" dirty="0">
                  <a:solidFill>
                    <a:schemeClr val="accent1"/>
                  </a:solidFill>
                </a:endParaRPr>
              </a:p>
            </p:txBody>
          </p:sp>
        </mc:Choice>
        <mc:Fallback xmlns="" xmlns:mv="urn:schemas-microsoft-com:mac:vml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772" y="6181922"/>
                <a:ext cx="732829" cy="30777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4193366" y="6191757"/>
                <a:ext cx="6334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=9</m:t>
                      </m:r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 xmlns:mv="urn:schemas-microsoft-com:mac:vml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366" y="6191757"/>
                <a:ext cx="633443" cy="30777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3694229" y="6199356"/>
                <a:ext cx="6334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=8</m:t>
                      </m:r>
                    </m:oMath>
                  </m:oMathPara>
                </a14:m>
                <a:endParaRPr lang="en-US" sz="1400" dirty="0">
                  <a:solidFill>
                    <a:schemeClr val="accent1"/>
                  </a:solidFill>
                </a:endParaRPr>
              </a:p>
            </p:txBody>
          </p:sp>
        </mc:Choice>
        <mc:Fallback xmlns="" xmlns:mv="urn:schemas-microsoft-com:mac:vml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229" y="6199356"/>
                <a:ext cx="633443" cy="30777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Straight Connector 95"/>
          <p:cNvCxnSpPr/>
          <p:nvPr/>
        </p:nvCxnSpPr>
        <p:spPr>
          <a:xfrm rot="5400000">
            <a:off x="7356476" y="4952206"/>
            <a:ext cx="25908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0079-1167-4D17-9565-5D17D16A2E3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3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Objectives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7199"/>
          </a:xfrm>
        </p:spPr>
        <p:txBody>
          <a:bodyPr/>
          <a:lstStyle/>
          <a:p>
            <a:pPr marL="457200" lvl="1" indent="0" algn="ctr">
              <a:buNone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Overall Energy Expenditure </a:t>
            </a:r>
            <a:r>
              <a:rPr lang="en-US" b="1" dirty="0" smtClean="0">
                <a:latin typeface="Helvetica" pitchFamily="34" charset="0"/>
                <a:cs typeface="Helvetica" pitchFamily="34" charset="0"/>
              </a:rPr>
              <a:t>minimized</a:t>
            </a:r>
          </a:p>
        </p:txBody>
      </p:sp>
      <p:pic>
        <p:nvPicPr>
          <p:cNvPr id="16386" name="Picture 2" descr="D:\dropbox-folder\My Dropbox\complexity506\presentation\cpu_colle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95600"/>
            <a:ext cx="3857625" cy="2895600"/>
          </a:xfrm>
          <a:prstGeom prst="rect">
            <a:avLst/>
          </a:prstGeom>
          <a:noFill/>
        </p:spPr>
      </p:pic>
      <p:pic>
        <p:nvPicPr>
          <p:cNvPr id="16387" name="Picture 3" descr="D:\dropbox-folder\My Dropbox\complexity506\presentation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124200"/>
            <a:ext cx="3779520" cy="2438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0" y="2590800"/>
            <a:ext cx="152400" cy="327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114800" y="4038600"/>
            <a:ext cx="381000" cy="3048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4800600" y="4038600"/>
            <a:ext cx="381000" cy="304800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2071173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b="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Wingdings" pitchFamily="2" charset="2"/>
              <a:buNone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Quality of Service Score </a:t>
            </a:r>
            <a:r>
              <a:rPr lang="en-US" b="1" dirty="0" smtClean="0">
                <a:latin typeface="Helvetica" pitchFamily="34" charset="0"/>
                <a:cs typeface="Helvetica" pitchFamily="34" charset="0"/>
              </a:rPr>
              <a:t>achieved</a:t>
            </a:r>
            <a:endParaRPr lang="en-US" b="1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0079-1167-4D17-9565-5D17D16A2E3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5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Offline Dynamic Program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Enumerate platform configurations</a:t>
            </a:r>
          </a:p>
          <a:p>
            <a:pPr lvl="1"/>
            <a:r>
              <a:rPr lang="en-US" dirty="0" smtClean="0"/>
              <a:t>Iterate through tasks</a:t>
            </a:r>
          </a:p>
          <a:p>
            <a:pPr lvl="2"/>
            <a:r>
              <a:rPr lang="en-US" dirty="0" smtClean="0"/>
              <a:t>Assign tasks to processors</a:t>
            </a:r>
          </a:p>
          <a:p>
            <a:pPr lvl="2"/>
            <a:r>
              <a:rPr lang="en-US" dirty="0" smtClean="0"/>
              <a:t>Build state space per task from states of previous task</a:t>
            </a:r>
          </a:p>
          <a:p>
            <a:pPr lvl="2"/>
            <a:r>
              <a:rPr lang="en-US" dirty="0" smtClean="0"/>
              <a:t>The solution is the state of last task</a:t>
            </a:r>
            <a:endParaRPr lang="en-US" dirty="0"/>
          </a:p>
        </p:txBody>
      </p:sp>
      <p:pic>
        <p:nvPicPr>
          <p:cNvPr id="12290" name="Picture 2" descr="E:\dropbox-folder\My Dropbox\complexity506\presentation\Msn-Buddy-Offlin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2781" y="4215925"/>
            <a:ext cx="2438400" cy="24384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0079-1167-4D17-9565-5D17D16A2E3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4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E:\dropbox-folder\My Dropbox\complexity506\presentation\h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8400" y="3581400"/>
            <a:ext cx="4165600" cy="3124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Problems are NP-Hard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</a:rPr>
              <a:t>Reduction from </a:t>
            </a:r>
            <a:r>
              <a:rPr lang="en-US" b="1" dirty="0" smtClean="0">
                <a:latin typeface="Helvetica" pitchFamily="34" charset="0"/>
              </a:rPr>
              <a:t>Bin-Packing</a:t>
            </a:r>
            <a:r>
              <a:rPr lang="en-US" dirty="0" smtClean="0">
                <a:latin typeface="Helvetica" pitchFamily="34" charset="0"/>
              </a:rPr>
              <a:t> and </a:t>
            </a:r>
            <a:r>
              <a:rPr lang="en-US" b="1" dirty="0" smtClean="0">
                <a:latin typeface="Helvetica" pitchFamily="34" charset="0"/>
              </a:rPr>
              <a:t>PARTITION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Helvetica" pitchFamily="34" charset="0"/>
              </a:rPr>
              <a:t>Bin-Packing (decision)</a:t>
            </a:r>
            <a:r>
              <a:rPr lang="en-US" b="1" dirty="0" smtClean="0">
                <a:latin typeface="Helvetica" pitchFamily="34" charset="0"/>
              </a:rPr>
              <a:t>: STRONGLY NP-Complete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Helvetica" pitchFamily="34" charset="0"/>
              </a:rPr>
              <a:t>PARTITION (decision)</a:t>
            </a:r>
            <a:r>
              <a:rPr lang="en-US" b="1" dirty="0" smtClean="0">
                <a:latin typeface="Helvetica" pitchFamily="34" charset="0"/>
              </a:rPr>
              <a:t>: NP-Complete in the ordinary (weak) sense</a:t>
            </a:r>
            <a:endParaRPr lang="en-US" dirty="0" smtClean="0">
              <a:latin typeface="Helvetica" pitchFamily="34" charset="0"/>
            </a:endParaRPr>
          </a:p>
          <a:p>
            <a:pPr>
              <a:buNone/>
            </a:pPr>
            <a:endParaRPr lang="en-US" dirty="0" smtClean="0">
              <a:latin typeface="Helvetica" pitchFamily="34" charset="0"/>
            </a:endParaRPr>
          </a:p>
          <a:p>
            <a:endParaRPr lang="en-US" dirty="0">
              <a:latin typeface="Helvetic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0079-1167-4D17-9565-5D17D16A2E3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41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State space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</a:rPr>
              <a:t>Each task maintains a set of states</a:t>
            </a:r>
          </a:p>
          <a:p>
            <a:r>
              <a:rPr lang="en-US" dirty="0" smtClean="0">
                <a:latin typeface="Helvetica" pitchFamily="34" charset="0"/>
              </a:rPr>
              <a:t>State is a </a:t>
            </a:r>
            <a:r>
              <a:rPr lang="en-US" i="1" dirty="0" smtClean="0">
                <a:solidFill>
                  <a:srgbClr val="FF0000"/>
                </a:solidFill>
                <a:latin typeface="Helvetica" pitchFamily="34" charset="0"/>
              </a:rPr>
              <a:t>partial feasible schedule</a:t>
            </a:r>
            <a:r>
              <a:rPr lang="en-US" i="1" dirty="0" smtClean="0">
                <a:latin typeface="Helvetica" pitchFamily="34" charset="0"/>
              </a:rPr>
              <a:t> </a:t>
            </a:r>
            <a:r>
              <a:rPr lang="en-US" dirty="0" smtClean="0">
                <a:latin typeface="Helvetica" pitchFamily="34" charset="0"/>
              </a:rPr>
              <a:t>up to current task across all processors.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990600" y="4724400"/>
            <a:ext cx="7239000" cy="1828800"/>
            <a:chOff x="990600" y="3962400"/>
            <a:chExt cx="7239000" cy="1828800"/>
          </a:xfrm>
        </p:grpSpPr>
        <p:sp>
          <p:nvSpPr>
            <p:cNvPr id="4" name="Rectangle 3"/>
            <p:cNvSpPr/>
            <p:nvPr/>
          </p:nvSpPr>
          <p:spPr>
            <a:xfrm>
              <a:off x="1143000" y="5257800"/>
              <a:ext cx="914400" cy="5334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T1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971800" y="5638800"/>
              <a:ext cx="9144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057400" y="5486400"/>
              <a:ext cx="914400" cy="3048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T2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5029200"/>
              <a:ext cx="9144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T3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57400" y="4953000"/>
              <a:ext cx="914400" cy="5334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T5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57400" y="4953000"/>
              <a:ext cx="914400" cy="1524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T8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 rot="10800000" flipV="1">
              <a:off x="2971800" y="5410200"/>
              <a:ext cx="914400" cy="2286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971800" y="4800600"/>
              <a:ext cx="914400" cy="6096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T7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 flipH="1" flipV="1">
              <a:off x="228600" y="48768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990600" y="3962400"/>
              <a:ext cx="304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5486400" y="5257800"/>
              <a:ext cx="914400" cy="5334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T1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315200" y="5638800"/>
              <a:ext cx="9144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400800" y="5486400"/>
              <a:ext cx="914400" cy="3048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T2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486400" y="5029200"/>
              <a:ext cx="9144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T3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400800" y="4953000"/>
              <a:ext cx="914400" cy="5334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T5</a:t>
              </a: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486400" y="4038600"/>
              <a:ext cx="914400" cy="990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T8</a:t>
              </a: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 rot="10800000" flipV="1">
              <a:off x="7315200" y="5410200"/>
              <a:ext cx="914400" cy="2286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315200" y="4800600"/>
              <a:ext cx="914400" cy="6096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T7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 rot="5400000" flipH="1" flipV="1">
              <a:off x="4572000" y="48768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334000" y="3962400"/>
              <a:ext cx="304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Oval 33"/>
          <p:cNvSpPr/>
          <p:nvPr/>
        </p:nvSpPr>
        <p:spPr>
          <a:xfrm>
            <a:off x="3505200" y="3429000"/>
            <a:ext cx="19050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" pitchFamily="34" charset="0"/>
              </a:rPr>
              <a:t>T8</a:t>
            </a:r>
            <a:endParaRPr lang="en-US" dirty="0">
              <a:latin typeface="Helvetica" pitchFamily="34" charset="0"/>
            </a:endParaRPr>
          </a:p>
        </p:txBody>
      </p:sp>
      <p:cxnSp>
        <p:nvCxnSpPr>
          <p:cNvPr id="36" name="Straight Arrow Connector 35"/>
          <p:cNvCxnSpPr>
            <a:stCxn id="34" idx="3"/>
            <a:endCxn id="11" idx="0"/>
          </p:cNvCxnSpPr>
          <p:nvPr/>
        </p:nvCxnSpPr>
        <p:spPr>
          <a:xfrm rot="5400000">
            <a:off x="2234034" y="4164852"/>
            <a:ext cx="1830715" cy="12695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4" idx="5"/>
            <a:endCxn id="28" idx="0"/>
          </p:cNvCxnSpPr>
          <p:nvPr/>
        </p:nvCxnSpPr>
        <p:spPr>
          <a:xfrm rot="16200000" flipH="1">
            <a:off x="5079252" y="3936251"/>
            <a:ext cx="916315" cy="8123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132759" y="4157775"/>
                <a:ext cx="3995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 xmlns:mv="urn:schemas-microsoft-com:mac:vml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759" y="4157775"/>
                <a:ext cx="399597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656567" y="4157775"/>
                <a:ext cx="4028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 xmlns:mv="urn:schemas-microsoft-com:mac:vml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567" y="4157775"/>
                <a:ext cx="402866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943201" y="4355068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 xmlns:mv="urn:schemas-microsoft-com:mac:vml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201" y="4355068"/>
                <a:ext cx="365806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302927" y="4355068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 xmlns:mv="urn:schemas-microsoft-com:mac:vml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927" y="4355068"/>
                <a:ext cx="36580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0079-1167-4D17-9565-5D17D16A2E3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15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Trimming the state space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571999"/>
            <a:ext cx="842502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800" dirty="0" smtClean="0">
                <a:latin typeface="Helvetica" pitchFamily="34" charset="0"/>
              </a:rPr>
              <a:t>How to bring down the </a:t>
            </a:r>
            <a:r>
              <a:rPr lang="en-US" sz="2800" b="1" dirty="0" smtClean="0">
                <a:latin typeface="Helvetica" pitchFamily="34" charset="0"/>
              </a:rPr>
              <a:t>size of</a:t>
            </a:r>
            <a:br>
              <a:rPr lang="en-US" sz="2800" b="1" dirty="0" smtClean="0">
                <a:latin typeface="Helvetica" pitchFamily="34" charset="0"/>
              </a:rPr>
            </a:br>
            <a:r>
              <a:rPr lang="en-US" sz="2800" b="1" dirty="0" smtClean="0">
                <a:latin typeface="Helvetica" pitchFamily="34" charset="0"/>
              </a:rPr>
              <a:t>the state space to polynomial</a:t>
            </a:r>
            <a:r>
              <a:rPr lang="en-US" sz="2800" dirty="0" smtClean="0">
                <a:latin typeface="Helvetica" pitchFamily="34" charset="0"/>
              </a:rPr>
              <a:t>, while controlling the </a:t>
            </a:r>
            <a:r>
              <a:rPr lang="en-US" sz="2800" b="1" dirty="0" smtClean="0">
                <a:latin typeface="Helvetica" pitchFamily="34" charset="0"/>
              </a:rPr>
              <a:t>error propagation</a:t>
            </a:r>
            <a:r>
              <a:rPr lang="en-US" sz="2800" dirty="0" smtClean="0">
                <a:latin typeface="Helvetica" pitchFamily="34" charset="0"/>
              </a:rPr>
              <a:t> ?</a:t>
            </a:r>
          </a:p>
          <a:p>
            <a:endParaRPr lang="en-US" dirty="0"/>
          </a:p>
        </p:txBody>
      </p:sp>
      <p:pic>
        <p:nvPicPr>
          <p:cNvPr id="7" name="Picture 2" descr="D:\dropbox-folder\Dropbox\Thesis\presentation\alpaca_shav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51898"/>
            <a:ext cx="41402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0079-1167-4D17-9565-5D17D16A2E3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elvetica" pitchFamily="34" charset="0"/>
              </a:rPr>
              <a:t>Measure of </a:t>
            </a:r>
            <a:r>
              <a:rPr lang="en-US" b="1" dirty="0" smtClean="0">
                <a:latin typeface="Helvetica" pitchFamily="34" charset="0"/>
              </a:rPr>
              <a:t>nearness</a:t>
            </a:r>
            <a:r>
              <a:rPr lang="en-US" dirty="0" smtClean="0">
                <a:latin typeface="Helvetica" pitchFamily="34" charset="0"/>
              </a:rPr>
              <a:t>:</a:t>
            </a:r>
            <a:r>
              <a:rPr lang="en-US" dirty="0">
                <a:latin typeface="Helvetica" pitchFamily="34" charset="0"/>
              </a:rPr>
              <a:t> </a:t>
            </a:r>
            <a:r>
              <a:rPr lang="en-US" dirty="0" smtClean="0">
                <a:latin typeface="Helvetica" pitchFamily="34" charset="0"/>
              </a:rPr>
              <a:t>Delta-close states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90800" y="2590800"/>
                <a:ext cx="3501151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Sup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Δ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  <m:sub/>
                            <m:sup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bSup>
                          <m:r>
                            <a:rPr lang="en-US" sz="2800" b="0" i="1" smtClean="0">
                              <a:latin typeface="Cambria Math"/>
                            </a:rPr>
                            <m:t>≤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𝑗</m:t>
                          </m:r>
                        </m:sub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p>
                      </m:sSubSup>
                      <m:r>
                        <a:rPr lang="en-US" sz="2800" b="0" i="1" smtClean="0">
                          <a:latin typeface="Cambria Math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Δ</m:t>
                      </m:r>
                      <m:sSubSup>
                        <m:sSub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  <m:sub/>
                        <m:sup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 xmlns:mv="urn:schemas-microsoft-com:mac:vml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2590800"/>
                <a:ext cx="3501151" cy="8989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59330" y="4038600"/>
                <a:ext cx="6625339" cy="827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𝑁𝑒𝑒𝑑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𝑡𝑜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𝑐h𝑜𝑜𝑠𝑒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Δ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𝑝𝑟𝑜𝑝𝑒𝑟𝑙𝑦</m:t>
                      </m:r>
                      <m:r>
                        <a:rPr lang="en-US" sz="2800" b="0" i="1" smtClean="0">
                          <a:latin typeface="Cambria Math"/>
                        </a:rPr>
                        <m:t> →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</a:rPr>
                                <m:t>𝜖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 xmlns:mv="urn:schemas-microsoft-com:mac:vml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330" y="4038600"/>
                <a:ext cx="6625339" cy="8274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0079-1167-4D17-9565-5D17D16A2E3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7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94488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Helvetica" pitchFamily="34" charset="0"/>
              </a:rPr>
              <a:t>State Space partitioned into </a:t>
            </a:r>
            <a:r>
              <a:rPr lang="en-US" dirty="0" smtClean="0">
                <a:solidFill>
                  <a:schemeClr val="tx1"/>
                </a:solidFill>
                <a:latin typeface="Helvetica" pitchFamily="34" charset="0"/>
              </a:rPr>
              <a:t>  </a:t>
            </a:r>
            <a:r>
              <a:rPr lang="en-US" b="1" dirty="0" smtClean="0">
                <a:solidFill>
                  <a:schemeClr val="tx1"/>
                </a:solidFill>
                <a:latin typeface="Helvetica" pitchFamily="34" charset="0"/>
              </a:rPr>
              <a:t>-Boxes</a:t>
            </a:r>
            <a:endParaRPr lang="en-US" b="1" dirty="0">
              <a:solidFill>
                <a:schemeClr val="tx1"/>
              </a:solidFill>
              <a:latin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Helvetica" pitchFamily="34" charset="0"/>
              </a:rPr>
              <a:t>	</a:t>
            </a:r>
            <a:endParaRPr lang="en-US" sz="2400" dirty="0">
              <a:latin typeface="Helvetica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5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5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5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58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60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6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6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66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68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7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7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74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76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78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Flowchart: Extract 4"/>
          <p:cNvSpPr/>
          <p:nvPr/>
        </p:nvSpPr>
        <p:spPr>
          <a:xfrm>
            <a:off x="4089929" y="5607348"/>
            <a:ext cx="1166283" cy="1026809"/>
          </a:xfrm>
          <a:prstGeom prst="flowChartExtract">
            <a:avLst/>
          </a:prstGeom>
          <a:solidFill>
            <a:schemeClr val="accent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Extract 5"/>
          <p:cNvSpPr/>
          <p:nvPr/>
        </p:nvSpPr>
        <p:spPr>
          <a:xfrm>
            <a:off x="7389804" y="4080701"/>
            <a:ext cx="1657350" cy="1459149"/>
          </a:xfrm>
          <a:prstGeom prst="flowChartExtract">
            <a:avLst/>
          </a:prstGeom>
          <a:solidFill>
            <a:schemeClr val="accent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lowchart: Extract 3"/>
          <p:cNvSpPr/>
          <p:nvPr/>
        </p:nvSpPr>
        <p:spPr>
          <a:xfrm>
            <a:off x="97814" y="3953753"/>
            <a:ext cx="2087033" cy="1837447"/>
          </a:xfrm>
          <a:prstGeom prst="flowChartExtract">
            <a:avLst/>
          </a:prstGeom>
          <a:solidFill>
            <a:schemeClr val="accent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915" name="Picture 3" descr="D:\dropbox-folder\My Dropbox\complexity506\presentation\n11lmc_noa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5228" y="1661929"/>
            <a:ext cx="4615685" cy="3461764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068704" y="250208"/>
                <a:ext cx="67839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Δ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 xmlns:mv="urn:schemas-microsoft-com:mac:vml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8704" y="250208"/>
                <a:ext cx="678391" cy="7694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stCxn id="38915" idx="1"/>
            <a:endCxn id="4" idx="0"/>
          </p:cNvCxnSpPr>
          <p:nvPr/>
        </p:nvCxnSpPr>
        <p:spPr>
          <a:xfrm flipH="1">
            <a:off x="1141331" y="3392811"/>
            <a:ext cx="1223897" cy="56094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38915" idx="2"/>
            <a:endCxn id="5" idx="0"/>
          </p:cNvCxnSpPr>
          <p:nvPr/>
        </p:nvCxnSpPr>
        <p:spPr>
          <a:xfrm>
            <a:off x="4673071" y="5123693"/>
            <a:ext cx="0" cy="48365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38915" idx="3"/>
            <a:endCxn id="6" idx="0"/>
          </p:cNvCxnSpPr>
          <p:nvPr/>
        </p:nvCxnSpPr>
        <p:spPr>
          <a:xfrm>
            <a:off x="6980913" y="3392811"/>
            <a:ext cx="1237566" cy="6878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24700" y="4122820"/>
                <a:ext cx="700128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,16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 xmlns:mv="urn:schemas-microsoft-com:mac:vml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700" y="4122820"/>
                <a:ext cx="700128" cy="381515"/>
              </a:xfrm>
              <a:prstGeom prst="rect">
                <a:avLst/>
              </a:prstGeom>
              <a:blipFill rotWithShape="1">
                <a:blip r:embed="rId4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053151" y="4717556"/>
                <a:ext cx="700128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,11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 xmlns:mv="urn:schemas-microsoft-com:mac:vml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151" y="4717556"/>
                <a:ext cx="700128" cy="381515"/>
              </a:xfrm>
              <a:prstGeom prst="rect">
                <a:avLst/>
              </a:prstGeom>
              <a:blipFill rotWithShape="1">
                <a:blip r:embed="rId5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269579" y="5143018"/>
                <a:ext cx="700128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,10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 xmlns:mv="urn:schemas-microsoft-com:mac:vml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79" y="5143018"/>
                <a:ext cx="700128" cy="381515"/>
              </a:xfrm>
              <a:prstGeom prst="rect">
                <a:avLst/>
              </a:prstGeom>
              <a:blipFill rotWithShape="1">
                <a:blip r:embed="rId6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76564" y="4716928"/>
                <a:ext cx="602344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 xmlns:mv="urn:schemas-microsoft-com:mac:vml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64" y="4716928"/>
                <a:ext cx="602344" cy="381515"/>
              </a:xfrm>
              <a:prstGeom prst="rect">
                <a:avLst/>
              </a:prstGeom>
              <a:blipFill rotWithShape="1">
                <a:blip r:embed="rId7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108392" y="5398484"/>
                <a:ext cx="602344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 xmlns:mv="urn:schemas-microsoft-com:mac:vml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392" y="5398484"/>
                <a:ext cx="602344" cy="381515"/>
              </a:xfrm>
              <a:prstGeom prst="rect">
                <a:avLst/>
              </a:prstGeom>
              <a:blipFill rotWithShape="1">
                <a:blip r:embed="rId8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126835" y="5375280"/>
                <a:ext cx="700128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,15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 xmlns:mv="urn:schemas-microsoft-com:mac:vml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35" y="5375280"/>
                <a:ext cx="700128" cy="381515"/>
              </a:xfrm>
              <a:prstGeom prst="rect">
                <a:avLst/>
              </a:prstGeom>
              <a:blipFill rotWithShape="1">
                <a:blip r:embed="rId9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635412" y="4466515"/>
                <a:ext cx="597535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,9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 xmlns:mv="urn:schemas-microsoft-com:mac:vml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12" y="4466515"/>
                <a:ext cx="597535" cy="381515"/>
              </a:xfrm>
              <a:prstGeom prst="rect">
                <a:avLst/>
              </a:prstGeom>
              <a:blipFill rotWithShape="1">
                <a:blip r:embed="rId10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900909" y="4963369"/>
                <a:ext cx="602344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 xmlns:mv="urn:schemas-microsoft-com:mac:vml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909" y="4963369"/>
                <a:ext cx="602344" cy="381515"/>
              </a:xfrm>
              <a:prstGeom prst="rect">
                <a:avLst/>
              </a:prstGeom>
              <a:blipFill rotWithShape="1">
                <a:blip r:embed="rId11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781693" y="5184856"/>
                <a:ext cx="602344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,8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 xmlns:mv="urn:schemas-microsoft-com:mac:vml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693" y="5184856"/>
                <a:ext cx="602344" cy="381515"/>
              </a:xfrm>
              <a:prstGeom prst="rect">
                <a:avLst/>
              </a:prstGeom>
              <a:blipFill rotWithShape="1">
                <a:blip r:embed="rId12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25536" y="5404750"/>
                <a:ext cx="700128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,13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 xmlns:mv="urn:schemas-microsoft-com:mac:vml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536" y="5404750"/>
                <a:ext cx="700128" cy="381515"/>
              </a:xfrm>
              <a:prstGeom prst="rect">
                <a:avLst/>
              </a:prstGeom>
              <a:blipFill rotWithShape="1">
                <a:blip r:embed="rId13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11796" y="4920634"/>
                <a:ext cx="700128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,17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 xmlns:mv="urn:schemas-microsoft-com:mac:vml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96" y="4920634"/>
                <a:ext cx="700128" cy="381515"/>
              </a:xfrm>
              <a:prstGeom prst="rect">
                <a:avLst/>
              </a:prstGeom>
              <a:blipFill rotWithShape="1">
                <a:blip r:embed="rId14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977018" y="4445310"/>
                <a:ext cx="700128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,18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 xmlns:mv="urn:schemas-microsoft-com:mac:vml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018" y="4445310"/>
                <a:ext cx="700128" cy="381515"/>
              </a:xfrm>
              <a:prstGeom prst="rect">
                <a:avLst/>
              </a:prstGeom>
              <a:blipFill rotWithShape="1">
                <a:blip r:embed="rId15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1341339" y="4969071"/>
                <a:ext cx="602344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 xmlns:mv="urn:schemas-microsoft-com:mac:vml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339" y="4969071"/>
                <a:ext cx="602344" cy="381515"/>
              </a:xfrm>
              <a:prstGeom prst="rect">
                <a:avLst/>
              </a:prstGeom>
              <a:blipFill rotWithShape="1">
                <a:blip r:embed="rId16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1335540" y="5203592"/>
                <a:ext cx="700128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,22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 xmlns:mv="urn:schemas-microsoft-com:mac:vml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540" y="5203592"/>
                <a:ext cx="700128" cy="381515"/>
              </a:xfrm>
              <a:prstGeom prst="rect">
                <a:avLst/>
              </a:prstGeom>
              <a:blipFill rotWithShape="1">
                <a:blip r:embed="rId17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1564825" y="5408161"/>
                <a:ext cx="700128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,20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 xmlns:mv="urn:schemas-microsoft-com:mac:vml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825" y="5408161"/>
                <a:ext cx="700128" cy="381515"/>
              </a:xfrm>
              <a:prstGeom prst="rect">
                <a:avLst/>
              </a:prstGeom>
              <a:blipFill rotWithShape="1">
                <a:blip r:embed="rId18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7898128" y="4331959"/>
                <a:ext cx="695319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,19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 xmlns:mv="urn:schemas-microsoft-com:mac:vml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8128" y="4331959"/>
                <a:ext cx="695319" cy="381515"/>
              </a:xfrm>
              <a:prstGeom prst="rect">
                <a:avLst/>
              </a:prstGeom>
              <a:blipFill rotWithShape="1">
                <a:blip r:embed="rId19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4571885" y="6216661"/>
                <a:ext cx="700128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,21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 xmlns:mv="urn:schemas-microsoft-com:mac:vml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885" y="6216661"/>
                <a:ext cx="700128" cy="381515"/>
              </a:xfrm>
              <a:prstGeom prst="rect">
                <a:avLst/>
              </a:prstGeom>
              <a:blipFill rotWithShape="1">
                <a:blip r:embed="rId20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323006" y="5799478"/>
                <a:ext cx="700128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,12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 xmlns:mv="urn:schemas-microsoft-com:mac:vml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006" y="5799478"/>
                <a:ext cx="700128" cy="381515"/>
              </a:xfrm>
              <a:prstGeom prst="rect">
                <a:avLst/>
              </a:prstGeom>
              <a:blipFill rotWithShape="1">
                <a:blip r:embed="rId21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4153301" y="6189271"/>
                <a:ext cx="602344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 xmlns:mv="urn:schemas-microsoft-com:mac:vml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301" y="6189271"/>
                <a:ext cx="602344" cy="381515"/>
              </a:xfrm>
              <a:prstGeom prst="rect">
                <a:avLst/>
              </a:prstGeom>
              <a:blipFill rotWithShape="1">
                <a:blip r:embed="rId22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7739489" y="4683379"/>
                <a:ext cx="602344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,7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 xmlns:mv="urn:schemas-microsoft-com:mac:vml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9489" y="4683379"/>
                <a:ext cx="602344" cy="381515"/>
              </a:xfrm>
              <a:prstGeom prst="rect">
                <a:avLst/>
              </a:prstGeom>
              <a:blipFill rotWithShape="1">
                <a:blip r:embed="rId23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7616135" y="5111391"/>
                <a:ext cx="602344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 xmlns:mv="urn:schemas-microsoft-com:mac:vml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6135" y="5111391"/>
                <a:ext cx="602344" cy="381515"/>
              </a:xfrm>
              <a:prstGeom prst="rect">
                <a:avLst/>
              </a:prstGeom>
              <a:blipFill rotWithShape="1">
                <a:blip r:embed="rId24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8150111" y="4774055"/>
                <a:ext cx="700128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,13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 xmlns:mv="urn:schemas-microsoft-com:mac:vml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0111" y="4774055"/>
                <a:ext cx="700128" cy="381515"/>
              </a:xfrm>
              <a:prstGeom prst="rect">
                <a:avLst/>
              </a:prstGeom>
              <a:blipFill rotWithShape="1">
                <a:blip r:embed="rId25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8138808" y="5097162"/>
                <a:ext cx="700128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,14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 xmlns:mv="urn:schemas-microsoft-com:mac:vml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808" y="5097162"/>
                <a:ext cx="700128" cy="381515"/>
              </a:xfrm>
              <a:prstGeom prst="rect">
                <a:avLst/>
              </a:prstGeom>
              <a:blipFill rotWithShape="1">
                <a:blip r:embed="rId26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0079-1167-4D17-9565-5D17D16A2E3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5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elvetica" pitchFamily="34" charset="0"/>
              </a:rPr>
              <a:t>Choose the </a:t>
            </a:r>
            <a:r>
              <a:rPr lang="en-US" b="1" dirty="0" smtClean="0">
                <a:latin typeface="Helvetica" pitchFamily="34" charset="0"/>
              </a:rPr>
              <a:t>dominating</a:t>
            </a:r>
            <a:r>
              <a:rPr lang="en-US" dirty="0" smtClean="0">
                <a:latin typeface="Helvetica" pitchFamily="34" charset="0"/>
              </a:rPr>
              <a:t> state in each    -box</a:t>
            </a:r>
            <a:endParaRPr lang="en-US" dirty="0">
              <a:latin typeface="Helvetica" pitchFamily="34" charset="0"/>
            </a:endParaRPr>
          </a:p>
        </p:txBody>
      </p:sp>
      <p:pic>
        <p:nvPicPr>
          <p:cNvPr id="7170" name="Picture 2" descr="E:\dropbox-folder\My Dropbox\complexity506\presentation\domination-copy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251213" y="2308154"/>
            <a:ext cx="6793190" cy="4525963"/>
          </a:xfrm>
          <a:prstGeom prst="rect">
            <a:avLst/>
          </a:prstGeom>
          <a:noFill/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38200" y="43434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5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Picture 3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34340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293592" y="291152"/>
                <a:ext cx="60625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latin typeface="Cambria Math"/>
                        </a:rPr>
                        <m:t>Δ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 xmlns:mv="urn:schemas-microsoft-com:mac:vml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3592" y="291152"/>
                <a:ext cx="606256" cy="7078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 txBox="1">
            <a:spLocks/>
          </p:cNvSpPr>
          <p:nvPr/>
        </p:nvSpPr>
        <p:spPr>
          <a:xfrm>
            <a:off x="-153184" y="1295401"/>
            <a:ext cx="9601984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Helvetica" pitchFamily="34" charset="0"/>
              </a:rPr>
              <a:t>Dominating</a:t>
            </a:r>
            <a:r>
              <a:rPr lang="en-US" sz="2800" dirty="0" smtClean="0">
                <a:latin typeface="Helvetica" pitchFamily="34" charset="0"/>
              </a:rPr>
              <a:t>: has maximum </a:t>
            </a:r>
            <a:r>
              <a:rPr lang="en-US" sz="2800" dirty="0" smtClean="0">
                <a:solidFill>
                  <a:srgbClr val="C00000"/>
                </a:solidFill>
                <a:latin typeface="Helvetica" pitchFamily="34" charset="0"/>
              </a:rPr>
              <a:t>Reward</a:t>
            </a:r>
            <a:r>
              <a:rPr lang="en-US" sz="2800" dirty="0" smtClean="0">
                <a:latin typeface="Helvetica" pitchFamily="34" charset="0"/>
              </a:rPr>
              <a:t> value</a:t>
            </a:r>
            <a:endParaRPr lang="en-US" sz="2800" dirty="0">
              <a:latin typeface="Helvetic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0079-1167-4D17-9565-5D17D16A2E3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5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Results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19199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rgbClr val="0070C0"/>
                </a:solidFill>
              </a:rPr>
              <a:t>Quality of Solution</a:t>
            </a:r>
            <a:endParaRPr lang="en-US" sz="32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35026" y="2149720"/>
                <a:ext cx="425885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𝐸𝑛𝑒𝑟𝑔𝑦</m:t>
                      </m:r>
                      <m:r>
                        <a:rPr lang="en-US" sz="3200" b="0" i="1" smtClean="0"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𝜖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𝑂𝑃𝑇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026" y="2149720"/>
                <a:ext cx="4258858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3886200"/>
            <a:ext cx="440055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660" y="5059466"/>
            <a:ext cx="5333999" cy="541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281" y="6196719"/>
            <a:ext cx="5154423" cy="447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564676"/>
            <a:ext cx="2678186" cy="595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457200" y="3219594"/>
            <a:ext cx="8229600" cy="355254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b="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Running Time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0079-1167-4D17-9565-5D17D16A2E3F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8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ropbox-folder\Dropbox\Thesis\presentation\engineering_approximation_tshirt-p2358237126037544283m1d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37105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 Schemes vs. Heuristics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Approximation Algorithms	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i="1" dirty="0" smtClean="0"/>
              <a:t>Guaranteed</a:t>
            </a:r>
            <a:r>
              <a:rPr lang="en-US" dirty="0" smtClean="0"/>
              <a:t> worst case </a:t>
            </a:r>
            <a:r>
              <a:rPr lang="en-US" b="1" dirty="0" smtClean="0"/>
              <a:t>bounds</a:t>
            </a:r>
            <a:r>
              <a:rPr lang="en-US" dirty="0" smtClean="0"/>
              <a:t> on quality of solution</a:t>
            </a:r>
          </a:p>
          <a:p>
            <a:r>
              <a:rPr lang="en-US" dirty="0" smtClean="0"/>
              <a:t>Running time might be too large to be used in practice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Heuristics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Stochastic Local Search, greedy, …</a:t>
            </a:r>
          </a:p>
          <a:p>
            <a:r>
              <a:rPr lang="en-US" dirty="0" smtClean="0"/>
              <a:t>Hard to design “good” ones</a:t>
            </a:r>
          </a:p>
          <a:p>
            <a:r>
              <a:rPr lang="en-US" dirty="0" smtClean="0"/>
              <a:t>Hard to obtain guarantees on quality of returned solution</a:t>
            </a:r>
          </a:p>
          <a:p>
            <a:r>
              <a:rPr lang="en-US" dirty="0" smtClean="0"/>
              <a:t>Might converge quickly, depending on input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0079-1167-4D17-9565-5D17D16A2E3F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7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Heuristics for Bin Packing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0079-1167-4D17-9565-5D17D16A2E3F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4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Heuristics were hard to analyze </a:t>
            </a:r>
            <a:r>
              <a:rPr lang="en-US" dirty="0" smtClean="0">
                <a:sym typeface="Wingdings" pitchFamily="2" charset="2"/>
              </a:rPr>
              <a:t> </a:t>
            </a:r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1746913"/>
                <a:ext cx="8229600" cy="89847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Compute Energy Per Processor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for each task</a:t>
                </a:r>
              </a:p>
            </p:txBody>
          </p:sp>
        </mc:Choice>
        <mc:Fallback xmlns="" xmlns:mv="urn:schemas-microsoft-com:mac:vml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746913"/>
                <a:ext cx="8229600" cy="898478"/>
              </a:xfrm>
              <a:blipFill rotWithShape="1">
                <a:blip r:embed="rId3"/>
                <a:stretch>
                  <a:fillRect l="-1259"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2681785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b="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i="1" dirty="0" smtClean="0"/>
              <a:t>Pack the task with the smallest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550460" y="3332328"/>
                <a:ext cx="8229600" cy="153992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Wingdings" pitchFamily="2" charset="2"/>
                  <a:buChar char="§"/>
                  <a:defRPr sz="2800" b="0" kern="12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Wingdings" pitchFamily="2" charset="2"/>
                  <a:buChar char="§"/>
                  <a:defRPr sz="2000" kern="12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Wingdings" pitchFamily="2" charset="2"/>
                  <a:buChar char="§"/>
                  <a:defRPr sz="2000" kern="12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pitchFamily="2" charset="2"/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	(ENERGY Per Processor / Reward per same processor ) first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Font typeface="Wingdings" pitchFamily="2" charset="2"/>
                  <a:buNone/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			 if it fits that processor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  <a:sym typeface="Wingdings" pitchFamily="2" charset="2"/>
                  </a:rPr>
                  <a:t>			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≤…</m:t>
                    </m:r>
                  </m:oMath>
                </a14:m>
                <a:endParaRPr lang="en-US" sz="20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 xmlns:mv="urn:schemas-microsoft-com:mac:vml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60" y="3332328"/>
                <a:ext cx="8229600" cy="1539922"/>
              </a:xfrm>
              <a:prstGeom prst="rect">
                <a:avLst/>
              </a:prstGeom>
              <a:blipFill rotWithShape="1">
                <a:blip r:embed="rId4"/>
                <a:stretch>
                  <a:fillRect t="-118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 txBox="1">
            <a:spLocks/>
          </p:cNvSpPr>
          <p:nvPr/>
        </p:nvSpPr>
        <p:spPr>
          <a:xfrm>
            <a:off x="517478" y="1219200"/>
            <a:ext cx="8229600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b="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Go Greedy !</a:t>
            </a:r>
          </a:p>
          <a:p>
            <a:pPr marL="0" indent="0" algn="ctr"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2053" name="Picture 5" descr="D:\dropbox-folder\Dropbox\Thesis\presentation\Greedy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22" y="5103125"/>
            <a:ext cx="2125839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dropbox-folder\Dropbox\Thesis\presentation\fast-and-furiou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493" y="5285095"/>
            <a:ext cx="2397569" cy="15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Bader\Downloads\istockphoto_453710-sky-is-the-limi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285094"/>
            <a:ext cx="1896660" cy="159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0079-1167-4D17-9565-5D17D16A2E3F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3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Helvetica" pitchFamily="34" charset="0"/>
                <a:cs typeface="Helvetica" pitchFamily="34" charset="0"/>
              </a:rPr>
              <a:t>Was it Fun?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Thank you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0079-1167-4D17-9565-5D17D16A2E3F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0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Helvetica" pitchFamily="34" charset="0"/>
                <a:cs typeface="Helvetica" pitchFamily="34" charset="0"/>
              </a:rPr>
              <a:t>Approximability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Everywhere !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8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85" name="Rectangle 25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511158" y="3413788"/>
            <a:ext cx="6190379" cy="3265893"/>
            <a:chOff x="1511158" y="3413788"/>
            <a:chExt cx="6190379" cy="3265893"/>
          </a:xfrm>
        </p:grpSpPr>
        <p:grpSp>
          <p:nvGrpSpPr>
            <p:cNvPr id="15" name="Group 14"/>
            <p:cNvGrpSpPr/>
            <p:nvPr/>
          </p:nvGrpSpPr>
          <p:grpSpPr>
            <a:xfrm>
              <a:off x="1511158" y="3413788"/>
              <a:ext cx="6190379" cy="3265893"/>
              <a:chOff x="1102468" y="3175947"/>
              <a:chExt cx="6721895" cy="3682064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341116" y="3175947"/>
                <a:ext cx="6311966" cy="3682064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102468" y="3327372"/>
                <a:ext cx="2764599" cy="416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   (Problem </a:t>
                </a:r>
                <a:r>
                  <a:rPr lang="en-US" b="1" dirty="0" smtClean="0"/>
                  <a:t>I</a:t>
                </a:r>
                <a:r>
                  <a:rPr lang="en-US" dirty="0" smtClean="0"/>
                  <a:t>nstance)</a:t>
                </a:r>
                <a:endParaRPr lang="en-US" dirty="0"/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3352800" y="3733806"/>
                <a:ext cx="2209801" cy="914402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      Algorithm 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7" name="Elbow Connector 26"/>
              <p:cNvCxnSpPr>
                <a:stCxn id="51" idx="2"/>
                <a:endCxn id="23" idx="1"/>
              </p:cNvCxnSpPr>
              <p:nvPr/>
            </p:nvCxnSpPr>
            <p:spPr>
              <a:xfrm rot="16200000" flipH="1">
                <a:off x="2695164" y="3533370"/>
                <a:ext cx="447239" cy="868032"/>
              </a:xfrm>
              <a:prstGeom prst="bentConnector2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 rot="16200000" flipH="1">
                <a:off x="4264479" y="4874086"/>
                <a:ext cx="457201" cy="5442"/>
              </a:xfrm>
              <a:prstGeom prst="straightConnector1">
                <a:avLst/>
              </a:prstGeom>
              <a:ln w="2222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/>
              <p:cNvSpPr txBox="1"/>
              <p:nvPr/>
            </p:nvSpPr>
            <p:spPr>
              <a:xfrm>
                <a:off x="5065278" y="3337364"/>
                <a:ext cx="2759085" cy="416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          (</a:t>
                </a:r>
                <a:r>
                  <a:rPr lang="en-US" b="1" dirty="0" smtClean="0"/>
                  <a:t>e</a:t>
                </a:r>
                <a:r>
                  <a:rPr lang="en-US" dirty="0" smtClean="0"/>
                  <a:t>rror Factor)</a:t>
                </a:r>
                <a:endParaRPr lang="en-US" dirty="0"/>
              </a:p>
            </p:txBody>
          </p:sp>
          <p:cxnSp>
            <p:nvCxnSpPr>
              <p:cNvPr id="59" name="Shape 58"/>
              <p:cNvCxnSpPr>
                <a:stCxn id="47" idx="2"/>
                <a:endCxn id="23" idx="3"/>
              </p:cNvCxnSpPr>
              <p:nvPr/>
            </p:nvCxnSpPr>
            <p:spPr>
              <a:xfrm rot="5400000">
                <a:off x="5785088" y="3531274"/>
                <a:ext cx="437246" cy="882219"/>
              </a:xfrm>
              <a:prstGeom prst="bentConnector2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5462726" y="3307909"/>
                    <a:ext cx="926458" cy="4510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/>
                            </a:rPr>
                            <m:t>𝜖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 xmlns:mv="urn:schemas-microsoft-com:mac:vml"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62726" y="3307909"/>
                    <a:ext cx="926458" cy="451096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1269517" y="3307909"/>
                    <a:ext cx="416057" cy="4510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 xmlns:mv="urn:schemas-microsoft-com:mac:vml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69517" y="3307909"/>
                    <a:ext cx="416057" cy="451096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2065933" y="5557914"/>
                    <a:ext cx="5318215" cy="100495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𝑣𝑎𝑙𝑢𝑒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</m:d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𝑂𝑃𝑇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𝐼</m:t>
                                      </m:r>
                                    </m:e>
                                  </m:d>
                                </m:e>
                              </m:d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800" b="0" i="1" smtClean="0">
                                  <a:latin typeface="Cambria Math"/>
                                </a:rPr>
                                <m:t>max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 (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𝑣𝑎𝑙𝑢𝑒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𝑂𝑃𝑇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))</m:t>
                              </m:r>
                            </m:den>
                          </m:f>
                          <m:r>
                            <a:rPr lang="en-US" sz="2800" b="0" i="1" smtClean="0">
                              <a:latin typeface="Cambria Math"/>
                            </a:rPr>
                            <m:t>≤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𝜖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 xmlns:mv="urn:schemas-microsoft-com:mac:vml">
              <p:sp>
                <p:nvSpPr>
                  <p:cNvPr id="41" name="TextBox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65933" y="5557914"/>
                    <a:ext cx="5318215" cy="1004956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b="-616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3" name="Group 12"/>
              <p:cNvGrpSpPr/>
              <p:nvPr/>
            </p:nvGrpSpPr>
            <p:grpSpPr>
              <a:xfrm>
                <a:off x="3433207" y="4992856"/>
                <a:ext cx="2844183" cy="400111"/>
                <a:chOff x="3869315" y="4992856"/>
                <a:chExt cx="2844183" cy="40011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TextBox 41"/>
                    <p:cNvSpPr txBox="1"/>
                    <p:nvPr/>
                  </p:nvSpPr>
                  <p:spPr>
                    <a:xfrm>
                      <a:off x="3869315" y="4992856"/>
                      <a:ext cx="926458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smtClean="0">
                                <a:latin typeface="Cambria Math"/>
                              </a:rPr>
                              <m:t>𝑠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 xmlns:mv="urn:schemas-microsoft-com:mac:vml">
                <p:sp>
                  <p:nvSpPr>
                    <p:cNvPr id="42" name="TextBox 4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69315" y="4992856"/>
                      <a:ext cx="926458" cy="400110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3" name="TextBox 42"/>
                <p:cNvSpPr txBox="1"/>
                <p:nvPr/>
              </p:nvSpPr>
              <p:spPr>
                <a:xfrm>
                  <a:off x="4351299" y="5008245"/>
                  <a:ext cx="236219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(</a:t>
                  </a:r>
                  <a:r>
                    <a:rPr lang="en-US" b="1" dirty="0" smtClean="0"/>
                    <a:t>s</a:t>
                  </a:r>
                  <a:r>
                    <a:rPr lang="en-US" dirty="0" smtClean="0"/>
                    <a:t>olution)</a:t>
                  </a:r>
                  <a:endParaRPr lang="en-US" dirty="0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4765354" y="4112810"/>
                  <a:ext cx="85320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/>
                          </a:rPr>
                          <m:t>𝑨</m:t>
                        </m:r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5354" y="4112810"/>
                  <a:ext cx="853201" cy="4001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0079-1167-4D17-9565-5D17D16A2E3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126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Helvetica" pitchFamily="34" charset="0"/>
              </a:rPr>
              <a:t>PTAS:</a:t>
            </a:r>
            <a:r>
              <a:rPr lang="en-US" sz="2800" dirty="0" smtClean="0">
                <a:latin typeface="Helvetica" pitchFamily="34" charset="0"/>
              </a:rPr>
              <a:t>  </a:t>
            </a:r>
            <a:r>
              <a:rPr lang="en-US" sz="2400" dirty="0" smtClean="0">
                <a:latin typeface="Helvetica" pitchFamily="34" charset="0"/>
              </a:rPr>
              <a:t>running time poly in</a:t>
            </a:r>
          </a:p>
          <a:p>
            <a:endParaRPr lang="en-US" sz="2800" dirty="0" smtClean="0">
              <a:latin typeface="Helvetica" pitchFamily="34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Helvetica" pitchFamily="34" charset="0"/>
              </a:rPr>
              <a:t>FPTAS:</a:t>
            </a:r>
            <a:r>
              <a:rPr lang="en-US" sz="2800" dirty="0" smtClean="0">
                <a:latin typeface="Helvetica" pitchFamily="34" charset="0"/>
              </a:rPr>
              <a:t> </a:t>
            </a:r>
            <a:r>
              <a:rPr lang="en-US" sz="2400" dirty="0" smtClean="0">
                <a:latin typeface="Helvetica" pitchFamily="34" charset="0"/>
              </a:rPr>
              <a:t>running time poly in </a:t>
            </a:r>
            <a:endParaRPr lang="en-US" sz="2400" dirty="0">
              <a:latin typeface="Helvetic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266135" y="1355776"/>
                <a:ext cx="5097895" cy="1302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𝑆𝐼𝑍𝐸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𝐼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: </m:t>
                      </m:r>
                      <m:r>
                        <a:rPr lang="en-US" sz="2400" b="0" i="1" smtClean="0">
                          <a:latin typeface="Cambria Math"/>
                        </a:rPr>
                        <m:t>𝑐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𝜖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  <m:r>
                        <m:rPr>
                          <m:sty m:val="p"/>
                        </m:rPr>
                        <a:rPr lang="en-US" sz="2400" b="0" i="1" smtClean="0">
                          <a:latin typeface="Cambria Math"/>
                        </a:rPr>
                        <m:t>log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𝜖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r>
                        <a:rPr lang="en-US" sz="2400" i="1">
                          <a:latin typeface="Cambria Math"/>
                        </a:rPr>
                        <m:t>𝑑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</a:rPr>
                                    <m:t>𝜖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1/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𝜖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135" y="1355776"/>
                <a:ext cx="5097895" cy="130292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17548" y="2590800"/>
                <a:ext cx="4710148" cy="645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𝑆𝐼𝑍𝐸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𝐼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en-US" sz="2400" b="1" i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&amp;</m:t>
                    </m:r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𝜖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: </m:t>
                    </m:r>
                    <m:r>
                      <a:rPr lang="en-US" sz="2400" b="0" i="1" smtClean="0">
                        <a:latin typeface="Cambria Math"/>
                      </a:rPr>
                      <m:t>𝑐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𝜖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3.4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9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548" y="2590800"/>
                <a:ext cx="4710148" cy="64504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8160646" y="2631401"/>
            <a:ext cx="5309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Helvetica" pitchFamily="34" charset="0"/>
                <a:sym typeface="Wingdings" pitchFamily="2" charset="2"/>
              </a:rPr>
              <a:t>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2371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</a:rPr>
              <a:t>Mathematical Program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686" y="1371600"/>
            <a:ext cx="8209199" cy="476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0079-1167-4D17-9565-5D17D16A2E3F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0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dropbox-folder\Dropbox\Thesis\presentation\istockphoto_14530417-excellent-sco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718" y="4112863"/>
            <a:ext cx="2102614" cy="272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of Service (</a:t>
            </a:r>
            <a:r>
              <a:rPr lang="en-US" dirty="0" err="1" smtClean="0"/>
              <a:t>QoS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764" y="1518951"/>
            <a:ext cx="9448636" cy="685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/>
              <a:t>tolerable </a:t>
            </a:r>
            <a:r>
              <a:rPr lang="en-US" sz="2400" dirty="0" smtClean="0">
                <a:solidFill>
                  <a:schemeClr val="tx1"/>
                </a:solidFill>
              </a:rPr>
              <a:t>error          </a:t>
            </a:r>
            <a:r>
              <a:rPr lang="en-US" sz="2400" dirty="0" smtClean="0"/>
              <a:t>minimum</a:t>
            </a:r>
            <a:r>
              <a:rPr lang="en-US" sz="2400" dirty="0" smtClean="0">
                <a:solidFill>
                  <a:schemeClr val="tx1"/>
                </a:solidFill>
              </a:rPr>
              <a:t> precision required  </a:t>
            </a:r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-384" y="4213101"/>
            <a:ext cx="2920415" cy="2638075"/>
            <a:chOff x="-384" y="4213101"/>
            <a:chExt cx="2920415" cy="2638075"/>
          </a:xfrm>
        </p:grpSpPr>
        <p:grpSp>
          <p:nvGrpSpPr>
            <p:cNvPr id="4" name="Group 3"/>
            <p:cNvGrpSpPr/>
            <p:nvPr/>
          </p:nvGrpSpPr>
          <p:grpSpPr>
            <a:xfrm>
              <a:off x="304964" y="4213101"/>
              <a:ext cx="2105319" cy="2390195"/>
              <a:chOff x="304800" y="3590872"/>
              <a:chExt cx="2286000" cy="2581328"/>
            </a:xfrm>
          </p:grpSpPr>
          <p:pic>
            <p:nvPicPr>
              <p:cNvPr id="5" name="Picture 2" descr="C:\Users\bader\Desktop\thesis pics\5519742687_32254b94a1_b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800" y="3886200"/>
                <a:ext cx="2286000" cy="228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1465999" y="3590872"/>
                <a:ext cx="1091688" cy="631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Service </a:t>
                </a:r>
              </a:p>
              <a:p>
                <a:r>
                  <a:rPr lang="en-US" sz="1600" b="1" dirty="0" smtClean="0"/>
                  <a:t>provider</a:t>
                </a:r>
                <a:endParaRPr lang="en-US" sz="1600" b="1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33400" y="3886200"/>
                <a:ext cx="67486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Client</a:t>
                </a:r>
                <a:endParaRPr lang="en-US" sz="1600" b="1" dirty="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-384" y="6481844"/>
              <a:ext cx="2920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F0"/>
                  </a:solidFill>
                </a:rPr>
                <a:t>Service Level Agreement</a:t>
              </a:r>
              <a:endParaRPr lang="en-US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304964" y="2347415"/>
            <a:ext cx="8626229" cy="18656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b="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b="1" u="sng" dirty="0" smtClean="0">
                <a:solidFill>
                  <a:schemeClr val="tx1"/>
                </a:solidFill>
              </a:rPr>
              <a:t>Service Level Agreement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dirty="0" smtClean="0">
                <a:latin typeface="Gungsuh" pitchFamily="18" charset="-127"/>
                <a:ea typeface="Gungsuh" pitchFamily="18" charset="-127"/>
              </a:rPr>
              <a:t>The service will provide a </a:t>
            </a:r>
            <a:r>
              <a:rPr lang="en-US" i="1" dirty="0" smtClean="0">
                <a:latin typeface="Gungsuh" pitchFamily="18" charset="-127"/>
                <a:ea typeface="Gungsuh" pitchFamily="18" charset="-127"/>
              </a:rPr>
              <a:t>response</a:t>
            </a:r>
            <a:r>
              <a:rPr lang="en-US" dirty="0" smtClean="0">
                <a:latin typeface="Gungsuh" pitchFamily="18" charset="-127"/>
                <a:ea typeface="Gungsuh" pitchFamily="18" charset="-127"/>
              </a:rPr>
              <a:t> of within </a:t>
            </a:r>
            <a:r>
              <a:rPr lang="en-US" dirty="0" smtClean="0">
                <a:solidFill>
                  <a:schemeClr val="tx1"/>
                </a:solidFill>
                <a:latin typeface="Gungsuh" pitchFamily="18" charset="-127"/>
                <a:ea typeface="Gungsuh" pitchFamily="18" charset="-127"/>
              </a:rPr>
              <a:t>300ms</a:t>
            </a:r>
            <a:r>
              <a:rPr lang="en-US" dirty="0" smtClean="0">
                <a:latin typeface="Gungsuh" pitchFamily="18" charset="-127"/>
                <a:ea typeface="Gungsuh" pitchFamily="18" charset="-127"/>
              </a:rPr>
              <a:t> for </a:t>
            </a:r>
            <a:r>
              <a:rPr lang="en-US" dirty="0" smtClean="0">
                <a:solidFill>
                  <a:schemeClr val="tx1"/>
                </a:solidFill>
                <a:latin typeface="Gungsuh" pitchFamily="18" charset="-127"/>
                <a:ea typeface="Gungsuh" pitchFamily="18" charset="-127"/>
              </a:rPr>
              <a:t>99.9% </a:t>
            </a:r>
            <a:r>
              <a:rPr lang="en-US" dirty="0" smtClean="0">
                <a:latin typeface="Gungsuh" pitchFamily="18" charset="-127"/>
                <a:ea typeface="Gungsuh" pitchFamily="18" charset="-127"/>
              </a:rPr>
              <a:t>of its request for a </a:t>
            </a:r>
            <a:r>
              <a:rPr lang="en-US" i="1" dirty="0" smtClean="0">
                <a:latin typeface="Gungsuh" pitchFamily="18" charset="-127"/>
                <a:ea typeface="Gungsuh" pitchFamily="18" charset="-127"/>
              </a:rPr>
              <a:t>peak client load</a:t>
            </a:r>
            <a:r>
              <a:rPr lang="en-US" dirty="0" smtClean="0">
                <a:latin typeface="Gungsuh" pitchFamily="18" charset="-127"/>
                <a:ea typeface="Gungsuh" pitchFamily="18" charset="-127"/>
              </a:rPr>
              <a:t> of </a:t>
            </a:r>
            <a:r>
              <a:rPr lang="en-US" dirty="0" smtClean="0">
                <a:solidFill>
                  <a:schemeClr val="tx1"/>
                </a:solidFill>
                <a:latin typeface="Gungsuh" pitchFamily="18" charset="-127"/>
                <a:ea typeface="Gungsuh" pitchFamily="18" charset="-127"/>
              </a:rPr>
              <a:t>500</a:t>
            </a:r>
            <a:r>
              <a:rPr lang="en-US" dirty="0" smtClean="0">
                <a:latin typeface="Gungsuh" pitchFamily="18" charset="-127"/>
                <a:ea typeface="Gungsuh" pitchFamily="18" charset="-127"/>
              </a:rPr>
              <a:t> requests per second</a:t>
            </a:r>
            <a:endParaRPr lang="en-US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12" name="Left-Right Arrow 11"/>
          <p:cNvSpPr/>
          <p:nvPr/>
        </p:nvSpPr>
        <p:spPr>
          <a:xfrm>
            <a:off x="3776401" y="1697147"/>
            <a:ext cx="526055" cy="152400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0079-1167-4D17-9565-5D17D16A2E3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0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QoS</a:t>
            </a:r>
            <a:r>
              <a:rPr lang="en-US" dirty="0" smtClean="0"/>
              <a:t> example: Search Engines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229600" cy="99059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i="1" dirty="0" smtClean="0"/>
              <a:t>“</a:t>
            </a:r>
            <a:r>
              <a:rPr lang="en-US" i="1" dirty="0" err="1" smtClean="0"/>
              <a:t>Woongki</a:t>
            </a:r>
            <a:r>
              <a:rPr lang="en-US" i="1" dirty="0" smtClean="0"/>
              <a:t> </a:t>
            </a:r>
            <a:r>
              <a:rPr lang="en-US" i="1" dirty="0" err="1"/>
              <a:t>Baek</a:t>
            </a:r>
            <a:r>
              <a:rPr lang="en-US" i="1" dirty="0"/>
              <a:t> and </a:t>
            </a:r>
            <a:r>
              <a:rPr lang="en-US" i="1" dirty="0" err="1"/>
              <a:t>Trishul</a:t>
            </a:r>
            <a:r>
              <a:rPr lang="en-US" i="1" dirty="0"/>
              <a:t> M. </a:t>
            </a:r>
            <a:r>
              <a:rPr lang="en-US" i="1" dirty="0" err="1"/>
              <a:t>Chilimbi</a:t>
            </a:r>
            <a:r>
              <a:rPr lang="en-US" i="1" dirty="0"/>
              <a:t>. 2010. Green: a framework for supporting energy-conscious programming using controlled approximation. In Proceedings of the 2010 ACM SIGPLAN conference on Programming language design and implementation (PLDI '10</a:t>
            </a:r>
            <a:r>
              <a:rPr lang="en-US" i="1" dirty="0" smtClean="0"/>
              <a:t>).”</a:t>
            </a:r>
            <a:endParaRPr lang="en-US" i="1" dirty="0"/>
          </a:p>
        </p:txBody>
      </p:sp>
      <p:pic>
        <p:nvPicPr>
          <p:cNvPr id="3074" name="Picture 2" descr="D:\dropbox-folder\Dropbox\Thesis\presentation\search eng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" y="4004573"/>
            <a:ext cx="2787650" cy="284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2731823"/>
            <a:ext cx="8229600" cy="990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b="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i="1" dirty="0" smtClean="0">
                <a:solidFill>
                  <a:schemeClr val="tx1"/>
                </a:solidFill>
              </a:rPr>
              <a:t>Accept user query</a:t>
            </a:r>
          </a:p>
          <a:p>
            <a:pPr marL="0" indent="0">
              <a:buFont typeface="Wingdings" pitchFamily="2" charset="2"/>
              <a:buNone/>
            </a:pPr>
            <a:r>
              <a:rPr lang="en-US" i="1" dirty="0" smtClean="0">
                <a:solidFill>
                  <a:schemeClr val="tx1"/>
                </a:solidFill>
              </a:rPr>
              <a:t>Search index for matching docs</a:t>
            </a:r>
          </a:p>
          <a:p>
            <a:pPr marL="0" indent="0">
              <a:buFont typeface="Wingdings" pitchFamily="2" charset="2"/>
              <a:buNone/>
            </a:pPr>
            <a:r>
              <a:rPr lang="en-US" b="1" i="1" dirty="0" smtClean="0">
                <a:solidFill>
                  <a:schemeClr val="tx1"/>
                </a:solidFill>
              </a:rPr>
              <a:t>Rank</a:t>
            </a:r>
            <a:r>
              <a:rPr lang="en-US" i="1" dirty="0" smtClean="0">
                <a:solidFill>
                  <a:schemeClr val="tx1"/>
                </a:solidFill>
              </a:rPr>
              <a:t> docs, return the </a:t>
            </a:r>
            <a:r>
              <a:rPr lang="en-US" b="1" i="1" dirty="0" smtClean="0">
                <a:solidFill>
                  <a:schemeClr val="tx1"/>
                </a:solidFill>
              </a:rPr>
              <a:t>top N</a:t>
            </a:r>
            <a:r>
              <a:rPr lang="en-US" i="1" dirty="0" smtClean="0">
                <a:solidFill>
                  <a:schemeClr val="tx1"/>
                </a:solidFill>
              </a:rPr>
              <a:t> docs in ranked order</a:t>
            </a:r>
            <a:endParaRPr lang="en-US" i="1" dirty="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664813" y="4959917"/>
            <a:ext cx="4478815" cy="1828799"/>
            <a:chOff x="4388157" y="4191000"/>
            <a:chExt cx="4478815" cy="1828799"/>
          </a:xfrm>
        </p:grpSpPr>
        <p:sp>
          <p:nvSpPr>
            <p:cNvPr id="4" name="TextBox 3"/>
            <p:cNvSpPr txBox="1"/>
            <p:nvPr/>
          </p:nvSpPr>
          <p:spPr>
            <a:xfrm>
              <a:off x="4742125" y="4191000"/>
              <a:ext cx="412484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u="sng" dirty="0" err="1" smtClean="0">
                  <a:solidFill>
                    <a:srgbClr val="FF0000"/>
                  </a:solidFill>
                </a:rPr>
                <a:t>QoS</a:t>
              </a:r>
              <a:r>
                <a:rPr lang="en-US" sz="1600" u="sng" dirty="0" smtClean="0">
                  <a:solidFill>
                    <a:srgbClr val="FF0000"/>
                  </a:solidFill>
                </a:rPr>
                <a:t> Loss metric: </a:t>
              </a:r>
              <a:r>
                <a:rPr lang="en-US" sz="1600" b="1" u="sng" dirty="0">
                  <a:solidFill>
                    <a:srgbClr val="FF0000"/>
                  </a:solidFill>
                </a:rPr>
                <a:t>% of </a:t>
              </a:r>
              <a:r>
                <a:rPr lang="en-US" sz="1600" b="1" u="sng" dirty="0" smtClean="0">
                  <a:solidFill>
                    <a:srgbClr val="FF0000"/>
                  </a:solidFill>
                </a:rPr>
                <a:t>queries </a:t>
              </a:r>
              <a:r>
                <a:rPr lang="en-US" sz="1600" u="sng" dirty="0" smtClean="0">
                  <a:solidFill>
                    <a:srgbClr val="FF0000"/>
                  </a:solidFill>
                </a:rPr>
                <a:t>that return</a:t>
              </a:r>
              <a:endParaRPr lang="en-US" sz="1600" u="sng" dirty="0">
                <a:solidFill>
                  <a:srgbClr val="FF0000"/>
                </a:solidFill>
              </a:endParaRPr>
            </a:p>
            <a:p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388157" y="5138604"/>
              <a:ext cx="1981200" cy="8811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Different set of top N docs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699656" y="5132003"/>
              <a:ext cx="1981200" cy="887795"/>
            </a:xfrm>
            <a:prstGeom prst="rect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Same set of top N docs in different RANK order</a:t>
              </a:r>
              <a:endParaRPr lang="en-US" sz="1600" dirty="0"/>
            </a:p>
          </p:txBody>
        </p:sp>
        <p:cxnSp>
          <p:nvCxnSpPr>
            <p:cNvPr id="9" name="Straight Arrow Connector 8"/>
            <p:cNvCxnSpPr>
              <a:endCxn id="6" idx="0"/>
            </p:cNvCxnSpPr>
            <p:nvPr/>
          </p:nvCxnSpPr>
          <p:spPr>
            <a:xfrm flipH="1">
              <a:off x="5378757" y="4498776"/>
              <a:ext cx="1169783" cy="63982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8" idx="0"/>
            </p:cNvCxnSpPr>
            <p:nvPr/>
          </p:nvCxnSpPr>
          <p:spPr>
            <a:xfrm>
              <a:off x="6548540" y="4498776"/>
              <a:ext cx="1141716" cy="63322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2467840" y="3817958"/>
            <a:ext cx="6574714" cy="990599"/>
          </a:xfrm>
          <a:prstGeom prst="rect">
            <a:avLst/>
          </a:prstGeom>
          <a:ln w="22225" cmpd="dbl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b="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Tradeoff (Approximation)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2400" i="1" dirty="0" smtClean="0">
                <a:solidFill>
                  <a:srgbClr val="0070C0"/>
                </a:solidFill>
              </a:rPr>
              <a:t>Execute less cycles </a:t>
            </a:r>
            <a:r>
              <a:rPr lang="en-US" sz="2400" b="1" i="1" dirty="0" smtClean="0">
                <a:solidFill>
                  <a:srgbClr val="0070C0"/>
                </a:solidFill>
              </a:rPr>
              <a:t>Ranking</a:t>
            </a:r>
            <a:r>
              <a:rPr lang="en-US" sz="2400" i="1" dirty="0" smtClean="0">
                <a:solidFill>
                  <a:srgbClr val="0070C0"/>
                </a:solidFill>
              </a:rPr>
              <a:t> for faster response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0079-1167-4D17-9565-5D17D16A2E3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5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pitchFamily="34" charset="0"/>
              </a:rPr>
              <a:t>Tasks can even have hard deadlines</a:t>
            </a:r>
            <a:endParaRPr lang="en-US" dirty="0">
              <a:latin typeface="Helvetica" pitchFamily="34" charset="0"/>
            </a:endParaRPr>
          </a:p>
        </p:txBody>
      </p:sp>
      <p:pic>
        <p:nvPicPr>
          <p:cNvPr id="3074" name="Picture 2" descr="E:\dropbox-folder\My Dropbox\complexity506\presentation\deadline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16623" y="2298840"/>
            <a:ext cx="3110753" cy="3128682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0079-1167-4D17-9565-5D17D16A2E3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4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</a:rPr>
              <a:t>Tasks are periodic</a:t>
            </a:r>
            <a:endParaRPr lang="en-US" dirty="0">
              <a:latin typeface="Helvetica" pitchFamily="34" charset="0"/>
            </a:endParaRPr>
          </a:p>
        </p:txBody>
      </p:sp>
      <p:pic>
        <p:nvPicPr>
          <p:cNvPr id="2050" name="Picture 2" descr="E:\dropbox-folder\My Dropbox\complexity506\presentation\recursion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00600" y="1828800"/>
            <a:ext cx="3214117" cy="416066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1981200"/>
            <a:ext cx="464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Helvetica" pitchFamily="34" charset="0"/>
              </a:rPr>
              <a:t>N</a:t>
            </a:r>
            <a:r>
              <a:rPr lang="en-US" sz="3200" dirty="0" smtClean="0">
                <a:solidFill>
                  <a:srgbClr val="0070C0"/>
                </a:solidFill>
                <a:latin typeface="Helvetica" pitchFamily="34" charset="0"/>
              </a:rPr>
              <a:t> tasks</a:t>
            </a:r>
          </a:p>
          <a:p>
            <a:pPr algn="ctr"/>
            <a:endParaRPr lang="en-US" sz="3200" dirty="0" smtClean="0">
              <a:solidFill>
                <a:srgbClr val="0070C0"/>
              </a:solidFill>
              <a:latin typeface="Helvetica" pitchFamily="34" charset="0"/>
            </a:endParaRP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Helvetica" pitchFamily="34" charset="0"/>
              </a:rPr>
              <a:t>Each invokes </a:t>
            </a:r>
            <a:r>
              <a:rPr lang="en-US" sz="3200" b="1" dirty="0" smtClean="0">
                <a:solidFill>
                  <a:srgbClr val="FF0000"/>
                </a:solidFill>
                <a:latin typeface="Helvetica" pitchFamily="34" charset="0"/>
              </a:rPr>
              <a:t>jobs</a:t>
            </a:r>
            <a:r>
              <a:rPr lang="en-US" sz="3200" dirty="0" smtClean="0">
                <a:solidFill>
                  <a:srgbClr val="FF0000"/>
                </a:solidFill>
                <a:latin typeface="Helvetica" pitchFamily="34" charset="0"/>
              </a:rPr>
              <a:t> periodically </a:t>
            </a:r>
            <a:r>
              <a:rPr lang="en-US" sz="3200" b="1" dirty="0" smtClean="0">
                <a:solidFill>
                  <a:srgbClr val="FF0000"/>
                </a:solidFill>
                <a:latin typeface="Helvetica" pitchFamily="34" charset="0"/>
              </a:rPr>
              <a:t>forever</a:t>
            </a:r>
            <a:r>
              <a:rPr lang="en-US" sz="3200" dirty="0" smtClean="0">
                <a:solidFill>
                  <a:srgbClr val="FF0000"/>
                </a:solidFill>
                <a:latin typeface="Helvetica" pitchFamily="34" charset="0"/>
              </a:rPr>
              <a:t> every period </a:t>
            </a:r>
            <a:r>
              <a:rPr lang="en-US" sz="3200" i="1" dirty="0" smtClean="0">
                <a:solidFill>
                  <a:srgbClr val="FF0000"/>
                </a:solidFill>
                <a:latin typeface="Helvetica" pitchFamily="34" charset="0"/>
              </a:rPr>
              <a:t>Pi</a:t>
            </a:r>
            <a:endParaRPr lang="en-US" sz="3200" i="1" dirty="0">
              <a:solidFill>
                <a:srgbClr val="FF0000"/>
              </a:solidFill>
              <a:latin typeface="Helvetic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0079-1167-4D17-9565-5D17D16A2E3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6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of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4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A task comes equipped with service class specifications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b="1" dirty="0" smtClean="0">
                <a:solidFill>
                  <a:schemeClr val="tx1"/>
                </a:solidFill>
                <a:sym typeface="Wingdings" pitchFamily="2" charset="2"/>
              </a:rPr>
              <a:t>(utilization, reward)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per </a:t>
            </a:r>
            <a:r>
              <a:rPr lang="en-US" sz="2400" i="1" dirty="0" smtClean="0">
                <a:solidFill>
                  <a:srgbClr val="FF0000"/>
                </a:solidFill>
                <a:sym typeface="Wingdings" pitchFamily="2" charset="2"/>
              </a:rPr>
              <a:t>processor</a:t>
            </a:r>
          </a:p>
          <a:p>
            <a:pPr marL="0" indent="0">
              <a:buNone/>
            </a:pPr>
            <a:endParaRPr lang="en-US" i="1" dirty="0" smtClean="0">
              <a:sym typeface="Wingdings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90600" y="3300511"/>
                <a:ext cx="670427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𝜖</m:t>
                      </m:r>
                      <m:r>
                        <a:rPr lang="en-US" sz="2800" i="1">
                          <a:latin typeface="Cambria Math"/>
                        </a:rPr>
                        <m:t>≤</m:t>
                      </m:r>
                      <m:r>
                        <a:rPr lang="en-US" sz="2800" i="1">
                          <a:latin typeface="Cambria Math"/>
                        </a:rPr>
                        <m:t>𝑢𝑡𝑖𝑙𝑖𝑧𝑎𝑡𝑖𝑜𝑛</m:t>
                      </m:r>
                      <m:r>
                        <a:rPr lang="en-US" sz="2800" i="1">
                          <a:latin typeface="Cambria Math"/>
                        </a:rPr>
                        <m:t>≤1           </m:t>
                      </m:r>
                      <m:r>
                        <a:rPr lang="en-US" sz="2800" i="1">
                          <a:latin typeface="Cambria Math"/>
                        </a:rPr>
                        <m:t>𝜖</m:t>
                      </m:r>
                      <m:r>
                        <a:rPr lang="en-US" sz="2800" i="1">
                          <a:latin typeface="Cambria Math"/>
                        </a:rPr>
                        <m:t>≤</m:t>
                      </m:r>
                      <m:r>
                        <a:rPr lang="en-US" sz="2800" i="1">
                          <a:latin typeface="Cambria Math"/>
                        </a:rPr>
                        <m:t>𝑟𝑒𝑤𝑎𝑟𝑑</m:t>
                      </m:r>
                      <m:r>
                        <a:rPr lang="en-US" sz="2800" i="1"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300511"/>
                <a:ext cx="6704271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 descr="E:\dropbox-folder\My Dropbox\complexity506\presentation\reward-employees-using-compensation-planning-softwa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191000"/>
            <a:ext cx="3200400" cy="2128568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1779345" y="4191000"/>
            <a:ext cx="2335455" cy="2128568"/>
            <a:chOff x="1981200" y="4417084"/>
            <a:chExt cx="2030655" cy="1676400"/>
          </a:xfrm>
        </p:grpSpPr>
        <p:grpSp>
          <p:nvGrpSpPr>
            <p:cNvPr id="6" name="Group 5"/>
            <p:cNvGrpSpPr/>
            <p:nvPr/>
          </p:nvGrpSpPr>
          <p:grpSpPr>
            <a:xfrm>
              <a:off x="1981200" y="4417084"/>
              <a:ext cx="1370935" cy="1676400"/>
              <a:chOff x="1905000" y="4343400"/>
              <a:chExt cx="1370935" cy="16764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905000" y="5562600"/>
                <a:ext cx="1370935" cy="457200"/>
              </a:xfrm>
              <a:prstGeom prst="rect">
                <a:avLst/>
              </a:prstGeom>
              <a:pattFill prst="smConfetti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1/4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905000" y="4343400"/>
                <a:ext cx="1370935" cy="1676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3698949" y="50730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</a:t>
              </a:r>
              <a:endParaRPr lang="en-US" b="1" dirty="0"/>
            </a:p>
          </p:txBody>
        </p:sp>
        <p:sp>
          <p:nvSpPr>
            <p:cNvPr id="10" name="Right Brace 9"/>
            <p:cNvSpPr/>
            <p:nvPr/>
          </p:nvSpPr>
          <p:spPr>
            <a:xfrm>
              <a:off x="3417506" y="4417084"/>
              <a:ext cx="316294" cy="16764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0079-1167-4D17-9565-5D17D16A2E3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1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ra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noray</Template>
  <TotalTime>2335</TotalTime>
  <Words>2160</Words>
  <Application>Microsoft Office PowerPoint</Application>
  <PresentationFormat>On-screen Show (4:3)</PresentationFormat>
  <Paragraphs>431</Paragraphs>
  <Slides>40</Slides>
  <Notes>8</Notes>
  <HiddenSlides>6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noray</vt:lpstr>
      <vt:lpstr>Equation</vt:lpstr>
      <vt:lpstr>Approximation Algorithms for Task Allocation with QoS and Energy Considerations</vt:lpstr>
      <vt:lpstr>Problems we consider</vt:lpstr>
      <vt:lpstr>Problems are NP-Hard</vt:lpstr>
      <vt:lpstr>Approximability Everywhere !</vt:lpstr>
      <vt:lpstr>Quality of Service (QoS)</vt:lpstr>
      <vt:lpstr>QoS example: Search Engines</vt:lpstr>
      <vt:lpstr>Tasks can even have hard deadlines</vt:lpstr>
      <vt:lpstr>Tasks are periodic</vt:lpstr>
      <vt:lpstr>Quality of Service</vt:lpstr>
      <vt:lpstr>Task Allocation with Service Classes (TASC)</vt:lpstr>
      <vt:lpstr>Fixed Service Classes</vt:lpstr>
      <vt:lpstr>FSC – Assign Tasks to Service Classes</vt:lpstr>
      <vt:lpstr>Verify Assignment – Max Flow in a bipartite graph for each assignment</vt:lpstr>
      <vt:lpstr>Minimum Makespan &amp; Bin-Packing are DUAL problems </vt:lpstr>
      <vt:lpstr>Find minimum number of bins for each assignment</vt:lpstr>
      <vt:lpstr>Minimum Service Class (MSC)</vt:lpstr>
      <vt:lpstr>Quantize Service Classes - qMSC</vt:lpstr>
      <vt:lpstr>Incorporate Energy Expenditure and platform heterogeneity !</vt:lpstr>
      <vt:lpstr>Platform</vt:lpstr>
      <vt:lpstr>Platform - Continued</vt:lpstr>
      <vt:lpstr>Tasks look like this </vt:lpstr>
      <vt:lpstr>Prior attempts related to our work</vt:lpstr>
      <vt:lpstr>Linear Scaling of Utilization: I/O bound Tasks</vt:lpstr>
      <vt:lpstr>Worst Case Execution Cycles are NOT Constant with respect to speed !</vt:lpstr>
      <vt:lpstr>Forget about Uniprocessor task scheduling !</vt:lpstr>
      <vt:lpstr>Energy Model</vt:lpstr>
      <vt:lpstr>Tasks have infinite job invocations, Is Energy finite ?</vt:lpstr>
      <vt:lpstr>Objectives</vt:lpstr>
      <vt:lpstr>Offline Dynamic Program</vt:lpstr>
      <vt:lpstr>State space</vt:lpstr>
      <vt:lpstr>Trimming the state space</vt:lpstr>
      <vt:lpstr>Measure of nearness: Delta-close states</vt:lpstr>
      <vt:lpstr>State Space partitioned into   -Boxes</vt:lpstr>
      <vt:lpstr>Choose the dominating state in each    -box</vt:lpstr>
      <vt:lpstr>Results</vt:lpstr>
      <vt:lpstr>Approximation Schemes vs. Heuristics</vt:lpstr>
      <vt:lpstr>Heuristics for Bin Packing</vt:lpstr>
      <vt:lpstr>Heuristics were hard to analyze   </vt:lpstr>
      <vt:lpstr>Was it Fun?</vt:lpstr>
      <vt:lpstr>Mathematical Program</vt:lpstr>
    </vt:vector>
  </TitlesOfParts>
  <Company>ECE UBC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Approximation Algorithms for Task Allocation with QoS and Energy Considerations</dc:title>
  <dc:creator>bader</dc:creator>
  <cp:lastModifiedBy>Bader</cp:lastModifiedBy>
  <cp:revision>404</cp:revision>
  <dcterms:created xsi:type="dcterms:W3CDTF">2011-05-24T17:15:40Z</dcterms:created>
  <dcterms:modified xsi:type="dcterms:W3CDTF">2011-06-02T06:15:46Z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