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4.xml" ContentType="application/vnd.openxmlformats-officedocument.presentationml.notesSlide+xml"/>
  <Override PartName="/ppt/slides/slide13.xml" ContentType="application/vnd.openxmlformats-officedocument.presentationml.slide+xml"/>
  <Override PartName="/ppt/slides/slide14.xml" ContentType="application/vnd.openxmlformats-officedocument.presentationml.slide+xml"/>
  <Override PartName="/ppt/media/audio1.bin" ContentType="audio/unknown"/>
  <Override PartName="/ppt/notesSlides/notesSlide6.xml" ContentType="application/vnd.openxmlformats-officedocument.presentationml.notes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Layouts/slideLayout13.xml" ContentType="application/vnd.openxmlformats-officedocument.presentationml.slideLayout+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Layouts/slideLayout12.xml" ContentType="application/vnd.openxmlformats-officedocument.presentationml.slideLayout+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4353" r:id="rId1"/>
  </p:sldMasterIdLst>
  <p:notesMasterIdLst>
    <p:notesMasterId r:id="rId19"/>
  </p:notesMasterIdLst>
  <p:sldIdLst>
    <p:sldId id="269" r:id="rId2"/>
    <p:sldId id="256" r:id="rId3"/>
    <p:sldId id="257" r:id="rId4"/>
    <p:sldId id="266" r:id="rId5"/>
    <p:sldId id="261" r:id="rId6"/>
    <p:sldId id="267" r:id="rId7"/>
    <p:sldId id="260" r:id="rId8"/>
    <p:sldId id="272" r:id="rId9"/>
    <p:sldId id="268" r:id="rId10"/>
    <p:sldId id="262" r:id="rId11"/>
    <p:sldId id="259" r:id="rId12"/>
    <p:sldId id="258" r:id="rId13"/>
    <p:sldId id="263" r:id="rId14"/>
    <p:sldId id="270" r:id="rId15"/>
    <p:sldId id="271" r:id="rId16"/>
    <p:sldId id="264" r:id="rId17"/>
    <p:sldId id="265"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AA1100"/>
    <a:srgbClr val="B0292E"/>
    <a:srgbClr val="E8E8E8"/>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napVertSplitter="1">
    <p:restoredLeft sz="15598" autoAdjust="0"/>
    <p:restoredTop sz="82163" autoAdjust="0"/>
  </p:normalViewPr>
  <p:slideViewPr>
    <p:cSldViewPr snapToGrid="0" snapToObjects="1">
      <p:cViewPr varScale="1">
        <p:scale>
          <a:sx n="93" d="100"/>
          <a:sy n="93" d="100"/>
        </p:scale>
        <p:origin x="-8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printerSettings" Target="printerSettings/printerSettings1.bin"/><Relationship Id="rId4" Type="http://schemas.openxmlformats.org/officeDocument/2006/relationships/slide" Target="slides/slide3.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24" Type="http://schemas.openxmlformats.org/officeDocument/2006/relationships/tableStyles" Target="tableStyles.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slide" Target="slides/slide16.xml"/><Relationship Id="rId19" Type="http://schemas.openxmlformats.org/officeDocument/2006/relationships/notesMaster" Target="notesMasters/notesMaster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slide" Target="slides/slide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439BA5-03E9-514C-BE7D-FB5DDF9193EC}" type="datetimeFigureOut">
              <a:rPr lang="en-US" smtClean="0"/>
              <a:pPr/>
              <a:t>10/2/14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11D10B-9DAD-2640-B588-CB9F6CB1D1F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Hook? </a:t>
            </a:r>
            <a:endParaRPr lang="en-US" dirty="0"/>
          </a:p>
        </p:txBody>
      </p:sp>
      <p:sp>
        <p:nvSpPr>
          <p:cNvPr id="4" name="Slide Number Placeholder 3"/>
          <p:cNvSpPr>
            <a:spLocks noGrp="1"/>
          </p:cNvSpPr>
          <p:nvPr>
            <p:ph type="sldNum" sz="quarter" idx="10"/>
          </p:nvPr>
        </p:nvSpPr>
        <p:spPr/>
        <p:txBody>
          <a:bodyPr/>
          <a:lstStyle/>
          <a:p>
            <a:fld id="{DC11D10B-9DAD-2640-B588-CB9F6CB1D1F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the person who came across the “technology” required</a:t>
            </a:r>
            <a:r>
              <a:rPr lang="en-US" baseline="0" dirty="0" smtClean="0"/>
              <a:t> to make an atomic bomb, had not shared his findings, it would not exist today, and the infamous Hiroshima-Nagasaki incident would not have taken place.</a:t>
            </a:r>
            <a:endParaRPr lang="en-US" dirty="0"/>
          </a:p>
        </p:txBody>
      </p:sp>
      <p:sp>
        <p:nvSpPr>
          <p:cNvPr id="4" name="Slide Number Placeholder 3"/>
          <p:cNvSpPr>
            <a:spLocks noGrp="1"/>
          </p:cNvSpPr>
          <p:nvPr>
            <p:ph type="sldNum" sz="quarter" idx="10"/>
          </p:nvPr>
        </p:nvSpPr>
        <p:spPr/>
        <p:txBody>
          <a:bodyPr/>
          <a:lstStyle/>
          <a:p>
            <a:fld id="{DC11D10B-9DAD-2640-B588-CB9F6CB1D1F2}"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a:t>
            </a:r>
            <a:r>
              <a:rPr lang="en-US" baseline="0" dirty="0" smtClean="0"/>
              <a:t>is the list of topics in this unit. But we shall only cover the atom today. </a:t>
            </a:r>
            <a:endParaRPr lang="en-US" dirty="0"/>
          </a:p>
        </p:txBody>
      </p:sp>
      <p:sp>
        <p:nvSpPr>
          <p:cNvPr id="4" name="Slide Number Placeholder 3"/>
          <p:cNvSpPr>
            <a:spLocks noGrp="1"/>
          </p:cNvSpPr>
          <p:nvPr>
            <p:ph type="sldNum" sz="quarter" idx="10"/>
          </p:nvPr>
        </p:nvSpPr>
        <p:spPr/>
        <p:txBody>
          <a:bodyPr/>
          <a:lstStyle/>
          <a:p>
            <a:fld id="{DC11D10B-9DAD-2640-B588-CB9F6CB1D1F2}"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try to draw it together?</a:t>
            </a:r>
            <a:endParaRPr lang="en-US" dirty="0"/>
          </a:p>
        </p:txBody>
      </p:sp>
      <p:sp>
        <p:nvSpPr>
          <p:cNvPr id="4" name="Slide Number Placeholder 3"/>
          <p:cNvSpPr>
            <a:spLocks noGrp="1"/>
          </p:cNvSpPr>
          <p:nvPr>
            <p:ph type="sldNum" sz="quarter" idx="10"/>
          </p:nvPr>
        </p:nvSpPr>
        <p:spPr/>
        <p:txBody>
          <a:bodyPr/>
          <a:lstStyle/>
          <a:p>
            <a:fld id="{DC11D10B-9DAD-2640-B588-CB9F6CB1D1F2}"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 of a lithium atom. It has 3 protons and 3 electrons. Protons and neutrons in the nucleus and electrons orbit the nucleus in 2 different energy</a:t>
            </a:r>
            <a:r>
              <a:rPr lang="en-US" baseline="0" dirty="0" smtClean="0"/>
              <a:t> levels. These electrons can move from one energy level to another only if the transition is “allowed” which we learn later in the Electromagnetic Spectrum.</a:t>
            </a:r>
            <a:endParaRPr lang="en-US" dirty="0"/>
          </a:p>
        </p:txBody>
      </p:sp>
      <p:sp>
        <p:nvSpPr>
          <p:cNvPr id="4" name="Slide Number Placeholder 3"/>
          <p:cNvSpPr>
            <a:spLocks noGrp="1"/>
          </p:cNvSpPr>
          <p:nvPr>
            <p:ph type="sldNum" sz="quarter" idx="10"/>
          </p:nvPr>
        </p:nvSpPr>
        <p:spPr/>
        <p:txBody>
          <a:bodyPr/>
          <a:lstStyle/>
          <a:p>
            <a:fld id="{DC11D10B-9DAD-2640-B588-CB9F6CB1D1F2}"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1807, John Dalton proposed that</a:t>
            </a:r>
            <a:r>
              <a:rPr lang="en-US" baseline="0" dirty="0" smtClean="0"/>
              <a:t> all matter was made up of small indivisible and indestructible atoms of different kinds that would combine together in small numbers to make compounds.</a:t>
            </a:r>
          </a:p>
          <a:p>
            <a:r>
              <a:rPr lang="en-US" baseline="0" dirty="0" smtClean="0"/>
              <a:t>Scientists later discovered that this did not always hold true, hence in 1913 </a:t>
            </a:r>
            <a:r>
              <a:rPr lang="en-US" baseline="0" dirty="0" err="1" smtClean="0"/>
              <a:t>Niels</a:t>
            </a:r>
            <a:r>
              <a:rPr lang="en-US" baseline="0" dirty="0" smtClean="0"/>
              <a:t> Bohr proposed what we call today the Bohr model of the atom. This model suggests that the proton and neutron inhabit the nucleus and are tightly bound together making up almost all the weight of the atom. The electrons orbit the nucleus in fixed energy levels far away from the nucleus. Hence, most of the atom is empty space. </a:t>
            </a:r>
            <a:endParaRPr lang="en-US" dirty="0"/>
          </a:p>
        </p:txBody>
      </p:sp>
      <p:sp>
        <p:nvSpPr>
          <p:cNvPr id="4" name="Slide Number Placeholder 3"/>
          <p:cNvSpPr>
            <a:spLocks noGrp="1"/>
          </p:cNvSpPr>
          <p:nvPr>
            <p:ph type="sldNum" sz="quarter" idx="10"/>
          </p:nvPr>
        </p:nvSpPr>
        <p:spPr/>
        <p:txBody>
          <a:bodyPr/>
          <a:lstStyle/>
          <a:p>
            <a:fld id="{DC11D10B-9DAD-2640-B588-CB9F6CB1D1F2}"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 of a lithium atom. It has 3 protons and 3 electrons. Protons and neutrons in the nucleus and electrons orbit the nucleus in 2 different energy</a:t>
            </a:r>
            <a:r>
              <a:rPr lang="en-US" baseline="0" dirty="0" smtClean="0"/>
              <a:t> levels. These electrons can move from one energy level to another only if the transition is “allowed” which we learn later in the Electromagnetic Spectrum.</a:t>
            </a:r>
            <a:endParaRPr lang="en-US" dirty="0"/>
          </a:p>
        </p:txBody>
      </p:sp>
      <p:sp>
        <p:nvSpPr>
          <p:cNvPr id="4" name="Slide Number Placeholder 3"/>
          <p:cNvSpPr>
            <a:spLocks noGrp="1"/>
          </p:cNvSpPr>
          <p:nvPr>
            <p:ph type="sldNum" sz="quarter" idx="10"/>
          </p:nvPr>
        </p:nvSpPr>
        <p:spPr/>
        <p:txBody>
          <a:bodyPr/>
          <a:lstStyle/>
          <a:p>
            <a:fld id="{DC11D10B-9DAD-2640-B588-CB9F6CB1D1F2}"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atom is made of the proton,</a:t>
            </a:r>
            <a:r>
              <a:rPr lang="en-US" baseline="0" dirty="0" smtClean="0"/>
              <a:t> the neutron and the electron. These are called the subatomic particles. </a:t>
            </a:r>
            <a:endParaRPr lang="en-US" dirty="0"/>
          </a:p>
        </p:txBody>
      </p:sp>
      <p:sp>
        <p:nvSpPr>
          <p:cNvPr id="4" name="Slide Number Placeholder 3"/>
          <p:cNvSpPr>
            <a:spLocks noGrp="1"/>
          </p:cNvSpPr>
          <p:nvPr>
            <p:ph type="sldNum" sz="quarter" idx="10"/>
          </p:nvPr>
        </p:nvSpPr>
        <p:spPr/>
        <p:txBody>
          <a:bodyPr/>
          <a:lstStyle/>
          <a:p>
            <a:fld id="{DC11D10B-9DAD-2640-B588-CB9F6CB1D1F2}"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11D10B-9DAD-2640-B588-CB9F6CB1D1F2}"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TRIUMF is one of the world’s leading subatomic physics laboratories.</a:t>
            </a:r>
          </a:p>
          <a:p>
            <a:r>
              <a:rPr lang="en-US" sz="1200" kern="1200" dirty="0" smtClean="0">
                <a:solidFill>
                  <a:schemeClr val="tx1"/>
                </a:solidFill>
                <a:latin typeface="+mn-lt"/>
                <a:ea typeface="+mn-ea"/>
                <a:cs typeface="+mn-cs"/>
              </a:rPr>
              <a:t>European</a:t>
            </a:r>
            <a:r>
              <a:rPr lang="en-US" sz="1200" kern="1200" baseline="0" dirty="0" smtClean="0">
                <a:solidFill>
                  <a:schemeClr val="tx1"/>
                </a:solidFill>
                <a:latin typeface="+mn-lt"/>
                <a:ea typeface="+mn-ea"/>
                <a:cs typeface="+mn-cs"/>
              </a:rPr>
              <a:t> Council for Nuclear Research</a:t>
            </a:r>
          </a:p>
          <a:p>
            <a:r>
              <a:rPr lang="en-US" sz="1200" kern="1200" baseline="0" dirty="0" smtClean="0">
                <a:solidFill>
                  <a:schemeClr val="tx1"/>
                </a:solidFill>
                <a:latin typeface="+mn-lt"/>
                <a:ea typeface="+mn-ea"/>
                <a:cs typeface="+mn-cs"/>
              </a:rPr>
              <a:t>Other areas of research at TRIUMF: nuclear physics, particle physics, material science, accelerators</a:t>
            </a:r>
            <a:endParaRPr lang="en-US" dirty="0"/>
          </a:p>
        </p:txBody>
      </p:sp>
      <p:sp>
        <p:nvSpPr>
          <p:cNvPr id="4" name="Slide Number Placeholder 3"/>
          <p:cNvSpPr>
            <a:spLocks noGrp="1"/>
          </p:cNvSpPr>
          <p:nvPr>
            <p:ph type="sldNum" sz="quarter" idx="10"/>
          </p:nvPr>
        </p:nvSpPr>
        <p:spPr/>
        <p:txBody>
          <a:bodyPr/>
          <a:lstStyle/>
          <a:p>
            <a:fld id="{DC11D10B-9DAD-2640-B588-CB9F6CB1D1F2}"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3"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3"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3"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3"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3"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3"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3"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3"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3"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3"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3"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CA"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p:txBody>
          <a:bodyPr/>
          <a:lstStyle/>
          <a:p>
            <a:fld id="{54AB02A5-4FE5-49D9-9E24-09F23B90C450}" type="datetimeFigureOut">
              <a:rPr lang="en-US" smtClean="0"/>
              <a:pPr/>
              <a:t>10/2/14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transition spd="med">
    <p:zoom/>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CA"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CA"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C98E89F-B6A0-C941-8723-A56FCD907400}" type="datetimeFigureOut">
              <a:rPr lang="en-US" smtClean="0"/>
              <a:pPr/>
              <a:t>10/2/14</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E1FC844E-9E34-F843-95E5-474C138E09E2}" type="slidenum">
              <a:rPr lang="en-US" smtClean="0"/>
              <a:pPr/>
              <a:t>‹#›</a:t>
            </a:fld>
            <a:endParaRPr lang="en-US"/>
          </a:p>
        </p:txBody>
      </p:sp>
    </p:spTree>
  </p:cSld>
  <p:clrMapOvr>
    <a:masterClrMapping/>
  </p:clrMapOvr>
  <p:transition spd="med">
    <p:zoom/>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CA"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ct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DC98E89F-B6A0-C941-8723-A56FCD907400}" type="datetimeFigureOut">
              <a:rPr lang="en-US" smtClean="0"/>
              <a:pPr/>
              <a:t>10/2/14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C844E-9E34-F843-95E5-474C138E09E2}" type="slidenum">
              <a:rPr lang="en-US" smtClean="0"/>
              <a:pPr/>
              <a:t>‹#›</a:t>
            </a:fld>
            <a:endParaRPr lang="en-US"/>
          </a:p>
        </p:txBody>
      </p:sp>
    </p:spTree>
  </p:cSld>
  <p:clrMapOvr>
    <a:masterClrMapping/>
  </p:clrMapOvr>
  <p:transition spd="med">
    <p:zoom/>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C98E89F-B6A0-C941-8723-A56FCD907400}" type="datetimeFigureOut">
              <a:rPr lang="en-US" smtClean="0"/>
              <a:pPr/>
              <a:t>10/2/14</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E1FC844E-9E34-F843-95E5-474C138E09E2}" type="slidenum">
              <a:rPr lang="en-US" smtClean="0"/>
              <a:pPr/>
              <a:t>‹#›</a:t>
            </a:fld>
            <a:endParaRPr lang="en-US"/>
          </a:p>
        </p:txBody>
      </p:sp>
    </p:spTree>
  </p:cSld>
  <p:clrMapOvr>
    <a:masterClrMapping/>
  </p:clrMapOvr>
  <p:transition spd="med">
    <p:zoom/>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DC98E89F-B6A0-C941-8723-A56FCD907400}" type="datetimeFigureOut">
              <a:rPr lang="en-US" smtClean="0"/>
              <a:pPr/>
              <a:t>10/2/14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C844E-9E34-F843-95E5-474C138E09E2}" type="slidenum">
              <a:rPr lang="en-US" smtClean="0"/>
              <a:pPr/>
              <a:t>‹#›</a:t>
            </a:fld>
            <a:endParaRPr lang="en-US"/>
          </a:p>
        </p:txBody>
      </p:sp>
    </p:spTree>
  </p:cSld>
  <p:clrMapOvr>
    <a:masterClrMapping/>
  </p:clrMapOvr>
  <p:transition spd="med">
    <p:zoom/>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CA"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C98E89F-B6A0-C941-8723-A56FCD907400}" type="datetimeFigureOut">
              <a:rPr lang="en-US" smtClean="0"/>
              <a:pPr/>
              <a:t>10/2/14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C844E-9E34-F843-95E5-474C138E09E2}" type="slidenum">
              <a:rPr lang="en-US" smtClean="0"/>
              <a:pPr/>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DC98E89F-B6A0-C941-8723-A56FCD907400}" type="datetimeFigureOut">
              <a:rPr lang="en-US" smtClean="0"/>
              <a:pPr/>
              <a:t>10/2/14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C844E-9E34-F843-95E5-474C138E09E2}" type="slidenum">
              <a:rPr lang="en-US" smtClean="0"/>
              <a:pPr/>
              <a:t>‹#›</a:t>
            </a:fld>
            <a:endParaRPr lang="en-US"/>
          </a:p>
        </p:txBody>
      </p:sp>
    </p:spTree>
  </p:cSld>
  <p:clrMapOvr>
    <a:masterClrMapping/>
  </p:clrMapOvr>
  <p:transition spd="med">
    <p:zoom/>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CA"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p:txBody>
          <a:bodyPr/>
          <a:lstStyle/>
          <a:p>
            <a:fld id="{DC98E89F-B6A0-C941-8723-A56FCD907400}" type="datetimeFigureOut">
              <a:rPr lang="en-US" smtClean="0"/>
              <a:pPr/>
              <a:t>10/2/14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C844E-9E34-F843-95E5-474C138E09E2}" type="slidenum">
              <a:rPr lang="en-US" smtClean="0"/>
              <a:pPr/>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CA" smtClean="0"/>
              <a:t>Click icon to add picture</a:t>
            </a:r>
            <a:endParaRPr/>
          </a:p>
        </p:txBody>
      </p:sp>
    </p:spTree>
  </p:cSld>
  <p:clrMapOvr>
    <a:masterClrMapping/>
  </p:clrMapOvr>
  <p:transition spd="med">
    <p:zoom/>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CA"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6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C3F416CD-67A3-4CF0-A210-F6AF31AC147F}" type="datetimeFigureOut">
              <a:rPr lang="en-US" smtClean="0"/>
              <a:pPr/>
              <a:t>10/2/14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transition spd="med">
    <p:zoom/>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CA"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DC98E89F-B6A0-C941-8723-A56FCD907400}" type="datetimeFigureOut">
              <a:rPr lang="en-US" smtClean="0"/>
              <a:pPr/>
              <a:t>10/2/14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C844E-9E34-F843-95E5-474C138E09E2}" type="slidenum">
              <a:rPr lang="en-US" smtClean="0"/>
              <a:pPr/>
              <a:t>‹#›</a:t>
            </a:fld>
            <a:endParaRPr lang="en-US"/>
          </a:p>
        </p:txBody>
      </p:sp>
    </p:spTree>
  </p:cSld>
  <p:clrMapOvr>
    <a:masterClrMapping/>
  </p:clrMapOvr>
  <p:transition spd="med">
    <p:zoom/>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7" name="Date Placeholder 6"/>
          <p:cNvSpPr>
            <a:spLocks noGrp="1"/>
          </p:cNvSpPr>
          <p:nvPr>
            <p:ph type="dt" sz="half" idx="10"/>
          </p:nvPr>
        </p:nvSpPr>
        <p:spPr/>
        <p:txBody>
          <a:bodyPr/>
          <a:lstStyle/>
          <a:p>
            <a:fld id="{DC98E89F-B6A0-C941-8723-A56FCD907400}" type="datetimeFigureOut">
              <a:rPr lang="en-US" smtClean="0"/>
              <a:pPr/>
              <a:t>10/2/14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FC844E-9E34-F843-95E5-474C138E09E2}" type="slidenum">
              <a:rPr lang="en-US" smtClean="0"/>
              <a:pPr/>
              <a:t>‹#›</a:t>
            </a:fld>
            <a:endParaRPr lang="en-US"/>
          </a:p>
        </p:txBody>
      </p:sp>
    </p:spTree>
  </p:cSld>
  <p:clrMapOvr>
    <a:masterClrMapping/>
  </p:clrMapOvr>
  <p:transition spd="med">
    <p:zoom/>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DC98E89F-B6A0-C941-8723-A56FCD907400}" type="datetimeFigureOut">
              <a:rPr lang="en-US" smtClean="0"/>
              <a:pPr/>
              <a:t>10/2/14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FC844E-9E34-F843-95E5-474C138E09E2}" type="slidenum">
              <a:rPr lang="en-US" smtClean="0"/>
              <a:pPr/>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transition spd="med">
    <p:zoom/>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DC98E89F-B6A0-C941-8723-A56FCD907400}" type="datetimeFigureOut">
              <a:rPr lang="en-US" smtClean="0"/>
              <a:pPr/>
              <a:t>10/2/14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FC844E-9E34-F843-95E5-474C138E09E2}" type="slidenum">
              <a:rPr lang="en-US" smtClean="0"/>
              <a:pPr/>
              <a:t>‹#›</a:t>
            </a:fld>
            <a:endParaRPr lang="en-US"/>
          </a:p>
        </p:txBody>
      </p:sp>
    </p:spTree>
  </p:cSld>
  <p:clrMapOvr>
    <a:masterClrMapping/>
  </p:clrMapOvr>
  <p:transition spd="med">
    <p:zoom/>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CA"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20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C98E89F-B6A0-C941-8723-A56FCD907400}" type="datetimeFigureOut">
              <a:rPr lang="en-US" smtClean="0"/>
              <a:pPr/>
              <a:t>10/2/14</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69E29E33-B620-47F9-BB04-8846C2A5AFCC}" type="slidenum">
              <a:rPr kumimoji="0" lang="en-US" smtClean="0"/>
              <a:pPr/>
              <a:t>‹#›</a:t>
            </a:fld>
            <a:endParaRPr kumimoji="0"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transition spd="med">
    <p:zoom/>
  </p:transition>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theme" Target="../theme/theme1.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CA"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C98E89F-B6A0-C941-8723-A56FCD907400}" type="datetimeFigureOut">
              <a:rPr lang="en-US" smtClean="0"/>
              <a:pPr/>
              <a:t>10/2/14</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E1FC844E-9E34-F843-95E5-474C138E09E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4354" r:id="rId1"/>
    <p:sldLayoutId id="2147484355" r:id="rId2"/>
    <p:sldLayoutId id="2147484356" r:id="rId3"/>
    <p:sldLayoutId id="2147484357" r:id="rId4"/>
    <p:sldLayoutId id="2147484358" r:id="rId5"/>
    <p:sldLayoutId id="2147484359" r:id="rId6"/>
    <p:sldLayoutId id="2147484360" r:id="rId7"/>
    <p:sldLayoutId id="2147484361" r:id="rId8"/>
    <p:sldLayoutId id="2147484362" r:id="rId9"/>
    <p:sldLayoutId id="2147484363" r:id="rId10"/>
    <p:sldLayoutId id="2147484364" r:id="rId11"/>
    <p:sldLayoutId id="2147484365" r:id="rId12"/>
    <p:sldLayoutId id="2147484366" r:id="rId13"/>
    <p:sldLayoutId id="2147484367" r:id="rId14"/>
  </p:sldLayoutIdLst>
  <p:transition spd="med">
    <p:zoom/>
  </p:transition>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hyperlink" Target="https://www.youtube.com/watch?v=SmwlzwGMMwc" TargetMode="External"/><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4" Type="http://schemas.openxmlformats.org/officeDocument/2006/relationships/image" Target="../media/image7.jpeg"/><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audio" Target="../media/audio1.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3"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3"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6" descr="1371846764_periodic_table_of_elements.jpg"/>
          <p:cNvPicPr>
            <a:picLocks noChangeAspect="1"/>
          </p:cNvPicPr>
          <p:nvPr/>
        </p:nvPicPr>
        <p:blipFill>
          <a:blip r:embed="rId3"/>
          <a:stretch>
            <a:fillRect/>
          </a:stretch>
        </p:blipFill>
        <p:spPr>
          <a:xfrm>
            <a:off x="245231" y="304800"/>
            <a:ext cx="8644769" cy="5091769"/>
          </a:xfrm>
          <a:prstGeom prst="rect">
            <a:avLst/>
          </a:prstGeom>
        </p:spPr>
      </p:pic>
      <p:sp>
        <p:nvSpPr>
          <p:cNvPr id="9" name="TextBox 8"/>
          <p:cNvSpPr txBox="1"/>
          <p:nvPr/>
        </p:nvSpPr>
        <p:spPr>
          <a:xfrm>
            <a:off x="245231" y="5706533"/>
            <a:ext cx="8644769" cy="815608"/>
          </a:xfrm>
          <a:prstGeom prst="rect">
            <a:avLst/>
          </a:prstGeom>
          <a:noFill/>
        </p:spPr>
        <p:txBody>
          <a:bodyPr wrap="square" rtlCol="0">
            <a:spAutoFit/>
          </a:bodyPr>
          <a:lstStyle/>
          <a:p>
            <a:r>
              <a:rPr lang="en-US" sz="4600" dirty="0" smtClean="0">
                <a:hlinkClick r:id="rId4"/>
              </a:rPr>
              <a:t>What are the elements made of?</a:t>
            </a:r>
            <a:endParaRPr lang="en-US" sz="4600" dirty="0"/>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bohr</a:t>
            </a:r>
            <a:r>
              <a:rPr lang="en-US" dirty="0" smtClean="0"/>
              <a:t> atom</a:t>
            </a:r>
            <a:endParaRPr lang="en-US" dirty="0"/>
          </a:p>
        </p:txBody>
      </p:sp>
      <p:graphicFrame>
        <p:nvGraphicFramePr>
          <p:cNvPr id="4" name="Content Placeholder 3"/>
          <p:cNvGraphicFramePr>
            <a:graphicFrameLocks noGrp="1"/>
          </p:cNvGraphicFramePr>
          <p:nvPr>
            <p:ph idx="1"/>
          </p:nvPr>
        </p:nvGraphicFramePr>
        <p:xfrm>
          <a:off x="491067" y="1828800"/>
          <a:ext cx="8144404" cy="2506980"/>
        </p:xfrm>
        <a:graphic>
          <a:graphicData uri="http://schemas.openxmlformats.org/drawingml/2006/table">
            <a:tbl>
              <a:tblPr firstRow="1" bandRow="1">
                <a:tableStyleId>{5C22544A-7EE6-4342-B048-85BDC9FD1C3A}</a:tableStyleId>
              </a:tblPr>
              <a:tblGrid>
                <a:gridCol w="2036101"/>
                <a:gridCol w="2036101"/>
                <a:gridCol w="2036101"/>
                <a:gridCol w="2036101"/>
              </a:tblGrid>
              <a:tr h="622300">
                <a:tc>
                  <a:txBody>
                    <a:bodyPr/>
                    <a:lstStyle/>
                    <a:p>
                      <a:r>
                        <a:rPr lang="en-US" dirty="0" smtClean="0"/>
                        <a:t>Particle </a:t>
                      </a:r>
                      <a:endParaRPr lang="en-US" dirty="0"/>
                    </a:p>
                  </a:txBody>
                  <a:tcPr>
                    <a:solidFill>
                      <a:srgbClr val="AA1100"/>
                    </a:solidFill>
                  </a:tcPr>
                </a:tc>
                <a:tc>
                  <a:txBody>
                    <a:bodyPr/>
                    <a:lstStyle/>
                    <a:p>
                      <a:pPr algn="ctr"/>
                      <a:r>
                        <a:rPr lang="en-US" dirty="0" smtClean="0"/>
                        <a:t>Proton</a:t>
                      </a:r>
                      <a:r>
                        <a:rPr lang="en-US" baseline="0" dirty="0" smtClean="0"/>
                        <a:t> </a:t>
                      </a:r>
                      <a:endParaRPr lang="en-US" dirty="0"/>
                    </a:p>
                  </a:txBody>
                  <a:tcPr>
                    <a:solidFill>
                      <a:srgbClr val="AA1100"/>
                    </a:solidFill>
                  </a:tcPr>
                </a:tc>
                <a:tc>
                  <a:txBody>
                    <a:bodyPr/>
                    <a:lstStyle/>
                    <a:p>
                      <a:pPr algn="ctr"/>
                      <a:r>
                        <a:rPr lang="en-US" dirty="0" smtClean="0"/>
                        <a:t>Neutron </a:t>
                      </a:r>
                      <a:endParaRPr lang="en-US" dirty="0"/>
                    </a:p>
                  </a:txBody>
                  <a:tcPr>
                    <a:solidFill>
                      <a:srgbClr val="AA1100"/>
                    </a:solidFill>
                  </a:tcPr>
                </a:tc>
                <a:tc>
                  <a:txBody>
                    <a:bodyPr/>
                    <a:lstStyle/>
                    <a:p>
                      <a:pPr algn="ctr"/>
                      <a:r>
                        <a:rPr lang="en-US" dirty="0" smtClean="0"/>
                        <a:t>Electron </a:t>
                      </a:r>
                      <a:endParaRPr lang="en-US" dirty="0"/>
                    </a:p>
                  </a:txBody>
                  <a:tcPr>
                    <a:solidFill>
                      <a:srgbClr val="AA1100"/>
                    </a:solidFill>
                  </a:tcPr>
                </a:tc>
              </a:tr>
              <a:tr h="622300">
                <a:tc>
                  <a:txBody>
                    <a:bodyPr/>
                    <a:lstStyle/>
                    <a:p>
                      <a:r>
                        <a:rPr lang="en-US" dirty="0" smtClean="0">
                          <a:solidFill>
                            <a:schemeClr val="tx1"/>
                          </a:solidFill>
                        </a:rPr>
                        <a:t>Relative</a:t>
                      </a:r>
                      <a:r>
                        <a:rPr lang="en-US" baseline="0" dirty="0" smtClean="0">
                          <a:solidFill>
                            <a:schemeClr val="tx1"/>
                          </a:solidFill>
                        </a:rPr>
                        <a:t> mass</a:t>
                      </a:r>
                    </a:p>
                  </a:txBody>
                  <a:tcPr>
                    <a:solidFill>
                      <a:srgbClr val="AA1100"/>
                    </a:solidFill>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1/1840</a:t>
                      </a:r>
                      <a:endParaRPr lang="en-US" dirty="0"/>
                    </a:p>
                  </a:txBody>
                  <a:tcPr/>
                </a:tc>
              </a:tr>
              <a:tr h="622300">
                <a:tc>
                  <a:txBody>
                    <a:bodyPr/>
                    <a:lstStyle/>
                    <a:p>
                      <a:r>
                        <a:rPr lang="en-US" dirty="0" smtClean="0">
                          <a:solidFill>
                            <a:schemeClr val="tx1"/>
                          </a:solidFill>
                        </a:rPr>
                        <a:t>Relative charge</a:t>
                      </a:r>
                      <a:endParaRPr lang="en-US" dirty="0">
                        <a:solidFill>
                          <a:schemeClr val="tx1"/>
                        </a:solidFill>
                      </a:endParaRPr>
                    </a:p>
                  </a:txBody>
                  <a:tcPr>
                    <a:solidFill>
                      <a:srgbClr val="AA1100"/>
                    </a:solidFill>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r>
              <a:tr h="622300">
                <a:tc>
                  <a:txBody>
                    <a:bodyPr/>
                    <a:lstStyle/>
                    <a:p>
                      <a:r>
                        <a:rPr lang="en-US" dirty="0" smtClean="0">
                          <a:solidFill>
                            <a:schemeClr val="tx1"/>
                          </a:solidFill>
                        </a:rPr>
                        <a:t>Location in the atom</a:t>
                      </a:r>
                      <a:endParaRPr lang="en-US" dirty="0">
                        <a:solidFill>
                          <a:schemeClr val="tx1"/>
                        </a:solidFill>
                      </a:endParaRPr>
                    </a:p>
                  </a:txBody>
                  <a:tcPr>
                    <a:solidFill>
                      <a:srgbClr val="AA1100"/>
                    </a:solidFill>
                  </a:tcPr>
                </a:tc>
                <a:tc>
                  <a:txBody>
                    <a:bodyPr/>
                    <a:lstStyle/>
                    <a:p>
                      <a:pPr algn="ctr"/>
                      <a:r>
                        <a:rPr lang="en-US" dirty="0" smtClean="0"/>
                        <a:t>Nucleus </a:t>
                      </a:r>
                      <a:endParaRPr lang="en-US" dirty="0"/>
                    </a:p>
                  </a:txBody>
                  <a:tcPr/>
                </a:tc>
                <a:tc>
                  <a:txBody>
                    <a:bodyPr/>
                    <a:lstStyle/>
                    <a:p>
                      <a:pPr algn="ctr"/>
                      <a:r>
                        <a:rPr lang="en-US" dirty="0" smtClean="0"/>
                        <a:t>Nucleus </a:t>
                      </a:r>
                      <a:endParaRPr lang="en-US" dirty="0"/>
                    </a:p>
                  </a:txBody>
                  <a:tcPr/>
                </a:tc>
                <a:tc>
                  <a:txBody>
                    <a:bodyPr/>
                    <a:lstStyle/>
                    <a:p>
                      <a:pPr algn="ctr"/>
                      <a:r>
                        <a:rPr lang="en-US" dirty="0" smtClean="0"/>
                        <a:t>Energy</a:t>
                      </a:r>
                      <a:r>
                        <a:rPr lang="en-US" baseline="0" dirty="0" smtClean="0"/>
                        <a:t> shells</a:t>
                      </a:r>
                      <a:endParaRPr lang="en-US" dirty="0"/>
                    </a:p>
                  </a:txBody>
                  <a:tcPr/>
                </a:tc>
              </a:tr>
            </a:tbl>
          </a:graphicData>
        </a:graphic>
      </p:graphicFrame>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a:t>
            </a:r>
            <a:r>
              <a:rPr lang="en-US" dirty="0" smtClean="0"/>
              <a:t> </a:t>
            </a:r>
            <a:r>
              <a:rPr lang="en-US" dirty="0" smtClean="0"/>
              <a:t>Subatomic particles</a:t>
            </a:r>
            <a:endParaRPr lang="en-US" dirty="0"/>
          </a:p>
        </p:txBody>
      </p:sp>
      <p:sp>
        <p:nvSpPr>
          <p:cNvPr id="3" name="Content Placeholder 2"/>
          <p:cNvSpPr>
            <a:spLocks noGrp="1"/>
          </p:cNvSpPr>
          <p:nvPr>
            <p:ph idx="1"/>
          </p:nvPr>
        </p:nvSpPr>
        <p:spPr/>
        <p:txBody>
          <a:bodyPr/>
          <a:lstStyle/>
          <a:p>
            <a:r>
              <a:rPr lang="en-US" dirty="0" smtClean="0"/>
              <a:t>Electrons, Protons, Neutrons make up the atom</a:t>
            </a:r>
          </a:p>
          <a:p>
            <a:r>
              <a:rPr lang="en-US" dirty="0" smtClean="0"/>
              <a:t>Electrons: smallest and lightest; negatively charged</a:t>
            </a:r>
          </a:p>
          <a:p>
            <a:r>
              <a:rPr lang="en-US" dirty="0" smtClean="0"/>
              <a:t>Protons: much larger and heavier; positively charged</a:t>
            </a:r>
          </a:p>
          <a:p>
            <a:r>
              <a:rPr lang="en-US" dirty="0" smtClean="0"/>
              <a:t>Neutrons: as big and heavy as protons; no charge</a:t>
            </a:r>
          </a:p>
          <a:p>
            <a:endParaRPr lang="en-US" dirty="0" smtClean="0"/>
          </a:p>
          <a:p>
            <a:r>
              <a:rPr lang="en-US" dirty="0" smtClean="0"/>
              <a:t>What is the over all charge of the atom?</a:t>
            </a:r>
          </a:p>
          <a:p>
            <a:endParaRPr lang="en-US" dirty="0" smtClean="0"/>
          </a:p>
          <a:p>
            <a:endParaRPr lang="en-US" dirty="0"/>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t>atom</a:t>
            </a:r>
            <a:endParaRPr lang="en-US" dirty="0"/>
          </a:p>
        </p:txBody>
      </p:sp>
      <p:sp>
        <p:nvSpPr>
          <p:cNvPr id="3" name="Content Placeholder 2"/>
          <p:cNvSpPr>
            <a:spLocks noGrp="1"/>
          </p:cNvSpPr>
          <p:nvPr>
            <p:ph idx="1"/>
          </p:nvPr>
        </p:nvSpPr>
        <p:spPr/>
        <p:txBody>
          <a:bodyPr>
            <a:normAutofit/>
          </a:bodyPr>
          <a:lstStyle/>
          <a:p>
            <a:pPr>
              <a:buNone/>
            </a:pPr>
            <a:r>
              <a:rPr lang="en-US" dirty="0" smtClean="0"/>
              <a:t>SWBAT:</a:t>
            </a:r>
          </a:p>
          <a:p>
            <a:pPr>
              <a:buNone/>
            </a:pPr>
            <a:r>
              <a:rPr lang="en-US" dirty="0" smtClean="0"/>
              <a:t>1.1 Identify protons, neutrons and electrons in the atom as subatomic particles.</a:t>
            </a:r>
          </a:p>
          <a:p>
            <a:pPr>
              <a:buNone/>
            </a:pPr>
            <a:r>
              <a:rPr lang="en-US" dirty="0" smtClean="0"/>
              <a:t>1.2 State the positions of the subatomic particles.</a:t>
            </a:r>
          </a:p>
          <a:p>
            <a:pPr>
              <a:buNone/>
            </a:pPr>
            <a:r>
              <a:rPr lang="en-US" dirty="0" smtClean="0"/>
              <a:t>1.3 State the relative mass and charge of the subatomic </a:t>
            </a:r>
            <a:r>
              <a:rPr lang="en-US" dirty="0" smtClean="0"/>
              <a:t>particles</a:t>
            </a:r>
            <a:r>
              <a:rPr lang="en-US" dirty="0" smtClean="0"/>
              <a:t>.</a:t>
            </a:r>
          </a:p>
          <a:p>
            <a:pPr>
              <a:buNone/>
            </a:pPr>
            <a:r>
              <a:rPr lang="en-US" dirty="0" smtClean="0"/>
              <a:t>1.4 Identify the commonly accepted model as the Bohr model and </a:t>
            </a:r>
            <a:r>
              <a:rPr lang="en-US" dirty="0" smtClean="0"/>
              <a:t>recognize there were </a:t>
            </a:r>
            <a:r>
              <a:rPr lang="en-US" smtClean="0"/>
              <a:t>other theories.</a:t>
            </a:r>
            <a:endParaRPr lang="en-US" dirty="0" smtClean="0"/>
          </a:p>
        </p:txBody>
      </p:sp>
      <p:sp>
        <p:nvSpPr>
          <p:cNvPr id="4" name="TextBox 3"/>
          <p:cNvSpPr txBox="1"/>
          <p:nvPr/>
        </p:nvSpPr>
        <p:spPr>
          <a:xfrm>
            <a:off x="8618447" y="6731628"/>
            <a:ext cx="184666" cy="369332"/>
          </a:xfrm>
          <a:prstGeom prst="rect">
            <a:avLst/>
          </a:prstGeom>
          <a:noFill/>
        </p:spPr>
        <p:txBody>
          <a:bodyPr wrap="none" rtlCol="0">
            <a:spAutoFit/>
          </a:bodyPr>
          <a:lstStyle/>
          <a:p>
            <a:endParaRPr lang="en-US" dirty="0"/>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Closer to home</a:t>
            </a:r>
            <a:endParaRPr lang="en-US" dirty="0"/>
          </a:p>
        </p:txBody>
      </p:sp>
      <p:sp>
        <p:nvSpPr>
          <p:cNvPr id="3" name="Content Placeholder 2"/>
          <p:cNvSpPr>
            <a:spLocks noGrp="1"/>
          </p:cNvSpPr>
          <p:nvPr>
            <p:ph idx="1"/>
          </p:nvPr>
        </p:nvSpPr>
        <p:spPr/>
        <p:txBody>
          <a:bodyPr/>
          <a:lstStyle/>
          <a:p>
            <a:r>
              <a:rPr lang="en-US" dirty="0" smtClean="0"/>
              <a:t>TRIUMF at UBC: Canada’s national laboratory for particle and nuclear physics</a:t>
            </a:r>
          </a:p>
          <a:p>
            <a:r>
              <a:rPr lang="en-US" dirty="0" smtClean="0"/>
              <a:t> Involved in projects based at CERN</a:t>
            </a:r>
          </a:p>
          <a:p>
            <a:r>
              <a:rPr lang="en-US" dirty="0" smtClean="0"/>
              <a:t>Nuclear medicine: “techniques used by subatomic physicists to peer “inside” the atom can be used to image and trace these agents inside the body to study human health and disease in research known as nuclear medicine.” (</a:t>
            </a:r>
            <a:r>
              <a:rPr lang="en-US" dirty="0" err="1" smtClean="0"/>
              <a:t>http://www.triumf.ca/research-program/research-topics/nuclear-medicine</a:t>
            </a:r>
            <a:r>
              <a:rPr lang="en-US" dirty="0" smtClean="0"/>
              <a:t>)</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accel="50000" decel="5000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accel="50000" decel="5000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accel="50000" decel="5000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8" name="Picture Placeholder 7" descr="atomicbomb.jpg"/>
          <p:cNvPicPr>
            <a:picLocks noGrp="1" noChangeAspect="1"/>
          </p:cNvPicPr>
          <p:nvPr>
            <p:ph type="pic" idx="1"/>
          </p:nvPr>
        </p:nvPicPr>
        <p:blipFill>
          <a:blip r:embed="rId4"/>
          <a:srcRect l="-377" r="-377"/>
          <a:stretch>
            <a:fillRect/>
          </a:stretch>
        </p:blipFill>
        <p:spPr>
          <a:xfrm>
            <a:off x="342900" y="265113"/>
            <a:ext cx="8458200" cy="6305550"/>
          </a:xfrm>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70" decel="100000"/>
                                        <p:tgtEl>
                                          <p:spTgt spid="8"/>
                                        </p:tgtEl>
                                      </p:cBhvr>
                                    </p:animEffect>
                                    <p:animScale>
                                      <p:cBhvr>
                                        <p:cTn id="8" dur="770" decel="100000"/>
                                        <p:tgtEl>
                                          <p:spTgt spid="8"/>
                                        </p:tgtEl>
                                      </p:cBhvr>
                                      <p:from x="10000" y="10000"/>
                                      <p:to x="200000" y="450000"/>
                                    </p:animScale>
                                    <p:animScale>
                                      <p:cBhvr>
                                        <p:cTn id="9" dur="1230" accel="100000" fill="hold">
                                          <p:stCondLst>
                                            <p:cond delay="770"/>
                                          </p:stCondLst>
                                        </p:cTn>
                                        <p:tgtEl>
                                          <p:spTgt spid="8"/>
                                        </p:tgtEl>
                                      </p:cBhvr>
                                      <p:from x="200000" y="450000"/>
                                      <p:to x="100000" y="100000"/>
                                    </p:animScale>
                                    <p:set>
                                      <p:cBhvr>
                                        <p:cTn id="10" dur="770" fill="hold"/>
                                        <p:tgtEl>
                                          <p:spTgt spid="8"/>
                                        </p:tgtEl>
                                        <p:attrNameLst>
                                          <p:attrName>ppt_x</p:attrName>
                                        </p:attrNameLst>
                                      </p:cBhvr>
                                      <p:to>
                                        <p:strVal val="(0.5)"/>
                                      </p:to>
                                    </p:set>
                                    <p:anim from="(0.5)" to="(#ppt_x)" calcmode="lin" valueType="num">
                                      <p:cBhvr>
                                        <p:cTn id="11" dur="1230" accel="100000" fill="hold">
                                          <p:stCondLst>
                                            <p:cond delay="770"/>
                                          </p:stCondLst>
                                        </p:cTn>
                                        <p:tgtEl>
                                          <p:spTgt spid="8"/>
                                        </p:tgtEl>
                                        <p:attrNameLst>
                                          <p:attrName>ppt_x</p:attrName>
                                        </p:attrNameLst>
                                      </p:cBhvr>
                                    </p:anim>
                                    <p:set>
                                      <p:cBhvr>
                                        <p:cTn id="12" dur="770" fill="hold"/>
                                        <p:tgtEl>
                                          <p:spTgt spid="8"/>
                                        </p:tgtEl>
                                        <p:attrNameLst>
                                          <p:attrName>ppt_y</p:attrName>
                                        </p:attrNameLst>
                                      </p:cBhvr>
                                      <p:to>
                                        <p:strVal val="(#ppt_y+0.4)"/>
                                      </p:to>
                                    </p:set>
                                    <p:anim from="(#ppt_y+0.4)" to="(#ppt_y)" calcmode="lin" valueType="num">
                                      <p:cBhvr>
                                        <p:cTn id="13" dur="1230" accel="100000" fill="hold">
                                          <p:stCondLst>
                                            <p:cond delay="770"/>
                                          </p:stCondLst>
                                        </p:cTn>
                                        <p:tgtEl>
                                          <p:spTgt spid="8"/>
                                        </p:tgtEl>
                                        <p:attrNameLst>
                                          <p:attrName>ppt_y</p:attrName>
                                        </p:attrNameLst>
                                      </p:cBhvr>
                                    </p:anim>
                                  </p:childTnLst>
                                  <p:subTnLst>
                                    <p:audio>
                                      <p:cMediaNode>
                                        <p:cTn display="0" masterRel="sameClick">
                                          <p:stCondLst>
                                            <p:cond evt="begin" delay="0">
                                              <p:tn val="5"/>
                                            </p:cond>
                                          </p:stCondLst>
                                          <p:endCondLst>
                                            <p:cond evt="onStopAudio" delay="0">
                                              <p:tgtEl>
                                                <p:sldTgt/>
                                              </p:tgtEl>
                                            </p:cond>
                                          </p:endCondLst>
                                        </p:cTn>
                                        <p:tgtEl>
                                          <p:sndTgt r:embed="rId3" name="Explosion"/>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Theory of knowledge</a:t>
            </a:r>
            <a:endParaRPr lang="en-US" dirty="0"/>
          </a:p>
        </p:txBody>
      </p:sp>
      <p:sp>
        <p:nvSpPr>
          <p:cNvPr id="11" name="Content Placeholder 10"/>
          <p:cNvSpPr>
            <a:spLocks noGrp="1"/>
          </p:cNvSpPr>
          <p:nvPr>
            <p:ph idx="1"/>
          </p:nvPr>
        </p:nvSpPr>
        <p:spPr/>
        <p:txBody>
          <a:bodyPr>
            <a:noAutofit/>
          </a:bodyPr>
          <a:lstStyle/>
          <a:p>
            <a:r>
              <a:rPr lang="en-US" sz="3000" dirty="0" smtClean="0"/>
              <a:t>If you possess knowledge, is it your responsibility to pass it on?</a:t>
            </a:r>
          </a:p>
          <a:p>
            <a:r>
              <a:rPr lang="en-US" sz="3000" dirty="0" smtClean="0"/>
              <a:t>Is it ethical to work on something that may be potentially harmful?</a:t>
            </a:r>
          </a:p>
          <a:p>
            <a:r>
              <a:rPr lang="en-US" sz="3000" dirty="0" smtClean="0"/>
              <a:t>Whose responsibility is it to control the outcome of an experiment/research, especially if it is harmful?</a:t>
            </a:r>
            <a:endParaRPr lang="en-US" sz="3000" dirty="0"/>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900" decel="100000" fill="hold"/>
                                        <p:tgtEl>
                                          <p:spTgt spid="1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animEffect transition="in" filter="fade">
                                      <p:cBhvr>
                                        <p:cTn id="15" dur="2000"/>
                                        <p:tgtEl>
                                          <p:spTgt spid="1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xEl>
                                              <p:pRg st="1" end="1"/>
                                            </p:txEl>
                                          </p:spTgt>
                                        </p:tgtEl>
                                        <p:attrNameLst>
                                          <p:attrName>style.visibility</p:attrName>
                                        </p:attrNameLst>
                                      </p:cBhvr>
                                      <p:to>
                                        <p:strVal val="visible"/>
                                      </p:to>
                                    </p:set>
                                    <p:animEffect transition="in" filter="fade">
                                      <p:cBhvr>
                                        <p:cTn id="20" dur="2000"/>
                                        <p:tgtEl>
                                          <p:spTgt spid="11">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
                                            <p:txEl>
                                              <p:pRg st="2" end="2"/>
                                            </p:txEl>
                                          </p:spTgt>
                                        </p:tgtEl>
                                        <p:attrNameLst>
                                          <p:attrName>style.visibility</p:attrName>
                                        </p:attrNameLst>
                                      </p:cBhvr>
                                      <p:to>
                                        <p:strVal val="visible"/>
                                      </p:to>
                                    </p:set>
                                    <p:animEffect transition="in" filter="fade">
                                      <p:cBhvr>
                                        <p:cTn id="25" dur="20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 name="Content Placeholder 3" descr="question-mark-xxl.png"/>
          <p:cNvPicPr>
            <a:picLocks noGrp="1" noChangeAspect="1"/>
          </p:cNvPicPr>
          <p:nvPr>
            <p:ph idx="1"/>
          </p:nvPr>
        </p:nvPicPr>
        <p:blipFill>
          <a:blip r:embed="rId2"/>
          <a:srcRect l="-38234" r="-38234"/>
          <a:stretch>
            <a:fillRect/>
          </a:stretch>
        </p:blipFill>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accel="50000" decel="5000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Thank you!</a:t>
            </a:r>
            <a:endParaRPr lang="en-US" dirty="0"/>
          </a:p>
        </p:txBody>
      </p:sp>
      <p:sp>
        <p:nvSpPr>
          <p:cNvPr id="5" name="Text Placeholder 4"/>
          <p:cNvSpPr>
            <a:spLocks noGrp="1"/>
          </p:cNvSpPr>
          <p:nvPr>
            <p:ph type="body" idx="1"/>
          </p:nvPr>
        </p:nvSpPr>
        <p:spPr/>
        <p:txBody>
          <a:bodyPr/>
          <a:lstStyle/>
          <a:p>
            <a:r>
              <a:rPr lang="en-US" dirty="0" smtClean="0"/>
              <a:t>Binal Khakharia </a:t>
            </a:r>
            <a:endParaRPr lang="en-US" dirty="0"/>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87687"/>
            <a:ext cx="9144000" cy="2500786"/>
          </a:xfrm>
        </p:spPr>
        <p:txBody>
          <a:bodyPr>
            <a:noAutofit/>
          </a:bodyPr>
          <a:lstStyle/>
          <a:p>
            <a:r>
              <a:rPr lang="en-US" sz="5600" dirty="0" smtClean="0"/>
              <a:t>The Atomic Structure</a:t>
            </a:r>
            <a:endParaRPr lang="en-US" sz="5600" dirty="0"/>
          </a:p>
        </p:txBody>
      </p:sp>
      <p:sp>
        <p:nvSpPr>
          <p:cNvPr id="3" name="Subtitle 2"/>
          <p:cNvSpPr>
            <a:spLocks noGrp="1"/>
          </p:cNvSpPr>
          <p:nvPr>
            <p:ph type="subTitle" idx="1"/>
          </p:nvPr>
        </p:nvSpPr>
        <p:spPr/>
        <p:txBody>
          <a:bodyPr>
            <a:normAutofit/>
          </a:bodyPr>
          <a:lstStyle/>
          <a:p>
            <a:r>
              <a:rPr lang="en-US" sz="5000" dirty="0" smtClean="0"/>
              <a:t>Chemistry</a:t>
            </a:r>
            <a:endParaRPr lang="en-US" sz="5000" dirty="0"/>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Atomic structure</a:t>
            </a:r>
            <a:endParaRPr lang="en-US" dirty="0"/>
          </a:p>
        </p:txBody>
      </p:sp>
      <p:sp>
        <p:nvSpPr>
          <p:cNvPr id="3" name="Content Placeholder 2"/>
          <p:cNvSpPr>
            <a:spLocks noGrp="1"/>
          </p:cNvSpPr>
          <p:nvPr>
            <p:ph idx="1"/>
          </p:nvPr>
        </p:nvSpPr>
        <p:spPr/>
        <p:txBody>
          <a:bodyPr>
            <a:normAutofit/>
          </a:bodyPr>
          <a:lstStyle/>
          <a:p>
            <a:pPr marL="457200" indent="-457200">
              <a:buNone/>
            </a:pPr>
            <a:r>
              <a:rPr lang="en-US" sz="3900" dirty="0" smtClean="0"/>
              <a:t>Topics to be covered in this unit:</a:t>
            </a:r>
          </a:p>
          <a:p>
            <a:pPr marL="457200" indent="-457200">
              <a:buNone/>
            </a:pPr>
            <a:r>
              <a:rPr lang="en-US" sz="3900" dirty="0" smtClean="0"/>
              <a:t>1. The Atom</a:t>
            </a:r>
          </a:p>
          <a:p>
            <a:pPr>
              <a:buNone/>
            </a:pPr>
            <a:r>
              <a:rPr lang="en-US" sz="3900" dirty="0" smtClean="0"/>
              <a:t>2. The Mass Spectrometer</a:t>
            </a:r>
          </a:p>
          <a:p>
            <a:pPr>
              <a:buNone/>
            </a:pPr>
            <a:r>
              <a:rPr lang="en-US" sz="3900" dirty="0" smtClean="0"/>
              <a:t>3. Electron Arrangement</a:t>
            </a:r>
          </a:p>
          <a:p>
            <a:pPr>
              <a:buNone/>
            </a:pPr>
            <a:r>
              <a:rPr lang="en-US" sz="3900" dirty="0" smtClean="0"/>
              <a:t>4. Electronic Configuration</a:t>
            </a:r>
            <a:endParaRPr lang="en-US" sz="3900" dirty="0"/>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t>ATOM</a:t>
            </a:r>
            <a:endParaRPr lang="en-US" dirty="0"/>
          </a:p>
        </p:txBody>
      </p:sp>
      <p:sp>
        <p:nvSpPr>
          <p:cNvPr id="3" name="Content Placeholder 2"/>
          <p:cNvSpPr>
            <a:spLocks noGrp="1"/>
          </p:cNvSpPr>
          <p:nvPr>
            <p:ph idx="1"/>
          </p:nvPr>
        </p:nvSpPr>
        <p:spPr/>
        <p:txBody>
          <a:bodyPr>
            <a:normAutofit/>
          </a:bodyPr>
          <a:lstStyle/>
          <a:p>
            <a:pPr algn="ctr">
              <a:buNone/>
            </a:pPr>
            <a:endParaRPr lang="en-US" sz="5200" dirty="0" smtClean="0"/>
          </a:p>
          <a:p>
            <a:pPr algn="ctr">
              <a:buNone/>
            </a:pPr>
            <a:r>
              <a:rPr lang="en-US" sz="5200" dirty="0" smtClean="0"/>
              <a:t>What is an atom?</a:t>
            </a:r>
          </a:p>
          <a:p>
            <a:pPr algn="ctr">
              <a:buNone/>
            </a:pPr>
            <a:r>
              <a:rPr lang="en-US" sz="5200" dirty="0" smtClean="0"/>
              <a:t>What does it look like?</a:t>
            </a:r>
          </a:p>
          <a:p>
            <a:pPr algn="ctr">
              <a:buNone/>
            </a:pPr>
            <a:r>
              <a:rPr lang="en-US" sz="5200" dirty="0" smtClean="0"/>
              <a:t> </a:t>
            </a:r>
            <a:endParaRPr lang="en-US" sz="5200" dirty="0"/>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t>atom</a:t>
            </a:r>
            <a:endParaRPr lang="en-US" dirty="0"/>
          </a:p>
        </p:txBody>
      </p:sp>
      <p:pic>
        <p:nvPicPr>
          <p:cNvPr id="4" name="Content Placeholder 3" descr="atom.jpg"/>
          <p:cNvPicPr>
            <a:picLocks noGrp="1" noChangeAspect="1"/>
          </p:cNvPicPr>
          <p:nvPr>
            <p:ph idx="1"/>
          </p:nvPr>
        </p:nvPicPr>
        <p:blipFill>
          <a:blip r:embed="rId3"/>
          <a:srcRect l="-16234" r="-16234"/>
          <a:stretch>
            <a:fillRect/>
          </a:stretch>
        </p:blipFill>
        <p:spPr/>
      </p:pic>
    </p:spTree>
  </p:cSld>
  <p:clrMapOvr>
    <a:masterClrMapping/>
  </p:clrMapOvr>
  <p:transition spd="med">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t>ATOM</a:t>
            </a:r>
            <a:endParaRPr lang="en-US" dirty="0"/>
          </a:p>
        </p:txBody>
      </p:sp>
      <p:sp>
        <p:nvSpPr>
          <p:cNvPr id="3" name="Content Placeholder 2"/>
          <p:cNvSpPr>
            <a:spLocks noGrp="1"/>
          </p:cNvSpPr>
          <p:nvPr>
            <p:ph idx="1"/>
          </p:nvPr>
        </p:nvSpPr>
        <p:spPr/>
        <p:txBody>
          <a:bodyPr>
            <a:normAutofit/>
          </a:bodyPr>
          <a:lstStyle/>
          <a:p>
            <a:pPr algn="ctr">
              <a:buNone/>
            </a:pPr>
            <a:r>
              <a:rPr lang="en-US" sz="3700" dirty="0" smtClean="0"/>
              <a:t>Who came up with this model?</a:t>
            </a:r>
          </a:p>
          <a:p>
            <a:pPr algn="ctr">
              <a:buNone/>
            </a:pPr>
            <a:endParaRPr lang="en-US" sz="3700" dirty="0" smtClean="0"/>
          </a:p>
          <a:p>
            <a:pPr algn="ctr">
              <a:buNone/>
            </a:pPr>
            <a:r>
              <a:rPr lang="en-US" sz="3700" dirty="0" err="1" smtClean="0"/>
              <a:t>Niels</a:t>
            </a:r>
            <a:r>
              <a:rPr lang="en-US" sz="3700" dirty="0" smtClean="0"/>
              <a:t> Bohr, 1913</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t>atom</a:t>
            </a:r>
            <a:endParaRPr lang="en-US" dirty="0"/>
          </a:p>
        </p:txBody>
      </p:sp>
      <p:sp>
        <p:nvSpPr>
          <p:cNvPr id="3" name="Content Placeholder 2"/>
          <p:cNvSpPr>
            <a:spLocks noGrp="1"/>
          </p:cNvSpPr>
          <p:nvPr>
            <p:ph idx="1"/>
          </p:nvPr>
        </p:nvSpPr>
        <p:spPr/>
        <p:txBody>
          <a:bodyPr>
            <a:noAutofit/>
          </a:bodyPr>
          <a:lstStyle/>
          <a:p>
            <a:r>
              <a:rPr lang="en-US" sz="3400" b="1" dirty="0" smtClean="0"/>
              <a:t>John Dalton’s </a:t>
            </a:r>
            <a:r>
              <a:rPr lang="en-US" sz="3400" dirty="0" smtClean="0"/>
              <a:t>atomic theory: indivisible, indestructible atoms make up all matter (1807)</a:t>
            </a:r>
          </a:p>
          <a:p>
            <a:r>
              <a:rPr lang="en-US" sz="3400" b="1" dirty="0" err="1" smtClean="0"/>
              <a:t>Niels</a:t>
            </a:r>
            <a:r>
              <a:rPr lang="en-US" sz="3400" b="1" dirty="0" smtClean="0"/>
              <a:t> Bohr</a:t>
            </a:r>
            <a:r>
              <a:rPr lang="en-US" sz="3400" dirty="0" smtClean="0"/>
              <a:t>: electrons have certain “allowed” motions, and the atom is mostly hollow (1913)</a:t>
            </a:r>
            <a:endParaRPr lang="en-US" sz="3400" dirty="0"/>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9"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9"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bohr</a:t>
            </a:r>
            <a:r>
              <a:rPr lang="en-US" dirty="0" smtClean="0"/>
              <a:t> atom</a:t>
            </a:r>
            <a:endParaRPr lang="en-US" dirty="0"/>
          </a:p>
        </p:txBody>
      </p:sp>
      <p:pic>
        <p:nvPicPr>
          <p:cNvPr id="4" name="Content Placeholder 3" descr="atom.jpg"/>
          <p:cNvPicPr>
            <a:picLocks noGrp="1" noChangeAspect="1"/>
          </p:cNvPicPr>
          <p:nvPr>
            <p:ph idx="1"/>
          </p:nvPr>
        </p:nvPicPr>
        <p:blipFill>
          <a:blip r:embed="rId3"/>
          <a:srcRect l="-16234" r="-16234"/>
          <a:stretch>
            <a:fillRect/>
          </a:stretch>
        </p:blipFill>
        <p:spPr/>
      </p:pic>
    </p:spTree>
  </p:cSld>
  <p:clrMapOvr>
    <a:masterClrMapping/>
  </p:clrMapOvr>
  <p:transition spd="med">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bohr</a:t>
            </a:r>
            <a:r>
              <a:rPr lang="en-US" dirty="0" smtClean="0"/>
              <a:t> atom</a:t>
            </a:r>
            <a:endParaRPr lang="en-US" dirty="0"/>
          </a:p>
        </p:txBody>
      </p:sp>
      <p:graphicFrame>
        <p:nvGraphicFramePr>
          <p:cNvPr id="4" name="Content Placeholder 3"/>
          <p:cNvGraphicFramePr>
            <a:graphicFrameLocks noGrp="1"/>
          </p:cNvGraphicFramePr>
          <p:nvPr>
            <p:ph idx="1"/>
          </p:nvPr>
        </p:nvGraphicFramePr>
        <p:xfrm>
          <a:off x="491067" y="1828800"/>
          <a:ext cx="8144404" cy="2506980"/>
        </p:xfrm>
        <a:graphic>
          <a:graphicData uri="http://schemas.openxmlformats.org/drawingml/2006/table">
            <a:tbl>
              <a:tblPr firstRow="1" bandRow="1">
                <a:tableStyleId>{5C22544A-7EE6-4342-B048-85BDC9FD1C3A}</a:tableStyleId>
              </a:tblPr>
              <a:tblGrid>
                <a:gridCol w="2036101"/>
                <a:gridCol w="2036101"/>
                <a:gridCol w="2036101"/>
                <a:gridCol w="2036101"/>
              </a:tblGrid>
              <a:tr h="622300">
                <a:tc>
                  <a:txBody>
                    <a:bodyPr/>
                    <a:lstStyle/>
                    <a:p>
                      <a:r>
                        <a:rPr lang="en-US" dirty="0" smtClean="0"/>
                        <a:t>Particle </a:t>
                      </a:r>
                      <a:endParaRPr lang="en-US" dirty="0"/>
                    </a:p>
                  </a:txBody>
                  <a:tcPr>
                    <a:solidFill>
                      <a:srgbClr val="AA1100"/>
                    </a:solidFill>
                  </a:tcPr>
                </a:tc>
                <a:tc>
                  <a:txBody>
                    <a:bodyPr/>
                    <a:lstStyle/>
                    <a:p>
                      <a:pPr algn="ctr"/>
                      <a:r>
                        <a:rPr lang="en-US" dirty="0" smtClean="0"/>
                        <a:t>Proton</a:t>
                      </a:r>
                      <a:r>
                        <a:rPr lang="en-US" baseline="0" dirty="0" smtClean="0"/>
                        <a:t> </a:t>
                      </a:r>
                      <a:endParaRPr lang="en-US" dirty="0"/>
                    </a:p>
                  </a:txBody>
                  <a:tcPr>
                    <a:solidFill>
                      <a:srgbClr val="AA1100"/>
                    </a:solidFill>
                  </a:tcPr>
                </a:tc>
                <a:tc>
                  <a:txBody>
                    <a:bodyPr/>
                    <a:lstStyle/>
                    <a:p>
                      <a:pPr algn="ctr"/>
                      <a:r>
                        <a:rPr lang="en-US" dirty="0" smtClean="0"/>
                        <a:t>Neutron </a:t>
                      </a:r>
                      <a:endParaRPr lang="en-US" dirty="0"/>
                    </a:p>
                  </a:txBody>
                  <a:tcPr>
                    <a:solidFill>
                      <a:srgbClr val="AA1100"/>
                    </a:solidFill>
                  </a:tcPr>
                </a:tc>
                <a:tc>
                  <a:txBody>
                    <a:bodyPr/>
                    <a:lstStyle/>
                    <a:p>
                      <a:pPr algn="ctr"/>
                      <a:r>
                        <a:rPr lang="en-US" dirty="0" smtClean="0"/>
                        <a:t>Electron </a:t>
                      </a:r>
                      <a:endParaRPr lang="en-US" dirty="0"/>
                    </a:p>
                  </a:txBody>
                  <a:tcPr>
                    <a:solidFill>
                      <a:srgbClr val="AA1100"/>
                    </a:solidFill>
                  </a:tcPr>
                </a:tc>
              </a:tr>
              <a:tr h="622300">
                <a:tc>
                  <a:txBody>
                    <a:bodyPr/>
                    <a:lstStyle/>
                    <a:p>
                      <a:r>
                        <a:rPr lang="en-US" dirty="0" smtClean="0">
                          <a:solidFill>
                            <a:schemeClr val="tx1"/>
                          </a:solidFill>
                        </a:rPr>
                        <a:t>Relative</a:t>
                      </a:r>
                      <a:r>
                        <a:rPr lang="en-US" baseline="0" dirty="0" smtClean="0">
                          <a:solidFill>
                            <a:schemeClr val="tx1"/>
                          </a:solidFill>
                        </a:rPr>
                        <a:t> mass</a:t>
                      </a:r>
                    </a:p>
                  </a:txBody>
                  <a:tcPr>
                    <a:solidFill>
                      <a:srgbClr val="AA1100"/>
                    </a:solidFill>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622300">
                <a:tc>
                  <a:txBody>
                    <a:bodyPr/>
                    <a:lstStyle/>
                    <a:p>
                      <a:r>
                        <a:rPr lang="en-US" dirty="0" smtClean="0">
                          <a:solidFill>
                            <a:schemeClr val="tx1"/>
                          </a:solidFill>
                        </a:rPr>
                        <a:t>Relative charge</a:t>
                      </a:r>
                      <a:endParaRPr lang="en-US" dirty="0">
                        <a:solidFill>
                          <a:schemeClr val="tx1"/>
                        </a:solidFill>
                      </a:endParaRPr>
                    </a:p>
                  </a:txBody>
                  <a:tcPr>
                    <a:solidFill>
                      <a:srgbClr val="AA1100"/>
                    </a:solidFill>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622300">
                <a:tc>
                  <a:txBody>
                    <a:bodyPr/>
                    <a:lstStyle/>
                    <a:p>
                      <a:r>
                        <a:rPr lang="en-US" dirty="0" smtClean="0">
                          <a:solidFill>
                            <a:schemeClr val="tx1"/>
                          </a:solidFill>
                        </a:rPr>
                        <a:t>Location in</a:t>
                      </a:r>
                      <a:r>
                        <a:rPr lang="en-US" baseline="0" dirty="0" smtClean="0">
                          <a:solidFill>
                            <a:schemeClr val="tx1"/>
                          </a:solidFill>
                        </a:rPr>
                        <a:t> the atom</a:t>
                      </a:r>
                      <a:endParaRPr lang="en-US" dirty="0">
                        <a:solidFill>
                          <a:schemeClr val="tx1"/>
                        </a:solidFill>
                      </a:endParaRPr>
                    </a:p>
                  </a:txBody>
                  <a:tcPr>
                    <a:solidFill>
                      <a:srgbClr val="AA1100"/>
                    </a:solidFill>
                  </a:tcPr>
                </a:tc>
                <a:tc>
                  <a:txBody>
                    <a:bodyPr/>
                    <a:lstStyle/>
                    <a:p>
                      <a:pPr algn="ctr"/>
                      <a:r>
                        <a:rPr lang="en-US" dirty="0" smtClean="0"/>
                        <a:t> </a:t>
                      </a: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majorFont>
      <a:minorFont>
        <a:latin typeface="Calisto MT"/>
        <a:ea typeface=""/>
        <a:cs typeface=""/>
        <a:font script="Jpan" typeface="ＭＳ Ｐ明朝"/>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1221</TotalTime>
  <Words>763</Words>
  <Application>Microsoft Macintosh PowerPoint</Application>
  <PresentationFormat>On-screen Show (4:3)</PresentationFormat>
  <Paragraphs>95</Paragraphs>
  <Slides>17</Slides>
  <Notes>10</Notes>
  <HiddenSlides>0</HiddenSlides>
  <MMClips>0</MMClips>
  <ScaleCrop>false</ScaleCrop>
  <HeadingPairs>
    <vt:vector size="4" baseType="variant">
      <vt:variant>
        <vt:lpstr>Design Template</vt:lpstr>
      </vt:variant>
      <vt:variant>
        <vt:i4>1</vt:i4>
      </vt:variant>
      <vt:variant>
        <vt:lpstr>Slide Titles</vt:lpstr>
      </vt:variant>
      <vt:variant>
        <vt:i4>17</vt:i4>
      </vt:variant>
    </vt:vector>
  </HeadingPairs>
  <TitlesOfParts>
    <vt:vector size="18" baseType="lpstr">
      <vt:lpstr>Precedent</vt:lpstr>
      <vt:lpstr>Slide 1</vt:lpstr>
      <vt:lpstr>The Atomic Structure</vt:lpstr>
      <vt:lpstr>Atomic structure</vt:lpstr>
      <vt:lpstr>THE ATOM</vt:lpstr>
      <vt:lpstr>The atom</vt:lpstr>
      <vt:lpstr>THE ATOM</vt:lpstr>
      <vt:lpstr>The atom</vt:lpstr>
      <vt:lpstr>The bohr atom</vt:lpstr>
      <vt:lpstr>The bohr atom</vt:lpstr>
      <vt:lpstr>The bohr atom</vt:lpstr>
      <vt:lpstr>the Subatomic particles</vt:lpstr>
      <vt:lpstr>The atom</vt:lpstr>
      <vt:lpstr>Closer to home</vt:lpstr>
      <vt:lpstr>Slide 14</vt:lpstr>
      <vt:lpstr>Theory of knowledge</vt:lpstr>
      <vt:lpstr>Questions</vt:lpstr>
      <vt:lpstr>Thank you!</vt:lpstr>
    </vt:vector>
  </TitlesOfParts>
  <Company>University of British Columbia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Binal Khakharia</dc:creator>
  <cp:lastModifiedBy>Binal Khakharia</cp:lastModifiedBy>
  <cp:revision>32</cp:revision>
  <dcterms:created xsi:type="dcterms:W3CDTF">2014-10-02T19:23:24Z</dcterms:created>
  <dcterms:modified xsi:type="dcterms:W3CDTF">2014-10-02T23:31:40Z</dcterms:modified>
</cp:coreProperties>
</file>