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A3CFF4-B9DC-4340-A5A4-3EE2C5FC26FC}" type="doc">
      <dgm:prSet loTypeId="urn:microsoft.com/office/officeart/2005/8/layout/arrow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19FD0A-BF84-044A-8503-C6111CFDEDBE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Baskerville"/>
              <a:cs typeface="Baskerville"/>
            </a:rPr>
            <a:t>Hybris</a:t>
          </a:r>
          <a:endParaRPr lang="en-US" b="1" dirty="0">
            <a:solidFill>
              <a:schemeClr val="tx1"/>
            </a:solidFill>
            <a:latin typeface="Baskerville"/>
            <a:cs typeface="Baskerville"/>
          </a:endParaRPr>
        </a:p>
      </dgm:t>
    </dgm:pt>
    <dgm:pt modelId="{71328460-3E34-724D-9829-65D4E934159E}" type="parTrans" cxnId="{814D1ABF-3357-9C47-8DC2-83EFA6B29375}">
      <dgm:prSet/>
      <dgm:spPr/>
      <dgm:t>
        <a:bodyPr/>
        <a:lstStyle/>
        <a:p>
          <a:endParaRPr lang="en-US"/>
        </a:p>
      </dgm:t>
    </dgm:pt>
    <dgm:pt modelId="{308C17B6-3A58-DD41-9C0A-8BB91FB03ED6}" type="sibTrans" cxnId="{814D1ABF-3357-9C47-8DC2-83EFA6B29375}">
      <dgm:prSet/>
      <dgm:spPr/>
      <dgm:t>
        <a:bodyPr/>
        <a:lstStyle/>
        <a:p>
          <a:endParaRPr lang="en-US"/>
        </a:p>
      </dgm:t>
    </dgm:pt>
    <dgm:pt modelId="{16CFD4AA-E450-2948-9F21-021971468515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askerville"/>
              <a:cs typeface="Baskerville"/>
            </a:rPr>
            <a:t>Nemesis</a:t>
          </a:r>
          <a:endParaRPr lang="en-US" b="1" dirty="0">
            <a:solidFill>
              <a:schemeClr val="tx1"/>
            </a:solidFill>
            <a:latin typeface="Baskerville"/>
            <a:cs typeface="Baskerville"/>
          </a:endParaRPr>
        </a:p>
      </dgm:t>
    </dgm:pt>
    <dgm:pt modelId="{99916E21-423D-D240-BD3D-77B6A0128766}" type="parTrans" cxnId="{900BD233-A71E-7549-B7BE-D1FF2B26FEAA}">
      <dgm:prSet/>
      <dgm:spPr/>
      <dgm:t>
        <a:bodyPr/>
        <a:lstStyle/>
        <a:p>
          <a:endParaRPr lang="en-US"/>
        </a:p>
      </dgm:t>
    </dgm:pt>
    <dgm:pt modelId="{4239647D-17AB-424F-AB6C-7D112E66EB56}" type="sibTrans" cxnId="{900BD233-A71E-7549-B7BE-D1FF2B26FEAA}">
      <dgm:prSet/>
      <dgm:spPr/>
      <dgm:t>
        <a:bodyPr/>
        <a:lstStyle/>
        <a:p>
          <a:endParaRPr lang="en-US"/>
        </a:p>
      </dgm:t>
    </dgm:pt>
    <dgm:pt modelId="{6E99C7AE-A151-DD4A-9F7D-734CA8B18E68}" type="pres">
      <dgm:prSet presAssocID="{AAA3CFF4-B9DC-4340-A5A4-3EE2C5FC26F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A40E5C-2982-C44A-8D32-B21D55986319}" type="pres">
      <dgm:prSet presAssocID="{7519FD0A-BF84-044A-8503-C6111CFDEDB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14A53F-56E2-6E4B-A544-CD1B6B123B61}" type="pres">
      <dgm:prSet presAssocID="{16CFD4AA-E450-2948-9F21-02197146851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0BD233-A71E-7549-B7BE-D1FF2B26FEAA}" srcId="{AAA3CFF4-B9DC-4340-A5A4-3EE2C5FC26FC}" destId="{16CFD4AA-E450-2948-9F21-021971468515}" srcOrd="1" destOrd="0" parTransId="{99916E21-423D-D240-BD3D-77B6A0128766}" sibTransId="{4239647D-17AB-424F-AB6C-7D112E66EB56}"/>
    <dgm:cxn modelId="{BC7EB2FA-6D72-AF42-B7C8-1093B2EB2A71}" type="presOf" srcId="{16CFD4AA-E450-2948-9F21-021971468515}" destId="{1714A53F-56E2-6E4B-A544-CD1B6B123B61}" srcOrd="0" destOrd="0" presId="urn:microsoft.com/office/officeart/2005/8/layout/arrow1"/>
    <dgm:cxn modelId="{814D1ABF-3357-9C47-8DC2-83EFA6B29375}" srcId="{AAA3CFF4-B9DC-4340-A5A4-3EE2C5FC26FC}" destId="{7519FD0A-BF84-044A-8503-C6111CFDEDBE}" srcOrd="0" destOrd="0" parTransId="{71328460-3E34-724D-9829-65D4E934159E}" sibTransId="{308C17B6-3A58-DD41-9C0A-8BB91FB03ED6}"/>
    <dgm:cxn modelId="{4833293A-3858-174A-B12D-8C7D371A0233}" type="presOf" srcId="{AAA3CFF4-B9DC-4340-A5A4-3EE2C5FC26FC}" destId="{6E99C7AE-A151-DD4A-9F7D-734CA8B18E68}" srcOrd="0" destOrd="0" presId="urn:microsoft.com/office/officeart/2005/8/layout/arrow1"/>
    <dgm:cxn modelId="{1C41F5B7-3A5D-5F4C-AABE-7ACDF90244D9}" type="presOf" srcId="{7519FD0A-BF84-044A-8503-C6111CFDEDBE}" destId="{F6A40E5C-2982-C44A-8D32-B21D55986319}" srcOrd="0" destOrd="0" presId="urn:microsoft.com/office/officeart/2005/8/layout/arrow1"/>
    <dgm:cxn modelId="{037FBB7A-EE5B-A84A-B568-A2A5DDD0A559}" type="presParOf" srcId="{6E99C7AE-A151-DD4A-9F7D-734CA8B18E68}" destId="{F6A40E5C-2982-C44A-8D32-B21D55986319}" srcOrd="0" destOrd="0" presId="urn:microsoft.com/office/officeart/2005/8/layout/arrow1"/>
    <dgm:cxn modelId="{2A334AFE-A384-4844-8ADA-FF6391ABD873}" type="presParOf" srcId="{6E99C7AE-A151-DD4A-9F7D-734CA8B18E68}" destId="{1714A53F-56E2-6E4B-A544-CD1B6B123B61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40E5C-2982-C44A-8D32-B21D55986319}">
      <dsp:nvSpPr>
        <dsp:cNvPr id="0" name=""/>
        <dsp:cNvSpPr/>
      </dsp:nvSpPr>
      <dsp:spPr>
        <a:xfrm rot="16200000">
          <a:off x="1595" y="141"/>
          <a:ext cx="2303859" cy="2303859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tx1"/>
              </a:solidFill>
              <a:latin typeface="Baskerville"/>
              <a:cs typeface="Baskerville"/>
            </a:rPr>
            <a:t>Hybris</a:t>
          </a:r>
          <a:endParaRPr lang="en-US" sz="2800" b="1" kern="1200" dirty="0">
            <a:solidFill>
              <a:schemeClr val="tx1"/>
            </a:solidFill>
            <a:latin typeface="Baskerville"/>
            <a:cs typeface="Baskerville"/>
          </a:endParaRPr>
        </a:p>
      </dsp:txBody>
      <dsp:txXfrm rot="5400000">
        <a:off x="404771" y="576105"/>
        <a:ext cx="1900684" cy="1151929"/>
      </dsp:txXfrm>
    </dsp:sp>
    <dsp:sp modelId="{1714A53F-56E2-6E4B-A544-CD1B6B123B61}">
      <dsp:nvSpPr>
        <dsp:cNvPr id="0" name=""/>
        <dsp:cNvSpPr/>
      </dsp:nvSpPr>
      <dsp:spPr>
        <a:xfrm rot="5400000">
          <a:off x="3790545" y="141"/>
          <a:ext cx="2303859" cy="2303859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Baskerville"/>
              <a:cs typeface="Baskerville"/>
            </a:rPr>
            <a:t>Nemesis</a:t>
          </a:r>
          <a:endParaRPr lang="en-US" sz="2800" b="1" kern="1200" dirty="0">
            <a:solidFill>
              <a:schemeClr val="tx1"/>
            </a:solidFill>
            <a:latin typeface="Baskerville"/>
            <a:cs typeface="Baskerville"/>
          </a:endParaRPr>
        </a:p>
      </dsp:txBody>
      <dsp:txXfrm rot="-5400000">
        <a:off x="3790546" y="576106"/>
        <a:ext cx="1900684" cy="1151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A59C5-3DE8-E144-85DF-9F5E46E32553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C4F8C-914A-744D-A4F9-F6E8AEBAA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57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=gjrcNUOS2bc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B2C11-0EE0-6F42-AB6C-588C0B8962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68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Baskerville"/>
                <a:cs typeface="Baskerville"/>
              </a:rPr>
              <a:t>In </a:t>
            </a:r>
            <a:r>
              <a:rPr lang="en-US" i="1" dirty="0" smtClean="0">
                <a:latin typeface="Baskerville"/>
                <a:cs typeface="Baskerville"/>
              </a:rPr>
              <a:t>Antigone</a:t>
            </a:r>
            <a:r>
              <a:rPr lang="en-US" dirty="0" smtClean="0">
                <a:latin typeface="Baskerville"/>
                <a:cs typeface="Baskerville"/>
              </a:rPr>
              <a:t>, Sophocles presents us with a character – Antigone – who breaks from the norms of society and her nemesis – </a:t>
            </a:r>
            <a:r>
              <a:rPr lang="en-US" dirty="0" err="1" smtClean="0">
                <a:latin typeface="Baskerville"/>
                <a:cs typeface="Baskerville"/>
              </a:rPr>
              <a:t>Kreon</a:t>
            </a:r>
            <a:r>
              <a:rPr lang="en-US" dirty="0" smtClean="0">
                <a:latin typeface="Baskerville"/>
                <a:cs typeface="Baskerville"/>
              </a:rPr>
              <a:t> – who represents the State’s backlash to her action, which eventually leads to her downfall.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latin typeface="Baskerville"/>
              <a:cs typeface="Baskerville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Baskerville"/>
                <a:cs typeface="Baskerville"/>
              </a:rPr>
              <a:t>imitation</a:t>
            </a:r>
            <a:r>
              <a:rPr lang="en-US" dirty="0" smtClean="0">
                <a:latin typeface="Baskerville"/>
                <a:cs typeface="Baskerville"/>
              </a:rPr>
              <a:t> (</a:t>
            </a:r>
            <a:r>
              <a:rPr lang="en-US" i="1" dirty="0" smtClean="0">
                <a:latin typeface="Baskerville"/>
                <a:cs typeface="Baskerville"/>
              </a:rPr>
              <a:t>mimesis</a:t>
            </a:r>
            <a:r>
              <a:rPr lang="en-US" dirty="0" smtClean="0">
                <a:latin typeface="Baskerville"/>
                <a:cs typeface="Baskerville"/>
              </a:rPr>
              <a:t>)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Baskerville"/>
                <a:cs typeface="Baskerville"/>
              </a:rPr>
              <a:t>Hybris</a:t>
            </a:r>
            <a:r>
              <a:rPr lang="en-US" dirty="0" smtClean="0">
                <a:latin typeface="Baskerville"/>
                <a:cs typeface="Baskerville"/>
              </a:rPr>
              <a:t> (break the norms of the </a:t>
            </a:r>
            <a:r>
              <a:rPr lang="en-US" i="1" dirty="0" smtClean="0">
                <a:latin typeface="Baskerville"/>
                <a:cs typeface="Baskerville"/>
              </a:rPr>
              <a:t>polis</a:t>
            </a:r>
            <a:r>
              <a:rPr lang="en-US" i="0" dirty="0" smtClean="0">
                <a:latin typeface="Baskerville"/>
                <a:cs typeface="Baskerville"/>
              </a:rPr>
              <a:t>)</a:t>
            </a:r>
            <a:r>
              <a:rPr lang="en-US" dirty="0" smtClean="0">
                <a:latin typeface="Baskerville"/>
                <a:cs typeface="Baskerville"/>
              </a:rPr>
              <a:t> / nemesis (the </a:t>
            </a:r>
            <a:r>
              <a:rPr lang="en-US" dirty="0" err="1" smtClean="0">
                <a:latin typeface="Baskerville"/>
                <a:cs typeface="Baskerville"/>
              </a:rPr>
              <a:t>hybris</a:t>
            </a:r>
            <a:r>
              <a:rPr lang="en-US" dirty="0" smtClean="0">
                <a:latin typeface="Baskerville"/>
                <a:cs typeface="Baskerville"/>
              </a:rPr>
              <a:t> causes the </a:t>
            </a:r>
            <a:r>
              <a:rPr lang="en-US" i="1" dirty="0" smtClean="0">
                <a:latin typeface="Baskerville"/>
                <a:cs typeface="Baskerville"/>
              </a:rPr>
              <a:t>nemesis</a:t>
            </a:r>
            <a:r>
              <a:rPr lang="en-US" i="0" dirty="0" smtClean="0">
                <a:latin typeface="Baskerville"/>
                <a:cs typeface="Baskerville"/>
              </a:rPr>
              <a:t> – the backlash from Creon) – this is what brings about Antigone’s downfall. – Antigone’s downfall produces an emotion that results in renewal and restoration on the effect of the spectator.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Baskerville"/>
              <a:cs typeface="Baskerville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C4F8C-914A-744D-A4F9-F6E8AEBAA2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11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limit – 7 minutes together – 3 to report on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C4F8C-914A-744D-A4F9-F6E8AEBAA2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83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Centinela</a:t>
            </a:r>
            <a:r>
              <a:rPr lang="en-US" dirty="0" smtClean="0"/>
              <a:t> – a guard of a gate </a:t>
            </a:r>
          </a:p>
          <a:p>
            <a:r>
              <a:rPr lang="en-US" dirty="0" smtClean="0"/>
              <a:t>The Chorus </a:t>
            </a:r>
          </a:p>
          <a:p>
            <a:r>
              <a:rPr lang="en-US" dirty="0" err="1" smtClean="0"/>
              <a:t>Kreon</a:t>
            </a:r>
            <a:r>
              <a:rPr lang="en-US" dirty="0" smtClean="0"/>
              <a:t> (39-40)</a:t>
            </a:r>
          </a:p>
          <a:p>
            <a:r>
              <a:rPr lang="en-US" dirty="0" err="1" smtClean="0"/>
              <a:t>Ismene</a:t>
            </a:r>
            <a:r>
              <a:rPr lang="en-US" dirty="0" smtClean="0"/>
              <a:t> (23)</a:t>
            </a:r>
          </a:p>
          <a:p>
            <a:r>
              <a:rPr lang="en-US" dirty="0" smtClean="0"/>
              <a:t>Chorus</a:t>
            </a:r>
            <a:r>
              <a:rPr lang="en-US" baseline="0" dirty="0" smtClean="0"/>
              <a:t> (55)</a:t>
            </a:r>
            <a:endParaRPr lang="en-US" dirty="0" smtClean="0"/>
          </a:p>
          <a:p>
            <a:r>
              <a:rPr lang="en-US" dirty="0" smtClean="0"/>
              <a:t>Antigone – suicide</a:t>
            </a:r>
          </a:p>
          <a:p>
            <a:r>
              <a:rPr lang="en-US" dirty="0" smtClean="0"/>
              <a:t>Catharsis</a:t>
            </a:r>
          </a:p>
          <a:p>
            <a:endParaRPr lang="en-US" dirty="0" smtClean="0"/>
          </a:p>
          <a:p>
            <a:r>
              <a:rPr lang="en-US" dirty="0" smtClean="0"/>
              <a:t>On Friday – what would happen if </a:t>
            </a:r>
            <a:r>
              <a:rPr lang="en-US" dirty="0" err="1" smtClean="0"/>
              <a:t>Kreon</a:t>
            </a:r>
            <a:r>
              <a:rPr lang="en-US" dirty="0" smtClean="0"/>
              <a:t> had realized his mistake on time.  How would the ending change? – Bring it to a comic book.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C4F8C-914A-744D-A4F9-F6E8AEBAA2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7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Baskerville"/>
                <a:cs typeface="Baskerville"/>
              </a:rPr>
              <a:t>Hybris</a:t>
            </a:r>
            <a:r>
              <a:rPr lang="en-US" dirty="0" smtClean="0">
                <a:latin typeface="Baskerville"/>
                <a:cs typeface="Baskerville"/>
              </a:rPr>
              <a:t> (break the norms of the </a:t>
            </a:r>
            <a:r>
              <a:rPr lang="en-US" i="1" dirty="0" smtClean="0">
                <a:latin typeface="Baskerville"/>
                <a:cs typeface="Baskerville"/>
              </a:rPr>
              <a:t>polis</a:t>
            </a:r>
            <a:r>
              <a:rPr lang="en-US" i="0" dirty="0" smtClean="0">
                <a:latin typeface="Baskerville"/>
                <a:cs typeface="Baskerville"/>
              </a:rPr>
              <a:t>)</a:t>
            </a:r>
            <a:r>
              <a:rPr lang="en-US" dirty="0" smtClean="0">
                <a:latin typeface="Baskerville"/>
                <a:cs typeface="Baskerville"/>
              </a:rPr>
              <a:t> / nemesis (the </a:t>
            </a:r>
            <a:r>
              <a:rPr lang="en-US" dirty="0" err="1" smtClean="0">
                <a:latin typeface="Baskerville"/>
                <a:cs typeface="Baskerville"/>
              </a:rPr>
              <a:t>hybris</a:t>
            </a:r>
            <a:r>
              <a:rPr lang="en-US" dirty="0" smtClean="0">
                <a:latin typeface="Baskerville"/>
                <a:cs typeface="Baskerville"/>
              </a:rPr>
              <a:t> causes the </a:t>
            </a:r>
            <a:r>
              <a:rPr lang="en-US" i="1" dirty="0" smtClean="0">
                <a:latin typeface="Baskerville"/>
                <a:cs typeface="Baskerville"/>
              </a:rPr>
              <a:t>nemesis</a:t>
            </a:r>
            <a:r>
              <a:rPr lang="en-US" i="0" dirty="0" smtClean="0">
                <a:latin typeface="Baskerville"/>
                <a:cs typeface="Baskerville"/>
              </a:rPr>
              <a:t> – the backlash from Creon) – this is what brings about Antigone’s downfall. </a:t>
            </a:r>
            <a:r>
              <a:rPr lang="en-US" i="0" smtClean="0">
                <a:latin typeface="Baskerville"/>
                <a:cs typeface="Baskerville"/>
              </a:rPr>
              <a:t>– Antigone’s downfall produces an emotion that results in renewal and restoration on the effect of the spectator.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C4F8C-914A-744D-A4F9-F6E8AEBAA2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8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00C9-8AA3-D44E-BF86-4F74AE8C51CF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E4E9-E29B-CC47-8676-9E8188B2E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4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00C9-8AA3-D44E-BF86-4F74AE8C51CF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E4E9-E29B-CC47-8676-9E8188B2E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6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00C9-8AA3-D44E-BF86-4F74AE8C51CF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E4E9-E29B-CC47-8676-9E8188B2E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3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00C9-8AA3-D44E-BF86-4F74AE8C51CF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E4E9-E29B-CC47-8676-9E8188B2E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4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00C9-8AA3-D44E-BF86-4F74AE8C51CF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E4E9-E29B-CC47-8676-9E8188B2E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5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00C9-8AA3-D44E-BF86-4F74AE8C51CF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E4E9-E29B-CC47-8676-9E8188B2E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1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00C9-8AA3-D44E-BF86-4F74AE8C51CF}" type="datetimeFigureOut">
              <a:rPr lang="en-US" smtClean="0"/>
              <a:t>1/9/18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E4E9-E29B-CC47-8676-9E8188B2E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6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00C9-8AA3-D44E-BF86-4F74AE8C51CF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E4E9-E29B-CC47-8676-9E8188B2E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3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00C9-8AA3-D44E-BF86-4F74AE8C51CF}" type="datetimeFigureOut">
              <a:rPr lang="en-US" smtClean="0"/>
              <a:t>1/9/18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E4E9-E29B-CC47-8676-9E8188B2E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1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00C9-8AA3-D44E-BF86-4F74AE8C51CF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E4E9-E29B-CC47-8676-9E8188B2E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5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00C9-8AA3-D44E-BF86-4F74AE8C51CF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E4E9-E29B-CC47-8676-9E8188B2E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1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600C9-8AA3-D44E-BF86-4F74AE8C51CF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EE4E9-E29B-CC47-8676-9E8188B2E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8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ZNr2BhhWTO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Greek Tragedy, </a:t>
            </a:r>
            <a:r>
              <a:rPr lang="en-US" i="1" dirty="0" smtClean="0">
                <a:latin typeface="Baskerville"/>
                <a:cs typeface="Baskerville"/>
              </a:rPr>
              <a:t>Antigone</a:t>
            </a:r>
            <a:r>
              <a:rPr lang="en-US" dirty="0" smtClean="0">
                <a:latin typeface="Baskerville"/>
                <a:cs typeface="Baskerville"/>
              </a:rPr>
              <a:t>, and more!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Wednesday, September 13</a:t>
            </a:r>
            <a:endParaRPr lang="en-US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2287575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4416" y="2831505"/>
            <a:ext cx="4022020" cy="3124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b="1" i="1" dirty="0" smtClean="0">
                <a:latin typeface="Baskerville"/>
                <a:cs typeface="Baskerville"/>
              </a:rPr>
              <a:t>The performance</a:t>
            </a:r>
          </a:p>
          <a:p>
            <a:r>
              <a:rPr lang="en-US" dirty="0" smtClean="0">
                <a:latin typeface="Baskerville"/>
                <a:cs typeface="Baskerville"/>
              </a:rPr>
              <a:t>Light/shadow</a:t>
            </a:r>
          </a:p>
          <a:p>
            <a:r>
              <a:rPr lang="en-US" dirty="0" smtClean="0">
                <a:latin typeface="Baskerville"/>
                <a:cs typeface="Baskerville"/>
              </a:rPr>
              <a:t>The setting</a:t>
            </a:r>
          </a:p>
          <a:p>
            <a:r>
              <a:rPr lang="en-US" dirty="0" smtClean="0">
                <a:latin typeface="Baskerville"/>
                <a:cs typeface="Baskerville"/>
              </a:rPr>
              <a:t>Props</a:t>
            </a:r>
          </a:p>
          <a:p>
            <a:r>
              <a:rPr lang="en-US" dirty="0" smtClean="0">
                <a:latin typeface="Baskerville"/>
                <a:cs typeface="Baskerville"/>
              </a:rPr>
              <a:t>Characters</a:t>
            </a:r>
            <a:endParaRPr lang="en-US" dirty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Dialogue (direct action)</a:t>
            </a:r>
          </a:p>
          <a:p>
            <a:r>
              <a:rPr lang="en-US" dirty="0" smtClean="0">
                <a:latin typeface="Baskerville"/>
                <a:cs typeface="Baskerville"/>
              </a:rPr>
              <a:t>audience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486437" y="2831505"/>
            <a:ext cx="4387470" cy="3124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b="1" i="1" dirty="0" smtClean="0">
                <a:latin typeface="Baskerville"/>
                <a:cs typeface="Baskerville"/>
              </a:rPr>
              <a:t>The written text</a:t>
            </a:r>
            <a:endParaRPr lang="en-US" sz="2000" b="1" dirty="0" smtClean="0">
              <a:latin typeface="Baskerville"/>
              <a:cs typeface="Baskerville"/>
            </a:endParaRPr>
          </a:p>
          <a:p>
            <a:r>
              <a:rPr lang="en-US" sz="2000" dirty="0" smtClean="0">
                <a:latin typeface="Baskerville"/>
                <a:cs typeface="Baskerville"/>
              </a:rPr>
              <a:t>What do we know about the setting? </a:t>
            </a:r>
          </a:p>
          <a:p>
            <a:r>
              <a:rPr lang="en-US" sz="2000" dirty="0" smtClean="0">
                <a:latin typeface="Baskerville"/>
                <a:cs typeface="Baskerville"/>
              </a:rPr>
              <a:t>What is the role of the spectators/readers of the text? </a:t>
            </a:r>
          </a:p>
          <a:p>
            <a:r>
              <a:rPr lang="en-US" sz="2000" dirty="0" smtClean="0">
                <a:latin typeface="Baskerville"/>
                <a:cs typeface="Baskerville"/>
              </a:rPr>
              <a:t>How many characters are there and what is their relationship?  How do we find information out about them?</a:t>
            </a:r>
          </a:p>
          <a:p>
            <a:r>
              <a:rPr lang="en-US" sz="2000" dirty="0" smtClean="0">
                <a:latin typeface="Baskerville"/>
                <a:cs typeface="Baskerville"/>
              </a:rPr>
              <a:t>What situation is presented to us through the dialogue?  Is it positive or negative?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161" y="287246"/>
            <a:ext cx="7306953" cy="860016"/>
          </a:xfrm>
        </p:spPr>
        <p:txBody>
          <a:bodyPr>
            <a:noAutofit/>
          </a:bodyPr>
          <a:lstStyle/>
          <a:p>
            <a:r>
              <a:rPr lang="en-US" i="1" dirty="0" smtClean="0">
                <a:latin typeface="Baskerville"/>
                <a:cs typeface="Baskerville"/>
              </a:rPr>
              <a:t>Warm-up</a:t>
            </a:r>
            <a:r>
              <a:rPr lang="en-US" dirty="0" smtClean="0">
                <a:latin typeface="Baskerville"/>
                <a:cs typeface="Baskerville"/>
              </a:rPr>
              <a:t>: Five observations in three minutes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1558346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dirty="0" smtClean="0">
                <a:latin typeface="Baskerville"/>
                <a:cs typeface="Baskerville"/>
                <a:hlinkClick r:id="rId3"/>
              </a:rPr>
              <a:t>https://www.youtube.com/watch?v=ZNr2BhhWTOU</a:t>
            </a:r>
            <a:endParaRPr lang="en-US" sz="2500" dirty="0" smtClean="0">
              <a:latin typeface="Baskerville"/>
              <a:cs typeface="Baskervill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00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Greek Tragedy </a:t>
            </a:r>
            <a:br>
              <a:rPr lang="en-US" dirty="0" smtClean="0">
                <a:latin typeface="Baskerville"/>
                <a:cs typeface="Baskerville"/>
              </a:rPr>
            </a:br>
            <a:r>
              <a:rPr lang="en-US" dirty="0" smtClean="0">
                <a:latin typeface="Baskerville"/>
                <a:cs typeface="Baskerville"/>
              </a:rPr>
              <a:t>(Aristotle</a:t>
            </a:r>
            <a:r>
              <a:rPr lang="en-US" i="1" dirty="0" smtClean="0">
                <a:latin typeface="Baskerville"/>
                <a:cs typeface="Baskerville"/>
              </a:rPr>
              <a:t>, Poetics </a:t>
            </a:r>
            <a:r>
              <a:rPr lang="en-US" dirty="0" smtClean="0">
                <a:latin typeface="Baskerville"/>
                <a:cs typeface="Baskerville"/>
              </a:rPr>
              <a:t>144-151)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199"/>
            <a:ext cx="8499178" cy="509696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In </a:t>
            </a:r>
            <a:r>
              <a:rPr lang="en-US" i="1" dirty="0" smtClean="0">
                <a:latin typeface="Baskerville"/>
                <a:cs typeface="Baskerville"/>
              </a:rPr>
              <a:t>Poetics</a:t>
            </a:r>
            <a:r>
              <a:rPr lang="en-US" dirty="0" smtClean="0">
                <a:latin typeface="Baskerville"/>
                <a:cs typeface="Baskerville"/>
              </a:rPr>
              <a:t>, a work that is considered to be the first evidence of drama theory in Western tradition, Aristotle outlines what, for him, are the key aspects of Greek Tragedy</a:t>
            </a:r>
            <a:r>
              <a:rPr lang="en-US" dirty="0">
                <a:latin typeface="Baskerville"/>
                <a:cs typeface="Baskerville"/>
              </a:rPr>
              <a:t>:</a:t>
            </a:r>
            <a:r>
              <a:rPr lang="en-US" dirty="0" smtClean="0">
                <a:latin typeface="Baskerville"/>
                <a:cs typeface="Baskerville"/>
              </a:rPr>
              <a:t>  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In the most general terms, </a:t>
            </a:r>
            <a:r>
              <a:rPr lang="en-US" b="1" u="sng" dirty="0" smtClean="0">
                <a:latin typeface="Baskerville"/>
                <a:cs typeface="Baskerville"/>
              </a:rPr>
              <a:t>tragedy</a:t>
            </a:r>
            <a:r>
              <a:rPr lang="en-US" dirty="0" smtClean="0">
                <a:latin typeface="Baskerville"/>
                <a:cs typeface="Baskerville"/>
              </a:rPr>
              <a:t> is an </a:t>
            </a:r>
            <a:r>
              <a:rPr lang="en-US" b="1" dirty="0" smtClean="0">
                <a:latin typeface="Baskerville"/>
                <a:cs typeface="Baskerville"/>
              </a:rPr>
              <a:t>imitation </a:t>
            </a:r>
            <a:r>
              <a:rPr lang="en-US" dirty="0" smtClean="0">
                <a:latin typeface="Baskerville"/>
                <a:cs typeface="Baskerville"/>
              </a:rPr>
              <a:t>of a real-life situation, re-produced and re-told to gain an effect out of the audience (</a:t>
            </a:r>
            <a:r>
              <a:rPr lang="en-US" b="1" dirty="0" smtClean="0">
                <a:latin typeface="Baskerville"/>
                <a:cs typeface="Baskerville"/>
              </a:rPr>
              <a:t>catharsis</a:t>
            </a:r>
            <a:r>
              <a:rPr lang="en-US" dirty="0" smtClean="0">
                <a:latin typeface="Baskerville"/>
                <a:cs typeface="Baskerville"/>
              </a:rPr>
              <a:t>).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Apart from these aspects, Aristotle highlights six key aspects of tragedy, all of which we see in </a:t>
            </a:r>
            <a:r>
              <a:rPr lang="en-US" i="1" dirty="0" smtClean="0">
                <a:latin typeface="Baskerville"/>
                <a:cs typeface="Baskerville"/>
              </a:rPr>
              <a:t>Antigone</a:t>
            </a:r>
            <a:r>
              <a:rPr lang="en-US" dirty="0" smtClean="0">
                <a:latin typeface="Baskerville"/>
                <a:cs typeface="Baskerville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1) </a:t>
            </a:r>
            <a:r>
              <a:rPr lang="en-US" b="1" dirty="0" smtClean="0">
                <a:latin typeface="Baskerville"/>
                <a:cs typeface="Baskerville"/>
              </a:rPr>
              <a:t>Plot </a:t>
            </a:r>
            <a:r>
              <a:rPr lang="en-US" dirty="0" smtClean="0">
                <a:latin typeface="Baskerville"/>
                <a:cs typeface="Baskerville"/>
              </a:rPr>
              <a:t>(the story), which imitates life-based universals (happiness, sadness, death, life, etc.)</a:t>
            </a:r>
          </a:p>
          <a:p>
            <a:r>
              <a:rPr lang="en-US" dirty="0" smtClean="0">
                <a:latin typeface="Baskerville"/>
                <a:cs typeface="Baskerville"/>
              </a:rPr>
              <a:t>2) </a:t>
            </a:r>
            <a:r>
              <a:rPr lang="en-US" b="1" dirty="0">
                <a:latin typeface="Baskerville"/>
                <a:cs typeface="Baskerville"/>
              </a:rPr>
              <a:t>C</a:t>
            </a:r>
            <a:r>
              <a:rPr lang="en-US" b="1" dirty="0" smtClean="0">
                <a:latin typeface="Baskerville"/>
                <a:cs typeface="Baskerville"/>
              </a:rPr>
              <a:t>haracters</a:t>
            </a:r>
            <a:r>
              <a:rPr lang="en-US" dirty="0" smtClean="0">
                <a:latin typeface="Baskerville"/>
                <a:cs typeface="Baskerville"/>
              </a:rPr>
              <a:t> that carry out direct action (vs. narration)</a:t>
            </a:r>
          </a:p>
          <a:p>
            <a:r>
              <a:rPr lang="en-US" dirty="0" smtClean="0">
                <a:latin typeface="Baskerville"/>
                <a:cs typeface="Baskerville"/>
              </a:rPr>
              <a:t>3) </a:t>
            </a:r>
            <a:r>
              <a:rPr lang="en-US" b="1" dirty="0" smtClean="0">
                <a:latin typeface="Baskerville"/>
                <a:cs typeface="Baskerville"/>
              </a:rPr>
              <a:t>Theme </a:t>
            </a:r>
            <a:r>
              <a:rPr lang="en-US" dirty="0" smtClean="0">
                <a:latin typeface="Baskerville"/>
                <a:cs typeface="Baskerville"/>
              </a:rPr>
              <a:t>(the idea(s) that is (are) presented before us)</a:t>
            </a:r>
          </a:p>
          <a:p>
            <a:r>
              <a:rPr lang="en-US" dirty="0">
                <a:latin typeface="Baskerville"/>
                <a:cs typeface="Baskerville"/>
              </a:rPr>
              <a:t>4</a:t>
            </a:r>
            <a:r>
              <a:rPr lang="en-US" dirty="0" smtClean="0">
                <a:latin typeface="Baskerville"/>
                <a:cs typeface="Baskerville"/>
              </a:rPr>
              <a:t>) </a:t>
            </a:r>
            <a:r>
              <a:rPr lang="en-US" b="1" dirty="0" smtClean="0">
                <a:latin typeface="Baskerville"/>
                <a:cs typeface="Baskerville"/>
              </a:rPr>
              <a:t>Elocution </a:t>
            </a:r>
            <a:r>
              <a:rPr lang="en-US" dirty="0" smtClean="0">
                <a:latin typeface="Baskerville"/>
                <a:cs typeface="Baskerville"/>
              </a:rPr>
              <a:t>(words presented through direct action and dialogue/monologue, vs. narration)</a:t>
            </a:r>
          </a:p>
          <a:p>
            <a:r>
              <a:rPr lang="en-US" dirty="0" smtClean="0">
                <a:latin typeface="Baskerville"/>
                <a:cs typeface="Baskerville"/>
              </a:rPr>
              <a:t>5) </a:t>
            </a:r>
            <a:r>
              <a:rPr lang="en-US" b="1" dirty="0" smtClean="0">
                <a:latin typeface="Baskerville"/>
                <a:cs typeface="Baskerville"/>
              </a:rPr>
              <a:t>Musicality/Chorus</a:t>
            </a:r>
            <a:r>
              <a:rPr lang="en-US" dirty="0" smtClean="0">
                <a:latin typeface="Baskerville"/>
                <a:cs typeface="Baskerville"/>
              </a:rPr>
              <a:t> (words presented in unison, repetition – the voice of destiny, which in this case is </a:t>
            </a:r>
            <a:r>
              <a:rPr lang="en-US" smtClean="0">
                <a:latin typeface="Baskerville"/>
                <a:cs typeface="Baskerville"/>
              </a:rPr>
              <a:t>an indecisive one)</a:t>
            </a:r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>
                <a:latin typeface="Baskerville"/>
                <a:cs typeface="Baskerville"/>
              </a:rPr>
              <a:t>6</a:t>
            </a:r>
            <a:r>
              <a:rPr lang="en-US" dirty="0" smtClean="0">
                <a:latin typeface="Baskerville"/>
                <a:cs typeface="Baskerville"/>
              </a:rPr>
              <a:t>) </a:t>
            </a:r>
            <a:r>
              <a:rPr lang="en-US" b="1" dirty="0" smtClean="0">
                <a:latin typeface="Baskerville"/>
                <a:cs typeface="Baskerville"/>
              </a:rPr>
              <a:t>Spectacle </a:t>
            </a:r>
            <a:r>
              <a:rPr lang="en-US" dirty="0" smtClean="0">
                <a:latin typeface="Baskerville"/>
                <a:cs typeface="Baskerville"/>
              </a:rPr>
              <a:t>(decoration of the set for effect in the public)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69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What is happening here?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820"/>
            <a:ext cx="8229600" cy="5905385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Baskerville"/>
                <a:cs typeface="Baskerville"/>
              </a:rPr>
              <a:t>Now, in groups, each of you will explore a different aspect of the tragedy together, which is guided by a question.  You can report your findings on the white board.</a:t>
            </a:r>
          </a:p>
          <a:p>
            <a:endParaRPr lang="en-US" sz="1600" dirty="0" smtClean="0">
              <a:latin typeface="Baskerville"/>
              <a:cs typeface="Baskerville"/>
            </a:endParaRPr>
          </a:p>
          <a:p>
            <a:r>
              <a:rPr lang="en-US" sz="1600" dirty="0" smtClean="0">
                <a:latin typeface="Baskerville"/>
                <a:cs typeface="Baskerville"/>
              </a:rPr>
              <a:t>Group 1) </a:t>
            </a:r>
            <a:r>
              <a:rPr lang="en-US" sz="1600" b="1" dirty="0" smtClean="0">
                <a:latin typeface="Baskerville"/>
                <a:cs typeface="Baskerville"/>
              </a:rPr>
              <a:t>Plot </a:t>
            </a:r>
            <a:r>
              <a:rPr lang="en-US" sz="1600" dirty="0" smtClean="0">
                <a:latin typeface="Baskerville"/>
                <a:cs typeface="Baskerville"/>
              </a:rPr>
              <a:t>(the story), which imitates life-based universals (happiness, sadness, death, life.)</a:t>
            </a:r>
          </a:p>
          <a:p>
            <a:r>
              <a:rPr lang="en-US" sz="1600" i="1" dirty="0" smtClean="0">
                <a:latin typeface="Baskerville"/>
                <a:cs typeface="Baskerville"/>
              </a:rPr>
              <a:t>How would you describe the plot of Antigone?  Briefly describe it, highlighting key moments of the text for us.  Bullet points/key words are fine.</a:t>
            </a:r>
          </a:p>
          <a:p>
            <a:endParaRPr lang="en-US" sz="1600" i="1" dirty="0" smtClean="0">
              <a:latin typeface="Baskerville"/>
              <a:cs typeface="Baskerville"/>
            </a:endParaRPr>
          </a:p>
          <a:p>
            <a:r>
              <a:rPr lang="en-US" sz="1600" dirty="0" smtClean="0">
                <a:latin typeface="Baskerville"/>
                <a:cs typeface="Baskerville"/>
              </a:rPr>
              <a:t>Group 2) </a:t>
            </a:r>
            <a:r>
              <a:rPr lang="en-US" sz="1600" b="1" dirty="0" smtClean="0">
                <a:latin typeface="Baskerville"/>
                <a:cs typeface="Baskerville"/>
              </a:rPr>
              <a:t>Characters</a:t>
            </a:r>
            <a:r>
              <a:rPr lang="en-US" sz="1600" dirty="0" smtClean="0">
                <a:latin typeface="Baskerville"/>
                <a:cs typeface="Baskerville"/>
              </a:rPr>
              <a:t> that carry out direct action (vs. narration)</a:t>
            </a:r>
          </a:p>
          <a:p>
            <a:r>
              <a:rPr lang="en-US" sz="1600" i="1" dirty="0" smtClean="0">
                <a:latin typeface="Baskerville"/>
                <a:cs typeface="Baskerville"/>
              </a:rPr>
              <a:t>Who are the main characters in the play and what is their relationship to one another.  Feel free to focus on a few characters (i.e. Antigone/</a:t>
            </a:r>
            <a:r>
              <a:rPr lang="en-US" sz="1600" i="1" dirty="0" err="1" smtClean="0">
                <a:latin typeface="Baskerville"/>
                <a:cs typeface="Baskerville"/>
              </a:rPr>
              <a:t>Ismene</a:t>
            </a:r>
            <a:r>
              <a:rPr lang="en-US" sz="1600" i="1" dirty="0" smtClean="0">
                <a:latin typeface="Baskerville"/>
                <a:cs typeface="Baskerville"/>
              </a:rPr>
              <a:t>/</a:t>
            </a:r>
            <a:r>
              <a:rPr lang="en-US" sz="1600" i="1" dirty="0" err="1" smtClean="0">
                <a:latin typeface="Baskerville"/>
                <a:cs typeface="Baskerville"/>
              </a:rPr>
              <a:t>Kreon</a:t>
            </a:r>
            <a:r>
              <a:rPr lang="en-US" sz="1600" i="1" dirty="0" smtClean="0">
                <a:latin typeface="Baskerville"/>
                <a:cs typeface="Baskerville"/>
              </a:rPr>
              <a:t>/Messenger, etc.)</a:t>
            </a:r>
          </a:p>
          <a:p>
            <a:endParaRPr lang="en-US" sz="1600" i="1" dirty="0" smtClean="0">
              <a:latin typeface="Baskerville"/>
              <a:cs typeface="Baskerville"/>
            </a:endParaRPr>
          </a:p>
          <a:p>
            <a:r>
              <a:rPr lang="en-US" sz="1600" dirty="0" smtClean="0">
                <a:latin typeface="Baskerville"/>
                <a:cs typeface="Baskerville"/>
              </a:rPr>
              <a:t>Group 3) </a:t>
            </a:r>
            <a:r>
              <a:rPr lang="en-US" sz="1600" b="1" dirty="0" smtClean="0">
                <a:latin typeface="Baskerville"/>
                <a:cs typeface="Baskerville"/>
              </a:rPr>
              <a:t>Theme </a:t>
            </a:r>
            <a:r>
              <a:rPr lang="en-US" sz="1600" dirty="0" smtClean="0">
                <a:latin typeface="Baskerville"/>
                <a:cs typeface="Baskerville"/>
              </a:rPr>
              <a:t>(the idea(s) that is (are) presented before us)</a:t>
            </a:r>
          </a:p>
          <a:p>
            <a:r>
              <a:rPr lang="en-US" sz="1600" dirty="0" smtClean="0">
                <a:latin typeface="Baskerville"/>
                <a:cs typeface="Baskerville"/>
              </a:rPr>
              <a:t>How many of these themes that you anticipated for the course do you see present in this word cloud?  What other themes are there?</a:t>
            </a:r>
          </a:p>
          <a:p>
            <a:endParaRPr lang="en-US" sz="1600" i="1" dirty="0" smtClean="0">
              <a:latin typeface="Baskerville"/>
              <a:cs typeface="Baskerville"/>
            </a:endParaRPr>
          </a:p>
          <a:p>
            <a:r>
              <a:rPr lang="en-US" sz="1600" dirty="0" smtClean="0">
                <a:latin typeface="Baskerville"/>
                <a:cs typeface="Baskerville"/>
              </a:rPr>
              <a:t>Group 4) </a:t>
            </a:r>
            <a:r>
              <a:rPr lang="en-US" sz="1600" b="1" dirty="0" smtClean="0">
                <a:latin typeface="Baskerville"/>
                <a:cs typeface="Baskerville"/>
              </a:rPr>
              <a:t>Elocution </a:t>
            </a:r>
            <a:r>
              <a:rPr lang="en-US" sz="1600" dirty="0" smtClean="0">
                <a:latin typeface="Baskerville"/>
                <a:cs typeface="Baskerville"/>
              </a:rPr>
              <a:t>(words presented through direct action and dialogue/monologue, vs. narration)</a:t>
            </a:r>
          </a:p>
          <a:p>
            <a:r>
              <a:rPr lang="en-US" sz="1600" i="1" dirty="0" smtClean="0">
                <a:latin typeface="Baskerville"/>
                <a:cs typeface="Baskerville"/>
              </a:rPr>
              <a:t>What is the effect of dialogue/monologue and even the repetition of ideas on the spectators?  Who, if anyone, fills the voice of the narrator?</a:t>
            </a:r>
          </a:p>
          <a:p>
            <a:endParaRPr lang="en-US" sz="1600" i="1" dirty="0" smtClean="0">
              <a:latin typeface="Baskerville"/>
              <a:cs typeface="Baskerville"/>
            </a:endParaRPr>
          </a:p>
          <a:p>
            <a:r>
              <a:rPr lang="en-US" sz="1600" dirty="0" smtClean="0">
                <a:latin typeface="Baskerville"/>
                <a:cs typeface="Baskerville"/>
              </a:rPr>
              <a:t>Group 5) </a:t>
            </a:r>
            <a:r>
              <a:rPr lang="en-US" sz="1600" b="1" dirty="0" smtClean="0">
                <a:latin typeface="Baskerville"/>
                <a:cs typeface="Baskerville"/>
              </a:rPr>
              <a:t>Musicality/Chorus</a:t>
            </a:r>
            <a:r>
              <a:rPr lang="en-US" sz="1600" dirty="0" smtClean="0">
                <a:latin typeface="Baskerville"/>
                <a:cs typeface="Baskerville"/>
              </a:rPr>
              <a:t> (words presented in unison, repetition – the voice of destiny)</a:t>
            </a:r>
          </a:p>
          <a:p>
            <a:r>
              <a:rPr lang="en-US" sz="1600" i="1" dirty="0" smtClean="0">
                <a:latin typeface="Baskerville"/>
                <a:cs typeface="Baskerville"/>
              </a:rPr>
              <a:t>Do you notice a musicality to the dialogue?  What is the role of the Chorus, in your opinion, in the play?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25693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185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91724" y="379396"/>
            <a:ext cx="8181991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Baskerville"/>
                <a:cs typeface="Baskerville"/>
              </a:rPr>
              <a:t>How many of these themes that you anticipated for the course</a:t>
            </a:r>
          </a:p>
          <a:p>
            <a:r>
              <a:rPr lang="en-US" sz="2500" dirty="0">
                <a:latin typeface="Baskerville"/>
                <a:cs typeface="Baskerville"/>
              </a:rPr>
              <a:t>d</a:t>
            </a:r>
            <a:r>
              <a:rPr lang="en-US" sz="2500" dirty="0" smtClean="0">
                <a:latin typeface="Baskerville"/>
                <a:cs typeface="Baskerville"/>
              </a:rPr>
              <a:t>o you see present in this word cloud?  What other themes are </a:t>
            </a:r>
          </a:p>
          <a:p>
            <a:r>
              <a:rPr lang="en-US" sz="2500" dirty="0">
                <a:latin typeface="Baskerville"/>
                <a:cs typeface="Baskerville"/>
              </a:rPr>
              <a:t>t</a:t>
            </a:r>
            <a:r>
              <a:rPr lang="en-US" sz="2500" dirty="0" smtClean="0">
                <a:latin typeface="Baskerville"/>
                <a:cs typeface="Baskerville"/>
              </a:rPr>
              <a:t>here?</a:t>
            </a:r>
            <a:endParaRPr lang="en-US" sz="2500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165106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307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Whose line is it anyway?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897" y="829643"/>
            <a:ext cx="9075472" cy="2939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Baskerville"/>
                <a:cs typeface="Baskerville"/>
              </a:rPr>
              <a:t>In your groups, discuss the following in relation to the brief quotes</a:t>
            </a:r>
          </a:p>
          <a:p>
            <a:r>
              <a:rPr lang="en-US" sz="2500" dirty="0">
                <a:latin typeface="Baskerville"/>
                <a:cs typeface="Baskerville"/>
              </a:rPr>
              <a:t>b</a:t>
            </a:r>
            <a:r>
              <a:rPr lang="en-US" sz="2500" dirty="0" smtClean="0">
                <a:latin typeface="Baskerville"/>
                <a:cs typeface="Baskerville"/>
              </a:rPr>
              <a:t>elow.</a:t>
            </a:r>
          </a:p>
          <a:p>
            <a:endParaRPr lang="en-US" sz="2500" dirty="0">
              <a:latin typeface="Baskerville"/>
              <a:cs typeface="Baskerville"/>
            </a:endParaRPr>
          </a:p>
          <a:p>
            <a:pPr lvl="1"/>
            <a:r>
              <a:rPr lang="en-US" sz="2200" dirty="0" smtClean="0">
                <a:latin typeface="Baskerville"/>
                <a:cs typeface="Baskerville"/>
              </a:rPr>
              <a:t>1) who said it; </a:t>
            </a:r>
          </a:p>
          <a:p>
            <a:pPr lvl="1"/>
            <a:r>
              <a:rPr lang="en-US" sz="2200" dirty="0" smtClean="0">
                <a:latin typeface="Baskerville"/>
                <a:cs typeface="Baskerville"/>
              </a:rPr>
              <a:t>2) what does it tell us about the character and his/her beliefs and whether </a:t>
            </a:r>
          </a:p>
          <a:p>
            <a:pPr lvl="1"/>
            <a:r>
              <a:rPr lang="en-US" sz="2200" dirty="0" smtClean="0">
                <a:latin typeface="Baskerville"/>
                <a:cs typeface="Baskerville"/>
              </a:rPr>
              <a:t>or not these beliefs are static (stay the same) or change throughout the play. </a:t>
            </a:r>
          </a:p>
          <a:p>
            <a:pPr lvl="1"/>
            <a:r>
              <a:rPr lang="en-US" sz="2200" dirty="0" smtClean="0">
                <a:latin typeface="Baskerville"/>
                <a:cs typeface="Baskerville"/>
              </a:rPr>
              <a:t>3) what theme you link it to.</a:t>
            </a:r>
          </a:p>
          <a:p>
            <a:pPr lvl="1"/>
            <a:endParaRPr lang="en-US" sz="2200" dirty="0">
              <a:latin typeface="Baskerville"/>
              <a:cs typeface="Baskervill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746832"/>
            <a:ext cx="7827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“I know horses: slim reins discipline even the spirited ones.  You can’t be brave and</a:t>
            </a:r>
          </a:p>
          <a:p>
            <a:r>
              <a:rPr lang="en-US" dirty="0">
                <a:latin typeface="Baskerville"/>
                <a:cs typeface="Baskerville"/>
              </a:rPr>
              <a:t>f</a:t>
            </a:r>
            <a:r>
              <a:rPr lang="en-US" dirty="0" smtClean="0">
                <a:latin typeface="Baskerville"/>
                <a:cs typeface="Baskerville"/>
              </a:rPr>
              <a:t>ree with your master near by.”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577829"/>
            <a:ext cx="8639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“No, we should be sensible: we are women, born unfit to battle men; and we are subjects, </a:t>
            </a:r>
          </a:p>
          <a:p>
            <a:r>
              <a:rPr lang="en-US" dirty="0" smtClean="0">
                <a:latin typeface="Baskerville"/>
                <a:cs typeface="Baskerville"/>
              </a:rPr>
              <a:t>While </a:t>
            </a:r>
            <a:r>
              <a:rPr lang="en-US" dirty="0" err="1" smtClean="0">
                <a:latin typeface="Baskerville"/>
                <a:cs typeface="Baskerville"/>
              </a:rPr>
              <a:t>Kreon</a:t>
            </a:r>
            <a:r>
              <a:rPr lang="en-US" dirty="0" smtClean="0">
                <a:latin typeface="Baskerville"/>
                <a:cs typeface="Baskerville"/>
              </a:rPr>
              <a:t> is king.  No, we must obey, even in this, even if something could hurt more.”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012" y="5710528"/>
            <a:ext cx="8223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“Your devotion is a kind of reference.  Power, though, must be revered, not trampled.</a:t>
            </a:r>
          </a:p>
          <a:p>
            <a:r>
              <a:rPr lang="en-US" dirty="0" smtClean="0">
                <a:latin typeface="Baskerville"/>
                <a:cs typeface="Baskerville"/>
              </a:rPr>
              <a:t>By those who must wield it.”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9285" y="4208497"/>
            <a:ext cx="174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Kreon</a:t>
            </a:r>
            <a:r>
              <a:rPr lang="en-US" dirty="0" smtClean="0"/>
              <a:t>, pp. 39-40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19285" y="5248914"/>
            <a:ext cx="1443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Ismene</a:t>
            </a:r>
            <a:r>
              <a:rPr lang="en-US" dirty="0" smtClean="0"/>
              <a:t>, p. 23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19285" y="6172193"/>
            <a:ext cx="1418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Chorus, p. 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2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3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skerville"/>
                <a:cs typeface="Baskerville"/>
              </a:rPr>
              <a:t>Hybris</a:t>
            </a:r>
            <a:r>
              <a:rPr lang="en-US" dirty="0" smtClean="0">
                <a:latin typeface="Baskerville"/>
                <a:cs typeface="Baskerville"/>
              </a:rPr>
              <a:t>/Nemesis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92943"/>
          </a:xfrm>
        </p:spPr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Have you ever heard anyone say, “this person is my nemesis?  What is a nemesis, in 21</a:t>
            </a:r>
            <a:r>
              <a:rPr lang="en-US" baseline="30000" dirty="0" smtClean="0">
                <a:latin typeface="Baskerville"/>
                <a:cs typeface="Baskerville"/>
              </a:rPr>
              <a:t>st</a:t>
            </a:r>
            <a:r>
              <a:rPr lang="en-US" dirty="0" smtClean="0">
                <a:latin typeface="Baskerville"/>
                <a:cs typeface="Baskerville"/>
              </a:rPr>
              <a:t> century terms?</a:t>
            </a:r>
            <a:endParaRPr lang="en-US" dirty="0">
              <a:latin typeface="Baskerville"/>
              <a:cs typeface="Baskerville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0244824"/>
              </p:ext>
            </p:extLst>
          </p:nvPr>
        </p:nvGraphicFramePr>
        <p:xfrm>
          <a:off x="1560286" y="2666999"/>
          <a:ext cx="6096000" cy="2304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1759857" y="4100285"/>
            <a:ext cx="1143001" cy="9971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1343" y="5158936"/>
            <a:ext cx="4357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Someone or something that breaks from the </a:t>
            </a:r>
          </a:p>
          <a:p>
            <a:r>
              <a:rPr lang="en-US" dirty="0"/>
              <a:t>n</a:t>
            </a:r>
            <a:r>
              <a:rPr lang="en-US" dirty="0" smtClean="0"/>
              <a:t>orms of the Poleis (customary law)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241143" y="4201885"/>
            <a:ext cx="580571" cy="895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7587" y="5097474"/>
            <a:ext cx="3806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hybris</a:t>
            </a:r>
            <a:r>
              <a:rPr lang="en-US" dirty="0" smtClean="0"/>
              <a:t>, breaking of the law, causes</a:t>
            </a:r>
          </a:p>
          <a:p>
            <a:r>
              <a:rPr lang="en-US" dirty="0"/>
              <a:t>t</a:t>
            </a:r>
            <a:r>
              <a:rPr lang="en-US" dirty="0" smtClean="0"/>
              <a:t>he nemesis (the backlash to crime)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64856" y="5791200"/>
            <a:ext cx="598713" cy="5515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578350" y="5743805"/>
            <a:ext cx="682174" cy="5733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49116" y="6382433"/>
            <a:ext cx="5822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Tragic downfall (Antigone) = Catharsis (renewal/restoration)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18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/>
      <p:bldP spid="10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1120</Words>
  <Application>Microsoft Macintosh PowerPoint</Application>
  <PresentationFormat>On-screen Show (4:3)</PresentationFormat>
  <Paragraphs>97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Greek Tragedy, Antigone, and more!</vt:lpstr>
      <vt:lpstr>Warm-up: Five observations in three minutes</vt:lpstr>
      <vt:lpstr>Greek Tragedy  (Aristotle, Poetics 144-151)</vt:lpstr>
      <vt:lpstr>What is happening here?</vt:lpstr>
      <vt:lpstr>PowerPoint Presentation</vt:lpstr>
      <vt:lpstr>Whose line is it anyway?</vt:lpstr>
      <vt:lpstr>Hybris/Nemesis</vt:lpstr>
    </vt:vector>
  </TitlesOfParts>
  <Manager/>
  <Company>UBC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Antigone 1</dc:title>
  <dc:subject/>
  <dc:creator>Brianne Orr</dc:creator>
  <cp:keywords/>
  <dc:description/>
  <cp:lastModifiedBy>Brianne Orr</cp:lastModifiedBy>
  <cp:revision>20</cp:revision>
  <dcterms:created xsi:type="dcterms:W3CDTF">2017-09-10T19:16:07Z</dcterms:created>
  <dcterms:modified xsi:type="dcterms:W3CDTF">2018-01-10T00:08:22Z</dcterms:modified>
  <cp:category/>
</cp:coreProperties>
</file>