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61" r:id="rId3"/>
    <p:sldId id="262" r:id="rId4"/>
    <p:sldId id="263" r:id="rId5"/>
    <p:sldId id="260" r:id="rId6"/>
    <p:sldId id="257" r:id="rId7"/>
    <p:sldId id="264"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8" d="100"/>
          <a:sy n="98" d="100"/>
        </p:scale>
        <p:origin x="-4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F388E-5E2D-F944-A88D-BDF06CDAE716}" type="datetimeFigureOut">
              <a:rPr lang="en-US" smtClean="0"/>
              <a:t>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A138BE-ECD5-1443-A45C-7E197FD1F4C8}" type="slidenum">
              <a:rPr lang="en-US" smtClean="0"/>
              <a:t>‹#›</a:t>
            </a:fld>
            <a:endParaRPr lang="en-US"/>
          </a:p>
        </p:txBody>
      </p:sp>
    </p:spTree>
    <p:extLst>
      <p:ext uri="{BB962C8B-B14F-4D97-AF65-F5344CB8AC3E}">
        <p14:creationId xmlns:p14="http://schemas.microsoft.com/office/powerpoint/2010/main" val="28258967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Donne was a 16</a:t>
            </a:r>
            <a:r>
              <a:rPr lang="en-US" baseline="30000" dirty="0" smtClean="0"/>
              <a:t>th</a:t>
            </a:r>
            <a:r>
              <a:rPr lang="en-US" dirty="0" smtClean="0"/>
              <a:t>-17</a:t>
            </a:r>
            <a:r>
              <a:rPr lang="en-US" baseline="30000" dirty="0" smtClean="0"/>
              <a:t>th</a:t>
            </a:r>
            <a:r>
              <a:rPr lang="en-US" dirty="0" smtClean="0"/>
              <a:t> century poet, whose works are remembered for their strong statements.  </a:t>
            </a:r>
          </a:p>
          <a:p>
            <a:r>
              <a:rPr lang="en-US" dirty="0" smtClean="0"/>
              <a:t>-Human unity – when does it work, when do we run into issues? - </a:t>
            </a:r>
            <a:endParaRPr lang="en-US" dirty="0"/>
          </a:p>
        </p:txBody>
      </p:sp>
      <p:sp>
        <p:nvSpPr>
          <p:cNvPr id="4" name="Slide Number Placeholder 3"/>
          <p:cNvSpPr>
            <a:spLocks noGrp="1"/>
          </p:cNvSpPr>
          <p:nvPr>
            <p:ph type="sldNum" sz="quarter" idx="10"/>
          </p:nvPr>
        </p:nvSpPr>
        <p:spPr/>
        <p:txBody>
          <a:bodyPr/>
          <a:lstStyle/>
          <a:p>
            <a:fld id="{A3A138BE-ECD5-1443-A45C-7E197FD1F4C8}" type="slidenum">
              <a:rPr lang="en-US" smtClean="0"/>
              <a:t>3</a:t>
            </a:fld>
            <a:endParaRPr lang="en-US"/>
          </a:p>
        </p:txBody>
      </p:sp>
    </p:spTree>
    <p:extLst>
      <p:ext uri="{BB962C8B-B14F-4D97-AF65-F5344CB8AC3E}">
        <p14:creationId xmlns:p14="http://schemas.microsoft.com/office/powerpoint/2010/main" val="309552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69D9E8-0B2E-2A4B-ABF5-11AB76532324}"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45565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69D9E8-0B2E-2A4B-ABF5-11AB76532324}"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252684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69D9E8-0B2E-2A4B-ABF5-11AB76532324}"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2484783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69D9E8-0B2E-2A4B-ABF5-11AB76532324}"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429183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69D9E8-0B2E-2A4B-ABF5-11AB76532324}"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1976406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69D9E8-0B2E-2A4B-ABF5-11AB76532324}" type="datetimeFigureOut">
              <a:rPr lang="en-US" smtClean="0"/>
              <a:t>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255077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69D9E8-0B2E-2A4B-ABF5-11AB76532324}" type="datetimeFigureOut">
              <a:rPr lang="en-US" smtClean="0"/>
              <a:t>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310766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69D9E8-0B2E-2A4B-ABF5-11AB76532324}" type="datetimeFigureOut">
              <a:rPr lang="en-US" smtClean="0"/>
              <a:t>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115391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9D9E8-0B2E-2A4B-ABF5-11AB76532324}" type="datetimeFigureOut">
              <a:rPr lang="en-US" smtClean="0"/>
              <a:t>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101138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69D9E8-0B2E-2A4B-ABF5-11AB76532324}" type="datetimeFigureOut">
              <a:rPr lang="en-US" smtClean="0"/>
              <a:t>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83738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69D9E8-0B2E-2A4B-ABF5-11AB76532324}" type="datetimeFigureOut">
              <a:rPr lang="en-US" smtClean="0"/>
              <a:t>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6F4A9-C5D4-7E4A-B935-75234630441E}" type="slidenum">
              <a:rPr lang="en-US" smtClean="0"/>
              <a:t>‹#›</a:t>
            </a:fld>
            <a:endParaRPr lang="en-US"/>
          </a:p>
        </p:txBody>
      </p:sp>
    </p:spTree>
    <p:extLst>
      <p:ext uri="{BB962C8B-B14F-4D97-AF65-F5344CB8AC3E}">
        <p14:creationId xmlns:p14="http://schemas.microsoft.com/office/powerpoint/2010/main" val="37151859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9D9E8-0B2E-2A4B-ABF5-11AB76532324}" type="datetimeFigureOut">
              <a:rPr lang="en-US" smtClean="0"/>
              <a:t>1/9/18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6F4A9-C5D4-7E4A-B935-75234630441E}" type="slidenum">
              <a:rPr lang="en-US" smtClean="0"/>
              <a:t>‹#›</a:t>
            </a:fld>
            <a:endParaRPr lang="en-US"/>
          </a:p>
        </p:txBody>
      </p:sp>
    </p:spTree>
    <p:extLst>
      <p:ext uri="{BB962C8B-B14F-4D97-AF65-F5344CB8AC3E}">
        <p14:creationId xmlns:p14="http://schemas.microsoft.com/office/powerpoint/2010/main" val="3282750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layfactile.com/forwhomthebelltol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latin typeface="Baskerville"/>
                <a:cs typeface="Baskerville"/>
              </a:rPr>
              <a:t>For Whom the Bell Tolls</a:t>
            </a:r>
            <a:r>
              <a:rPr lang="en-US" dirty="0">
                <a:latin typeface="Baskerville"/>
                <a:cs typeface="Baskerville"/>
              </a:rPr>
              <a:t> 2</a:t>
            </a:r>
            <a:endParaRPr lang="en-US" i="1" dirty="0">
              <a:latin typeface="Baskerville"/>
              <a:cs typeface="Baskerville"/>
            </a:endParaRPr>
          </a:p>
        </p:txBody>
      </p:sp>
      <p:sp>
        <p:nvSpPr>
          <p:cNvPr id="3" name="Subtitle 2"/>
          <p:cNvSpPr>
            <a:spLocks noGrp="1"/>
          </p:cNvSpPr>
          <p:nvPr>
            <p:ph type="subTitle" idx="1"/>
          </p:nvPr>
        </p:nvSpPr>
        <p:spPr/>
        <p:txBody>
          <a:bodyPr/>
          <a:lstStyle/>
          <a:p>
            <a:r>
              <a:rPr lang="en-US" dirty="0" smtClean="0">
                <a:latin typeface="Baskerville"/>
                <a:cs typeface="Baskerville"/>
              </a:rPr>
              <a:t>Friday, November 24</a:t>
            </a:r>
            <a:endParaRPr lang="en-US" dirty="0">
              <a:latin typeface="Baskerville"/>
              <a:cs typeface="Baskerville"/>
            </a:endParaRPr>
          </a:p>
        </p:txBody>
      </p:sp>
    </p:spTree>
    <p:extLst>
      <p:ext uri="{BB962C8B-B14F-4D97-AF65-F5344CB8AC3E}">
        <p14:creationId xmlns:p14="http://schemas.microsoft.com/office/powerpoint/2010/main" val="3445873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i="1" dirty="0" smtClean="0">
                <a:latin typeface="Baskerville"/>
                <a:cs typeface="Baskerville"/>
              </a:rPr>
              <a:t>Warm-up</a:t>
            </a:r>
            <a:r>
              <a:rPr lang="en-US" dirty="0" smtClean="0">
                <a:latin typeface="Baskerville"/>
                <a:cs typeface="Baskerville"/>
              </a:rPr>
              <a:t>: </a:t>
            </a:r>
            <a:r>
              <a:rPr lang="en-US" i="1" dirty="0" smtClean="0">
                <a:latin typeface="Baskerville"/>
                <a:cs typeface="Baskerville"/>
              </a:rPr>
              <a:t>For Whom the Bell Tolls</a:t>
            </a:r>
            <a:endParaRPr lang="en-US" dirty="0">
              <a:latin typeface="Baskerville"/>
              <a:cs typeface="Baskerville"/>
            </a:endParaRPr>
          </a:p>
        </p:txBody>
      </p:sp>
      <p:sp>
        <p:nvSpPr>
          <p:cNvPr id="4" name="TextBox 3"/>
          <p:cNvSpPr txBox="1"/>
          <p:nvPr/>
        </p:nvSpPr>
        <p:spPr>
          <a:xfrm>
            <a:off x="4188070" y="846138"/>
            <a:ext cx="4416594" cy="5755423"/>
          </a:xfrm>
          <a:prstGeom prst="rect">
            <a:avLst/>
          </a:prstGeom>
          <a:noFill/>
        </p:spPr>
        <p:txBody>
          <a:bodyPr wrap="none" rtlCol="0">
            <a:spAutoFit/>
          </a:bodyPr>
          <a:lstStyle/>
          <a:p>
            <a:pPr algn="just"/>
            <a:r>
              <a:rPr lang="en-US" sz="1600" dirty="0" smtClean="0">
                <a:latin typeface="Baskerville"/>
                <a:cs typeface="Baskerville"/>
              </a:rPr>
              <a:t>Make his fight on the hill in the early day</a:t>
            </a:r>
          </a:p>
          <a:p>
            <a:pPr algn="just"/>
            <a:r>
              <a:rPr lang="en-US" sz="1600" dirty="0">
                <a:latin typeface="Baskerville"/>
                <a:cs typeface="Baskerville"/>
              </a:rPr>
              <a:t>c</a:t>
            </a:r>
            <a:r>
              <a:rPr lang="en-US" sz="1600" dirty="0" smtClean="0">
                <a:latin typeface="Baskerville"/>
                <a:cs typeface="Baskerville"/>
              </a:rPr>
              <a:t>onstant chill deep inside</a:t>
            </a:r>
          </a:p>
          <a:p>
            <a:pPr algn="just"/>
            <a:r>
              <a:rPr lang="en-US" sz="1600" dirty="0">
                <a:latin typeface="Baskerville"/>
                <a:cs typeface="Baskerville"/>
              </a:rPr>
              <a:t>s</a:t>
            </a:r>
            <a:r>
              <a:rPr lang="en-US" sz="1600" dirty="0" smtClean="0">
                <a:latin typeface="Baskerville"/>
                <a:cs typeface="Baskerville"/>
              </a:rPr>
              <a:t>houting gun, on they run through the endless grey</a:t>
            </a:r>
          </a:p>
          <a:p>
            <a:pPr algn="just"/>
            <a:r>
              <a:rPr lang="en-US" sz="1600" dirty="0">
                <a:latin typeface="Baskerville"/>
                <a:cs typeface="Baskerville"/>
              </a:rPr>
              <a:t>o</a:t>
            </a:r>
            <a:r>
              <a:rPr lang="en-US" sz="1600" dirty="0" smtClean="0">
                <a:latin typeface="Baskerville"/>
                <a:cs typeface="Baskerville"/>
              </a:rPr>
              <a:t>n they fight, for they’re right</a:t>
            </a:r>
          </a:p>
          <a:p>
            <a:pPr algn="just"/>
            <a:r>
              <a:rPr lang="en-US" sz="1600" dirty="0">
                <a:latin typeface="Baskerville"/>
                <a:cs typeface="Baskerville"/>
              </a:rPr>
              <a:t>y</a:t>
            </a:r>
            <a:r>
              <a:rPr lang="en-US" sz="1600" dirty="0" smtClean="0">
                <a:latin typeface="Baskerville"/>
                <a:cs typeface="Baskerville"/>
              </a:rPr>
              <a:t>es, but who’s to say?</a:t>
            </a:r>
          </a:p>
          <a:p>
            <a:pPr algn="just"/>
            <a:r>
              <a:rPr lang="en-US" sz="1600" dirty="0" smtClean="0">
                <a:latin typeface="Baskerville"/>
                <a:cs typeface="Baskerville"/>
              </a:rPr>
              <a:t>For a hill, men would kill</a:t>
            </a:r>
          </a:p>
          <a:p>
            <a:pPr algn="just"/>
            <a:r>
              <a:rPr lang="en-US" sz="1600" dirty="0" smtClean="0">
                <a:latin typeface="Baskerville"/>
                <a:cs typeface="Baskerville"/>
              </a:rPr>
              <a:t>Why?  They do not know</a:t>
            </a:r>
          </a:p>
          <a:p>
            <a:pPr algn="just"/>
            <a:r>
              <a:rPr lang="en-US" sz="1600" dirty="0">
                <a:latin typeface="Baskerville"/>
                <a:cs typeface="Baskerville"/>
              </a:rPr>
              <a:t>s</a:t>
            </a:r>
            <a:r>
              <a:rPr lang="en-US" sz="1600" dirty="0" smtClean="0">
                <a:latin typeface="Baskerville"/>
                <a:cs typeface="Baskerville"/>
              </a:rPr>
              <a:t>tiffened wounds test their pride</a:t>
            </a:r>
          </a:p>
          <a:p>
            <a:pPr algn="just"/>
            <a:r>
              <a:rPr lang="en-US" sz="1600" dirty="0">
                <a:latin typeface="Baskerville"/>
                <a:cs typeface="Baskerville"/>
              </a:rPr>
              <a:t>m</a:t>
            </a:r>
            <a:r>
              <a:rPr lang="en-US" sz="1600" dirty="0" smtClean="0">
                <a:latin typeface="Baskerville"/>
                <a:cs typeface="Baskerville"/>
              </a:rPr>
              <a:t>en of five still alive through the raging glow</a:t>
            </a:r>
          </a:p>
          <a:p>
            <a:pPr algn="just"/>
            <a:r>
              <a:rPr lang="en-US" sz="1600" dirty="0">
                <a:latin typeface="Baskerville"/>
                <a:cs typeface="Baskerville"/>
              </a:rPr>
              <a:t>g</a:t>
            </a:r>
            <a:r>
              <a:rPr lang="en-US" sz="1600" dirty="0" smtClean="0">
                <a:latin typeface="Baskerville"/>
                <a:cs typeface="Baskerville"/>
              </a:rPr>
              <a:t>one insane from the pain that they surely know</a:t>
            </a:r>
          </a:p>
          <a:p>
            <a:pPr algn="just"/>
            <a:endParaRPr lang="en-US" sz="1600" dirty="0">
              <a:latin typeface="Baskerville"/>
              <a:cs typeface="Baskerville"/>
            </a:endParaRPr>
          </a:p>
          <a:p>
            <a:pPr algn="just"/>
            <a:r>
              <a:rPr lang="en-US" sz="1600" dirty="0" smtClean="0">
                <a:latin typeface="Baskerville"/>
                <a:cs typeface="Baskerville"/>
              </a:rPr>
              <a:t>For whom the bell tolls</a:t>
            </a:r>
          </a:p>
          <a:p>
            <a:pPr algn="just"/>
            <a:r>
              <a:rPr lang="en-US" sz="1600" dirty="0" smtClean="0">
                <a:latin typeface="Baskerville"/>
                <a:cs typeface="Baskerville"/>
              </a:rPr>
              <a:t>Time marches on</a:t>
            </a:r>
          </a:p>
          <a:p>
            <a:pPr algn="just"/>
            <a:r>
              <a:rPr lang="en-US" sz="1600" dirty="0" smtClean="0">
                <a:latin typeface="Baskerville"/>
                <a:cs typeface="Baskerville"/>
              </a:rPr>
              <a:t>For whom the bell tolls</a:t>
            </a:r>
          </a:p>
          <a:p>
            <a:pPr algn="just"/>
            <a:endParaRPr lang="en-US" sz="1600" dirty="0">
              <a:latin typeface="Baskerville"/>
              <a:cs typeface="Baskerville"/>
            </a:endParaRPr>
          </a:p>
          <a:p>
            <a:pPr algn="just"/>
            <a:r>
              <a:rPr lang="en-US" sz="1600" dirty="0" smtClean="0">
                <a:latin typeface="Baskerville"/>
                <a:cs typeface="Baskerville"/>
              </a:rPr>
              <a:t>Take a look at the sky just before you die</a:t>
            </a:r>
          </a:p>
          <a:p>
            <a:pPr algn="just"/>
            <a:r>
              <a:rPr lang="en-US" sz="1600" dirty="0">
                <a:latin typeface="Baskerville"/>
                <a:cs typeface="Baskerville"/>
              </a:rPr>
              <a:t>i</a:t>
            </a:r>
            <a:r>
              <a:rPr lang="en-US" sz="1600" dirty="0" smtClean="0">
                <a:latin typeface="Baskerville"/>
                <a:cs typeface="Baskerville"/>
              </a:rPr>
              <a:t>t’s the last time he will</a:t>
            </a:r>
          </a:p>
          <a:p>
            <a:pPr algn="just"/>
            <a:r>
              <a:rPr lang="en-US" sz="1600" dirty="0">
                <a:latin typeface="Baskerville"/>
                <a:cs typeface="Baskerville"/>
              </a:rPr>
              <a:t>b</a:t>
            </a:r>
            <a:r>
              <a:rPr lang="en-US" sz="1600" dirty="0" smtClean="0">
                <a:latin typeface="Baskerville"/>
                <a:cs typeface="Baskerville"/>
              </a:rPr>
              <a:t>lackened roar, massive roar fills the crumbling sky</a:t>
            </a:r>
          </a:p>
          <a:p>
            <a:pPr algn="just"/>
            <a:r>
              <a:rPr lang="en-US" sz="1600" dirty="0">
                <a:latin typeface="Baskerville"/>
                <a:cs typeface="Baskerville"/>
              </a:rPr>
              <a:t>s</a:t>
            </a:r>
            <a:r>
              <a:rPr lang="en-US" sz="1600" dirty="0" smtClean="0">
                <a:latin typeface="Baskerville"/>
                <a:cs typeface="Baskerville"/>
              </a:rPr>
              <a:t>hattered goal fill his soul with a ruthless cry</a:t>
            </a:r>
          </a:p>
          <a:p>
            <a:pPr algn="just"/>
            <a:r>
              <a:rPr lang="en-US" sz="1600" dirty="0">
                <a:latin typeface="Baskerville"/>
                <a:cs typeface="Baskerville"/>
              </a:rPr>
              <a:t>s</a:t>
            </a:r>
            <a:r>
              <a:rPr lang="en-US" sz="1600" dirty="0" smtClean="0">
                <a:latin typeface="Baskerville"/>
                <a:cs typeface="Baskerville"/>
              </a:rPr>
              <a:t>tranger now are his eyes to this mystery</a:t>
            </a:r>
          </a:p>
          <a:p>
            <a:pPr algn="just"/>
            <a:r>
              <a:rPr lang="en-US" sz="1600" dirty="0">
                <a:latin typeface="Baskerville"/>
                <a:cs typeface="Baskerville"/>
              </a:rPr>
              <a:t>h</a:t>
            </a:r>
            <a:r>
              <a:rPr lang="en-US" sz="1600" dirty="0" smtClean="0">
                <a:latin typeface="Baskerville"/>
                <a:cs typeface="Baskerville"/>
              </a:rPr>
              <a:t>ears the silence so loud</a:t>
            </a:r>
          </a:p>
          <a:p>
            <a:pPr algn="just"/>
            <a:r>
              <a:rPr lang="en-US" sz="1600" dirty="0">
                <a:latin typeface="Baskerville"/>
                <a:cs typeface="Baskerville"/>
              </a:rPr>
              <a:t>c</a:t>
            </a:r>
            <a:r>
              <a:rPr lang="en-US" sz="1600" dirty="0" smtClean="0">
                <a:latin typeface="Baskerville"/>
                <a:cs typeface="Baskerville"/>
              </a:rPr>
              <a:t>rack of dawn, all is gone except the will to be</a:t>
            </a:r>
          </a:p>
          <a:p>
            <a:pPr algn="just"/>
            <a:r>
              <a:rPr lang="en-US" sz="1600" dirty="0">
                <a:latin typeface="Baskerville"/>
                <a:cs typeface="Baskerville"/>
              </a:rPr>
              <a:t>n</a:t>
            </a:r>
            <a:r>
              <a:rPr lang="en-US" sz="1600" dirty="0" smtClean="0">
                <a:latin typeface="Baskerville"/>
                <a:cs typeface="Baskerville"/>
              </a:rPr>
              <a:t>ow they see what will be, blinded eyes to see.</a:t>
            </a:r>
            <a:endParaRPr lang="en-US" sz="1600" dirty="0">
              <a:latin typeface="Baskerville"/>
              <a:cs typeface="Baskerville"/>
            </a:endParaRPr>
          </a:p>
        </p:txBody>
      </p:sp>
      <p:pic>
        <p:nvPicPr>
          <p:cNvPr id="5" name="Metallica - For Whom The Bell Tolls (Lyr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100" y="1016000"/>
            <a:ext cx="3809999" cy="2882900"/>
          </a:xfrm>
          <a:prstGeom prst="rect">
            <a:avLst/>
          </a:prstGeom>
        </p:spPr>
      </p:pic>
      <p:sp>
        <p:nvSpPr>
          <p:cNvPr id="6" name="TextBox 5"/>
          <p:cNvSpPr txBox="1"/>
          <p:nvPr/>
        </p:nvSpPr>
        <p:spPr>
          <a:xfrm>
            <a:off x="165100" y="4298434"/>
            <a:ext cx="3385324" cy="369332"/>
          </a:xfrm>
          <a:prstGeom prst="rect">
            <a:avLst/>
          </a:prstGeom>
          <a:noFill/>
        </p:spPr>
        <p:txBody>
          <a:bodyPr wrap="none" rtlCol="0">
            <a:spAutoFit/>
          </a:bodyPr>
          <a:lstStyle/>
          <a:p>
            <a:r>
              <a:rPr lang="en-US" dirty="0" smtClean="0">
                <a:latin typeface="Baskerville"/>
                <a:cs typeface="Baskerville"/>
              </a:rPr>
              <a:t>Metallica, </a:t>
            </a:r>
            <a:r>
              <a:rPr lang="en-US" i="1" dirty="0" smtClean="0">
                <a:latin typeface="Baskerville"/>
                <a:cs typeface="Baskerville"/>
              </a:rPr>
              <a:t>Ride and Lightening </a:t>
            </a:r>
            <a:r>
              <a:rPr lang="en-US" dirty="0" smtClean="0">
                <a:latin typeface="Baskerville"/>
                <a:cs typeface="Baskerville"/>
              </a:rPr>
              <a:t>(1985) </a:t>
            </a:r>
            <a:endParaRPr lang="en-US" dirty="0">
              <a:latin typeface="Baskerville"/>
              <a:cs typeface="Baskerville"/>
            </a:endParaRPr>
          </a:p>
        </p:txBody>
      </p:sp>
    </p:spTree>
    <p:extLst>
      <p:ext uri="{BB962C8B-B14F-4D97-AF65-F5344CB8AC3E}">
        <p14:creationId xmlns:p14="http://schemas.microsoft.com/office/powerpoint/2010/main" val="4264009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a:cs typeface="Baskerville"/>
              </a:rPr>
              <a:t>John Donne’s Epigraph</a:t>
            </a:r>
            <a:endParaRPr lang="en-US" dirty="0">
              <a:latin typeface="Baskerville"/>
              <a:cs typeface="Baskerville"/>
            </a:endParaRPr>
          </a:p>
        </p:txBody>
      </p:sp>
      <p:sp>
        <p:nvSpPr>
          <p:cNvPr id="3" name="Content Placeholder 2"/>
          <p:cNvSpPr>
            <a:spLocks noGrp="1"/>
          </p:cNvSpPr>
          <p:nvPr>
            <p:ph idx="1"/>
          </p:nvPr>
        </p:nvSpPr>
        <p:spPr/>
        <p:txBody>
          <a:bodyPr>
            <a:normAutofit fontScale="70000" lnSpcReduction="20000"/>
          </a:bodyPr>
          <a:lstStyle/>
          <a:p>
            <a:r>
              <a:rPr lang="en-US" dirty="0" smtClean="0">
                <a:latin typeface="Baskerville"/>
                <a:cs typeface="Baskerville"/>
              </a:rPr>
              <a:t>“No man is an </a:t>
            </a:r>
            <a:r>
              <a:rPr lang="en-US" dirty="0" err="1" smtClean="0">
                <a:latin typeface="Baskerville"/>
                <a:cs typeface="Baskerville"/>
              </a:rPr>
              <a:t>iland</a:t>
            </a:r>
            <a:r>
              <a:rPr lang="en-US" dirty="0" smtClean="0">
                <a:latin typeface="Baskerville"/>
                <a:cs typeface="Baskerville"/>
              </a:rPr>
              <a:t>, </a:t>
            </a:r>
            <a:r>
              <a:rPr lang="en-US" i="1" dirty="0" err="1" smtClean="0">
                <a:latin typeface="Baskerville"/>
                <a:cs typeface="Baskerville"/>
              </a:rPr>
              <a:t>intire</a:t>
            </a:r>
            <a:r>
              <a:rPr lang="en-US" dirty="0" smtClean="0">
                <a:latin typeface="Baskerville"/>
                <a:cs typeface="Baskerville"/>
              </a:rPr>
              <a:t> of it </a:t>
            </a:r>
            <a:r>
              <a:rPr lang="en-US" dirty="0" err="1" smtClean="0">
                <a:latin typeface="Baskerville"/>
                <a:cs typeface="Baskerville"/>
              </a:rPr>
              <a:t>selfe</a:t>
            </a:r>
            <a:r>
              <a:rPr lang="en-US" dirty="0" smtClean="0">
                <a:latin typeface="Baskerville"/>
                <a:cs typeface="Baskerville"/>
              </a:rPr>
              <a:t>, every man is a </a:t>
            </a:r>
            <a:r>
              <a:rPr lang="en-US" i="1" dirty="0" err="1" smtClean="0">
                <a:latin typeface="Baskerville"/>
                <a:cs typeface="Baskerville"/>
              </a:rPr>
              <a:t>peece</a:t>
            </a:r>
            <a:r>
              <a:rPr lang="en-US" i="1" dirty="0" smtClean="0">
                <a:latin typeface="Baskerville"/>
                <a:cs typeface="Baskerville"/>
              </a:rPr>
              <a:t> </a:t>
            </a:r>
            <a:r>
              <a:rPr lang="en-US" dirty="0" smtClean="0">
                <a:latin typeface="Baskerville"/>
                <a:cs typeface="Baskerville"/>
              </a:rPr>
              <a:t>of the Continent, part of the </a:t>
            </a:r>
            <a:r>
              <a:rPr lang="en-US" dirty="0" err="1" smtClean="0">
                <a:latin typeface="Baskerville"/>
                <a:cs typeface="Baskerville"/>
              </a:rPr>
              <a:t>maine</a:t>
            </a:r>
            <a:r>
              <a:rPr lang="en-US" dirty="0" smtClean="0">
                <a:latin typeface="Baskerville"/>
                <a:cs typeface="Baskerville"/>
              </a:rPr>
              <a:t>; if a clod bee washed up by the Sea, Europe is the less, as well as if a </a:t>
            </a:r>
            <a:r>
              <a:rPr lang="en-US" dirty="0" err="1" smtClean="0">
                <a:latin typeface="Baskerville"/>
                <a:cs typeface="Baskerville"/>
              </a:rPr>
              <a:t>Promontorie</a:t>
            </a:r>
            <a:r>
              <a:rPr lang="en-US" dirty="0" smtClean="0">
                <a:latin typeface="Baskerville"/>
                <a:cs typeface="Baskerville"/>
              </a:rPr>
              <a:t> were, as well as if a </a:t>
            </a:r>
            <a:r>
              <a:rPr lang="en-US" dirty="0" err="1" smtClean="0">
                <a:latin typeface="Baskerville"/>
                <a:cs typeface="Baskerville"/>
              </a:rPr>
              <a:t>Mannor</a:t>
            </a:r>
            <a:r>
              <a:rPr lang="en-US" dirty="0" smtClean="0">
                <a:latin typeface="Baskerville"/>
                <a:cs typeface="Baskerville"/>
              </a:rPr>
              <a:t> of thy friends or of </a:t>
            </a:r>
            <a:r>
              <a:rPr lang="en-US" dirty="0" err="1" smtClean="0">
                <a:latin typeface="Baskerville"/>
                <a:cs typeface="Baskerville"/>
              </a:rPr>
              <a:t>thine</a:t>
            </a:r>
            <a:r>
              <a:rPr lang="en-US" dirty="0" smtClean="0">
                <a:latin typeface="Baskerville"/>
                <a:cs typeface="Baskerville"/>
              </a:rPr>
              <a:t> </a:t>
            </a:r>
            <a:r>
              <a:rPr lang="en-US" dirty="0" err="1" smtClean="0">
                <a:latin typeface="Baskerville"/>
                <a:cs typeface="Baskerville"/>
              </a:rPr>
              <a:t>owne</a:t>
            </a:r>
            <a:r>
              <a:rPr lang="en-US" dirty="0" smtClean="0">
                <a:latin typeface="Baskerville"/>
                <a:cs typeface="Baskerville"/>
              </a:rPr>
              <a:t> were; any mans death diminishes me, because I am involved in </a:t>
            </a:r>
            <a:r>
              <a:rPr lang="en-US" dirty="0" err="1" smtClean="0">
                <a:latin typeface="Baskerville"/>
                <a:cs typeface="Baskerville"/>
              </a:rPr>
              <a:t>Mankinde</a:t>
            </a:r>
            <a:r>
              <a:rPr lang="en-US" dirty="0" smtClean="0">
                <a:latin typeface="Baskerville"/>
                <a:cs typeface="Baskerville"/>
              </a:rPr>
              <a:t>; And therefore never send to know for whom the bell tolls; it tolls for thee.”</a:t>
            </a:r>
          </a:p>
          <a:p>
            <a:pPr lvl="8"/>
            <a:r>
              <a:rPr lang="en-US" dirty="0" smtClean="0">
                <a:latin typeface="Baskerville"/>
                <a:cs typeface="Baskerville"/>
              </a:rPr>
              <a:t>John Donne </a:t>
            </a:r>
          </a:p>
          <a:p>
            <a:endParaRPr lang="en-US" dirty="0">
              <a:latin typeface="Baskerville"/>
              <a:cs typeface="Baskerville"/>
            </a:endParaRPr>
          </a:p>
          <a:p>
            <a:r>
              <a:rPr lang="en-US" dirty="0" smtClean="0">
                <a:latin typeface="Baskerville"/>
                <a:cs typeface="Baskerville"/>
              </a:rPr>
              <a:t>What theme does the epigraph, an excerpt from John Donne's </a:t>
            </a:r>
            <a:r>
              <a:rPr lang="en-US" i="1" dirty="0" smtClean="0">
                <a:latin typeface="Baskerville"/>
                <a:cs typeface="Baskerville"/>
              </a:rPr>
              <a:t>Devotions XVII,</a:t>
            </a:r>
            <a:r>
              <a:rPr lang="en-US" dirty="0" smtClean="0">
                <a:latin typeface="Baskerville"/>
                <a:cs typeface="Baskerville"/>
              </a:rPr>
              <a:t> convey from </a:t>
            </a:r>
            <a:r>
              <a:rPr lang="en-US" i="1" dirty="0" smtClean="0">
                <a:latin typeface="Baskerville"/>
                <a:cs typeface="Baskerville"/>
              </a:rPr>
              <a:t>For</a:t>
            </a:r>
            <a:r>
              <a:rPr lang="en-US" dirty="0" smtClean="0">
                <a:latin typeface="Baskerville"/>
                <a:cs typeface="Baskerville"/>
              </a:rPr>
              <a:t> </a:t>
            </a:r>
            <a:r>
              <a:rPr lang="en-US" i="1" dirty="0" smtClean="0">
                <a:latin typeface="Baskerville"/>
                <a:cs typeface="Baskerville"/>
              </a:rPr>
              <a:t>Whom the Bell Tolls?</a:t>
            </a:r>
            <a:r>
              <a:rPr lang="en-US" dirty="0" smtClean="0">
                <a:latin typeface="Baskerville"/>
                <a:cs typeface="Baskerville"/>
              </a:rPr>
              <a:t> Is that theme the central one of the book?  Why or why not?</a:t>
            </a:r>
          </a:p>
          <a:p>
            <a:pPr marL="0" indent="0">
              <a:buNone/>
            </a:pPr>
            <a:endParaRPr lang="en-US" dirty="0" smtClean="0">
              <a:latin typeface="Baskerville"/>
              <a:cs typeface="Baskerville"/>
            </a:endParaRPr>
          </a:p>
          <a:p>
            <a:r>
              <a:rPr lang="en-US" dirty="0" smtClean="0">
                <a:latin typeface="Baskerville"/>
                <a:cs typeface="Baskerville"/>
              </a:rPr>
              <a:t>What scenes in the novel develop the sentiment of the epigraph? </a:t>
            </a:r>
            <a:endParaRPr lang="en-US" dirty="0" smtClean="0"/>
          </a:p>
        </p:txBody>
      </p:sp>
    </p:spTree>
    <p:extLst>
      <p:ext uri="{BB962C8B-B14F-4D97-AF65-F5344CB8AC3E}">
        <p14:creationId xmlns:p14="http://schemas.microsoft.com/office/powerpoint/2010/main" val="33983270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631" y="150721"/>
            <a:ext cx="8229600" cy="1143000"/>
          </a:xfrm>
        </p:spPr>
        <p:txBody>
          <a:bodyPr>
            <a:normAutofit fontScale="90000"/>
          </a:bodyPr>
          <a:lstStyle/>
          <a:p>
            <a:r>
              <a:rPr lang="en-US" dirty="0" smtClean="0">
                <a:latin typeface="Baskerville"/>
                <a:cs typeface="Baskerville"/>
              </a:rPr>
              <a:t>The Iceberg Theory and Hemingway’s Writing</a:t>
            </a:r>
            <a:endParaRPr lang="en-US" dirty="0">
              <a:latin typeface="Baskerville"/>
              <a:cs typeface="Baskerville"/>
            </a:endParaRPr>
          </a:p>
        </p:txBody>
      </p:sp>
      <p:pic>
        <p:nvPicPr>
          <p:cNvPr id="4" name="Picture 3" descr="icebergfloat-640x4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480" y="2015527"/>
            <a:ext cx="5203710" cy="3333627"/>
          </a:xfrm>
          <a:prstGeom prst="rect">
            <a:avLst/>
          </a:prstGeom>
        </p:spPr>
      </p:pic>
      <p:sp>
        <p:nvSpPr>
          <p:cNvPr id="3" name="TextBox 2"/>
          <p:cNvSpPr txBox="1"/>
          <p:nvPr/>
        </p:nvSpPr>
        <p:spPr>
          <a:xfrm>
            <a:off x="188638" y="2324100"/>
            <a:ext cx="1151840" cy="646331"/>
          </a:xfrm>
          <a:prstGeom prst="rect">
            <a:avLst/>
          </a:prstGeom>
          <a:noFill/>
        </p:spPr>
        <p:txBody>
          <a:bodyPr wrap="none" rtlCol="0">
            <a:spAutoFit/>
          </a:bodyPr>
          <a:lstStyle/>
          <a:p>
            <a:r>
              <a:rPr lang="en-US" dirty="0" smtClean="0">
                <a:latin typeface="Baskerville"/>
                <a:cs typeface="Baskerville"/>
              </a:rPr>
              <a:t>Language,</a:t>
            </a:r>
          </a:p>
          <a:p>
            <a:r>
              <a:rPr lang="en-US" dirty="0" smtClean="0">
                <a:latin typeface="Baskerville"/>
                <a:cs typeface="Baskerville"/>
              </a:rPr>
              <a:t>dialogue</a:t>
            </a:r>
            <a:endParaRPr lang="en-US" dirty="0">
              <a:latin typeface="Baskerville"/>
              <a:cs typeface="Baskerville"/>
            </a:endParaRPr>
          </a:p>
        </p:txBody>
      </p:sp>
      <p:sp>
        <p:nvSpPr>
          <p:cNvPr id="5" name="TextBox 4"/>
          <p:cNvSpPr txBox="1"/>
          <p:nvPr/>
        </p:nvSpPr>
        <p:spPr>
          <a:xfrm>
            <a:off x="88901" y="3594100"/>
            <a:ext cx="2463799" cy="1477328"/>
          </a:xfrm>
          <a:prstGeom prst="rect">
            <a:avLst/>
          </a:prstGeom>
          <a:noFill/>
        </p:spPr>
        <p:txBody>
          <a:bodyPr wrap="square" rtlCol="0">
            <a:spAutoFit/>
          </a:bodyPr>
          <a:lstStyle/>
          <a:p>
            <a:r>
              <a:rPr lang="en-US" dirty="0" smtClean="0">
                <a:latin typeface="Baskerville"/>
                <a:cs typeface="Baskerville"/>
              </a:rPr>
              <a:t>Emotions, feelings, elaborations,</a:t>
            </a:r>
          </a:p>
          <a:p>
            <a:r>
              <a:rPr lang="en-US" dirty="0" smtClean="0">
                <a:latin typeface="Baskerville"/>
                <a:cs typeface="Baskerville"/>
              </a:rPr>
              <a:t>psychological effects of events on characters.</a:t>
            </a:r>
          </a:p>
          <a:p>
            <a:endParaRPr lang="en-US" dirty="0">
              <a:latin typeface="Baskerville"/>
              <a:cs typeface="Baskerville"/>
            </a:endParaRPr>
          </a:p>
        </p:txBody>
      </p:sp>
      <p:cxnSp>
        <p:nvCxnSpPr>
          <p:cNvPr id="7" name="Straight Arrow Connector 6"/>
          <p:cNvCxnSpPr>
            <a:stCxn id="3" idx="3"/>
          </p:cNvCxnSpPr>
          <p:nvPr/>
        </p:nvCxnSpPr>
        <p:spPr>
          <a:xfrm>
            <a:off x="1340478" y="2647266"/>
            <a:ext cx="3218822" cy="46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828800" y="3594100"/>
            <a:ext cx="26035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755650" y="5525175"/>
            <a:ext cx="7353299" cy="1200329"/>
          </a:xfrm>
          <a:prstGeom prst="rect">
            <a:avLst/>
          </a:prstGeom>
        </p:spPr>
        <p:txBody>
          <a:bodyPr wrap="square">
            <a:spAutoFit/>
          </a:bodyPr>
          <a:lstStyle/>
          <a:p>
            <a:r>
              <a:rPr lang="en-US" dirty="0">
                <a:latin typeface="Baskerville"/>
                <a:cs typeface="Baskerville"/>
              </a:rPr>
              <a:t>“He would write a book when he got through with this.  </a:t>
            </a:r>
            <a:r>
              <a:rPr lang="en-US" i="1" dirty="0">
                <a:latin typeface="Baskerville"/>
                <a:cs typeface="Baskerville"/>
              </a:rPr>
              <a:t>But only</a:t>
            </a:r>
          </a:p>
          <a:p>
            <a:r>
              <a:rPr lang="en-US" i="1" dirty="0">
                <a:latin typeface="Baskerville"/>
                <a:cs typeface="Baskerville"/>
              </a:rPr>
              <a:t>about the things he knew, truly, and about what he knew.</a:t>
            </a:r>
            <a:r>
              <a:rPr lang="en-US" dirty="0">
                <a:latin typeface="Baskerville"/>
                <a:cs typeface="Baskerville"/>
              </a:rPr>
              <a:t>  But I will have to be a much better writer than I am now to handle them, he thought.  The things he had come to know in this war were not so simple” (</a:t>
            </a:r>
            <a:r>
              <a:rPr lang="en-US" i="1" dirty="0">
                <a:latin typeface="Baskerville"/>
                <a:cs typeface="Baskerville"/>
              </a:rPr>
              <a:t>For Whom the Bell Tolls </a:t>
            </a:r>
            <a:r>
              <a:rPr lang="en-US" dirty="0">
                <a:latin typeface="Baskerville"/>
                <a:cs typeface="Baskerville"/>
              </a:rPr>
              <a:t>248).</a:t>
            </a:r>
          </a:p>
        </p:txBody>
      </p:sp>
    </p:spTree>
    <p:extLst>
      <p:ext uri="{BB962C8B-B14F-4D97-AF65-F5344CB8AC3E}">
        <p14:creationId xmlns:p14="http://schemas.microsoft.com/office/powerpoint/2010/main" val="1415343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
            <a:ext cx="8229600" cy="1143000"/>
          </a:xfrm>
        </p:spPr>
        <p:txBody>
          <a:bodyPr>
            <a:normAutofit/>
          </a:bodyPr>
          <a:lstStyle/>
          <a:p>
            <a:r>
              <a:rPr lang="en-US" dirty="0" smtClean="0">
                <a:latin typeface="Baskerville"/>
                <a:cs typeface="Baskerville"/>
              </a:rPr>
              <a:t>The Iceberg Theory at Work</a:t>
            </a:r>
            <a:endParaRPr lang="en-US" dirty="0">
              <a:latin typeface="Baskerville"/>
              <a:cs typeface="Baskerville"/>
            </a:endParaRPr>
          </a:p>
        </p:txBody>
      </p:sp>
      <p:sp>
        <p:nvSpPr>
          <p:cNvPr id="3" name="Content Placeholder 2"/>
          <p:cNvSpPr>
            <a:spLocks noGrp="1"/>
          </p:cNvSpPr>
          <p:nvPr>
            <p:ph idx="1"/>
          </p:nvPr>
        </p:nvSpPr>
        <p:spPr>
          <a:xfrm>
            <a:off x="457200" y="1600200"/>
            <a:ext cx="8229600" cy="5137756"/>
          </a:xfrm>
        </p:spPr>
        <p:txBody>
          <a:bodyPr>
            <a:normAutofit fontScale="62500" lnSpcReduction="20000"/>
          </a:bodyPr>
          <a:lstStyle/>
          <a:p>
            <a:r>
              <a:rPr lang="en-US" dirty="0" smtClean="0">
                <a:latin typeface="Baskerville"/>
                <a:cs typeface="Baskerville"/>
              </a:rPr>
              <a:t>1) On the piece of paper I gave all of you, you have one minute to write one brief example of how Hemingway puts the Iceberg Theory to work in his novel to bring forth an important idea that he expects us to elaborate on through our own thoughts and impressions</a:t>
            </a:r>
            <a:r>
              <a:rPr lang="en-US" i="1" dirty="0" smtClean="0">
                <a:latin typeface="Baskerville"/>
                <a:cs typeface="Baskerville"/>
              </a:rPr>
              <a:t>.  Specific quotes are great, but if you can’t find them, paraphrased ideas will work as well.</a:t>
            </a:r>
          </a:p>
          <a:p>
            <a:r>
              <a:rPr lang="en-US" dirty="0" smtClean="0">
                <a:latin typeface="Baskerville"/>
                <a:cs typeface="Baskerville"/>
              </a:rPr>
              <a:t>2) Once you have your contribution, pass yours to the person to the right of you, then stand up, and turn to your left and speak to this classmate about the ideas you have in hand for two minutes.</a:t>
            </a:r>
          </a:p>
          <a:p>
            <a:r>
              <a:rPr lang="en-US" dirty="0" smtClean="0">
                <a:latin typeface="Baskerville"/>
                <a:cs typeface="Baskerville"/>
              </a:rPr>
              <a:t>3) Then, stay together, and together, find another pair of people to talk to in a group of four.  This time, highlight anything your ideas/concepts/quotes have in common.</a:t>
            </a:r>
          </a:p>
          <a:p>
            <a:r>
              <a:rPr lang="en-US" dirty="0" smtClean="0">
                <a:latin typeface="Baskerville"/>
                <a:cs typeface="Baskerville"/>
              </a:rPr>
              <a:t>4) Then, each group of four will join with another group of four to make a group of 8.  There, you will report back what you talked about in the first group and come up with any new idea combinations from the newly formed group.</a:t>
            </a:r>
          </a:p>
          <a:p>
            <a:r>
              <a:rPr lang="en-US" dirty="0" smtClean="0">
                <a:latin typeface="Baskerville"/>
                <a:cs typeface="Baskerville"/>
              </a:rPr>
              <a:t>From these groups, each of you must choose the strongest example and we will report back to the class about this one and any other supporting ones that you have discussed together.</a:t>
            </a:r>
          </a:p>
        </p:txBody>
      </p:sp>
    </p:spTree>
    <p:extLst>
      <p:ext uri="{BB962C8B-B14F-4D97-AF65-F5344CB8AC3E}">
        <p14:creationId xmlns:p14="http://schemas.microsoft.com/office/powerpoint/2010/main" val="3393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latin typeface="Baskerville"/>
                <a:cs typeface="Baskerville"/>
              </a:rPr>
              <a:t>Discussion Questions</a:t>
            </a:r>
            <a:endParaRPr lang="en-US" dirty="0">
              <a:latin typeface="Baskerville"/>
              <a:cs typeface="Baskerville"/>
            </a:endParaRPr>
          </a:p>
        </p:txBody>
      </p:sp>
      <p:sp>
        <p:nvSpPr>
          <p:cNvPr id="3" name="Content Placeholder 2"/>
          <p:cNvSpPr>
            <a:spLocks noGrp="1"/>
          </p:cNvSpPr>
          <p:nvPr>
            <p:ph idx="1"/>
          </p:nvPr>
        </p:nvSpPr>
        <p:spPr>
          <a:xfrm>
            <a:off x="0" y="681540"/>
            <a:ext cx="9144000" cy="6176460"/>
          </a:xfrm>
        </p:spPr>
        <p:txBody>
          <a:bodyPr>
            <a:noAutofit/>
          </a:bodyPr>
          <a:lstStyle/>
          <a:p>
            <a:r>
              <a:rPr lang="en-US" sz="1900" dirty="0" smtClean="0">
                <a:latin typeface="Baskerville"/>
                <a:cs typeface="Baskerville"/>
              </a:rPr>
              <a:t>1</a:t>
            </a:r>
            <a:r>
              <a:rPr lang="en-US" sz="1900" dirty="0">
                <a:latin typeface="Baskerville"/>
                <a:cs typeface="Baskerville"/>
              </a:rPr>
              <a:t>. Is Pablo opposed to blowing the bridge because he is a coward, as </a:t>
            </a:r>
            <a:r>
              <a:rPr lang="en-US" sz="1900" dirty="0" err="1">
                <a:latin typeface="Baskerville"/>
                <a:cs typeface="Baskerville"/>
              </a:rPr>
              <a:t>Pilar</a:t>
            </a:r>
            <a:r>
              <a:rPr lang="en-US" sz="1900" dirty="0">
                <a:latin typeface="Baskerville"/>
                <a:cs typeface="Baskerville"/>
              </a:rPr>
              <a:t> says, or is Pablo, himself, correct when he says he "has a tactical sense"? Why does Jordan agree with Pablo's reference to "the seriousness of this" </a:t>
            </a:r>
            <a:r>
              <a:rPr lang="en-US" sz="1900" dirty="0" smtClean="0">
                <a:latin typeface="Baskerville"/>
                <a:cs typeface="Baskerville"/>
              </a:rPr>
              <a:t>(54</a:t>
            </a:r>
            <a:r>
              <a:rPr lang="en-US" sz="1900" dirty="0">
                <a:latin typeface="Baskerville"/>
                <a:cs typeface="Baskerville"/>
              </a:rPr>
              <a:t>)? Is </a:t>
            </a:r>
            <a:r>
              <a:rPr lang="en-US" sz="1900" dirty="0" err="1">
                <a:latin typeface="Baskerville"/>
                <a:cs typeface="Baskerville"/>
              </a:rPr>
              <a:t>Agustín</a:t>
            </a:r>
            <a:r>
              <a:rPr lang="en-US" sz="1900" dirty="0">
                <a:latin typeface="Baskerville"/>
                <a:cs typeface="Baskerville"/>
              </a:rPr>
              <a:t> correct when he calls Pablo "very smart" </a:t>
            </a:r>
            <a:r>
              <a:rPr lang="en-US" sz="1900" dirty="0" smtClean="0">
                <a:latin typeface="Baskerville"/>
                <a:cs typeface="Baskerville"/>
              </a:rPr>
              <a:t>(94</a:t>
            </a:r>
            <a:r>
              <a:rPr lang="en-US" sz="1900" dirty="0">
                <a:latin typeface="Baskerville"/>
                <a:cs typeface="Baskerville"/>
              </a:rPr>
              <a:t>)</a:t>
            </a:r>
            <a:r>
              <a:rPr lang="en-US" sz="1900" dirty="0" smtClean="0">
                <a:latin typeface="Baskerville"/>
                <a:cs typeface="Baskerville"/>
              </a:rPr>
              <a:t>?</a:t>
            </a:r>
          </a:p>
          <a:p>
            <a:pPr marL="0" indent="0">
              <a:buNone/>
            </a:pPr>
            <a:endParaRPr lang="en-US" sz="1900" dirty="0">
              <a:latin typeface="Baskerville"/>
              <a:cs typeface="Baskerville"/>
            </a:endParaRPr>
          </a:p>
          <a:p>
            <a:r>
              <a:rPr lang="en-US" sz="1900" dirty="0">
                <a:latin typeface="Baskerville"/>
                <a:cs typeface="Baskerville"/>
              </a:rPr>
              <a:t>2. Was the communist effort to eliminate God successful? What does </a:t>
            </a:r>
            <a:r>
              <a:rPr lang="en-US" sz="1900" dirty="0" err="1">
                <a:latin typeface="Baskerville"/>
                <a:cs typeface="Baskerville"/>
              </a:rPr>
              <a:t>Anselmo's</a:t>
            </a:r>
            <a:r>
              <a:rPr lang="en-US" sz="1900" dirty="0">
                <a:latin typeface="Baskerville"/>
                <a:cs typeface="Baskerville"/>
              </a:rPr>
              <a:t> view of killing suggest about the limitations of dogma? What does he mean when he says of the bridge sentries, "It is only orders that come between us" </a:t>
            </a:r>
            <a:r>
              <a:rPr lang="en-US" sz="1900" dirty="0" smtClean="0">
                <a:latin typeface="Baskerville"/>
                <a:cs typeface="Baskerville"/>
              </a:rPr>
              <a:t>(192</a:t>
            </a:r>
            <a:r>
              <a:rPr lang="en-US" sz="1900" dirty="0">
                <a:latin typeface="Baskerville"/>
                <a:cs typeface="Baskerville"/>
              </a:rPr>
              <a:t>-193)? What is implied when </a:t>
            </a:r>
            <a:r>
              <a:rPr lang="en-US" sz="1900" dirty="0" err="1">
                <a:latin typeface="Baskerville"/>
                <a:cs typeface="Baskerville"/>
              </a:rPr>
              <a:t>Anselmo</a:t>
            </a:r>
            <a:r>
              <a:rPr lang="en-US" sz="1900" dirty="0">
                <a:latin typeface="Baskerville"/>
                <a:cs typeface="Baskerville"/>
              </a:rPr>
              <a:t> says soldiers should atone and cleanse themselves after the war</a:t>
            </a:r>
            <a:r>
              <a:rPr lang="en-US" sz="1900" dirty="0" smtClean="0">
                <a:latin typeface="Baskerville"/>
                <a:cs typeface="Baskerville"/>
              </a:rPr>
              <a:t>?</a:t>
            </a:r>
          </a:p>
          <a:p>
            <a:pPr marL="0" indent="0">
              <a:buNone/>
            </a:pPr>
            <a:endParaRPr lang="en-US" sz="1900" dirty="0">
              <a:latin typeface="Baskerville"/>
              <a:cs typeface="Baskerville"/>
            </a:endParaRPr>
          </a:p>
          <a:p>
            <a:r>
              <a:rPr lang="en-US" sz="1900" dirty="0">
                <a:latin typeface="Baskerville"/>
                <a:cs typeface="Baskerville"/>
              </a:rPr>
              <a:t>3. "Time" is a major theme in </a:t>
            </a:r>
            <a:r>
              <a:rPr lang="en-US" sz="1900" i="1" dirty="0">
                <a:latin typeface="Baskerville"/>
                <a:cs typeface="Baskerville"/>
              </a:rPr>
              <a:t>For Whom the Bell Tolls.</a:t>
            </a:r>
            <a:r>
              <a:rPr lang="en-US" sz="1900" dirty="0">
                <a:latin typeface="Baskerville"/>
                <a:cs typeface="Baskerville"/>
              </a:rPr>
              <a:t> How does </a:t>
            </a:r>
            <a:r>
              <a:rPr lang="en-US" sz="1900" dirty="0" err="1">
                <a:latin typeface="Baskerville"/>
                <a:cs typeface="Baskerville"/>
              </a:rPr>
              <a:t>Pilar's</a:t>
            </a:r>
            <a:r>
              <a:rPr lang="en-US" sz="1900" dirty="0">
                <a:latin typeface="Baskerville"/>
                <a:cs typeface="Baskerville"/>
              </a:rPr>
              <a:t> awareness of time affect her attitude toward Robert Jordan's and Maria's relationship? What conclusions does Robert Jordan draw about his own life during the very short time he spends with Maria</a:t>
            </a:r>
            <a:r>
              <a:rPr lang="en-US" sz="1900" dirty="0" smtClean="0">
                <a:latin typeface="Baskerville"/>
                <a:cs typeface="Baskerville"/>
              </a:rPr>
              <a:t>?</a:t>
            </a:r>
          </a:p>
          <a:p>
            <a:pPr marL="0" indent="0">
              <a:buNone/>
            </a:pPr>
            <a:endParaRPr lang="en-US" sz="1900" dirty="0">
              <a:latin typeface="Baskerville"/>
              <a:cs typeface="Baskerville"/>
            </a:endParaRPr>
          </a:p>
          <a:p>
            <a:r>
              <a:rPr lang="en-US" sz="1900" dirty="0">
                <a:latin typeface="Baskerville"/>
                <a:cs typeface="Baskerville"/>
              </a:rPr>
              <a:t>4. Pablo calls his compatriots "</a:t>
            </a:r>
            <a:r>
              <a:rPr lang="en-US" sz="1900" dirty="0" err="1">
                <a:latin typeface="Baskerville"/>
                <a:cs typeface="Baskerville"/>
              </a:rPr>
              <a:t>illusioned</a:t>
            </a:r>
            <a:r>
              <a:rPr lang="en-US" sz="1900" dirty="0">
                <a:latin typeface="Baskerville"/>
                <a:cs typeface="Baskerville"/>
              </a:rPr>
              <a:t> people" </a:t>
            </a:r>
            <a:r>
              <a:rPr lang="en-US" sz="1900" dirty="0" smtClean="0">
                <a:latin typeface="Baskerville"/>
                <a:cs typeface="Baskerville"/>
              </a:rPr>
              <a:t>(215</a:t>
            </a:r>
            <a:r>
              <a:rPr lang="en-US" sz="1900" dirty="0">
                <a:latin typeface="Baskerville"/>
                <a:cs typeface="Baskerville"/>
              </a:rPr>
              <a:t>). Does this remark prove to be true? Does Jordan expose illusions? Does </a:t>
            </a:r>
            <a:r>
              <a:rPr lang="en-US" sz="1900" i="1" dirty="0">
                <a:latin typeface="Baskerville"/>
                <a:cs typeface="Baskerville"/>
              </a:rPr>
              <a:t>For Whom the Bell Tolls</a:t>
            </a:r>
            <a:r>
              <a:rPr lang="en-US" sz="1900" dirty="0">
                <a:latin typeface="Baskerville"/>
                <a:cs typeface="Baskerville"/>
              </a:rPr>
              <a:t> suggest that because of their illusions and vulnerability to exploitation the victims of the war were the entire Spanish people</a:t>
            </a:r>
            <a:r>
              <a:rPr lang="en-US" sz="1900" dirty="0" smtClean="0">
                <a:latin typeface="Baskerville"/>
                <a:cs typeface="Baskerville"/>
              </a:rPr>
              <a:t>?</a:t>
            </a:r>
          </a:p>
        </p:txBody>
      </p:sp>
    </p:spTree>
    <p:extLst>
      <p:ext uri="{BB962C8B-B14F-4D97-AF65-F5344CB8AC3E}">
        <p14:creationId xmlns:p14="http://schemas.microsoft.com/office/powerpoint/2010/main" val="28582193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a:cs typeface="Baskerville"/>
              </a:rPr>
              <a:t>Discussion Leader Session</a:t>
            </a:r>
            <a:endParaRPr lang="en-US" dirty="0">
              <a:latin typeface="Baskerville"/>
              <a:cs typeface="Baskerville"/>
            </a:endParaRPr>
          </a:p>
        </p:txBody>
      </p:sp>
      <p:sp>
        <p:nvSpPr>
          <p:cNvPr id="3" name="Content Placeholder 2"/>
          <p:cNvSpPr>
            <a:spLocks noGrp="1"/>
          </p:cNvSpPr>
          <p:nvPr>
            <p:ph idx="1"/>
          </p:nvPr>
        </p:nvSpPr>
        <p:spPr/>
        <p:txBody>
          <a:bodyPr/>
          <a:lstStyle/>
          <a:p>
            <a:r>
              <a:rPr lang="en-US" dirty="0">
                <a:hlinkClick r:id="rId2"/>
              </a:rPr>
              <a:t>https://www.playfactile.com/</a:t>
            </a:r>
            <a:r>
              <a:rPr lang="en-US" dirty="0" smtClean="0">
                <a:hlinkClick r:id="rId2"/>
              </a:rPr>
              <a:t>forwhomthebelltolls</a:t>
            </a:r>
            <a:endParaRPr lang="en-US" dirty="0" smtClean="0"/>
          </a:p>
          <a:p>
            <a:endParaRPr lang="en-US" dirty="0"/>
          </a:p>
        </p:txBody>
      </p:sp>
    </p:spTree>
    <p:extLst>
      <p:ext uri="{BB962C8B-B14F-4D97-AF65-F5344CB8AC3E}">
        <p14:creationId xmlns:p14="http://schemas.microsoft.com/office/powerpoint/2010/main" val="11085743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TotalTime>
  <Words>834</Words>
  <Application>Microsoft Macintosh PowerPoint</Application>
  <PresentationFormat>On-screen Show (4:3)</PresentationFormat>
  <Paragraphs>60</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For Whom the Bell Tolls 2</vt:lpstr>
      <vt:lpstr>Warm-up: For Whom the Bell Tolls</vt:lpstr>
      <vt:lpstr>John Donne’s Epigraph</vt:lpstr>
      <vt:lpstr>The Iceberg Theory and Hemingway’s Writing</vt:lpstr>
      <vt:lpstr>The Iceberg Theory at Work</vt:lpstr>
      <vt:lpstr>Discussion Questions</vt:lpstr>
      <vt:lpstr>Discussion Leader Session</vt:lpstr>
    </vt:vector>
  </TitlesOfParts>
  <Manager/>
  <Company>UBC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Whom the Bell Tolls 2</dc:title>
  <dc:subject/>
  <dc:creator>Brianne Orr</dc:creator>
  <cp:keywords/>
  <dc:description/>
  <cp:lastModifiedBy>Brianne Orr</cp:lastModifiedBy>
  <cp:revision>9</cp:revision>
  <dcterms:created xsi:type="dcterms:W3CDTF">2017-11-24T00:20:33Z</dcterms:created>
  <dcterms:modified xsi:type="dcterms:W3CDTF">2018-01-10T00:09:17Z</dcterms:modified>
  <cp:category/>
</cp:coreProperties>
</file>