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0"/>
  </p:notesMasterIdLst>
  <p:sldIdLst>
    <p:sldId id="256" r:id="rId2"/>
    <p:sldId id="265" r:id="rId3"/>
    <p:sldId id="259" r:id="rId4"/>
    <p:sldId id="267" r:id="rId5"/>
    <p:sldId id="260" r:id="rId6"/>
    <p:sldId id="261" r:id="rId7"/>
    <p:sldId id="268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38FE2-DA12-6C46-A7DD-E82E29781807}" type="datetimeFigureOut">
              <a:rPr lang="en-US" smtClean="0"/>
              <a:t>6/20/17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E1280-C737-5E48-8287-222E31321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#4 – False –</a:t>
            </a:r>
            <a:r>
              <a:rPr lang="en-US" dirty="0" err="1" smtClean="0"/>
              <a:t>villistas</a:t>
            </a:r>
            <a:r>
              <a:rPr lang="en-US" dirty="0" smtClean="0"/>
              <a:t> and </a:t>
            </a:r>
            <a:r>
              <a:rPr lang="en-US" dirty="0" err="1" smtClean="0"/>
              <a:t>carrancistas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Venustiano</a:t>
            </a:r>
            <a:r>
              <a:rPr lang="en-US" baseline="0" dirty="0" smtClean="0"/>
              <a:t> Carranza was elected president of Mexico in 1917 (1917-1920) and was a supporter of Francisco Madero when he lost to dictator </a:t>
            </a:r>
            <a:r>
              <a:rPr lang="en-US" baseline="0" dirty="0" err="1" smtClean="0"/>
              <a:t>Porfirio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Díaz</a:t>
            </a:r>
            <a:r>
              <a:rPr lang="en-US" baseline="0" dirty="0" smtClean="0"/>
              <a:t> (falsely) in the 1910 elections.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E1280-C737-5E48-8287-222E313213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3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B930-6604-CE42-9A8C-E20CBAF4172B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DD26-1789-F046-809E-12099136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B930-6604-CE42-9A8C-E20CBAF4172B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DD26-1789-F046-809E-12099136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B930-6604-CE42-9A8C-E20CBAF4172B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DD26-1789-F046-809E-12099136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B930-6604-CE42-9A8C-E20CBAF4172B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DD26-1789-F046-809E-12099136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B930-6604-CE42-9A8C-E20CBAF4172B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DD26-1789-F046-809E-12099136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B930-6604-CE42-9A8C-E20CBAF4172B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DD26-1789-F046-809E-12099136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B930-6604-CE42-9A8C-E20CBAF4172B}" type="datetimeFigureOut">
              <a:rPr lang="en-US" smtClean="0"/>
              <a:t>6/20/17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DD26-1789-F046-809E-12099136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B930-6604-CE42-9A8C-E20CBAF4172B}" type="datetimeFigureOut">
              <a:rPr lang="en-US" smtClean="0"/>
              <a:t>6/20/17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DD26-1789-F046-809E-12099136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B930-6604-CE42-9A8C-E20CBAF4172B}" type="datetimeFigureOut">
              <a:rPr lang="en-US" smtClean="0"/>
              <a:t>6/20/17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DD26-1789-F046-809E-12099136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B930-6604-CE42-9A8C-E20CBAF4172B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DD26-1789-F046-809E-12099136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B930-6604-CE42-9A8C-E20CBAF4172B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DD26-1789-F046-809E-12099136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BB930-6604-CE42-9A8C-E20CBAF4172B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DD26-1789-F046-809E-12099136E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Nellie Campobello’s </a:t>
            </a:r>
            <a:r>
              <a:rPr lang="en-US" i="1" dirty="0" err="1" smtClean="0">
                <a:latin typeface="Garamond"/>
                <a:cs typeface="Garamond"/>
              </a:rPr>
              <a:t>Cartucho</a:t>
            </a:r>
            <a:r>
              <a:rPr lang="en-US" i="1" dirty="0" smtClean="0">
                <a:latin typeface="Garamond"/>
                <a:cs typeface="Garamond"/>
              </a:rPr>
              <a:t> </a:t>
            </a:r>
            <a:r>
              <a:rPr lang="en-US" dirty="0" smtClean="0">
                <a:latin typeface="Garamond"/>
                <a:cs typeface="Garamond"/>
              </a:rPr>
              <a:t>(1931)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3434" y="3886200"/>
            <a:ext cx="764646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Garamond"/>
                <a:cs typeface="Garamond"/>
              </a:rPr>
              <a:t>“The Men of the North”</a:t>
            </a:r>
          </a:p>
          <a:p>
            <a:endParaRPr lang="en-US">
              <a:latin typeface="Garamond"/>
              <a:cs typeface="Garamond"/>
            </a:endParaRPr>
          </a:p>
          <a:p>
            <a:endParaRPr lang="en-US" dirty="0" smtClean="0">
              <a:latin typeface="Garamond"/>
              <a:cs typeface="Garamond"/>
            </a:endParaRPr>
          </a:p>
          <a:p>
            <a:r>
              <a:rPr lang="en-US" sz="2000" dirty="0" smtClean="0">
                <a:latin typeface="Garamond"/>
                <a:cs typeface="Garamond"/>
              </a:rPr>
              <a:t>This presentation is licensed under Creative Commons </a:t>
            </a:r>
            <a:r>
              <a:rPr lang="en-US" sz="2000" dirty="0" smtClean="0">
                <a:latin typeface="Garamond"/>
                <a:cs typeface="Garamond"/>
                <a:hlinkClick r:id="rId2"/>
              </a:rPr>
              <a:t>CC by 4.0</a:t>
            </a:r>
            <a:endParaRPr lang="en-US" sz="2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9221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001" y="-29686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        </a:t>
            </a:r>
            <a:r>
              <a:rPr lang="en-US" sz="3300" dirty="0" smtClean="0">
                <a:latin typeface="Baskerville"/>
                <a:cs typeface="Baskerville"/>
              </a:rPr>
              <a:t>Warm-up: What do you remember?</a:t>
            </a:r>
            <a:endParaRPr lang="en-US" sz="3300" dirty="0">
              <a:latin typeface="Baskerville"/>
              <a:cs typeface="Baskervill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2001" y="692206"/>
            <a:ext cx="8746046" cy="5629496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Baskerville"/>
                <a:cs typeface="Baskerville"/>
              </a:rPr>
              <a:t>With a partner, decide whether the following statements about the Mexican Revolution and its precursors and key players are </a:t>
            </a:r>
            <a:r>
              <a:rPr lang="en-US" sz="2200" b="1" dirty="0" smtClean="0">
                <a:latin typeface="Baskerville"/>
                <a:cs typeface="Baskerville"/>
              </a:rPr>
              <a:t>T </a:t>
            </a:r>
            <a:r>
              <a:rPr lang="en-US" sz="2200" dirty="0" smtClean="0">
                <a:latin typeface="Baskerville"/>
                <a:cs typeface="Baskerville"/>
              </a:rPr>
              <a:t>(true) or </a:t>
            </a:r>
            <a:r>
              <a:rPr lang="en-US" sz="2200" b="1" dirty="0" smtClean="0">
                <a:latin typeface="Baskerville"/>
                <a:cs typeface="Baskerville"/>
              </a:rPr>
              <a:t>F </a:t>
            </a:r>
            <a:r>
              <a:rPr lang="en-US" sz="2200" dirty="0" smtClean="0">
                <a:latin typeface="Baskerville"/>
                <a:cs typeface="Baskerville"/>
              </a:rPr>
              <a:t>(false).</a:t>
            </a:r>
          </a:p>
          <a:p>
            <a:r>
              <a:rPr lang="en-US" sz="2000" dirty="0" smtClean="0">
                <a:latin typeface="Baskerville"/>
                <a:cs typeface="Baskerville"/>
              </a:rPr>
              <a:t>1. </a:t>
            </a:r>
            <a:r>
              <a:rPr lang="en-US" sz="2000" b="1" dirty="0" smtClean="0">
                <a:latin typeface="Baskerville"/>
                <a:cs typeface="Baskerville"/>
              </a:rPr>
              <a:t>T    F</a:t>
            </a:r>
            <a:r>
              <a:rPr lang="en-US" sz="2000" dirty="0" smtClean="0">
                <a:latin typeface="Baskerville"/>
                <a:cs typeface="Baskerville"/>
              </a:rPr>
              <a:t>    </a:t>
            </a:r>
            <a:r>
              <a:rPr lang="en-US" sz="2000" dirty="0" err="1" smtClean="0">
                <a:latin typeface="Baskerville"/>
                <a:cs typeface="Baskerville"/>
              </a:rPr>
              <a:t>Pancho</a:t>
            </a:r>
            <a:r>
              <a:rPr lang="en-US" sz="2000" dirty="0" smtClean="0">
                <a:latin typeface="Baskerville"/>
                <a:cs typeface="Baskerville"/>
              </a:rPr>
              <a:t> Villa is remembered today as the “rebel of the South” for his leadership of peasants in the Morelos region of Mexico.</a:t>
            </a:r>
          </a:p>
          <a:p>
            <a:endParaRPr lang="en-US" sz="2000" dirty="0" smtClean="0">
              <a:latin typeface="Baskerville"/>
              <a:cs typeface="Baskerville"/>
            </a:endParaRPr>
          </a:p>
          <a:p>
            <a:r>
              <a:rPr lang="en-US" sz="2000" dirty="0" smtClean="0">
                <a:latin typeface="Baskerville"/>
                <a:cs typeface="Baskerville"/>
              </a:rPr>
              <a:t>2. </a:t>
            </a:r>
            <a:r>
              <a:rPr lang="en-US" sz="2000" b="1" dirty="0" smtClean="0">
                <a:latin typeface="Baskerville"/>
                <a:cs typeface="Baskerville"/>
              </a:rPr>
              <a:t>T   F</a:t>
            </a:r>
            <a:r>
              <a:rPr lang="en-US" sz="2000" dirty="0" smtClean="0">
                <a:latin typeface="Baskerville"/>
                <a:cs typeface="Baskerville"/>
              </a:rPr>
              <a:t>    Diego Rivera was the dictator that reigned in Mexico prior to the start of the Revolution.</a:t>
            </a:r>
          </a:p>
          <a:p>
            <a:endParaRPr lang="en-US" sz="2000" dirty="0" smtClean="0">
              <a:latin typeface="Baskerville"/>
              <a:cs typeface="Baskerville"/>
            </a:endParaRPr>
          </a:p>
          <a:p>
            <a:r>
              <a:rPr lang="en-US" sz="2000" dirty="0" smtClean="0">
                <a:latin typeface="Baskerville"/>
                <a:cs typeface="Baskerville"/>
              </a:rPr>
              <a:t>3. </a:t>
            </a:r>
            <a:r>
              <a:rPr lang="en-US" sz="2000" b="1" dirty="0" smtClean="0">
                <a:latin typeface="Baskerville"/>
                <a:cs typeface="Baskerville"/>
              </a:rPr>
              <a:t>T    F</a:t>
            </a:r>
            <a:r>
              <a:rPr lang="en-US" sz="2000" dirty="0" smtClean="0">
                <a:latin typeface="Baskerville"/>
                <a:cs typeface="Baskerville"/>
              </a:rPr>
              <a:t>   The Mexican Revolution lasted for 10 years, but the problems that sparked it continue to plague Mexico today.</a:t>
            </a:r>
          </a:p>
          <a:p>
            <a:endParaRPr lang="en-US" sz="2000" dirty="0" smtClean="0">
              <a:latin typeface="Baskerville"/>
              <a:cs typeface="Baskerville"/>
            </a:endParaRPr>
          </a:p>
          <a:p>
            <a:r>
              <a:rPr lang="en-US" sz="2000" dirty="0" smtClean="0">
                <a:latin typeface="Baskerville"/>
                <a:cs typeface="Baskerville"/>
              </a:rPr>
              <a:t>4. </a:t>
            </a:r>
            <a:r>
              <a:rPr lang="en-US" sz="2000" b="1" dirty="0" smtClean="0">
                <a:latin typeface="Baskerville"/>
                <a:cs typeface="Baskerville"/>
              </a:rPr>
              <a:t>T   F</a:t>
            </a:r>
            <a:r>
              <a:rPr lang="en-US" sz="2000" dirty="0" smtClean="0">
                <a:latin typeface="Baskerville"/>
                <a:cs typeface="Baskerville"/>
              </a:rPr>
              <a:t>   The two main revolutionary factions mentioned in the first part of </a:t>
            </a:r>
            <a:r>
              <a:rPr lang="en-US" sz="2000" i="1" dirty="0" err="1" smtClean="0">
                <a:latin typeface="Baskerville"/>
                <a:cs typeface="Baskerville"/>
              </a:rPr>
              <a:t>Cartucho</a:t>
            </a:r>
            <a:r>
              <a:rPr lang="en-US" sz="2000" i="1" dirty="0" smtClean="0">
                <a:latin typeface="Baskerville"/>
                <a:cs typeface="Baskerville"/>
              </a:rPr>
              <a:t> </a:t>
            </a:r>
            <a:r>
              <a:rPr lang="en-US" sz="2000" dirty="0" smtClean="0">
                <a:latin typeface="Baskerville"/>
                <a:cs typeface="Baskerville"/>
              </a:rPr>
              <a:t>are the </a:t>
            </a:r>
            <a:r>
              <a:rPr lang="en-US" sz="2000" dirty="0" err="1" smtClean="0">
                <a:latin typeface="Baskerville"/>
                <a:cs typeface="Baskerville"/>
              </a:rPr>
              <a:t>zapatistas</a:t>
            </a:r>
            <a:r>
              <a:rPr lang="en-US" sz="2000" dirty="0">
                <a:latin typeface="Baskerville"/>
                <a:cs typeface="Baskerville"/>
              </a:rPr>
              <a:t> </a:t>
            </a:r>
            <a:r>
              <a:rPr lang="en-US" sz="2000" dirty="0" smtClean="0">
                <a:latin typeface="Baskerville"/>
                <a:cs typeface="Baskerville"/>
              </a:rPr>
              <a:t>and the </a:t>
            </a:r>
            <a:r>
              <a:rPr lang="en-US" sz="2000" dirty="0" err="1" smtClean="0">
                <a:latin typeface="Baskerville"/>
                <a:cs typeface="Baskerville"/>
              </a:rPr>
              <a:t>villistas</a:t>
            </a:r>
            <a:r>
              <a:rPr lang="en-US" sz="2000" dirty="0" smtClean="0">
                <a:latin typeface="Baskerville"/>
                <a:cs typeface="Baskerville"/>
              </a:rPr>
              <a:t>.</a:t>
            </a:r>
          </a:p>
          <a:p>
            <a:endParaRPr lang="en-US" sz="2000" dirty="0" smtClean="0">
              <a:latin typeface="Baskerville"/>
              <a:cs typeface="Baskerville"/>
            </a:endParaRPr>
          </a:p>
          <a:p>
            <a:r>
              <a:rPr lang="en-US" sz="2000" dirty="0" smtClean="0">
                <a:latin typeface="Baskerville"/>
                <a:cs typeface="Baskerville"/>
              </a:rPr>
              <a:t>5. </a:t>
            </a:r>
            <a:r>
              <a:rPr lang="en-US" sz="2000" b="1" dirty="0" smtClean="0">
                <a:latin typeface="Baskerville"/>
                <a:cs typeface="Baskerville"/>
              </a:rPr>
              <a:t>T   F</a:t>
            </a:r>
            <a:r>
              <a:rPr lang="en-US" sz="2000" dirty="0" smtClean="0">
                <a:latin typeface="Baskerville"/>
                <a:cs typeface="Baskerville"/>
              </a:rPr>
              <a:t>   Speaking of “</a:t>
            </a:r>
            <a:r>
              <a:rPr lang="en-US" sz="2000" dirty="0" err="1" smtClean="0">
                <a:latin typeface="Baskerville"/>
                <a:cs typeface="Baskerville"/>
              </a:rPr>
              <a:t>cartucho</a:t>
            </a:r>
            <a:r>
              <a:rPr lang="en-US" sz="2000" dirty="0" smtClean="0">
                <a:latin typeface="Baskerville"/>
                <a:cs typeface="Baskerville"/>
              </a:rPr>
              <a:t>,” a “</a:t>
            </a:r>
            <a:r>
              <a:rPr lang="en-US" sz="2000" dirty="0" err="1" smtClean="0">
                <a:latin typeface="Baskerville"/>
                <a:cs typeface="Baskerville"/>
              </a:rPr>
              <a:t>cartucho</a:t>
            </a:r>
            <a:r>
              <a:rPr lang="en-US" sz="2000" dirty="0" smtClean="0">
                <a:latin typeface="Baskerville"/>
                <a:cs typeface="Baskerville"/>
              </a:rPr>
              <a:t>” is Spanish for a type of rifle used during the Mexican Revolution.</a:t>
            </a:r>
            <a:endParaRPr lang="en-US" sz="2000" dirty="0">
              <a:latin typeface="Baskerville"/>
              <a:cs typeface="Baskerville"/>
            </a:endParaRPr>
          </a:p>
        </p:txBody>
      </p:sp>
      <p:sp>
        <p:nvSpPr>
          <p:cNvPr id="5" name="Donut 4"/>
          <p:cNvSpPr/>
          <p:nvPr/>
        </p:nvSpPr>
        <p:spPr>
          <a:xfrm>
            <a:off x="1295747" y="1706081"/>
            <a:ext cx="500338" cy="500280"/>
          </a:xfrm>
          <a:prstGeom prst="donut">
            <a:avLst>
              <a:gd name="adj" fmla="val 701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0570" y="2475743"/>
            <a:ext cx="4204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6600"/>
                </a:solidFill>
                <a:latin typeface="Baskerville"/>
                <a:cs typeface="Baskerville"/>
              </a:rPr>
              <a:t>Emiliano</a:t>
            </a:r>
            <a:r>
              <a:rPr lang="en-US" b="1" dirty="0" smtClean="0">
                <a:solidFill>
                  <a:srgbClr val="FF6600"/>
                </a:solidFill>
                <a:latin typeface="Baskerville"/>
                <a:cs typeface="Baskerville"/>
              </a:rPr>
              <a:t> Zapata: Rebel of the South</a:t>
            </a:r>
            <a:r>
              <a:rPr lang="en-US" dirty="0" smtClean="0">
                <a:solidFill>
                  <a:srgbClr val="FF6600"/>
                </a:solidFill>
                <a:latin typeface="Baskerville"/>
                <a:cs typeface="Baskerville"/>
              </a:rPr>
              <a:t>; </a:t>
            </a:r>
            <a:endParaRPr lang="en-US" dirty="0">
              <a:solidFill>
                <a:srgbClr val="FF6600"/>
              </a:solidFill>
              <a:latin typeface="Baskerville"/>
              <a:cs typeface="Baskerville"/>
            </a:endParaRPr>
          </a:p>
        </p:txBody>
      </p:sp>
      <p:sp>
        <p:nvSpPr>
          <p:cNvPr id="8" name="Donut 7"/>
          <p:cNvSpPr/>
          <p:nvPr/>
        </p:nvSpPr>
        <p:spPr>
          <a:xfrm>
            <a:off x="1255709" y="2743592"/>
            <a:ext cx="500338" cy="500280"/>
          </a:xfrm>
          <a:prstGeom prst="donut">
            <a:avLst>
              <a:gd name="adj" fmla="val 701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08041" y="3243872"/>
            <a:ext cx="4406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6600"/>
                </a:solidFill>
                <a:latin typeface="Baskerville"/>
                <a:cs typeface="Baskerville"/>
              </a:rPr>
              <a:t>Porfirio</a:t>
            </a:r>
            <a:r>
              <a:rPr lang="en-US" b="1" dirty="0" smtClean="0">
                <a:solidFill>
                  <a:srgbClr val="FF6600"/>
                </a:solidFill>
                <a:latin typeface="Baskerville"/>
                <a:cs typeface="Baskerville"/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  <a:latin typeface="Baskerville"/>
                <a:cs typeface="Baskerville"/>
              </a:rPr>
              <a:t>Díaz</a:t>
            </a:r>
            <a:r>
              <a:rPr lang="en-US" b="1" dirty="0" smtClean="0">
                <a:solidFill>
                  <a:srgbClr val="FF6600"/>
                </a:solidFill>
                <a:latin typeface="Baskerville"/>
                <a:cs typeface="Baskerville"/>
              </a:rPr>
              <a:t>: </a:t>
            </a:r>
            <a:r>
              <a:rPr lang="en-US" b="1" i="1" dirty="0" smtClean="0">
                <a:solidFill>
                  <a:srgbClr val="FF6600"/>
                </a:solidFill>
                <a:latin typeface="Baskerville"/>
                <a:cs typeface="Baskerville"/>
              </a:rPr>
              <a:t>El </a:t>
            </a:r>
            <a:r>
              <a:rPr lang="en-US" b="1" i="1" dirty="0" err="1" smtClean="0">
                <a:solidFill>
                  <a:srgbClr val="FF6600"/>
                </a:solidFill>
                <a:latin typeface="Baskerville"/>
                <a:cs typeface="Baskerville"/>
              </a:rPr>
              <a:t>porfiriato</a:t>
            </a:r>
            <a:r>
              <a:rPr lang="en-US" b="1" i="1" dirty="0" smtClean="0">
                <a:solidFill>
                  <a:srgbClr val="FF6600"/>
                </a:solidFill>
                <a:latin typeface="Baskerville"/>
                <a:cs typeface="Baskerville"/>
              </a:rPr>
              <a:t> </a:t>
            </a:r>
            <a:r>
              <a:rPr lang="en-US" b="1" dirty="0" smtClean="0">
                <a:solidFill>
                  <a:srgbClr val="FF6600"/>
                </a:solidFill>
                <a:latin typeface="Baskerville"/>
                <a:cs typeface="Baskerville"/>
              </a:rPr>
              <a:t>(1876-1910)</a:t>
            </a:r>
            <a:endParaRPr lang="en-US" i="1" dirty="0">
              <a:solidFill>
                <a:srgbClr val="FF6600"/>
              </a:solidFill>
              <a:latin typeface="Baskerville"/>
              <a:cs typeface="Baskerville"/>
            </a:endParaRPr>
          </a:p>
        </p:txBody>
      </p:sp>
      <p:sp>
        <p:nvSpPr>
          <p:cNvPr id="10" name="Donut 9"/>
          <p:cNvSpPr/>
          <p:nvPr/>
        </p:nvSpPr>
        <p:spPr>
          <a:xfrm>
            <a:off x="907771" y="3755447"/>
            <a:ext cx="500338" cy="500280"/>
          </a:xfrm>
          <a:prstGeom prst="donut">
            <a:avLst>
              <a:gd name="adj" fmla="val 701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89" y="4534871"/>
            <a:ext cx="9228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  <a:latin typeface="Baskerville"/>
                <a:cs typeface="Baskerville"/>
              </a:rPr>
              <a:t>Poverty, corruption, lack of recognition of peasant and indigenous groups’ rights…</a:t>
            </a:r>
          </a:p>
        </p:txBody>
      </p:sp>
      <p:sp>
        <p:nvSpPr>
          <p:cNvPr id="12" name="Donut 11"/>
          <p:cNvSpPr/>
          <p:nvPr/>
        </p:nvSpPr>
        <p:spPr>
          <a:xfrm>
            <a:off x="1255709" y="4822641"/>
            <a:ext cx="500338" cy="500280"/>
          </a:xfrm>
          <a:prstGeom prst="donut">
            <a:avLst>
              <a:gd name="adj" fmla="val 701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221" y="5551323"/>
            <a:ext cx="899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  <a:latin typeface="Baskerville"/>
                <a:cs typeface="Baskerville"/>
              </a:rPr>
              <a:t>The </a:t>
            </a:r>
            <a:r>
              <a:rPr lang="en-US" b="1" dirty="0" err="1" smtClean="0">
                <a:solidFill>
                  <a:srgbClr val="FF6600"/>
                </a:solidFill>
                <a:latin typeface="Baskerville"/>
                <a:cs typeface="Baskerville"/>
              </a:rPr>
              <a:t>villistas</a:t>
            </a:r>
            <a:r>
              <a:rPr lang="en-US" b="1" dirty="0" smtClean="0">
                <a:solidFill>
                  <a:srgbClr val="FF6600"/>
                </a:solidFill>
                <a:latin typeface="Baskerville"/>
                <a:cs typeface="Baskerville"/>
              </a:rPr>
              <a:t> and the </a:t>
            </a:r>
            <a:r>
              <a:rPr lang="en-US" b="1" i="1" dirty="0" err="1" smtClean="0">
                <a:solidFill>
                  <a:srgbClr val="FF6600"/>
                </a:solidFill>
                <a:latin typeface="Baskerville"/>
                <a:cs typeface="Baskerville"/>
              </a:rPr>
              <a:t>carranzistas</a:t>
            </a:r>
            <a:r>
              <a:rPr lang="en-US" b="1" i="1" dirty="0" smtClean="0">
                <a:solidFill>
                  <a:srgbClr val="FF6600"/>
                </a:solidFill>
                <a:latin typeface="Baskerville"/>
                <a:cs typeface="Baskerville"/>
              </a:rPr>
              <a:t> </a:t>
            </a:r>
            <a:r>
              <a:rPr lang="en-US" b="1" dirty="0" smtClean="0">
                <a:solidFill>
                  <a:srgbClr val="FF6600"/>
                </a:solidFill>
                <a:latin typeface="Baskerville"/>
                <a:cs typeface="Baskerville"/>
              </a:rPr>
              <a:t>(followers of </a:t>
            </a:r>
            <a:r>
              <a:rPr lang="en-US" b="1" dirty="0" err="1" smtClean="0">
                <a:solidFill>
                  <a:srgbClr val="FF6600"/>
                </a:solidFill>
                <a:latin typeface="Baskerville"/>
                <a:cs typeface="Baskerville"/>
              </a:rPr>
              <a:t>Venustiano</a:t>
            </a:r>
            <a:r>
              <a:rPr lang="en-US" b="1" dirty="0" smtClean="0">
                <a:solidFill>
                  <a:srgbClr val="FF6600"/>
                </a:solidFill>
                <a:latin typeface="Baskerville"/>
                <a:cs typeface="Baskerville"/>
              </a:rPr>
              <a:t> Carranza (1917-1920))</a:t>
            </a:r>
            <a:endParaRPr lang="en-US" i="1" dirty="0">
              <a:solidFill>
                <a:srgbClr val="FF6600"/>
              </a:solidFill>
              <a:latin typeface="Baskerville"/>
              <a:cs typeface="Baskerville"/>
            </a:endParaRPr>
          </a:p>
        </p:txBody>
      </p:sp>
      <p:sp>
        <p:nvSpPr>
          <p:cNvPr id="14" name="Donut 13"/>
          <p:cNvSpPr/>
          <p:nvPr/>
        </p:nvSpPr>
        <p:spPr>
          <a:xfrm>
            <a:off x="1255709" y="5821422"/>
            <a:ext cx="500338" cy="500280"/>
          </a:xfrm>
          <a:prstGeom prst="donut">
            <a:avLst>
              <a:gd name="adj" fmla="val 701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09126" y="6209323"/>
            <a:ext cx="3027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6600"/>
                </a:solidFill>
                <a:latin typeface="Baskerville"/>
                <a:cs typeface="Baskerville"/>
              </a:rPr>
              <a:t>Cartucho</a:t>
            </a:r>
            <a:r>
              <a:rPr lang="en-US" b="1" dirty="0" smtClean="0">
                <a:solidFill>
                  <a:srgbClr val="FF6600"/>
                </a:solidFill>
                <a:latin typeface="Baskerville"/>
                <a:cs typeface="Baskerville"/>
              </a:rPr>
              <a:t>: bullet cartridge</a:t>
            </a:r>
          </a:p>
          <a:p>
            <a:r>
              <a:rPr lang="en-US" b="1" dirty="0" smtClean="0">
                <a:solidFill>
                  <a:srgbClr val="FF6600"/>
                </a:solidFill>
                <a:latin typeface="Baskerville"/>
                <a:cs typeface="Baskerville"/>
              </a:rPr>
              <a:t>30-30: rifle</a:t>
            </a:r>
            <a:endParaRPr lang="en-US" i="1" dirty="0">
              <a:solidFill>
                <a:srgbClr val="FF6600"/>
              </a:solidFill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889623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aramond"/>
                <a:cs typeface="Garamond"/>
              </a:rPr>
              <a:t>“He”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Garamond"/>
                <a:cs typeface="Garamond"/>
              </a:rPr>
              <a:t>Why does Campobello title the first chapter “He”?  Who is “he”?  Is he important or not?  How do we know?</a:t>
            </a:r>
          </a:p>
          <a:p>
            <a:r>
              <a:rPr lang="en-US" dirty="0" smtClean="0">
                <a:latin typeface="Garamond"/>
                <a:cs typeface="Garamond"/>
              </a:rPr>
              <a:t>In class on Friday, we determined that </a:t>
            </a:r>
            <a:r>
              <a:rPr lang="en-US" b="1" dirty="0" smtClean="0">
                <a:latin typeface="Garamond"/>
                <a:cs typeface="Garamond"/>
              </a:rPr>
              <a:t>a narrator </a:t>
            </a:r>
            <a:r>
              <a:rPr lang="en-US" dirty="0" smtClean="0">
                <a:latin typeface="Garamond"/>
                <a:cs typeface="Garamond"/>
              </a:rPr>
              <a:t>is </a:t>
            </a:r>
            <a:r>
              <a:rPr lang="en-US" b="1" dirty="0" smtClean="0">
                <a:latin typeface="Garamond"/>
                <a:cs typeface="Garamond"/>
              </a:rPr>
              <a:t>the voice that tells a story in a written work</a:t>
            </a:r>
            <a:r>
              <a:rPr lang="en-US" dirty="0" smtClean="0">
                <a:latin typeface="Garamond"/>
                <a:cs typeface="Garamond"/>
              </a:rPr>
              <a:t>.  </a:t>
            </a:r>
          </a:p>
          <a:p>
            <a:r>
              <a:rPr lang="en-US" dirty="0" smtClean="0">
                <a:latin typeface="Garamond"/>
                <a:cs typeface="Garamond"/>
              </a:rPr>
              <a:t>What type of </a:t>
            </a:r>
            <a:r>
              <a:rPr lang="en-US" b="1" dirty="0" smtClean="0">
                <a:latin typeface="Garamond"/>
                <a:cs typeface="Garamond"/>
              </a:rPr>
              <a:t>narrator/story-teller </a:t>
            </a:r>
            <a:r>
              <a:rPr lang="en-US" dirty="0" smtClean="0">
                <a:latin typeface="Garamond"/>
                <a:cs typeface="Garamond"/>
              </a:rPr>
              <a:t>does Campobello have and how do you know?</a:t>
            </a:r>
            <a:r>
              <a:rPr lang="en-US" dirty="0">
                <a:latin typeface="Garamond"/>
                <a:cs typeface="Garamond"/>
              </a:rPr>
              <a:t> </a:t>
            </a:r>
            <a:r>
              <a:rPr lang="en-US" dirty="0" smtClean="0">
                <a:latin typeface="Garamond"/>
                <a:cs typeface="Garamond"/>
              </a:rPr>
              <a:t>  What clues are available to readers to determine the type of narrator?</a:t>
            </a:r>
          </a:p>
        </p:txBody>
      </p:sp>
    </p:spTree>
    <p:extLst>
      <p:ext uri="{BB962C8B-B14F-4D97-AF65-F5344CB8AC3E}">
        <p14:creationId xmlns:p14="http://schemas.microsoft.com/office/powerpoint/2010/main" val="3671758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6260"/>
            <a:ext cx="8229600" cy="1143000"/>
          </a:xfrm>
        </p:spPr>
        <p:txBody>
          <a:bodyPr>
            <a:noAutofit/>
          </a:bodyPr>
          <a:lstStyle/>
          <a:p>
            <a:r>
              <a:rPr lang="en-US" sz="3500" dirty="0" smtClean="0">
                <a:latin typeface="Baskerville"/>
                <a:cs typeface="Baskerville"/>
              </a:rPr>
              <a:t>Picturing the “Men of the North”</a:t>
            </a:r>
            <a:endParaRPr lang="en-US" sz="3500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3800"/>
            <a:ext cx="9144000" cy="4925379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Baskerville"/>
                <a:cs typeface="Baskerville"/>
              </a:rPr>
              <a:t>The narrative style of a child is very visual, vivid, and emotional, similar to how we use/interpret social media in our lives everyday (</a:t>
            </a:r>
            <a:r>
              <a:rPr lang="en-US" sz="2000" dirty="0" err="1" smtClean="0">
                <a:latin typeface="Baskerville"/>
                <a:cs typeface="Baskerville"/>
              </a:rPr>
              <a:t>instagram</a:t>
            </a:r>
            <a:r>
              <a:rPr lang="en-US" sz="2000" dirty="0" smtClean="0">
                <a:latin typeface="Baskerville"/>
                <a:cs typeface="Baskerville"/>
              </a:rPr>
              <a:t>, </a:t>
            </a:r>
            <a:r>
              <a:rPr lang="en-US" sz="2000" dirty="0" err="1" smtClean="0">
                <a:latin typeface="Baskerville"/>
                <a:cs typeface="Baskerville"/>
              </a:rPr>
              <a:t>snapchat</a:t>
            </a:r>
            <a:r>
              <a:rPr lang="en-US" sz="2000" dirty="0" smtClean="0">
                <a:latin typeface="Baskerville"/>
                <a:cs typeface="Baskerville"/>
              </a:rPr>
              <a:t>, </a:t>
            </a:r>
            <a:r>
              <a:rPr lang="en-US" sz="2000" dirty="0" err="1" smtClean="0">
                <a:latin typeface="Baskerville"/>
                <a:cs typeface="Baskerville"/>
              </a:rPr>
              <a:t>facebook</a:t>
            </a:r>
            <a:r>
              <a:rPr lang="en-US" sz="2000" dirty="0" smtClean="0">
                <a:latin typeface="Baskerville"/>
                <a:cs typeface="Baskerville"/>
              </a:rPr>
              <a:t>, twitter).</a:t>
            </a:r>
          </a:p>
          <a:p>
            <a:pPr marL="0" indent="0">
              <a:buNone/>
            </a:pPr>
            <a:endParaRPr lang="en-US" sz="2000" dirty="0" smtClean="0">
              <a:latin typeface="Baskerville"/>
              <a:cs typeface="Baskerville"/>
            </a:endParaRPr>
          </a:p>
          <a:p>
            <a:r>
              <a:rPr lang="en-US" sz="2000" dirty="0" smtClean="0">
                <a:latin typeface="Baskerville"/>
                <a:cs typeface="Baskerville"/>
              </a:rPr>
              <a:t>Each group will re-create the image of the man described in </a:t>
            </a:r>
            <a:r>
              <a:rPr lang="en-US" sz="2000" smtClean="0">
                <a:latin typeface="Baskerville"/>
                <a:cs typeface="Baskerville"/>
              </a:rPr>
              <a:t>the assigned </a:t>
            </a:r>
            <a:r>
              <a:rPr lang="en-US" sz="2000" dirty="0" smtClean="0">
                <a:latin typeface="Baskerville"/>
                <a:cs typeface="Baskerville"/>
              </a:rPr>
              <a:t>chapter in one of the three ways.  For all options, it will be necessary to share your thoughts on the whiteboard.</a:t>
            </a:r>
          </a:p>
          <a:p>
            <a:endParaRPr lang="en-US" sz="2000" dirty="0" smtClean="0">
              <a:latin typeface="Baskerville"/>
              <a:cs typeface="Baskerville"/>
            </a:endParaRPr>
          </a:p>
          <a:p>
            <a:r>
              <a:rPr lang="en-US" sz="2000" dirty="0" smtClean="0">
                <a:latin typeface="Baskerville"/>
                <a:cs typeface="Baskerville"/>
              </a:rPr>
              <a:t>1)</a:t>
            </a:r>
            <a:r>
              <a:rPr lang="en-US" sz="2000" b="1" i="1" dirty="0" err="1" smtClean="0">
                <a:latin typeface="Baskerville"/>
                <a:cs typeface="Baskerville"/>
              </a:rPr>
              <a:t>Instagram</a:t>
            </a:r>
            <a:r>
              <a:rPr lang="en-US" sz="2000" b="1" i="1" dirty="0" smtClean="0">
                <a:latin typeface="Baskerville"/>
                <a:cs typeface="Baskerville"/>
              </a:rPr>
              <a:t> it</a:t>
            </a:r>
            <a:r>
              <a:rPr lang="en-US" sz="2000" dirty="0" smtClean="0">
                <a:latin typeface="Baskerville"/>
                <a:cs typeface="Baskerville"/>
              </a:rPr>
              <a:t>!  </a:t>
            </a:r>
            <a:r>
              <a:rPr lang="en-US" sz="2000" b="1" u="sng" dirty="0" smtClean="0">
                <a:latin typeface="Baskerville"/>
                <a:cs typeface="Baskerville"/>
              </a:rPr>
              <a:t>Draw a picture</a:t>
            </a:r>
            <a:r>
              <a:rPr lang="en-US" sz="2000" dirty="0" smtClean="0">
                <a:latin typeface="Baskerville"/>
                <a:cs typeface="Baskerville"/>
              </a:rPr>
              <a:t>, according to the narrator’s description, of the “man of the north” in your chapter </a:t>
            </a:r>
            <a:r>
              <a:rPr lang="en-US" sz="2000" b="1" u="sng" dirty="0" smtClean="0">
                <a:latin typeface="Baskerville"/>
                <a:cs typeface="Baskerville"/>
              </a:rPr>
              <a:t>on the whiteboard</a:t>
            </a:r>
            <a:r>
              <a:rPr lang="en-US" sz="2000" dirty="0" smtClean="0">
                <a:latin typeface="Baskerville"/>
                <a:cs typeface="Baskerville"/>
              </a:rPr>
              <a:t>.  Include the symbols of the revolution mentioned in the description (30-30s, sombrero, etc.) and put a short caption under your image.</a:t>
            </a:r>
          </a:p>
          <a:p>
            <a:endParaRPr lang="en-US" sz="2000" dirty="0" smtClean="0">
              <a:latin typeface="Baskerville"/>
              <a:cs typeface="Baskerville"/>
            </a:endParaRPr>
          </a:p>
          <a:p>
            <a:r>
              <a:rPr lang="en-US" sz="2000" dirty="0" smtClean="0">
                <a:latin typeface="Baskerville"/>
                <a:cs typeface="Baskerville"/>
              </a:rPr>
              <a:t>2) </a:t>
            </a:r>
            <a:r>
              <a:rPr lang="en-US" sz="2000" b="1" i="1" dirty="0" smtClean="0">
                <a:latin typeface="Baskerville"/>
                <a:cs typeface="Baskerville"/>
              </a:rPr>
              <a:t>Tweet it</a:t>
            </a:r>
            <a:r>
              <a:rPr lang="en-US" sz="2000" i="1" dirty="0" smtClean="0">
                <a:latin typeface="Baskerville"/>
                <a:cs typeface="Baskerville"/>
              </a:rPr>
              <a:t>!</a:t>
            </a:r>
            <a:r>
              <a:rPr lang="en-US" sz="2000" dirty="0" smtClean="0">
                <a:latin typeface="Baskerville"/>
                <a:cs typeface="Baskerville"/>
              </a:rPr>
              <a:t> </a:t>
            </a:r>
            <a:r>
              <a:rPr lang="en-US" sz="2000" dirty="0">
                <a:latin typeface="Baskerville"/>
                <a:cs typeface="Baskerville"/>
              </a:rPr>
              <a:t> </a:t>
            </a:r>
            <a:r>
              <a:rPr lang="en-US" sz="2000" dirty="0" smtClean="0">
                <a:latin typeface="Baskerville"/>
                <a:cs typeface="Baskerville"/>
              </a:rPr>
              <a:t>Combine a series of #</a:t>
            </a:r>
            <a:r>
              <a:rPr lang="en-US" sz="2000" dirty="0" err="1" smtClean="0">
                <a:latin typeface="Baskerville"/>
                <a:cs typeface="Baskerville"/>
              </a:rPr>
              <a:t>hashtags</a:t>
            </a:r>
            <a:r>
              <a:rPr lang="en-US" sz="2000" dirty="0" smtClean="0">
                <a:latin typeface="Baskerville"/>
                <a:cs typeface="Baskerville"/>
              </a:rPr>
              <a:t> that best reflect the situation described in your chapter.  Be prepared to justify your selection of the </a:t>
            </a:r>
            <a:r>
              <a:rPr lang="en-US" sz="2000" dirty="0" err="1" smtClean="0">
                <a:latin typeface="Baskerville"/>
                <a:cs typeface="Baskerville"/>
              </a:rPr>
              <a:t>hashtags</a:t>
            </a:r>
            <a:r>
              <a:rPr lang="en-US" sz="2000" dirty="0" smtClean="0">
                <a:latin typeface="Baskerville"/>
                <a:cs typeface="Baskerville"/>
              </a:rPr>
              <a:t> </a:t>
            </a:r>
            <a:r>
              <a:rPr lang="en-US" sz="2000" dirty="0" smtClean="0">
                <a:latin typeface="Baskerville"/>
                <a:cs typeface="Baskerville"/>
                <a:sym typeface="Wingdings"/>
              </a:rPr>
              <a:t></a:t>
            </a:r>
          </a:p>
          <a:p>
            <a:endParaRPr lang="en-US" sz="2000" dirty="0">
              <a:latin typeface="Baskerville"/>
              <a:cs typeface="Baskerville"/>
              <a:sym typeface="Wingdings"/>
            </a:endParaRPr>
          </a:p>
          <a:p>
            <a:r>
              <a:rPr lang="en-US" sz="2000" dirty="0" smtClean="0">
                <a:latin typeface="Baskerville"/>
                <a:cs typeface="Baskerville"/>
                <a:sym typeface="Wingdings"/>
              </a:rPr>
              <a:t>3</a:t>
            </a:r>
            <a:r>
              <a:rPr lang="en-US" sz="2000" b="1" dirty="0" smtClean="0">
                <a:latin typeface="Baskerville"/>
                <a:cs typeface="Baskerville"/>
                <a:sym typeface="Wingdings"/>
              </a:rPr>
              <a:t>) </a:t>
            </a:r>
            <a:r>
              <a:rPr lang="en-US" sz="2000" b="1" i="1" dirty="0" smtClean="0">
                <a:latin typeface="Baskerville"/>
                <a:cs typeface="Baskerville"/>
                <a:sym typeface="Wingdings"/>
              </a:rPr>
              <a:t>Post it</a:t>
            </a:r>
            <a:r>
              <a:rPr lang="en-US" sz="2000" b="1" dirty="0" smtClean="0">
                <a:latin typeface="Baskerville"/>
                <a:cs typeface="Baskerville"/>
                <a:sym typeface="Wingdings"/>
              </a:rPr>
              <a:t>!  </a:t>
            </a:r>
            <a:r>
              <a:rPr lang="en-US" sz="2000" dirty="0" smtClean="0">
                <a:latin typeface="Baskerville"/>
                <a:cs typeface="Baskerville"/>
                <a:sym typeface="Wingdings"/>
              </a:rPr>
              <a:t>Write a </a:t>
            </a:r>
            <a:r>
              <a:rPr lang="en-US" sz="2000" i="1" dirty="0" smtClean="0">
                <a:latin typeface="Baskerville"/>
                <a:cs typeface="Baskerville"/>
                <a:sym typeface="Wingdings"/>
              </a:rPr>
              <a:t>Facebook </a:t>
            </a:r>
            <a:r>
              <a:rPr lang="en-US" sz="2000" dirty="0" smtClean="0">
                <a:latin typeface="Baskerville"/>
                <a:cs typeface="Baskerville"/>
                <a:sym typeface="Wingdings"/>
              </a:rPr>
              <a:t>post that best reflects the personality of the man described in your chapter.  You can accompany your post with an image and/or a theme song if you want too!</a:t>
            </a:r>
          </a:p>
          <a:p>
            <a:endParaRPr lang="en-US" sz="2000" dirty="0" smtClean="0">
              <a:latin typeface="Baskerville"/>
              <a:cs typeface="Baskerville"/>
              <a:sym typeface="Wingdings"/>
            </a:endParaRPr>
          </a:p>
          <a:p>
            <a:r>
              <a:rPr lang="en-US" sz="2000" dirty="0" smtClean="0">
                <a:latin typeface="Baskerville"/>
                <a:cs typeface="Baskerville"/>
              </a:rPr>
              <a:t>You have </a:t>
            </a:r>
            <a:r>
              <a:rPr lang="en-US" sz="2000" b="1" dirty="0" smtClean="0">
                <a:latin typeface="Baskerville"/>
                <a:cs typeface="Baskerville"/>
              </a:rPr>
              <a:t>10 minutes </a:t>
            </a:r>
            <a:r>
              <a:rPr lang="en-US" sz="2000" dirty="0" smtClean="0">
                <a:latin typeface="Baskerville"/>
                <a:cs typeface="Baskerville"/>
              </a:rPr>
              <a:t>total to discuss, draw, and caption your images on the board, so work quickly!!!!!</a:t>
            </a:r>
            <a:endParaRPr lang="en-US" sz="2000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2995420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Distribution of chapters for groups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400" dirty="0" smtClean="0">
              <a:latin typeface="Garamond"/>
              <a:cs typeface="Garamond"/>
            </a:endParaRPr>
          </a:p>
          <a:p>
            <a:r>
              <a:rPr lang="en-US" sz="3400" dirty="0" smtClean="0">
                <a:latin typeface="Garamond"/>
                <a:cs typeface="Garamond"/>
              </a:rPr>
              <a:t>Groups 1/2: </a:t>
            </a:r>
            <a:r>
              <a:rPr lang="en-US" sz="3400" dirty="0" err="1" smtClean="0">
                <a:latin typeface="Garamond"/>
                <a:cs typeface="Garamond"/>
              </a:rPr>
              <a:t>Elías</a:t>
            </a:r>
            <a:endParaRPr lang="en-US" sz="3400" dirty="0">
              <a:latin typeface="Garamond"/>
              <a:cs typeface="Garamond"/>
            </a:endParaRPr>
          </a:p>
          <a:p>
            <a:r>
              <a:rPr lang="en-US" sz="3400" dirty="0" smtClean="0">
                <a:latin typeface="Garamond"/>
                <a:cs typeface="Garamond"/>
              </a:rPr>
              <a:t>Group 3/4: El “</a:t>
            </a:r>
            <a:r>
              <a:rPr lang="en-US" sz="3400" dirty="0" err="1" smtClean="0">
                <a:latin typeface="Garamond"/>
                <a:cs typeface="Garamond"/>
              </a:rPr>
              <a:t>Kirilí</a:t>
            </a:r>
            <a:r>
              <a:rPr lang="en-US" sz="3400" dirty="0" smtClean="0">
                <a:latin typeface="Garamond"/>
                <a:cs typeface="Garamond"/>
              </a:rPr>
              <a:t>”</a:t>
            </a:r>
          </a:p>
          <a:p>
            <a:r>
              <a:rPr lang="en-US" sz="3400" dirty="0" smtClean="0">
                <a:latin typeface="Garamond"/>
                <a:cs typeface="Garamond"/>
              </a:rPr>
              <a:t>Group 4/5: Colonel </a:t>
            </a:r>
            <a:r>
              <a:rPr lang="en-US" sz="3400" dirty="0" err="1" smtClean="0">
                <a:latin typeface="Garamond"/>
                <a:cs typeface="Garamond"/>
              </a:rPr>
              <a:t>Bustillos</a:t>
            </a:r>
            <a:endParaRPr lang="en-US" sz="3400" dirty="0" smtClean="0">
              <a:latin typeface="Garamond"/>
              <a:cs typeface="Garamond"/>
            </a:endParaRPr>
          </a:p>
          <a:p>
            <a:r>
              <a:rPr lang="en-US" sz="3400" dirty="0" smtClean="0">
                <a:latin typeface="Garamond"/>
                <a:cs typeface="Garamond"/>
              </a:rPr>
              <a:t>Group 6/7: </a:t>
            </a:r>
            <a:r>
              <a:rPr lang="en-US" sz="3400" dirty="0" err="1" smtClean="0">
                <a:latin typeface="Garamond"/>
                <a:cs typeface="Garamond"/>
              </a:rPr>
              <a:t>Bartolo</a:t>
            </a:r>
            <a:r>
              <a:rPr lang="en-US" sz="3400" dirty="0" smtClean="0">
                <a:latin typeface="Garamond"/>
                <a:cs typeface="Garamond"/>
              </a:rPr>
              <a:t> from Santiago</a:t>
            </a:r>
          </a:p>
          <a:p>
            <a:r>
              <a:rPr lang="en-US" sz="3400" dirty="0" smtClean="0">
                <a:latin typeface="Garamond"/>
                <a:cs typeface="Garamond"/>
              </a:rPr>
              <a:t>Group 8/9: </a:t>
            </a:r>
            <a:r>
              <a:rPr lang="en-US" sz="3400" dirty="0" err="1" smtClean="0">
                <a:latin typeface="Garamond"/>
                <a:cs typeface="Garamond"/>
              </a:rPr>
              <a:t>Agustín</a:t>
            </a:r>
            <a:r>
              <a:rPr lang="en-US" sz="3400" dirty="0" smtClean="0">
                <a:latin typeface="Garamond"/>
                <a:cs typeface="Garamond"/>
              </a:rPr>
              <a:t> </a:t>
            </a:r>
            <a:r>
              <a:rPr lang="en-US" sz="3400" dirty="0" err="1" smtClean="0">
                <a:latin typeface="Garamond"/>
                <a:cs typeface="Garamond"/>
              </a:rPr>
              <a:t>García</a:t>
            </a:r>
            <a:endParaRPr lang="en-US" sz="34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41180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Antonio Silva’s Sword Whippings</a:t>
            </a:r>
            <a:endParaRPr lang="en-US" dirty="0">
              <a:latin typeface="Garamond"/>
              <a:cs typeface="Garamond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940" b="109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0512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Conclusions: Childlike Perspective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Garamond"/>
                <a:cs typeface="Garamond"/>
              </a:rPr>
              <a:t>We are going to divide the class into five groups of 3 people each.  Each group will be assigned a chapter from today’s reading and will be asked to answer the following questions in relation to their chapter:</a:t>
            </a:r>
          </a:p>
          <a:p>
            <a:r>
              <a:rPr lang="en-US" dirty="0" smtClean="0">
                <a:latin typeface="Garamond"/>
                <a:cs typeface="Garamond"/>
              </a:rPr>
              <a:t>1) What aspects of this chapter reflect Campobello’s childlike perspective?  What aspects(if any) seem to indicate the presence of a more mature narrator?</a:t>
            </a:r>
          </a:p>
          <a:p>
            <a:r>
              <a:rPr lang="en-US" dirty="0" smtClean="0">
                <a:latin typeface="Garamond"/>
                <a:cs typeface="Garamond"/>
              </a:rPr>
              <a:t>2) How does Campobello introduce the idea of “Revolution” in your chapter?</a:t>
            </a:r>
          </a:p>
          <a:p>
            <a:r>
              <a:rPr lang="en-US" dirty="0" smtClean="0">
                <a:latin typeface="Garamond"/>
                <a:cs typeface="Garamond"/>
              </a:rPr>
              <a:t>3) What strategies does she use to draw the reader in (or to repulse us)?  </a:t>
            </a:r>
          </a:p>
          <a:p>
            <a:endParaRPr lang="en-U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239819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For Wednesday… 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The Executed:</a:t>
            </a:r>
          </a:p>
          <a:p>
            <a:r>
              <a:rPr lang="en-US" dirty="0" smtClean="0">
                <a:latin typeface="Baskerville"/>
                <a:cs typeface="Baskerville"/>
              </a:rPr>
              <a:t>“Executed without bullets”</a:t>
            </a:r>
          </a:p>
          <a:p>
            <a:r>
              <a:rPr lang="en-US" dirty="0" smtClean="0">
                <a:latin typeface="Baskerville"/>
                <a:cs typeface="Baskerville"/>
              </a:rPr>
              <a:t>“</a:t>
            </a:r>
            <a:r>
              <a:rPr lang="en-US" dirty="0" err="1" smtClean="0">
                <a:latin typeface="Baskerville"/>
                <a:cs typeface="Baskerville"/>
              </a:rPr>
              <a:t>Babis’</a:t>
            </a:r>
            <a:r>
              <a:rPr lang="en-US" dirty="0" smtClean="0">
                <a:latin typeface="Baskerville"/>
                <a:cs typeface="Baskerville"/>
              </a:rPr>
              <a:t> sentence”</a:t>
            </a:r>
          </a:p>
          <a:p>
            <a:r>
              <a:rPr lang="en-US" dirty="0" smtClean="0">
                <a:latin typeface="Baskerville"/>
                <a:cs typeface="Baskerville"/>
              </a:rPr>
              <a:t>“</a:t>
            </a:r>
            <a:r>
              <a:rPr lang="en-US" dirty="0" err="1" smtClean="0">
                <a:latin typeface="Baskerville"/>
                <a:cs typeface="Baskerville"/>
              </a:rPr>
              <a:t>Nacha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Ceniceros</a:t>
            </a:r>
            <a:r>
              <a:rPr lang="en-US" dirty="0" smtClean="0">
                <a:latin typeface="Baskerville"/>
                <a:cs typeface="Baskerville"/>
              </a:rPr>
              <a:t>”</a:t>
            </a:r>
          </a:p>
          <a:p>
            <a:r>
              <a:rPr lang="en-US" dirty="0" smtClean="0">
                <a:latin typeface="Baskerville"/>
                <a:cs typeface="Baskerville"/>
              </a:rPr>
              <a:t>“Martin </a:t>
            </a:r>
            <a:r>
              <a:rPr lang="en-US" dirty="0" err="1" smtClean="0">
                <a:latin typeface="Baskerville"/>
                <a:cs typeface="Baskerville"/>
              </a:rPr>
              <a:t>López’s</a:t>
            </a:r>
            <a:r>
              <a:rPr lang="en-US" dirty="0" smtClean="0">
                <a:latin typeface="Baskerville"/>
                <a:cs typeface="Baskerville"/>
              </a:rPr>
              <a:t> Snapshots”</a:t>
            </a:r>
          </a:p>
          <a:p>
            <a:r>
              <a:rPr lang="en-US" dirty="0" smtClean="0">
                <a:latin typeface="Baskerville"/>
                <a:cs typeface="Baskerville"/>
              </a:rPr>
              <a:t>“</a:t>
            </a:r>
            <a:r>
              <a:rPr lang="en-US" dirty="0" err="1" smtClean="0">
                <a:latin typeface="Baskerville"/>
                <a:cs typeface="Baskerville"/>
              </a:rPr>
              <a:t>Nacha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Ceniceros</a:t>
            </a:r>
            <a:r>
              <a:rPr lang="en-US" dirty="0" smtClean="0">
                <a:latin typeface="Baskerville"/>
                <a:cs typeface="Baskerville"/>
              </a:rPr>
              <a:t>”</a:t>
            </a:r>
            <a:endParaRPr lang="en-US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11616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1705</TotalTime>
  <Words>799</Words>
  <Application>Microsoft Macintosh PowerPoint</Application>
  <PresentationFormat>On-screen Show 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Nellie Campobello’s Cartucho (1931)</vt:lpstr>
      <vt:lpstr>        Warm-up: What do you remember?</vt:lpstr>
      <vt:lpstr>“He”</vt:lpstr>
      <vt:lpstr>Picturing the “Men of the North”</vt:lpstr>
      <vt:lpstr>Distribution of chapters for groups</vt:lpstr>
      <vt:lpstr>Antonio Silva’s Sword Whippings</vt:lpstr>
      <vt:lpstr>Conclusions: Childlike Perspective</vt:lpstr>
      <vt:lpstr>For Wednesday… </vt:lpstr>
    </vt:vector>
  </TitlesOfParts>
  <Manager/>
  <Company>UBC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Nellie Campobello’s Cartucho (1931)</dc:title>
  <dc:subject/>
  <dc:creator>Brianne Orr</dc:creator>
  <cp:keywords/>
  <dc:description/>
  <cp:lastModifiedBy>Brianne Orr</cp:lastModifiedBy>
  <cp:revision>20</cp:revision>
  <dcterms:created xsi:type="dcterms:W3CDTF">2012-09-08T15:51:23Z</dcterms:created>
  <dcterms:modified xsi:type="dcterms:W3CDTF">2017-06-20T12:36:45Z</dcterms:modified>
  <cp:category/>
</cp:coreProperties>
</file>