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3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60" r:id="rId4"/>
    <p:sldId id="264" r:id="rId5"/>
    <p:sldId id="287" r:id="rId6"/>
    <p:sldId id="261" r:id="rId7"/>
    <p:sldId id="269" r:id="rId8"/>
    <p:sldId id="275" r:id="rId9"/>
    <p:sldId id="263" r:id="rId10"/>
    <p:sldId id="270" r:id="rId11"/>
    <p:sldId id="271" r:id="rId12"/>
    <p:sldId id="276" r:id="rId13"/>
    <p:sldId id="274" r:id="rId14"/>
    <p:sldId id="272" r:id="rId15"/>
    <p:sldId id="278" r:id="rId16"/>
    <p:sldId id="268" r:id="rId17"/>
    <p:sldId id="277" r:id="rId18"/>
    <p:sldId id="288" r:id="rId19"/>
    <p:sldId id="289" r:id="rId20"/>
    <p:sldId id="279" r:id="rId21"/>
    <p:sldId id="283" r:id="rId22"/>
    <p:sldId id="284" r:id="rId23"/>
    <p:sldId id="285" r:id="rId24"/>
    <p:sldId id="286" r:id="rId25"/>
    <p:sldId id="282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0215D82-3C91-6548-BC86-3B2AE83DF01C}">
          <p14:sldIdLst>
            <p14:sldId id="256"/>
            <p14:sldId id="257"/>
            <p14:sldId id="260"/>
            <p14:sldId id="264"/>
            <p14:sldId id="287"/>
            <p14:sldId id="261"/>
            <p14:sldId id="269"/>
            <p14:sldId id="275"/>
            <p14:sldId id="263"/>
            <p14:sldId id="270"/>
            <p14:sldId id="271"/>
            <p14:sldId id="276"/>
            <p14:sldId id="274"/>
            <p14:sldId id="272"/>
            <p14:sldId id="278"/>
            <p14:sldId id="268"/>
            <p14:sldId id="277"/>
            <p14:sldId id="288"/>
            <p14:sldId id="289"/>
            <p14:sldId id="279"/>
            <p14:sldId id="283"/>
            <p14:sldId id="284"/>
            <p14:sldId id="285"/>
            <p14:sldId id="286"/>
            <p14:sldId id="282"/>
            <p14:sldId id="2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73" autoAdjust="0"/>
    <p:restoredTop sz="99819" autoAdjust="0"/>
  </p:normalViewPr>
  <p:slideViewPr>
    <p:cSldViewPr snapToGrid="0" snapToObjects="1">
      <p:cViewPr varScale="1">
        <p:scale>
          <a:sx n="85" d="100"/>
          <a:sy n="85" d="100"/>
        </p:scale>
        <p:origin x="-10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0C2A5-63F2-754D-B38C-E0E6F12E87B1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3210B-A35A-564B-BA57-7391D3047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Relationship Id="rId3" Type="http://schemas.openxmlformats.org/officeDocument/2006/relationships/hyperlink" Target="https://gocampaign.org/projects/recycled-orchestra-with-favio/" TargetMode="Externa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alawi" TargetMode="External"/><Relationship Id="rId4" Type="http://schemas.openxmlformats.org/officeDocument/2006/relationships/hyperlink" Target="http://en.wikipedia.org/wiki/Windmill" TargetMode="External"/><Relationship Id="rId5" Type="http://schemas.openxmlformats.org/officeDocument/2006/relationships/hyperlink" Target="http://en.wikipedia.org/w/index.php?title=Masitala&amp;action=edit&amp;redlink=1" TargetMode="External"/><Relationship Id="rId6" Type="http://schemas.openxmlformats.org/officeDocument/2006/relationships/hyperlink" Target="http://en.wikipedia.org/wiki/Eucalyptus_globulus" TargetMode="External"/><Relationship Id="rId7" Type="http://schemas.openxmlformats.org/officeDocument/2006/relationships/hyperlink" Target="http://en.wikipedia.org/wiki/Water_pump" TargetMode="External"/><Relationship Id="rId8" Type="http://schemas.openxmlformats.org/officeDocument/2006/relationships/hyperlink" Target="http://en.wikipedia.org/wiki/Drinking_water" TargetMode="External"/><Relationship Id="rId9" Type="http://schemas.openxmlformats.org/officeDocument/2006/relationships/hyperlink" Target="http://en.wikipedia.org/wiki/Lilongwe" TargetMode="External"/><Relationship Id="rId10" Type="http://schemas.openxmlformats.org/officeDocument/2006/relationships/hyperlink" Target="http://en.wikipedia.org/wiki/The_Boy_Who_Harnessed_the_Wind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3210B-A35A-564B-BA57-7391D3047F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36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</a:t>
            </a:r>
            <a:r>
              <a:rPr lang="en-US" dirty="0" smtClean="0">
                <a:hlinkClick r:id="rId3"/>
              </a:rPr>
              <a:t>Recycled Orchestra of Cateura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The violins are fashioned from oven trays, the cellos from oil barrels. Even the strings are recycled. </a:t>
            </a:r>
          </a:p>
          <a:p>
            <a:r>
              <a:rPr lang="en-US" dirty="0" smtClean="0"/>
              <a:t>The saxophones and trumpets are made from old drain pipes, the keys were once coins and bottle caps. This drum skin used to be an X-ray plate, the guitar from dessert tins. </a:t>
            </a:r>
          </a:p>
          <a:p>
            <a:r>
              <a:rPr lang="en-US" dirty="0" smtClean="0"/>
              <a:t>The idea came from environmental technician </a:t>
            </a:r>
            <a:r>
              <a:rPr lang="en-US" dirty="0" err="1" smtClean="0"/>
              <a:t>Favio</a:t>
            </a:r>
            <a:r>
              <a:rPr lang="en-US" dirty="0" smtClean="0"/>
              <a:t> Chavez. When he came to </a:t>
            </a:r>
            <a:r>
              <a:rPr lang="en-US" dirty="0" err="1" smtClean="0"/>
              <a:t>Cateura</a:t>
            </a:r>
            <a:r>
              <a:rPr lang="en-US" dirty="0" smtClean="0"/>
              <a:t> and saw the kids working and playing on this miserable hill, he came up with the idea of starting a music school to lift the kids' lives out of the trash.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3210B-A35A-564B-BA57-7391D3047F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61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have a need to make.  It stems from our curiosity with the world and our basic human desire to tinker - make things and then make those things better – iterating the design …finding the problem that needs to be solved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the Maker Movement to encourage creativity and innovation and maximize the critical and creative thinking to release our imaginations which are necessary to engage in authentic, meaningful inquiry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3210B-A35A-564B-BA57-7391D3047F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36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3210B-A35A-564B-BA57-7391D3047F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56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William </a:t>
            </a:r>
            <a:r>
              <a:rPr lang="en-US" b="1" dirty="0" err="1" smtClean="0"/>
              <a:t>Kamkwamba</a:t>
            </a:r>
            <a:r>
              <a:rPr lang="en-US" dirty="0" smtClean="0"/>
              <a:t> (born August 5, 1987) is a </a:t>
            </a:r>
            <a:r>
              <a:rPr lang="en-US" dirty="0" smtClean="0">
                <a:hlinkClick r:id="rId3" tooltip="Malawi"/>
              </a:rPr>
              <a:t>Malawian</a:t>
            </a:r>
            <a:r>
              <a:rPr lang="en-US" dirty="0" smtClean="0"/>
              <a:t> inventor and author. He gained fame in his country when, in 2002, he built a </a:t>
            </a:r>
            <a:r>
              <a:rPr lang="en-US" dirty="0" smtClean="0">
                <a:hlinkClick r:id="rId4" tooltip="Windmill"/>
              </a:rPr>
              <a:t>windmill</a:t>
            </a:r>
            <a:r>
              <a:rPr lang="en-US" dirty="0" smtClean="0"/>
              <a:t> to power a few electrical appliances in his family's house in </a:t>
            </a:r>
            <a:r>
              <a:rPr lang="en-US" dirty="0" smtClean="0">
                <a:hlinkClick r:id="rId5" tooltip="Masitala (page does not exist)"/>
              </a:rPr>
              <a:t>Masitala</a:t>
            </a:r>
            <a:r>
              <a:rPr lang="en-US" dirty="0" smtClean="0"/>
              <a:t> using </a:t>
            </a:r>
            <a:r>
              <a:rPr lang="en-US" dirty="0" smtClean="0">
                <a:hlinkClick r:id="rId6" tooltip="Eucalyptus globulus"/>
              </a:rPr>
              <a:t>blue gum trees</a:t>
            </a:r>
            <a:r>
              <a:rPr lang="en-US" dirty="0" smtClean="0"/>
              <a:t>, bicycle parts, and materials collected in a local scrapyard. Since then, he has built a solar-powered </a:t>
            </a:r>
            <a:r>
              <a:rPr lang="en-US" dirty="0" smtClean="0">
                <a:hlinkClick r:id="rId7" tooltip="Water pump"/>
              </a:rPr>
              <a:t>water pump</a:t>
            </a:r>
            <a:r>
              <a:rPr lang="en-US" dirty="0" smtClean="0"/>
              <a:t> that supplies the first </a:t>
            </a:r>
            <a:r>
              <a:rPr lang="en-US" dirty="0" smtClean="0">
                <a:hlinkClick r:id="rId8" tooltip="Drinking water"/>
              </a:rPr>
              <a:t>drinking water</a:t>
            </a:r>
            <a:r>
              <a:rPr lang="en-US" dirty="0" smtClean="0"/>
              <a:t> in his village and two other windmills (the tallest standing at 39 feet) and is planning two more, including one in </a:t>
            </a:r>
            <a:r>
              <a:rPr lang="en-US" dirty="0" smtClean="0">
                <a:hlinkClick r:id="rId9" tooltip="Lilongwe"/>
              </a:rPr>
              <a:t>Lilongwe</a:t>
            </a:r>
            <a:r>
              <a:rPr lang="en-US" dirty="0" smtClean="0"/>
              <a:t>, the political capital of Malawi.</a:t>
            </a:r>
          </a:p>
          <a:p>
            <a:endParaRPr lang="en-US" dirty="0" smtClean="0"/>
          </a:p>
          <a:p>
            <a:r>
              <a:rPr lang="en-US" dirty="0" err="1" smtClean="0"/>
              <a:t>Kamkwamba</a:t>
            </a:r>
            <a:r>
              <a:rPr lang="en-US" dirty="0" smtClean="0"/>
              <a:t> was born in a family of relative poverty and relied primarily on farming to survive. According to his biography, </a:t>
            </a:r>
            <a:r>
              <a:rPr lang="en-US" dirty="0" smtClean="0">
                <a:hlinkClick r:id="rId10" tooltip="The Boy Who Harnessed the Wind"/>
              </a:rPr>
              <a:t>The Boy Who Harnessed the Wind</a:t>
            </a:r>
            <a:r>
              <a:rPr lang="en-US" dirty="0" smtClean="0"/>
              <a:t>, his father had been a rough fighting man who changed after discovering the Christian God. A crippling famine forced </a:t>
            </a:r>
            <a:r>
              <a:rPr lang="en-US" dirty="0" err="1" smtClean="0"/>
              <a:t>Kamkwamba</a:t>
            </a:r>
            <a:r>
              <a:rPr lang="en-US" dirty="0" smtClean="0"/>
              <a:t> to drop out of school, and he was not able to return to school because his family was unable to afford the tuition fees. In a desperate attempt to retain his education, </a:t>
            </a:r>
            <a:r>
              <a:rPr lang="en-US" dirty="0" err="1" smtClean="0"/>
              <a:t>Kamkwamba</a:t>
            </a:r>
            <a:r>
              <a:rPr lang="en-US" dirty="0" smtClean="0"/>
              <a:t> began to frequent the library. It was at the local library where </a:t>
            </a:r>
            <a:r>
              <a:rPr lang="en-US" dirty="0" err="1" smtClean="0"/>
              <a:t>Kamkwamba</a:t>
            </a:r>
            <a:r>
              <a:rPr lang="en-US" dirty="0" smtClean="0"/>
              <a:t> discovered his true love for electronics. Before, he had once set up a small business repairing his village's radios, but his work with the radios had been cheap.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3210B-A35A-564B-BA57-7391D3047F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21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ubiquitous access to the Internet, information about most everything is at our finger tips … so holding facts is less important than using and creating with them … our schools must help students to do just that!  We’ve seen our libraries move from collections of print to digital commons for learning … we’ll see them transition again to maker spaces because that’s what librarians do … they keep us ahead of the curve …  but its up to use as educators to move our practices along as well …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What’s common among the architects Frank Lloyd Wright,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LeCorbusier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Buckminster Fuller --- architects and architects that went to kindergartens w building blocks … to make thinking / imagination concrete and tangible … to see one’s thinking in action and reaction …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3210B-A35A-564B-BA57-7391D3047F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148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3210B-A35A-564B-BA57-7391D3047F4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03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Globe article --- where are our skilled workers … I’d say Kindergarten but it depends on us to encourage them into the trades and professions that elevate Canada from simple manufacturing, in which we are steady losing a competitive place to advanced manufacturing that requires our best thinker, tinkers and imagination … a return to the time when North America held the majority of patterns for innovation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 – 12, we (teachers, parents, friends) all must recognize the promise and potential of Trades and Technology and our roles in encouraging kids to stay in programs and courses that form core competencies – too think about different pathways and careers that will add meaning to their lives and to our CDN society … we need our students to be adding skill set not narrowing electives and avenues - narrowing choices … reductionists … to be a fluid and nimble as possible in a changing world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for educators to reclaim trades and makers …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Making – forces us to tinker to learn and to improve both of which are at the heart of professional practice in STEM 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STEMx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fields – 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Gehry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said “its letting one’s intuition express itself but in a knowledgeable way, not a haphazard way … to be mindful and thoughtful and considered … to engage in playful curiosity …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3210B-A35A-564B-BA57-7391D3047F4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59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d.com/talks/william_kamkwamba_on_building_a_windmill.html" TargetMode="External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png"/><Relationship Id="rId3" Type="http://schemas.openxmlformats.org/officeDocument/2006/relationships/hyperlink" Target="http://www.theglobeandmail.com/globe-debate/where-did-all-our-skilled-workers-go/article14909494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Relationship Id="rId3" Type="http://schemas.openxmlformats.org/officeDocument/2006/relationships/hyperlink" Target="http://www.wired.com/business/2013/10/free-thinker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4" Type="http://schemas.openxmlformats.org/officeDocument/2006/relationships/hyperlink" Target="http://blogs.ubc.ca/centre/category/maker/" TargetMode="External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hyperlink" Target="http://www.cbsnews.com/8301-18560_162-57612678/the-recyclers-from-trash-comes-triumph/" TargetMode="External"/><Relationship Id="rId5" Type="http://schemas.openxmlformats.org/officeDocument/2006/relationships/hyperlink" Target="http://www.youtube.com/watch?v=fejU3E0I-vE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school.stanford.edu/" TargetMode="External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Taking Making Into Our Schools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85830"/>
            <a:ext cx="6477000" cy="1174088"/>
          </a:xfrm>
        </p:spPr>
        <p:txBody>
          <a:bodyPr>
            <a:normAutofit fontScale="40000" lnSpcReduction="20000"/>
          </a:bodyPr>
          <a:lstStyle/>
          <a:p>
            <a:r>
              <a:rPr lang="en-US" sz="2900" dirty="0" smtClean="0">
                <a:latin typeface="Chalkduster"/>
                <a:cs typeface="Chalkduster"/>
              </a:rPr>
              <a:t>Musings on Design Thinking , Making and Trades &amp; Technology</a:t>
            </a:r>
            <a:endParaRPr lang="en-US" sz="2900" dirty="0">
              <a:latin typeface="Chalkduster"/>
              <a:cs typeface="Chalkduster"/>
            </a:endParaRPr>
          </a:p>
          <a:p>
            <a:r>
              <a:rPr lang="en-US" sz="2900" dirty="0" smtClean="0">
                <a:latin typeface="Chalkduster"/>
                <a:cs typeface="Chalkduster"/>
              </a:rPr>
              <a:t>Industry Training Authority (ITA) – Youth Day</a:t>
            </a:r>
          </a:p>
          <a:p>
            <a:r>
              <a:rPr lang="en-US" sz="2900" dirty="0" smtClean="0">
                <a:latin typeface="Chalkduster"/>
                <a:cs typeface="Chalkduster"/>
              </a:rPr>
              <a:t>Vancouver, BC November 20, 2013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027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3000"/>
            <a:ext cx="9144000" cy="455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02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835" y="4665428"/>
            <a:ext cx="8210165" cy="1802042"/>
          </a:xfrm>
        </p:spPr>
        <p:txBody>
          <a:bodyPr/>
          <a:lstStyle/>
          <a:p>
            <a:r>
              <a:rPr lang="en-US" sz="4000" dirty="0" smtClean="0">
                <a:latin typeface="Chalkduster"/>
                <a:cs typeface="Chalkduster"/>
              </a:rPr>
              <a:t>Think about William </a:t>
            </a:r>
            <a:r>
              <a:rPr lang="en-US" sz="4000" dirty="0" err="1" smtClean="0">
                <a:latin typeface="Chalkduster"/>
                <a:cs typeface="Chalkduster"/>
              </a:rPr>
              <a:t>Kamkwamba</a:t>
            </a:r>
            <a:r>
              <a:rPr lang="en-US" sz="4000" dirty="0" smtClean="0">
                <a:latin typeface="Chalkduster"/>
                <a:cs typeface="Chalkduster"/>
              </a:rPr>
              <a:t> …</a:t>
            </a:r>
            <a:r>
              <a:rPr lang="en-US" sz="4000" dirty="0">
                <a:latin typeface="Chalkduster"/>
                <a:cs typeface="Chalkduster"/>
              </a:rPr>
              <a:t/>
            </a:r>
            <a:br>
              <a:rPr lang="en-US" sz="4000" dirty="0">
                <a:latin typeface="Chalkduster"/>
                <a:cs typeface="Chalkduster"/>
              </a:rPr>
            </a:br>
            <a:r>
              <a:rPr lang="en-US" sz="1400" dirty="0">
                <a:latin typeface="Chalkduster"/>
                <a:cs typeface="Chalkduster"/>
                <a:hlinkClick r:id="rId3"/>
              </a:rPr>
              <a:t>http://www.ted.com/talks/</a:t>
            </a:r>
            <a:r>
              <a:rPr lang="en-US" sz="1400" dirty="0" smtClean="0">
                <a:latin typeface="Chalkduster"/>
                <a:cs typeface="Chalkduster"/>
                <a:hlinkClick r:id="rId3"/>
              </a:rPr>
              <a:t>william_kamkwamba_on_building_a_windmill.html</a:t>
            </a:r>
            <a:r>
              <a:rPr lang="en-US" sz="1400" dirty="0" smtClean="0">
                <a:latin typeface="Chalkduster"/>
                <a:cs typeface="Chalkduster"/>
              </a:rPr>
              <a:t>  </a:t>
            </a:r>
            <a:endParaRPr lang="en-US" sz="1400" dirty="0">
              <a:latin typeface="Chalkduster"/>
              <a:cs typeface="Chalkduster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28967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561" y="4663293"/>
            <a:ext cx="7538007" cy="1162050"/>
          </a:xfrm>
        </p:spPr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It’s all about access to information, ideas, expertise &amp; opportunities … </a:t>
            </a:r>
            <a:endParaRPr lang="en-US" dirty="0">
              <a:latin typeface="Chalkduster"/>
              <a:cs typeface="Chalkduster"/>
            </a:endParaRPr>
          </a:p>
        </p:txBody>
      </p:sp>
      <p:pic>
        <p:nvPicPr>
          <p:cNvPr id="6" name="Picture Placeholder 5" descr="Zambia_gardenbooks.jpg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Picture 10" descr="symbol-internet-3d-273551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2541">
            <a:off x="4466999" y="438964"/>
            <a:ext cx="4215984" cy="316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94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shir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367" y="481775"/>
            <a:ext cx="7922529" cy="594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660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503238"/>
            <a:ext cx="7975955" cy="868362"/>
          </a:xfrm>
        </p:spPr>
        <p:txBody>
          <a:bodyPr/>
          <a:lstStyle/>
          <a:p>
            <a:pPr algn="l"/>
            <a:r>
              <a:rPr lang="en-US" sz="4000" dirty="0" smtClean="0">
                <a:latin typeface="Chalkduster"/>
                <a:cs typeface="Chalkduster"/>
              </a:rPr>
              <a:t>Traits of a Design Thinker</a:t>
            </a:r>
            <a:endParaRPr lang="en-US" sz="4000" dirty="0"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84026"/>
            <a:ext cx="7313613" cy="4056062"/>
          </a:xfrm>
        </p:spPr>
        <p:txBody>
          <a:bodyPr>
            <a:noAutofit/>
          </a:bodyPr>
          <a:lstStyle/>
          <a:p>
            <a:r>
              <a:rPr lang="en-US" sz="1800" dirty="0" smtClean="0">
                <a:latin typeface="Chalkduster"/>
                <a:cs typeface="Chalkduster"/>
              </a:rPr>
              <a:t>Empathy – Ability to image the world from multiple perspectives</a:t>
            </a:r>
          </a:p>
          <a:p>
            <a:r>
              <a:rPr lang="en-US" sz="1800" dirty="0" smtClean="0">
                <a:latin typeface="Chalkduster"/>
                <a:cs typeface="Chalkduster"/>
              </a:rPr>
              <a:t>Integrative thinking - </a:t>
            </a:r>
            <a:r>
              <a:rPr lang="en-US" sz="1800" dirty="0">
                <a:latin typeface="Chalkduster"/>
                <a:cs typeface="Chalkduster"/>
              </a:rPr>
              <a:t>Exploit opposing ideas </a:t>
            </a:r>
            <a:r>
              <a:rPr lang="en-US" sz="1800" dirty="0" smtClean="0">
                <a:latin typeface="Chalkduster"/>
                <a:cs typeface="Chalkduster"/>
              </a:rPr>
              <a:t>&amp; opposing constraints to </a:t>
            </a:r>
            <a:r>
              <a:rPr lang="en-US" sz="1800" dirty="0">
                <a:latin typeface="Chalkduster"/>
                <a:cs typeface="Chalkduster"/>
              </a:rPr>
              <a:t>create new </a:t>
            </a:r>
            <a:r>
              <a:rPr lang="en-US" sz="1800" dirty="0" smtClean="0">
                <a:latin typeface="Chalkduster"/>
                <a:cs typeface="Chalkduster"/>
              </a:rPr>
              <a:t>solutions</a:t>
            </a:r>
          </a:p>
          <a:p>
            <a:r>
              <a:rPr lang="en-US" sz="1800" dirty="0" smtClean="0">
                <a:latin typeface="Chalkduster"/>
                <a:cs typeface="Chalkduster"/>
              </a:rPr>
              <a:t>Optimism – </a:t>
            </a:r>
            <a:r>
              <a:rPr lang="en-US" sz="1800" dirty="0">
                <a:latin typeface="Chalkduster"/>
                <a:cs typeface="Chalkduster"/>
              </a:rPr>
              <a:t>Assume </a:t>
            </a:r>
            <a:r>
              <a:rPr lang="en-US" sz="1800" dirty="0" smtClean="0">
                <a:latin typeface="Chalkduster"/>
                <a:cs typeface="Chalkduster"/>
              </a:rPr>
              <a:t>no </a:t>
            </a:r>
            <a:r>
              <a:rPr lang="en-US" sz="1800" dirty="0">
                <a:latin typeface="Chalkduster"/>
                <a:cs typeface="Chalkduster"/>
              </a:rPr>
              <a:t>matter how challenging </a:t>
            </a:r>
            <a:r>
              <a:rPr lang="en-US" sz="1800" dirty="0" smtClean="0">
                <a:latin typeface="Chalkduster"/>
                <a:cs typeface="Chalkduster"/>
              </a:rPr>
              <a:t>the constraints </a:t>
            </a:r>
            <a:r>
              <a:rPr lang="en-US" sz="1800" dirty="0">
                <a:latin typeface="Chalkduster"/>
                <a:cs typeface="Chalkduster"/>
              </a:rPr>
              <a:t>of a given problem, at least one </a:t>
            </a:r>
            <a:r>
              <a:rPr lang="en-US" sz="1800" dirty="0" smtClean="0">
                <a:latin typeface="Chalkduster"/>
                <a:cs typeface="Chalkduster"/>
              </a:rPr>
              <a:t>potential solution </a:t>
            </a:r>
            <a:r>
              <a:rPr lang="en-US" sz="1800" dirty="0">
                <a:latin typeface="Chalkduster"/>
                <a:cs typeface="Chalkduster"/>
              </a:rPr>
              <a:t>is better than the existing </a:t>
            </a:r>
            <a:r>
              <a:rPr lang="en-US" sz="1800" dirty="0" smtClean="0">
                <a:latin typeface="Chalkduster"/>
                <a:cs typeface="Chalkduster"/>
              </a:rPr>
              <a:t>alternatives</a:t>
            </a:r>
          </a:p>
          <a:p>
            <a:r>
              <a:rPr lang="en-US" sz="1800" dirty="0" smtClean="0">
                <a:latin typeface="Chalkduster"/>
                <a:cs typeface="Chalkduster"/>
              </a:rPr>
              <a:t>Experientialism - </a:t>
            </a:r>
            <a:r>
              <a:rPr lang="en-US" sz="1800" dirty="0">
                <a:latin typeface="Chalkduster"/>
                <a:cs typeface="Chalkduster"/>
              </a:rPr>
              <a:t>Pose questions </a:t>
            </a:r>
            <a:r>
              <a:rPr lang="en-US" sz="1800" dirty="0" smtClean="0">
                <a:latin typeface="Chalkduster"/>
                <a:cs typeface="Chalkduster"/>
              </a:rPr>
              <a:t>&amp; explore </a:t>
            </a:r>
            <a:r>
              <a:rPr lang="en-US" sz="1800" dirty="0">
                <a:latin typeface="Chalkduster"/>
                <a:cs typeface="Chalkduster"/>
              </a:rPr>
              <a:t>constraints in </a:t>
            </a:r>
            <a:r>
              <a:rPr lang="en-US" sz="1800" dirty="0" smtClean="0">
                <a:latin typeface="Chalkduster"/>
                <a:cs typeface="Chalkduster"/>
              </a:rPr>
              <a:t>creative ways </a:t>
            </a:r>
            <a:r>
              <a:rPr lang="en-US" sz="1800" dirty="0">
                <a:latin typeface="Chalkduster"/>
                <a:cs typeface="Chalkduster"/>
              </a:rPr>
              <a:t>that proceed in entirely new </a:t>
            </a:r>
            <a:r>
              <a:rPr lang="en-US" sz="1800" dirty="0" smtClean="0">
                <a:latin typeface="Chalkduster"/>
                <a:cs typeface="Chalkduster"/>
              </a:rPr>
              <a:t>directions</a:t>
            </a:r>
          </a:p>
          <a:p>
            <a:r>
              <a:rPr lang="en-US" sz="1800" dirty="0" smtClean="0">
                <a:latin typeface="Chalkduster"/>
                <a:cs typeface="Chalkduster"/>
              </a:rPr>
              <a:t>Collaboration - </a:t>
            </a:r>
            <a:r>
              <a:rPr lang="en-US" sz="1800" dirty="0">
                <a:latin typeface="Chalkduster"/>
                <a:cs typeface="Chalkduster"/>
              </a:rPr>
              <a:t>Complex problems require an </a:t>
            </a:r>
            <a:r>
              <a:rPr lang="en-US" sz="1800" dirty="0" smtClean="0">
                <a:latin typeface="Chalkduster"/>
                <a:cs typeface="Chalkduster"/>
              </a:rPr>
              <a:t>enthusiastic interdisciplinary collaborator</a:t>
            </a:r>
          </a:p>
          <a:p>
            <a:pPr marL="0" indent="0" algn="r">
              <a:buNone/>
            </a:pPr>
            <a:r>
              <a:rPr lang="en-US" sz="1800" dirty="0" smtClean="0">
                <a:latin typeface="Chalkduster"/>
                <a:cs typeface="Chalkduster"/>
              </a:rPr>
              <a:t>Thanks Shane Austin &amp; </a:t>
            </a:r>
            <a:r>
              <a:rPr lang="en-US" sz="1800" dirty="0" err="1" smtClean="0">
                <a:latin typeface="Chalkduster"/>
                <a:cs typeface="Chalkduster"/>
              </a:rPr>
              <a:t>d.School</a:t>
            </a:r>
            <a:endParaRPr lang="en-US" sz="1800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1408241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building-blocks.jpg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Picture Placeholder 8" descr="logs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Picture 9" descr="studio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3674" y="4048491"/>
            <a:ext cx="3780955" cy="252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526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503238"/>
            <a:ext cx="7313613" cy="9082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399" y="1515863"/>
            <a:ext cx="731361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GARY </a:t>
            </a:r>
            <a:r>
              <a:rPr lang="en-US" dirty="0" smtClean="0"/>
              <a:t>MASON</a:t>
            </a:r>
          </a:p>
          <a:p>
            <a:r>
              <a:rPr lang="en-US" dirty="0" smtClean="0"/>
              <a:t>Oct. 18, 2013</a:t>
            </a:r>
            <a:endParaRPr lang="en-US" dirty="0"/>
          </a:p>
          <a:p>
            <a:r>
              <a:rPr lang="en-US" sz="2400" b="1" dirty="0"/>
              <a:t>Where did all our skilled workers go</a:t>
            </a:r>
            <a:r>
              <a:rPr lang="en-US" sz="2400" b="1" dirty="0" smtClean="0"/>
              <a:t>?</a:t>
            </a:r>
          </a:p>
          <a:p>
            <a:endParaRPr lang="en-US" sz="2400" dirty="0"/>
          </a:p>
          <a:p>
            <a:r>
              <a:rPr lang="en-US" sz="2400" dirty="0"/>
              <a:t>Once upon a time, shop class was mandatory in most high schools. There was a belief that </a:t>
            </a:r>
            <a:r>
              <a:rPr lang="en-US" sz="2400" dirty="0" smtClean="0"/>
              <a:t>even if </a:t>
            </a:r>
            <a:r>
              <a:rPr lang="en-US" sz="2400" dirty="0"/>
              <a:t>a student wasn’t intent on becoming a mechanic or carpenter, having some basic life skills </a:t>
            </a:r>
            <a:r>
              <a:rPr lang="en-US" sz="2400" dirty="0" smtClean="0"/>
              <a:t>in these </a:t>
            </a:r>
            <a:r>
              <a:rPr lang="en-US" sz="2400" dirty="0"/>
              <a:t>areas wasn’t a bad thing.</a:t>
            </a:r>
          </a:p>
          <a:p>
            <a:endParaRPr lang="en-US" sz="2400" dirty="0" smtClean="0"/>
          </a:p>
          <a:p>
            <a:r>
              <a:rPr lang="en-US" sz="2400" dirty="0" smtClean="0"/>
              <a:t>Over </a:t>
            </a:r>
            <a:r>
              <a:rPr lang="en-US" sz="2400" dirty="0"/>
              <a:t>time, however, shop began to look dated and irrelevant and was given less </a:t>
            </a:r>
            <a:r>
              <a:rPr lang="en-US" sz="2400" dirty="0" smtClean="0"/>
              <a:t>status.  Somewhere </a:t>
            </a:r>
            <a:r>
              <a:rPr lang="en-US" sz="2400" dirty="0"/>
              <a:t>along the way, it was drilled into students that the only way to get ahead in life </a:t>
            </a:r>
            <a:r>
              <a:rPr lang="en-US" sz="2400" dirty="0" smtClean="0"/>
              <a:t>was to </a:t>
            </a:r>
            <a:r>
              <a:rPr lang="en-US" sz="2400" dirty="0"/>
              <a:t>go to university and earn a degree</a:t>
            </a:r>
            <a:r>
              <a:rPr lang="en-US" sz="2400" dirty="0" smtClean="0"/>
              <a:t>.</a:t>
            </a:r>
          </a:p>
          <a:p>
            <a:r>
              <a:rPr lang="en-US" sz="1600" dirty="0">
                <a:hlinkClick r:id="rId3"/>
              </a:rPr>
              <a:t>http://www.theglobeandmail.com/globe-debate/where-did-all-our-skilled-workers-go/article14909494</a:t>
            </a:r>
            <a:r>
              <a:rPr lang="en-US" sz="1600" dirty="0" smtClean="0">
                <a:hlinkClick r:id="rId3"/>
              </a:rPr>
              <a:t>/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89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8100" y="3741810"/>
            <a:ext cx="4341172" cy="1431456"/>
          </a:xfrm>
        </p:spPr>
        <p:txBody>
          <a:bodyPr/>
          <a:lstStyle/>
          <a:p>
            <a:r>
              <a:rPr lang="en-US" sz="4000" dirty="0" smtClean="0">
                <a:latin typeface="Chalkduster"/>
                <a:cs typeface="Chalkduster"/>
              </a:rPr>
              <a:t>They are in kindergarten+ … </a:t>
            </a:r>
            <a:br>
              <a:rPr lang="en-US" sz="4000" dirty="0" smtClean="0">
                <a:latin typeface="Chalkduster"/>
                <a:cs typeface="Chalkduster"/>
              </a:rPr>
            </a:br>
            <a:r>
              <a:rPr lang="en-US" sz="4000" dirty="0" smtClean="0">
                <a:latin typeface="Chalkduster"/>
                <a:cs typeface="Chalkduster"/>
              </a:rPr>
              <a:t>just waiting for us!</a:t>
            </a:r>
            <a:endParaRPr lang="en-US" sz="4000" dirty="0">
              <a:latin typeface="Chalkduster"/>
              <a:cs typeface="Chalkduster"/>
            </a:endParaRPr>
          </a:p>
        </p:txBody>
      </p:sp>
      <p:pic>
        <p:nvPicPr>
          <p:cNvPr id="5" name="Picture Placeholder 4" descr="reggio-working-with-clay.jp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60454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272" y="4069804"/>
            <a:ext cx="7031728" cy="1162050"/>
          </a:xfrm>
        </p:spPr>
        <p:txBody>
          <a:bodyPr/>
          <a:lstStyle/>
          <a:p>
            <a:r>
              <a:rPr lang="en-US" sz="4000" dirty="0" smtClean="0">
                <a:latin typeface="Chalkduster"/>
                <a:cs typeface="Chalkduster"/>
              </a:rPr>
              <a:t>For a bit of inspiration</a:t>
            </a:r>
            <a:endParaRPr lang="en-US" sz="4000" dirty="0">
              <a:latin typeface="Chalkduster"/>
              <a:cs typeface="Chalkduster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12130" y="5230906"/>
            <a:ext cx="5532958" cy="86509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44679" y="3244334"/>
            <a:ext cx="3454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stephanos</a:t>
            </a:r>
            <a:r>
              <a:rPr lang="en-US" dirty="0"/>
              <a:t> </a:t>
            </a:r>
            <a:r>
              <a:rPr lang="en-US" dirty="0" err="1"/>
              <a:t>greek</a:t>
            </a:r>
            <a:r>
              <a:rPr lang="en-US" dirty="0"/>
              <a:t> </a:t>
            </a:r>
            <a:r>
              <a:rPr lang="en-US" dirty="0" err="1"/>
              <a:t>resturant</a:t>
            </a:r>
            <a:r>
              <a:rPr lang="en-US" dirty="0"/>
              <a:t>  </a:t>
            </a:r>
            <a:r>
              <a:rPr lang="en-US" dirty="0" err="1"/>
              <a:t>vancouve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425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340" y="400088"/>
            <a:ext cx="5181600" cy="1117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6340" y="1775240"/>
            <a:ext cx="773446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halkduster"/>
                <a:cs typeface="Chalkduster"/>
              </a:rPr>
              <a:t>How a Radical New Teaching Method Could Unleash a Generation of Geniuses</a:t>
            </a:r>
          </a:p>
          <a:p>
            <a:endParaRPr lang="en-US" dirty="0" smtClean="0"/>
          </a:p>
          <a:p>
            <a:r>
              <a:rPr lang="en-US" dirty="0">
                <a:latin typeface="Chalkduster"/>
                <a:cs typeface="Chalkduster"/>
                <a:hlinkClick r:id="rId3"/>
              </a:rPr>
              <a:t>http://www.wired.com/business/2013/10/free-thinkers</a:t>
            </a:r>
            <a:r>
              <a:rPr lang="en-US" dirty="0" smtClean="0">
                <a:latin typeface="Chalkduster"/>
                <a:cs typeface="Chalkduster"/>
                <a:hlinkClick r:id="rId3"/>
              </a:rPr>
              <a:t>/</a:t>
            </a:r>
            <a:endParaRPr lang="en-US" dirty="0" smtClean="0">
              <a:latin typeface="Chalkduster"/>
              <a:cs typeface="Chalkduster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latin typeface="Chalkduster"/>
              <a:cs typeface="Chalkduster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halkduster"/>
                <a:cs typeface="Chalkduster"/>
              </a:rPr>
              <a:t>Education as a self organizing system </a:t>
            </a:r>
            <a:r>
              <a:rPr lang="en-US" dirty="0">
                <a:latin typeface="Chalkduster"/>
                <a:cs typeface="Chalkduster"/>
              </a:rPr>
              <a:t>– </a:t>
            </a:r>
            <a:r>
              <a:rPr lang="en-US" dirty="0" err="1" smtClean="0">
                <a:latin typeface="Chalkduster"/>
                <a:cs typeface="Chalkduster"/>
              </a:rPr>
              <a:t>Sugata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Mitra</a:t>
            </a:r>
            <a:endParaRPr lang="en-US" dirty="0" smtClean="0">
              <a:latin typeface="Chalkduster"/>
              <a:cs typeface="Chalkduster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latin typeface="Chalkduster"/>
              <a:cs typeface="Chalkduster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Chalkduster"/>
                <a:cs typeface="Chalkduster"/>
              </a:rPr>
              <a:t>Access to a world of infinite information has changed how we communicate, process information, and think. </a:t>
            </a:r>
            <a:endParaRPr lang="en-US" dirty="0" smtClean="0">
              <a:latin typeface="Chalkduster"/>
              <a:cs typeface="Chalkduster"/>
            </a:endParaRPr>
          </a:p>
          <a:p>
            <a:endParaRPr lang="en-US" dirty="0" smtClean="0">
              <a:latin typeface="Chalkduster"/>
              <a:cs typeface="Chalkduster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halkduster"/>
                <a:cs typeface="Chalkduster"/>
              </a:rPr>
              <a:t>Innovation</a:t>
            </a:r>
            <a:r>
              <a:rPr lang="en-US" dirty="0">
                <a:latin typeface="Chalkduster"/>
                <a:cs typeface="Chalkduster"/>
              </a:rPr>
              <a:t>, creativity, and independent thinking are increasingly crucial to the global economy</a:t>
            </a:r>
            <a:r>
              <a:rPr lang="en-US" dirty="0" smtClean="0">
                <a:latin typeface="Chalkduster"/>
                <a:cs typeface="Chalkduster"/>
              </a:rPr>
              <a:t>.</a:t>
            </a:r>
          </a:p>
          <a:p>
            <a:endParaRPr lang="en-US" dirty="0">
              <a:latin typeface="Chalkduster"/>
              <a:cs typeface="Chalkduster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>
                <a:latin typeface="Chalkduster"/>
                <a:cs typeface="Chalkduster"/>
              </a:rPr>
              <a:t>Mitra</a:t>
            </a:r>
            <a:r>
              <a:rPr lang="en-US" dirty="0">
                <a:latin typeface="Chalkduster"/>
                <a:cs typeface="Chalkduster"/>
              </a:rPr>
              <a:t> argues that the information revolution has enabled a style of learning that wasn’t possible before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558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47" y="4189162"/>
            <a:ext cx="6766141" cy="1162050"/>
          </a:xfrm>
        </p:spPr>
        <p:txBody>
          <a:bodyPr/>
          <a:lstStyle/>
          <a:p>
            <a:r>
              <a:rPr lang="en-US" sz="3200" dirty="0">
                <a:latin typeface="Chalkduster"/>
                <a:cs typeface="Chalkduster"/>
              </a:rPr>
              <a:t>Is the Maker Movement the </a:t>
            </a:r>
            <a:r>
              <a:rPr lang="en-US" sz="3200" dirty="0" smtClean="0">
                <a:latin typeface="Chalkduster"/>
                <a:cs typeface="Chalkduster"/>
              </a:rPr>
              <a:t>next, </a:t>
            </a:r>
            <a:r>
              <a:rPr lang="en-US" sz="3200" dirty="0">
                <a:latin typeface="Chalkduster"/>
                <a:cs typeface="Chalkduster"/>
              </a:rPr>
              <a:t>best thing? </a:t>
            </a:r>
            <a:r>
              <a:rPr lang="en-US" dirty="0"/>
              <a:t> 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9542" y="5351212"/>
            <a:ext cx="5949644" cy="1239690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Chalkduster"/>
                <a:cs typeface="Chalkduster"/>
              </a:rPr>
              <a:t>Might </a:t>
            </a:r>
            <a:r>
              <a:rPr lang="en-US" dirty="0">
                <a:latin typeface="Chalkduster"/>
                <a:cs typeface="Chalkduster"/>
              </a:rPr>
              <a:t>it be the Internet of things and people and ideas? </a:t>
            </a:r>
            <a:endParaRPr lang="en-US" dirty="0" smtClean="0">
              <a:latin typeface="Chalkduster"/>
              <a:cs typeface="Chalkduster"/>
            </a:endParaRPr>
          </a:p>
          <a:p>
            <a:endParaRPr lang="en-US" dirty="0" smtClean="0">
              <a:latin typeface="Chalkduster"/>
              <a:cs typeface="Chalkduster"/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Chalkduster"/>
                <a:cs typeface="Chalkduster"/>
              </a:rPr>
              <a:t>Are </a:t>
            </a:r>
            <a:r>
              <a:rPr lang="en-US" dirty="0">
                <a:latin typeface="Chalkduster"/>
                <a:cs typeface="Chalkduster"/>
              </a:rPr>
              <a:t>schools ready to become early </a:t>
            </a:r>
            <a:r>
              <a:rPr lang="en-US" dirty="0" smtClean="0">
                <a:latin typeface="Chalkduster"/>
                <a:cs typeface="Chalkduster"/>
              </a:rPr>
              <a:t>adopters </a:t>
            </a:r>
            <a:r>
              <a:rPr lang="en-US" dirty="0">
                <a:latin typeface="Chalkduster"/>
                <a:cs typeface="Chalkduster"/>
              </a:rPr>
              <a:t>of the Maker Movement or once again, might we lag behind?   </a:t>
            </a:r>
          </a:p>
        </p:txBody>
      </p:sp>
      <p:pic>
        <p:nvPicPr>
          <p:cNvPr id="8" name="Picture Placeholder 7" descr="slide1b.jpg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1487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Chalkduster"/>
                <a:cs typeface="Chalkduster"/>
              </a:rPr>
              <a:t>Host a Maker Day</a:t>
            </a:r>
            <a:endParaRPr lang="en-US" sz="4000" dirty="0">
              <a:latin typeface="Chalkduster"/>
              <a:cs typeface="Chalkduster"/>
            </a:endParaRPr>
          </a:p>
        </p:txBody>
      </p:sp>
      <p:pic>
        <p:nvPicPr>
          <p:cNvPr id="5" name="Picture Placeholder 4" descr="project.jpg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Engage the teachers first – we can only give what we’ve got!</a:t>
            </a:r>
            <a:endParaRPr lang="en-US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2259243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>
                <a:latin typeface="Chalkduster"/>
                <a:cs typeface="Chalkduster"/>
              </a:rPr>
              <a:t>Work with colleagues …</a:t>
            </a:r>
            <a:endParaRPr lang="en-US" sz="4000" dirty="0"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halkduster"/>
                <a:cs typeface="Chalkduster"/>
              </a:rPr>
              <a:t>Talk with ITA for potential support</a:t>
            </a:r>
          </a:p>
          <a:p>
            <a:r>
              <a:rPr lang="en-US" dirty="0" smtClean="0">
                <a:latin typeface="Chalkduster"/>
                <a:cs typeface="Chalkduster"/>
              </a:rPr>
              <a:t>Connect w/ local colleges (Okanagan College – Women in Trades)</a:t>
            </a:r>
          </a:p>
          <a:p>
            <a:r>
              <a:rPr lang="en-US" dirty="0" smtClean="0">
                <a:latin typeface="Chalkduster"/>
                <a:cs typeface="Chalkduster"/>
              </a:rPr>
              <a:t>Use the UBC Okanagan / ITA resources</a:t>
            </a:r>
          </a:p>
          <a:p>
            <a:r>
              <a:rPr lang="en-US" dirty="0" smtClean="0">
                <a:latin typeface="Chalkduster"/>
                <a:cs typeface="Chalkduster"/>
              </a:rPr>
              <a:t>Invite good people to a good day </a:t>
            </a:r>
          </a:p>
          <a:p>
            <a:pPr marL="0" indent="0">
              <a:buNone/>
            </a:pPr>
            <a:endParaRPr lang="en-US" dirty="0" smtClean="0">
              <a:latin typeface="Chalkduster"/>
              <a:cs typeface="Chalkduster"/>
            </a:endParaRPr>
          </a:p>
        </p:txBody>
      </p:sp>
      <p:pic>
        <p:nvPicPr>
          <p:cNvPr id="5" name="Content Placeholder 4" descr="nancy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39522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81" y="878852"/>
            <a:ext cx="4041225" cy="1712573"/>
          </a:xfrm>
        </p:spPr>
        <p:txBody>
          <a:bodyPr/>
          <a:lstStyle/>
          <a:p>
            <a:pPr algn="r"/>
            <a:r>
              <a:rPr lang="en-US" sz="4000" dirty="0" smtClean="0">
                <a:latin typeface="Chalkduster"/>
                <a:cs typeface="Chalkduster"/>
              </a:rPr>
              <a:t>Start with design thinking …</a:t>
            </a:r>
            <a:endParaRPr lang="en-US" sz="4000" dirty="0"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245" y="2965846"/>
            <a:ext cx="3717257" cy="2502413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latin typeface="Chalkduster"/>
                <a:cs typeface="Chalkduster"/>
              </a:rPr>
              <a:t>Design thinking is a process … allow ample time</a:t>
            </a:r>
          </a:p>
          <a:p>
            <a:pPr algn="r"/>
            <a:r>
              <a:rPr lang="en-US" dirty="0" smtClean="0">
                <a:latin typeface="Chalkduster"/>
                <a:cs typeface="Chalkduster"/>
              </a:rPr>
              <a:t>Work on a problem worth solving</a:t>
            </a:r>
          </a:p>
        </p:txBody>
      </p:sp>
      <p:pic>
        <p:nvPicPr>
          <p:cNvPr id="6" name="Content Placeholder 5" descr="design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8372" y="1735139"/>
            <a:ext cx="3835988" cy="3505994"/>
          </a:xfrm>
        </p:spPr>
      </p:pic>
    </p:spTree>
    <p:extLst>
      <p:ext uri="{BB962C8B-B14F-4D97-AF65-F5344CB8AC3E}">
        <p14:creationId xmlns:p14="http://schemas.microsoft.com/office/powerpoint/2010/main" val="1487672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754987" cy="868362"/>
          </a:xfrm>
        </p:spPr>
        <p:txBody>
          <a:bodyPr/>
          <a:lstStyle/>
          <a:p>
            <a:pPr algn="l"/>
            <a:r>
              <a:rPr lang="en-US" dirty="0" smtClean="0">
                <a:latin typeface="Chalkduster"/>
                <a:cs typeface="Chalkduster"/>
              </a:rPr>
              <a:t>Create a supportive environment</a:t>
            </a:r>
            <a:endParaRPr lang="en-US" dirty="0">
              <a:latin typeface="Chalkduster"/>
              <a:cs typeface="Chalkduster"/>
            </a:endParaRPr>
          </a:p>
        </p:txBody>
      </p:sp>
      <p:pic>
        <p:nvPicPr>
          <p:cNvPr id="5" name="Content Placeholder 4" descr="kit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1159351" y="1618517"/>
            <a:ext cx="3566160" cy="405606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227" y="1735139"/>
            <a:ext cx="3566160" cy="4056062"/>
          </a:xfrm>
        </p:spPr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Create an affordable basic kit</a:t>
            </a:r>
          </a:p>
          <a:p>
            <a:r>
              <a:rPr lang="en-US" dirty="0" smtClean="0">
                <a:latin typeface="Chalkduster"/>
                <a:cs typeface="Chalkduster"/>
              </a:rPr>
              <a:t>Supplement the kit if you can</a:t>
            </a:r>
          </a:p>
          <a:p>
            <a:r>
              <a:rPr lang="en-US" dirty="0" smtClean="0">
                <a:latin typeface="Chalkduster"/>
                <a:cs typeface="Chalkduster"/>
              </a:rPr>
              <a:t>Allow ample time for starts, false starts, tinkering, &amp; redesign </a:t>
            </a:r>
            <a:endParaRPr lang="en-US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3166448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Chalkduster"/>
                <a:cs typeface="Chalkduster"/>
              </a:rPr>
              <a:t>It’s all about process … </a:t>
            </a:r>
            <a:endParaRPr lang="en-US" sz="4000" dirty="0">
              <a:latin typeface="Chalkduster"/>
              <a:cs typeface="Chalkduster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Chalkduster"/>
                <a:cs typeface="Chalkduster"/>
              </a:rPr>
              <a:t>Collaboration</a:t>
            </a:r>
          </a:p>
          <a:p>
            <a:r>
              <a:rPr lang="en-US" sz="2400" dirty="0" smtClean="0">
                <a:latin typeface="Chalkduster"/>
                <a:cs typeface="Chalkduster"/>
              </a:rPr>
              <a:t>Empathy</a:t>
            </a:r>
          </a:p>
          <a:p>
            <a:r>
              <a:rPr lang="en-US" sz="2400" dirty="0" smtClean="0">
                <a:latin typeface="Chalkduster"/>
                <a:cs typeface="Chalkduster"/>
              </a:rPr>
              <a:t>Need</a:t>
            </a:r>
          </a:p>
          <a:p>
            <a:r>
              <a:rPr lang="en-US" sz="2400" dirty="0" smtClean="0">
                <a:latin typeface="Chalkduster"/>
                <a:cs typeface="Chalkduster"/>
              </a:rPr>
              <a:t>Design</a:t>
            </a:r>
          </a:p>
          <a:p>
            <a:r>
              <a:rPr lang="en-US" sz="2400" dirty="0" smtClean="0">
                <a:latin typeface="Chalkduster"/>
                <a:cs typeface="Chalkduster"/>
              </a:rPr>
              <a:t>Prototype</a:t>
            </a:r>
            <a:endParaRPr lang="en-US" sz="2400" dirty="0">
              <a:latin typeface="Chalkduster"/>
              <a:cs typeface="Chalkduster"/>
            </a:endParaRPr>
          </a:p>
          <a:p>
            <a:pPr marL="0" indent="0" algn="r">
              <a:buNone/>
            </a:pPr>
            <a:r>
              <a:rPr lang="en-US" sz="2400" dirty="0" smtClean="0">
                <a:latin typeface="Chalkduster"/>
                <a:cs typeface="Chalkduster"/>
              </a:rPr>
              <a:t>… and then a bit of magic might happen </a:t>
            </a:r>
            <a:endParaRPr lang="en-US" sz="2400" dirty="0">
              <a:latin typeface="Chalkduster"/>
              <a:cs typeface="Chalkduster"/>
            </a:endParaRPr>
          </a:p>
        </p:txBody>
      </p:sp>
      <p:pic>
        <p:nvPicPr>
          <p:cNvPr id="9" name="Picture 8" descr="jacke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8999" y="1735140"/>
            <a:ext cx="2581567" cy="405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0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57639" y="501767"/>
            <a:ext cx="5283883" cy="3216240"/>
            <a:chOff x="1913844" y="1173333"/>
            <a:chExt cx="5283883" cy="3216240"/>
          </a:xfrm>
        </p:grpSpPr>
        <p:pic>
          <p:nvPicPr>
            <p:cNvPr id="2" name="Picture 1" descr="invent2 learn.jp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05080">
              <a:off x="5072086" y="1255285"/>
              <a:ext cx="2125641" cy="3125943"/>
            </a:xfrm>
            <a:prstGeom prst="rect">
              <a:avLst/>
            </a:prstGeom>
          </p:spPr>
        </p:pic>
        <p:pic>
          <p:nvPicPr>
            <p:cNvPr id="3" name="Picture 2" descr="manifesto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054715">
              <a:off x="1913844" y="1173333"/>
              <a:ext cx="2192891" cy="3216240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606884" y="3920042"/>
            <a:ext cx="81272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latin typeface="Chalkduster"/>
                <a:cs typeface="Chalkduster"/>
              </a:rPr>
              <a:t>Two core </a:t>
            </a:r>
            <a:r>
              <a:rPr lang="en-US" sz="2400" dirty="0" smtClean="0">
                <a:latin typeface="Chalkduster"/>
                <a:cs typeface="Chalkduster"/>
              </a:rPr>
              <a:t>references</a:t>
            </a:r>
          </a:p>
          <a:p>
            <a:endParaRPr lang="en-US" sz="2400" dirty="0" smtClean="0">
              <a:latin typeface="Chalkduster"/>
              <a:cs typeface="Chalkduster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halkduster"/>
                <a:cs typeface="Chalkduster"/>
              </a:rPr>
              <a:t>Plus the </a:t>
            </a:r>
            <a:r>
              <a:rPr lang="en-US" sz="2400" dirty="0" smtClean="0">
                <a:latin typeface="Chalkduster"/>
                <a:cs typeface="Chalkduster"/>
              </a:rPr>
              <a:t>wonderful design thinking </a:t>
            </a:r>
            <a:r>
              <a:rPr lang="en-US" sz="2400" dirty="0">
                <a:latin typeface="Chalkduster"/>
                <a:cs typeface="Chalkduster"/>
              </a:rPr>
              <a:t>workshop guides from </a:t>
            </a:r>
            <a:r>
              <a:rPr lang="en-US" sz="2400" dirty="0" smtClean="0">
                <a:latin typeface="Chalkduster"/>
                <a:cs typeface="Chalkduster"/>
              </a:rPr>
              <a:t>Stanford’s </a:t>
            </a:r>
            <a:r>
              <a:rPr lang="en-US" sz="2400" dirty="0" err="1" smtClean="0">
                <a:latin typeface="Chalkduster"/>
                <a:cs typeface="Chalkduster"/>
              </a:rPr>
              <a:t>d.School</a:t>
            </a:r>
            <a:endParaRPr lang="en-US" sz="2400" dirty="0" smtClean="0">
              <a:latin typeface="Chalkduster"/>
              <a:cs typeface="Chalkduster"/>
            </a:endParaRPr>
          </a:p>
          <a:p>
            <a:endParaRPr lang="en-US" sz="2400" dirty="0" smtClean="0">
              <a:latin typeface="Chalkduster"/>
              <a:cs typeface="Chalkduster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halkduster"/>
                <a:cs typeface="Chalkduster"/>
              </a:rPr>
              <a:t>… and Maker Day </a:t>
            </a:r>
            <a:r>
              <a:rPr lang="en-US" sz="2400" dirty="0">
                <a:latin typeface="Chalkduster"/>
                <a:cs typeface="Chalkduster"/>
              </a:rPr>
              <a:t>toolkit </a:t>
            </a:r>
            <a:r>
              <a:rPr lang="en-US" sz="2400" dirty="0">
                <a:latin typeface="Chalkduster"/>
                <a:cs typeface="Chalkduster"/>
                <a:hlinkClick r:id="rId4"/>
              </a:rPr>
              <a:t>http://blogs.ubc.ca/centre/category/maker</a:t>
            </a:r>
            <a:r>
              <a:rPr lang="en-US" sz="2400" dirty="0" smtClean="0">
                <a:latin typeface="Chalkduster"/>
                <a:cs typeface="Chalkduster"/>
                <a:hlinkClick r:id="rId4"/>
              </a:rPr>
              <a:t>/</a:t>
            </a:r>
            <a:r>
              <a:rPr lang="en-US" sz="2400" dirty="0" smtClean="0">
                <a:latin typeface="Chalkduster"/>
                <a:cs typeface="Chalkduster"/>
              </a:rPr>
              <a:t> </a:t>
            </a:r>
            <a:endParaRPr lang="en-US" sz="2400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847239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4481971"/>
            <a:ext cx="7786177" cy="19899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smtClean="0">
                <a:latin typeface="Chalkduster"/>
                <a:cs typeface="Chalkduster"/>
              </a:rPr>
              <a:t>“ … collectively use our goodness &amp; opportunity to address issues in our civil society &amp; make the world just that little bit better.”</a:t>
            </a:r>
            <a:br>
              <a:rPr lang="en-US" sz="2400" dirty="0" smtClean="0">
                <a:latin typeface="Chalkduster"/>
                <a:cs typeface="Chalkduster"/>
              </a:rPr>
            </a:br>
            <a:r>
              <a:rPr lang="en-US" sz="2000" dirty="0" smtClean="0">
                <a:latin typeface="Chalkduster"/>
                <a:cs typeface="Chalkduster"/>
              </a:rPr>
              <a:t/>
            </a:r>
            <a:br>
              <a:rPr lang="en-US" sz="2000" dirty="0" smtClean="0">
                <a:latin typeface="Chalkduster"/>
                <a:cs typeface="Chalkduster"/>
              </a:rPr>
            </a:br>
            <a:r>
              <a:rPr lang="en-US" sz="1600" dirty="0" smtClean="0">
                <a:latin typeface="Chalkduster"/>
                <a:cs typeface="Chalkduster"/>
              </a:rPr>
              <a:t>Hatch</a:t>
            </a:r>
            <a:r>
              <a:rPr lang="en-US" sz="1600" dirty="0">
                <a:latin typeface="Chalkduster"/>
                <a:cs typeface="Chalkduster"/>
              </a:rPr>
              <a:t> </a:t>
            </a:r>
            <a:r>
              <a:rPr lang="en-US" sz="1600" dirty="0" smtClean="0">
                <a:latin typeface="Chalkduster"/>
                <a:cs typeface="Chalkduster"/>
              </a:rPr>
              <a:t>(2014</a:t>
            </a:r>
            <a:r>
              <a:rPr lang="en-US" sz="1600" dirty="0">
                <a:latin typeface="Chalkduster"/>
                <a:cs typeface="Chalkduster"/>
              </a:rPr>
              <a:t>)</a:t>
            </a:r>
            <a:r>
              <a:rPr lang="en-US" sz="1600" dirty="0" smtClean="0">
                <a:latin typeface="Chalkduster"/>
                <a:cs typeface="Chalkduster"/>
              </a:rPr>
              <a:t> The Maker Movement Manifesto</a:t>
            </a:r>
            <a:endParaRPr lang="en-US" sz="1600" dirty="0">
              <a:latin typeface="Chalkduster"/>
              <a:cs typeface="Chalkduster"/>
            </a:endParaRPr>
          </a:p>
        </p:txBody>
      </p:sp>
      <p:pic>
        <p:nvPicPr>
          <p:cNvPr id="5" name="Picture Placeholder 4" descr="horn.jpg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83470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80963"/>
            <a:ext cx="7315200" cy="1162050"/>
          </a:xfrm>
        </p:spPr>
        <p:txBody>
          <a:bodyPr/>
          <a:lstStyle/>
          <a:p>
            <a:r>
              <a:rPr lang="en-US" dirty="0">
                <a:latin typeface="Chalkduster"/>
                <a:cs typeface="Chalkduster"/>
              </a:rPr>
              <a:t>A definition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914399" y="4928735"/>
            <a:ext cx="7462245" cy="1617451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latin typeface="Chalkduster"/>
                <a:cs typeface="Chalkduster"/>
              </a:rPr>
              <a:t>To use our hands and imaginations together</a:t>
            </a:r>
          </a:p>
          <a:p>
            <a:r>
              <a:rPr lang="en-US" dirty="0">
                <a:latin typeface="Chalkduster"/>
                <a:cs typeface="Chalkduster"/>
              </a:rPr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Chalkduster"/>
                <a:cs typeface="Chalkduster"/>
              </a:rPr>
              <a:t>To engage in creative play – Frank Lloyd Wright</a:t>
            </a:r>
          </a:p>
          <a:p>
            <a:endParaRPr lang="en-US" dirty="0">
              <a:latin typeface="Chalkduster"/>
              <a:cs typeface="Chalkduster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Chalkduster"/>
                <a:cs typeface="Chalkduster"/>
              </a:rPr>
              <a:t>To make things and then make </a:t>
            </a:r>
            <a:r>
              <a:rPr lang="en-US" dirty="0" smtClean="0">
                <a:latin typeface="Chalkduster"/>
                <a:cs typeface="Chalkduster"/>
              </a:rPr>
              <a:t>those things better</a:t>
            </a:r>
            <a:endParaRPr lang="en-US" dirty="0">
              <a:latin typeface="Chalkduster"/>
              <a:cs typeface="Chalkduster"/>
            </a:endParaRPr>
          </a:p>
          <a:p>
            <a:endParaRPr lang="en-US" dirty="0"/>
          </a:p>
        </p:txBody>
      </p:sp>
      <p:pic>
        <p:nvPicPr>
          <p:cNvPr id="7" name="Picture 6" descr="maker 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4365">
            <a:off x="2739043" y="536350"/>
            <a:ext cx="3645633" cy="308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97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Chalkduster"/>
                <a:cs typeface="Chalkduster"/>
              </a:rPr>
              <a:t>A bit of history … 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683989" cy="40560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halkduster"/>
                <a:cs typeface="Chalkduster"/>
              </a:rPr>
              <a:t>Movement officially started 2006 in Menlo Park, CA</a:t>
            </a:r>
          </a:p>
          <a:p>
            <a:r>
              <a:rPr lang="en-US" dirty="0" smtClean="0">
                <a:latin typeface="Chalkduster"/>
                <a:cs typeface="Chalkduster"/>
              </a:rPr>
              <a:t>Tech Shop – Mark Hatch</a:t>
            </a:r>
          </a:p>
          <a:p>
            <a:r>
              <a:rPr lang="en-US" dirty="0" smtClean="0">
                <a:latin typeface="Chalkduster"/>
                <a:cs typeface="Chalkduster"/>
              </a:rPr>
              <a:t>Collective experience – sharing tools, tips, &amp; technologies</a:t>
            </a:r>
          </a:p>
          <a:p>
            <a:r>
              <a:rPr lang="en-US" dirty="0" smtClean="0">
                <a:latin typeface="Chalkduster"/>
                <a:cs typeface="Chalkduster"/>
              </a:rPr>
              <a:t>Access to information – Internet</a:t>
            </a:r>
          </a:p>
          <a:p>
            <a:r>
              <a:rPr lang="en-US" dirty="0" smtClean="0">
                <a:latin typeface="Chalkduster"/>
                <a:cs typeface="Chalkduster"/>
              </a:rPr>
              <a:t>Access to expertise &amp; tools – </a:t>
            </a:r>
            <a:r>
              <a:rPr lang="en-US" dirty="0" err="1" smtClean="0">
                <a:latin typeface="Chalkduster"/>
                <a:cs typeface="Chalkduster"/>
              </a:rPr>
              <a:t>MakerSpaces</a:t>
            </a:r>
            <a:endParaRPr lang="en-US" dirty="0" smtClean="0">
              <a:latin typeface="Chalkduster"/>
              <a:cs typeface="Chalkduster"/>
            </a:endParaRPr>
          </a:p>
          <a:p>
            <a:r>
              <a:rPr lang="en-US" dirty="0" smtClean="0">
                <a:latin typeface="Chalkduster"/>
                <a:cs typeface="Chalkduster"/>
              </a:rPr>
              <a:t>Increasingly important as 1 in 9 of us live in condos</a:t>
            </a:r>
          </a:p>
          <a:p>
            <a:pPr marL="0" indent="0">
              <a:buNone/>
            </a:pPr>
            <a:endParaRPr lang="en-US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4062707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564559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Chalkduster"/>
                <a:cs typeface="Chalkduster"/>
              </a:rPr>
              <a:t>Makezine</a:t>
            </a:r>
            <a:endParaRPr lang="en-US" dirty="0">
              <a:latin typeface="Chalkduster"/>
              <a:cs typeface="Chalkduster"/>
            </a:endParaRPr>
          </a:p>
          <a:p>
            <a:r>
              <a:rPr lang="en-US" dirty="0">
                <a:latin typeface="Chalkduster"/>
                <a:cs typeface="Chalkduster"/>
              </a:rPr>
              <a:t>http://</a:t>
            </a:r>
            <a:r>
              <a:rPr lang="en-US" dirty="0" err="1">
                <a:latin typeface="Chalkduster"/>
                <a:cs typeface="Chalkduster"/>
              </a:rPr>
              <a:t>makezine.com</a:t>
            </a:r>
            <a:r>
              <a:rPr lang="en-US" dirty="0">
                <a:latin typeface="Chalkduster"/>
                <a:cs typeface="Chalkduster"/>
              </a:rPr>
              <a:t>/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0" y="5162112"/>
            <a:ext cx="50536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halkduster"/>
                <a:cs typeface="Chalkduster"/>
              </a:rPr>
              <a:t>Reviving Popular Mechanics</a:t>
            </a:r>
            <a:endParaRPr lang="en-US" sz="2400" dirty="0"/>
          </a:p>
        </p:txBody>
      </p:sp>
      <p:pic>
        <p:nvPicPr>
          <p:cNvPr id="4" name="Picture 3" descr="makezin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00314">
            <a:off x="928177" y="572661"/>
            <a:ext cx="3037189" cy="4297909"/>
          </a:xfrm>
          <a:prstGeom prst="rect">
            <a:avLst/>
          </a:prstGeom>
        </p:spPr>
      </p:pic>
      <p:pic>
        <p:nvPicPr>
          <p:cNvPr id="5" name="Picture 4" descr="pop mech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21853">
            <a:off x="4737910" y="634940"/>
            <a:ext cx="2905685" cy="4170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62999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666" y="4140803"/>
            <a:ext cx="7873031" cy="80380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dirty="0" smtClean="0">
                <a:latin typeface="Chalkduster"/>
                <a:cs typeface="Chalkduster"/>
              </a:rPr>
              <a:t>Just an example</a:t>
            </a:r>
            <a:endParaRPr lang="en-US" sz="3600" dirty="0">
              <a:latin typeface="Chalkduster"/>
              <a:cs typeface="Chalkduster"/>
            </a:endParaRPr>
          </a:p>
        </p:txBody>
      </p:sp>
      <p:pic>
        <p:nvPicPr>
          <p:cNvPr id="5" name="Picture Placeholder 4" descr="garbage music.png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8666" y="5003243"/>
            <a:ext cx="7873031" cy="1873707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Chalkduster"/>
                <a:cs typeface="Chalkduster"/>
                <a:hlinkClick r:id="rId4"/>
              </a:rPr>
              <a:t>http://www.cbsnews.com/8301-18560_162-57612678/the-recyclers-from-trash-comes-triumph</a:t>
            </a:r>
            <a:r>
              <a:rPr lang="en-US" dirty="0" smtClean="0">
                <a:latin typeface="Chalkduster"/>
                <a:cs typeface="Chalkduster"/>
                <a:hlinkClick r:id="rId4"/>
              </a:rPr>
              <a:t>/</a:t>
            </a:r>
            <a:r>
              <a:rPr lang="en-US" dirty="0" smtClean="0">
                <a:latin typeface="Chalkduster"/>
                <a:cs typeface="Chalkduster"/>
              </a:rPr>
              <a:t> </a:t>
            </a:r>
          </a:p>
          <a:p>
            <a:endParaRPr lang="en-US" dirty="0" smtClean="0">
              <a:latin typeface="Chalkduster"/>
              <a:cs typeface="Chalkduster"/>
            </a:endParaRPr>
          </a:p>
          <a:p>
            <a:r>
              <a:rPr lang="en-US" dirty="0" smtClean="0">
                <a:latin typeface="Chalkduster"/>
                <a:cs typeface="Chalkduster"/>
              </a:rPr>
              <a:t>The landfill philharmonic</a:t>
            </a:r>
          </a:p>
          <a:p>
            <a:r>
              <a:rPr lang="en-US" dirty="0">
                <a:latin typeface="Chalkduster"/>
                <a:cs typeface="Chalkduster"/>
                <a:hlinkClick r:id="rId5"/>
              </a:rPr>
              <a:t>http://www.youtube.com/watch?v=fejU3E0I-</a:t>
            </a:r>
            <a:r>
              <a:rPr lang="en-US" dirty="0" smtClean="0">
                <a:latin typeface="Chalkduster"/>
                <a:cs typeface="Chalkduster"/>
                <a:hlinkClick r:id="rId5"/>
              </a:rPr>
              <a:t>vE</a:t>
            </a:r>
            <a:r>
              <a:rPr lang="en-US" dirty="0" smtClean="0">
                <a:latin typeface="Chalkduster"/>
                <a:cs typeface="Chalkduster"/>
              </a:rPr>
              <a:t> </a:t>
            </a:r>
          </a:p>
          <a:p>
            <a:endParaRPr lang="en-US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505596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r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74529">
            <a:off x="993663" y="1140441"/>
            <a:ext cx="4898761" cy="2464883"/>
          </a:xfrm>
          <a:prstGeom prst="rect">
            <a:avLst/>
          </a:prstGeom>
        </p:spPr>
      </p:pic>
      <p:pic>
        <p:nvPicPr>
          <p:cNvPr id="3" name="Picture 2" descr="str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928" y="847495"/>
            <a:ext cx="2041072" cy="3061608"/>
          </a:xfrm>
          <a:prstGeom prst="rect">
            <a:avLst/>
          </a:prstGeom>
        </p:spPr>
      </p:pic>
      <p:pic>
        <p:nvPicPr>
          <p:cNvPr id="4" name="Picture 3" descr="string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5036" y="4178300"/>
            <a:ext cx="4376964" cy="2451100"/>
          </a:xfrm>
          <a:prstGeom prst="rect">
            <a:avLst/>
          </a:prstGeom>
        </p:spPr>
      </p:pic>
      <p:pic>
        <p:nvPicPr>
          <p:cNvPr id="5" name="Picture 4" descr="mak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94" y="4178300"/>
            <a:ext cx="33147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920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instei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111" y="411637"/>
            <a:ext cx="4278846" cy="609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71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34576"/>
            <a:ext cx="8003380" cy="2693104"/>
          </a:xfrm>
        </p:spPr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/>
            </a:r>
            <a:br>
              <a:rPr lang="en-US" dirty="0" smtClean="0">
                <a:latin typeface="Chalkduster"/>
                <a:cs typeface="Chalkduster"/>
              </a:rPr>
            </a:br>
            <a:r>
              <a:rPr lang="en-US" dirty="0" smtClean="0">
                <a:latin typeface="Chalkduster"/>
                <a:cs typeface="Chalkduster"/>
              </a:rPr>
              <a:t>Making </a:t>
            </a:r>
            <a:r>
              <a:rPr lang="en-US" dirty="0">
                <a:latin typeface="Chalkduster"/>
                <a:cs typeface="Chalkduster"/>
              </a:rPr>
              <a:t>requires </a:t>
            </a:r>
            <a:r>
              <a:rPr lang="en-US" dirty="0" smtClean="0">
                <a:latin typeface="Chalkduster"/>
                <a:cs typeface="Chalkduster"/>
              </a:rPr>
              <a:t>design, empathy, &amp; imagination </a:t>
            </a:r>
            <a:br>
              <a:rPr lang="en-US" dirty="0" smtClean="0">
                <a:latin typeface="Chalkduster"/>
                <a:cs typeface="Chalkduster"/>
              </a:rPr>
            </a:br>
            <a:r>
              <a:rPr lang="en-US" sz="2000" dirty="0" smtClean="0">
                <a:latin typeface="Chalkduster"/>
                <a:cs typeface="Chalkduster"/>
              </a:rPr>
              <a:t>Stanford </a:t>
            </a:r>
            <a:r>
              <a:rPr lang="en-US" sz="2000" dirty="0" err="1" smtClean="0">
                <a:latin typeface="Chalkduster"/>
                <a:cs typeface="Chalkduster"/>
              </a:rPr>
              <a:t>d.School</a:t>
            </a:r>
            <a:r>
              <a:rPr lang="en-US" sz="2000" dirty="0" smtClean="0">
                <a:latin typeface="Chalkduster"/>
                <a:cs typeface="Chalkduster"/>
              </a:rPr>
              <a:t>     </a:t>
            </a:r>
            <a:r>
              <a:rPr lang="en-US" sz="2000" dirty="0" smtClean="0">
                <a:latin typeface="Chalkduster"/>
                <a:cs typeface="Chalkduster"/>
                <a:hlinkClick r:id="rId3"/>
              </a:rPr>
              <a:t>https</a:t>
            </a:r>
            <a:r>
              <a:rPr lang="en-US" sz="2000" dirty="0">
                <a:latin typeface="Chalkduster"/>
                <a:cs typeface="Chalkduster"/>
                <a:hlinkClick r:id="rId3"/>
              </a:rPr>
              <a:t>://dschool.stanford.edu/</a:t>
            </a:r>
            <a:r>
              <a:rPr lang="en-US" sz="2000" dirty="0">
                <a:latin typeface="Chalkduster"/>
                <a:cs typeface="Chalkduster"/>
              </a:rPr>
              <a:t> </a:t>
            </a:r>
            <a:endParaRPr lang="en-US" sz="2000" dirty="0"/>
          </a:p>
        </p:txBody>
      </p:sp>
      <p:pic>
        <p:nvPicPr>
          <p:cNvPr id="6" name="Picture Placeholder 5" descr="pant design.jpg"/>
          <p:cNvPicPr>
            <a:picLocks noGrp="1" noChangeAspect="1"/>
          </p:cNvPicPr>
          <p:nvPr>
            <p:ph type="pic" sz="quarter" idx="17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Picture Placeholder 6" descr="pants.jpg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14457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Custom 1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1492</TotalTime>
  <Words>1381</Words>
  <Application>Microsoft Macintosh PowerPoint</Application>
  <PresentationFormat>On-screen Show (4:3)</PresentationFormat>
  <Paragraphs>120</Paragraphs>
  <Slides>26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Inkwell</vt:lpstr>
      <vt:lpstr>Taking Making Into Our Schools</vt:lpstr>
      <vt:lpstr>Is the Maker Movement the next, best thing?  </vt:lpstr>
      <vt:lpstr>A definition</vt:lpstr>
      <vt:lpstr>A bit of history … </vt:lpstr>
      <vt:lpstr>PowerPoint Presentation</vt:lpstr>
      <vt:lpstr>Just an example</vt:lpstr>
      <vt:lpstr>PowerPoint Presentation</vt:lpstr>
      <vt:lpstr>PowerPoint Presentation</vt:lpstr>
      <vt:lpstr> Making requires design, empathy, &amp; imagination  Stanford d.School     https://dschool.stanford.edu/ </vt:lpstr>
      <vt:lpstr>PowerPoint Presentation</vt:lpstr>
      <vt:lpstr>Think about William Kamkwamba … http://www.ted.com/talks/william_kamkwamba_on_building_a_windmill.html  </vt:lpstr>
      <vt:lpstr>It’s all about access to information, ideas, expertise &amp; opportunities … </vt:lpstr>
      <vt:lpstr>PowerPoint Presentation</vt:lpstr>
      <vt:lpstr>Traits of a Design Thinker</vt:lpstr>
      <vt:lpstr>PowerPoint Presentation</vt:lpstr>
      <vt:lpstr>PowerPoint Presentation</vt:lpstr>
      <vt:lpstr>They are in kindergarten+ …  just waiting for us!</vt:lpstr>
      <vt:lpstr>For a bit of inspiration</vt:lpstr>
      <vt:lpstr>PowerPoint Presentation</vt:lpstr>
      <vt:lpstr>Host a Maker Day</vt:lpstr>
      <vt:lpstr>Work with colleagues …</vt:lpstr>
      <vt:lpstr>Start with design thinking …</vt:lpstr>
      <vt:lpstr>Create a supportive environment</vt:lpstr>
      <vt:lpstr>It’s all about process … </vt:lpstr>
      <vt:lpstr>PowerPoint Presentation</vt:lpstr>
      <vt:lpstr>“ … collectively use our goodness &amp; opportunity to address issues in our civil society &amp; make the world just that little bit better.”  Hatch (2014) The Maker Movement Manifesto</vt:lpstr>
    </vt:vector>
  </TitlesOfParts>
  <Company>University of British Columbia - Okanagan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Taking Making Into Our Schools</dc:title>
  <dc:creator>UBCO User</dc:creator>
  <cp:lastModifiedBy>UBCO User</cp:lastModifiedBy>
  <cp:revision>54</cp:revision>
  <dcterms:created xsi:type="dcterms:W3CDTF">2013-11-17T20:42:03Z</dcterms:created>
  <dcterms:modified xsi:type="dcterms:W3CDTF">2013-11-26T19:07:40Z</dcterms:modified>
</cp:coreProperties>
</file>