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9" r:id="rId4"/>
    <p:sldId id="262" r:id="rId5"/>
    <p:sldId id="287" r:id="rId6"/>
    <p:sldId id="266" r:id="rId7"/>
    <p:sldId id="267" r:id="rId8"/>
    <p:sldId id="268" r:id="rId9"/>
    <p:sldId id="290" r:id="rId10"/>
    <p:sldId id="298" r:id="rId11"/>
    <p:sldId id="289" r:id="rId12"/>
    <p:sldId id="291" r:id="rId13"/>
    <p:sldId id="292" r:id="rId14"/>
    <p:sldId id="293" r:id="rId15"/>
    <p:sldId id="294" r:id="rId16"/>
    <p:sldId id="296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AFD2"/>
    <a:srgbClr val="0C2344"/>
    <a:srgbClr val="A4D5D6"/>
    <a:srgbClr val="ADBACA"/>
    <a:srgbClr val="759ACA"/>
    <a:srgbClr val="5A92CA"/>
    <a:srgbClr val="82CAC8"/>
    <a:srgbClr val="83B7CA"/>
    <a:srgbClr val="AABFCF"/>
    <a:srgbClr val="4A6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89" autoAdjust="0"/>
  </p:normalViewPr>
  <p:slideViewPr>
    <p:cSldViewPr snapToGrid="0" snapToObjects="1">
      <p:cViewPr>
        <p:scale>
          <a:sx n="130" d="100"/>
          <a:sy n="130" d="100"/>
        </p:scale>
        <p:origin x="-3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186DE-3B8B-664A-B6A2-2582A95B0B5B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A8D9A-7AC4-1649-80E1-FC6E4739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2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MS PGothic" charset="0"/>
              </a:rPr>
              <a:t>17 specializations Work together in cohorts/specializations created according to a theme/topic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MS PGothic" charset="0"/>
              </a:rPr>
              <a:t>17 specializations Work together in cohorts/specializations created according to a theme/topic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MS PGothic" charset="0"/>
              </a:rPr>
              <a:t>Image from http://</a:t>
            </a:r>
            <a:r>
              <a:rPr lang="en-US" dirty="0" err="1" smtClean="0">
                <a:latin typeface="Times New Roman" charset="0"/>
                <a:ea typeface="MS PGothic" charset="0"/>
              </a:rPr>
              <a:t>www.thousandwonders.net</a:t>
            </a:r>
            <a:r>
              <a:rPr lang="en-US" dirty="0" smtClean="0">
                <a:latin typeface="Times New Roman" charset="0"/>
                <a:ea typeface="MS PGothic" charset="0"/>
              </a:rPr>
              <a:t>/Taiwan</a:t>
            </a:r>
          </a:p>
          <a:p>
            <a:pPr eaLnBrk="1" hangingPunct="1"/>
            <a:endParaRPr lang="en-US" dirty="0" smtClean="0">
              <a:latin typeface="Times New Roman" charset="0"/>
              <a:ea typeface="MS PGothic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  <a:ea typeface="MS PGothic" charset="0"/>
              </a:rPr>
              <a:t>9 have wanted to go but only 4 have gone.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MS PGothic" charset="0"/>
              </a:rPr>
              <a:t>Image from http://</a:t>
            </a:r>
            <a:r>
              <a:rPr lang="en-US" dirty="0" err="1" smtClean="0">
                <a:latin typeface="Times New Roman" charset="0"/>
                <a:ea typeface="MS PGothic" charset="0"/>
              </a:rPr>
              <a:t>www.thousandwonders.net</a:t>
            </a:r>
            <a:r>
              <a:rPr lang="en-US" dirty="0" smtClean="0">
                <a:latin typeface="Times New Roman" charset="0"/>
                <a:ea typeface="MS PGothic" charset="0"/>
              </a:rPr>
              <a:t>/Taiwan</a:t>
            </a:r>
          </a:p>
          <a:p>
            <a:pPr eaLnBrk="1" hangingPunct="1"/>
            <a:endParaRPr lang="en-US" dirty="0" smtClean="0">
              <a:latin typeface="Times New Roman" charset="0"/>
              <a:ea typeface="MS PGothic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  <a:ea typeface="MS PGothic" charset="0"/>
              </a:rPr>
              <a:t>9 have wanted to go but only 4 have gone.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MS PGothic" charset="0"/>
              </a:rPr>
              <a:t>Image from http://</a:t>
            </a:r>
            <a:r>
              <a:rPr lang="en-US" dirty="0" err="1" smtClean="0">
                <a:latin typeface="Times New Roman" charset="0"/>
                <a:ea typeface="MS PGothic" charset="0"/>
              </a:rPr>
              <a:t>www.thousandwonders.net</a:t>
            </a:r>
            <a:r>
              <a:rPr lang="en-US" dirty="0" smtClean="0">
                <a:latin typeface="Times New Roman" charset="0"/>
                <a:ea typeface="MS PGothic" charset="0"/>
              </a:rPr>
              <a:t>/Taiwan</a:t>
            </a:r>
          </a:p>
          <a:p>
            <a:pPr eaLnBrk="1" hangingPunct="1"/>
            <a:endParaRPr lang="en-US" dirty="0" smtClean="0">
              <a:latin typeface="Times New Roman" charset="0"/>
              <a:ea typeface="MS PGothic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  <a:ea typeface="MS PGothic" charset="0"/>
              </a:rPr>
              <a:t>9 have wanted to go but only 4 have gone.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from: http://</a:t>
            </a:r>
            <a:r>
              <a:rPr lang="en-US" dirty="0" err="1" smtClean="0"/>
              <a:t>centerfornewmusic.com</a:t>
            </a:r>
            <a:r>
              <a:rPr lang="en-US" smtClean="0"/>
              <a:t>/calendar/composer-meetup-member-party-2/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1 year (12 month) program Sept – August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120 credits – intensive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Coursework introduces teacher candidates to educational theory and practices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3 months in practicum or field experience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Pass/Fail – 76% - 1 chance to redo assignment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No Exams 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Emphasis on improving as a teacher through actively engaging with content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MS PGothic" charset="0"/>
              </a:rPr>
              <a:t>11 cohorts</a:t>
            </a:r>
            <a:r>
              <a:rPr lang="en-US" baseline="0" dirty="0" smtClean="0">
                <a:latin typeface="Times New Roman" charset="0"/>
                <a:ea typeface="MS PGothic" charset="0"/>
              </a:rPr>
              <a:t> </a:t>
            </a:r>
            <a:r>
              <a:rPr lang="en-US" dirty="0" smtClean="0">
                <a:latin typeface="Times New Roman" charset="0"/>
                <a:ea typeface="MS PGothic" charset="0"/>
              </a:rPr>
              <a:t>Work together in cohorts/specializations created according to a theme/topic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30000"/>
              </a:lnSpc>
              <a:buFontTx/>
              <a:buChar char="•"/>
            </a:pPr>
            <a:r>
              <a:rPr lang="en-US" sz="1200" dirty="0" smtClean="0">
                <a:latin typeface="Arial"/>
                <a:ea typeface="MS PGothic" charset="0"/>
                <a:cs typeface="Arial"/>
              </a:rPr>
              <a:t>Teacher candidates learn instructional skills and strategies and encouraged to practice in the safety of their peers. </a:t>
            </a:r>
            <a:br>
              <a:rPr lang="en-US" sz="1200" dirty="0" smtClean="0">
                <a:latin typeface="Arial"/>
                <a:ea typeface="MS PGothic" charset="0"/>
                <a:cs typeface="Arial"/>
              </a:rPr>
            </a:br>
            <a:endParaRPr lang="en-US" sz="1200" dirty="0" smtClean="0">
              <a:latin typeface="Arial"/>
              <a:ea typeface="MS PGothic" charset="0"/>
              <a:cs typeface="Arial"/>
            </a:endParaRPr>
          </a:p>
          <a:p>
            <a:pPr marL="171450" indent="-171450">
              <a:lnSpc>
                <a:spcPct val="130000"/>
              </a:lnSpc>
              <a:buFontTx/>
              <a:buChar char="•"/>
            </a:pPr>
            <a:r>
              <a:rPr lang="en-US" sz="1200" dirty="0" smtClean="0">
                <a:latin typeface="Arial"/>
                <a:ea typeface="MS PGothic" charset="0"/>
                <a:cs typeface="Arial"/>
              </a:rPr>
              <a:t>Teacher candidates are exposed to a wide variety of materials resources and instructional approaches.</a:t>
            </a:r>
          </a:p>
          <a:p>
            <a:pPr marL="171450" indent="-171450">
              <a:buFontTx/>
              <a:buChar char="•"/>
            </a:pP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Times New Roman" charset="0"/>
                <a:ea typeface="MS PGothic" charset="0"/>
              </a:rPr>
              <a:t>3 months of practicums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3 week community field experience follows 10 week practicum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Can be local, provincial (rural), national and international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Many are in non K-12 contexts such as Aquariums, Museums, Community Services, Outdoor programs, Youth at Risk, etc.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International and rural take place in classrooms and non K-12 contexts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Times New Roman" charset="0"/>
                <a:ea typeface="MS PGothic" charset="0"/>
              </a:rPr>
              <a:t>Emphasis is on expanding their concept of potential learning sites, and how they might get involved, either as a career option, or as a classroom teacher with an understanding of educational community connections. </a:t>
            </a:r>
          </a:p>
          <a:p>
            <a:pPr marL="0" indent="0">
              <a:buFontTx/>
              <a:buNone/>
            </a:pP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8D9A-7AC4-1649-80E1-FC6E47393D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EE64C-4C22-1B4B-BDB3-5EF55215E02F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30EE4B-D069-1743-A208-A1246AF5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EE64C-4C22-1B4B-BDB3-5EF55215E02F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30EE4B-D069-1743-A208-A1246AF5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2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EE64C-4C22-1B4B-BDB3-5EF55215E02F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30EE4B-D069-1743-A208-A1246AF5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EE64C-4C22-1B4B-BDB3-5EF55215E02F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30EE4B-D069-1743-A208-A1246AF5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EE64C-4C22-1B4B-BDB3-5EF55215E02F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30EE4B-D069-1743-A208-A1246AF5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EE64C-4C22-1B4B-BDB3-5EF55215E02F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30EE4B-D069-1743-A208-A1246AF5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EE64C-4C22-1B4B-BDB3-5EF55215E02F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30EE4B-D069-1743-A208-A1246AF5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1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EE64C-4C22-1B4B-BDB3-5EF55215E02F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30EE4B-D069-1743-A208-A1246AF5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EE64C-4C22-1B4B-BDB3-5EF55215E02F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30EE4B-D069-1743-A208-A1246AF5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EE64C-4C22-1B4B-BDB3-5EF55215E02F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30EE4B-D069-1743-A208-A1246AF5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0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u_b4c_RGB1200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13" y="-1"/>
            <a:ext cx="9162288" cy="9849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40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00158"/>
            <a:ext cx="8229600" cy="352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0725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24015" y="354263"/>
            <a:ext cx="1579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spc="0" dirty="0" smtClean="0">
                <a:solidFill>
                  <a:srgbClr val="FFFFFF"/>
                </a:solidFill>
                <a:latin typeface="Arial"/>
                <a:cs typeface="Arial"/>
              </a:rPr>
              <a:t>Faculty of Education</a:t>
            </a:r>
            <a:endParaRPr lang="en-US" sz="1100" b="0" spc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0236" y="6295523"/>
            <a:ext cx="188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FFFFFF"/>
                </a:solidFill>
                <a:latin typeface="Arial"/>
                <a:cs typeface="Arial"/>
              </a:rPr>
              <a:t>teach.educ.ubc.ca</a:t>
            </a:r>
            <a:endParaRPr lang="en-US" sz="1600" b="0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21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Aerials Main Mall_20130913__Hover Collective-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9309"/>
            <a:ext cx="9161516" cy="515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165100" y="1203101"/>
            <a:ext cx="8909050" cy="7442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</a:pPr>
            <a:r>
              <a:rPr lang="en-US" sz="3200" dirty="0" smtClean="0">
                <a:solidFill>
                  <a:schemeClr val="bg1"/>
                </a:solidFill>
                <a:ea typeface="MS PGothic" charset="0"/>
              </a:rPr>
              <a:t>UBC BACHELOR OF EDUCATION PROGRAM</a:t>
            </a:r>
            <a:endParaRPr lang="en-US" sz="3200" dirty="0">
              <a:solidFill>
                <a:schemeClr val="bg1"/>
              </a:solidFill>
              <a:ea typeface="MS PGothic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1856136"/>
            <a:ext cx="806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797B7E"/>
              </a:buClr>
              <a:buSzPct val="85000"/>
              <a:defRPr/>
            </a:pPr>
            <a:r>
              <a:rPr lang="en-US" sz="2000" cap="all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T</a:t>
            </a:r>
            <a:r>
              <a:rPr lang="en-US" sz="20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each in BC and Canada  |  Teach the World</a:t>
            </a:r>
            <a:endParaRPr lang="en-US" sz="2000" cap="all" spc="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00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199" y="1101210"/>
            <a:ext cx="8229600" cy="770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International CFE – What UBC Students 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54" y="2964281"/>
            <a:ext cx="68091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Observe &amp; Teach in K-12 Schools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Volunteer with local community partners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Work with Faculty Advisor in reflecting upon</a:t>
            </a:r>
            <a:br>
              <a:rPr lang="en-US" dirty="0" smtClean="0"/>
            </a:br>
            <a:r>
              <a:rPr lang="en-US" dirty="0" smtClean="0"/>
              <a:t>and understanding what they are seeing </a:t>
            </a:r>
            <a:br>
              <a:rPr lang="en-US" dirty="0" smtClean="0"/>
            </a:br>
            <a:r>
              <a:rPr lang="en-US" dirty="0" smtClean="0"/>
              <a:t>and experiencing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538" y="2704788"/>
            <a:ext cx="3436405" cy="26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6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199" y="1101210"/>
            <a:ext cx="8229600" cy="770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International CFE - Dates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2186541"/>
            <a:ext cx="849523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latin typeface="Arial"/>
                <a:ea typeface="MS PGothic" charset="0"/>
                <a:cs typeface="Arial"/>
              </a:rPr>
              <a:t/>
            </a:r>
            <a:br>
              <a:rPr lang="en-US" sz="1600" dirty="0" smtClean="0">
                <a:latin typeface="Arial"/>
                <a:ea typeface="MS PGothic" charset="0"/>
                <a:cs typeface="Arial"/>
              </a:rPr>
            </a:br>
            <a:endParaRPr lang="en-US" sz="16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846" y="2313541"/>
            <a:ext cx="68091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Secondary:  April 24 – May 12, 2017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Elementary:  June 5 – </a:t>
            </a:r>
            <a:r>
              <a:rPr lang="en-US" dirty="0"/>
              <a:t>J</a:t>
            </a:r>
            <a:r>
              <a:rPr lang="en-US" dirty="0" smtClean="0"/>
              <a:t>une 24, 2017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8" y="3521808"/>
            <a:ext cx="91440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9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199" y="1101210"/>
            <a:ext cx="8229600" cy="770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International CFE – 2016 Exchange Partners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2186541"/>
            <a:ext cx="849523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latin typeface="Arial"/>
                <a:ea typeface="MS PGothic" charset="0"/>
                <a:cs typeface="Arial"/>
              </a:rPr>
              <a:t/>
            </a:r>
            <a:br>
              <a:rPr lang="en-US" sz="1600" dirty="0" smtClean="0">
                <a:latin typeface="Arial"/>
                <a:ea typeface="MS PGothic" charset="0"/>
                <a:cs typeface="Arial"/>
              </a:rPr>
            </a:br>
            <a:endParaRPr lang="en-US" sz="1600" dirty="0">
              <a:latin typeface="Arial"/>
              <a:ea typeface="MS PGothic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534" y="2186541"/>
            <a:ext cx="5656446" cy="3695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616" y="198746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Addis </a:t>
            </a:r>
            <a:r>
              <a:rPr lang="en-US" sz="1600" dirty="0" smtClean="0"/>
              <a:t>Ababa, Ethiopia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Freiburg, Germany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Guanacaste, Costa </a:t>
            </a:r>
            <a:r>
              <a:rPr lang="en-US" sz="1600" dirty="0"/>
              <a:t>Rica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Hong </a:t>
            </a:r>
            <a:r>
              <a:rPr lang="en-US" sz="1600" dirty="0" smtClean="0"/>
              <a:t>Kong, China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Kampala, Uganda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London, England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Melbourne, Australia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Qindao</a:t>
            </a:r>
            <a:r>
              <a:rPr lang="en-US" sz="1600" dirty="0" smtClean="0"/>
              <a:t>, China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Santa </a:t>
            </a:r>
            <a:r>
              <a:rPr lang="en-US" sz="1600" dirty="0" smtClean="0"/>
              <a:t>Clara, Cuba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Strasbourg, France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Tokyo, Japan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Zurich, Switzerland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Puebla, Mexico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Mexico </a:t>
            </a:r>
            <a:r>
              <a:rPr lang="en-US" sz="1600" dirty="0" smtClean="0"/>
              <a:t>City, Mexico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Santa </a:t>
            </a:r>
            <a:r>
              <a:rPr lang="en-US" sz="1600" dirty="0" smtClean="0"/>
              <a:t>Fe, Mexico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Querétaro, Mexico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412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199" y="1101210"/>
            <a:ext cx="8229600" cy="770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International CFE – 2016 Self Initiated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462" y="23753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Berlin, Germany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Dundee, Scotland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Edinburgh, Scotland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Galapagos, Ecuador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Hartland, United </a:t>
            </a:r>
            <a:r>
              <a:rPr lang="en-US" dirty="0"/>
              <a:t>Kingdom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Helsinki, Finland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Hsinchu</a:t>
            </a:r>
            <a:r>
              <a:rPr lang="en-US" dirty="0" smtClean="0">
                <a:solidFill>
                  <a:srgbClr val="FF0000"/>
                </a:solidFill>
              </a:rPr>
              <a:t>, Taiwan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Jerusalem, Israel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Nijmegan</a:t>
            </a:r>
            <a:r>
              <a:rPr lang="en-US" dirty="0"/>
              <a:t>	</a:t>
            </a:r>
            <a:r>
              <a:rPr lang="en-US" dirty="0" smtClean="0"/>
              <a:t>, Netherlands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Perth, Australia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San </a:t>
            </a:r>
            <a:r>
              <a:rPr lang="en-US" dirty="0" smtClean="0"/>
              <a:t>Francisco, United </a:t>
            </a:r>
            <a:r>
              <a:rPr lang="en-US" dirty="0"/>
              <a:t>States of </a:t>
            </a:r>
            <a:r>
              <a:rPr lang="en-US" dirty="0" smtClean="0"/>
              <a:t>America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6462" y="2375379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Athens, Greece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Coimbatore, India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Conwy</a:t>
            </a:r>
            <a:r>
              <a:rPr lang="en-US" dirty="0" smtClean="0"/>
              <a:t>, Wales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Hamburg, Germany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Kalambaka</a:t>
            </a:r>
            <a:r>
              <a:rPr lang="en-US" dirty="0" smtClean="0"/>
              <a:t>, Greece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Kihei</a:t>
            </a:r>
            <a:r>
              <a:rPr lang="en-US" dirty="0" smtClean="0"/>
              <a:t>, United </a:t>
            </a:r>
            <a:r>
              <a:rPr lang="en-US" dirty="0"/>
              <a:t>States of America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Kula, United </a:t>
            </a:r>
            <a:r>
              <a:rPr lang="en-US" dirty="0"/>
              <a:t>States of America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Los </a:t>
            </a:r>
            <a:r>
              <a:rPr lang="en-US" dirty="0" smtClean="0"/>
              <a:t>Angeles, United </a:t>
            </a:r>
            <a:r>
              <a:rPr lang="en-US" dirty="0"/>
              <a:t>States of America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Ruatoria</a:t>
            </a:r>
            <a:r>
              <a:rPr lang="en-US" dirty="0" smtClean="0"/>
              <a:t>, New </a:t>
            </a:r>
            <a:r>
              <a:rPr lang="en-US" dirty="0"/>
              <a:t>Zealand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Vienna, Austria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3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1193796"/>
            <a:ext cx="8229600" cy="567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International CFE – </a:t>
            </a:r>
            <a:r>
              <a:rPr lang="en-US" sz="3200" dirty="0" smtClean="0">
                <a:solidFill>
                  <a:srgbClr val="17375E"/>
                </a:solidFill>
              </a:rPr>
              <a:t>2017 </a:t>
            </a:r>
            <a:r>
              <a:rPr lang="en-US" sz="3200" dirty="0" smtClean="0">
                <a:solidFill>
                  <a:srgbClr val="17375E"/>
                </a:solidFill>
              </a:rPr>
              <a:t>All locations</a:t>
            </a:r>
          </a:p>
        </p:txBody>
      </p:sp>
      <p:pic>
        <p:nvPicPr>
          <p:cNvPr id="6" name="Picture 5" descr="International CFE 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4638"/>
            <a:ext cx="9144000" cy="46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8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1193796"/>
            <a:ext cx="8229600" cy="567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International CFE – Trend</a:t>
            </a:r>
          </a:p>
        </p:txBody>
      </p:sp>
      <p:pic>
        <p:nvPicPr>
          <p:cNvPr id="2" name="Picture 1" descr="Screen Shot 2016-02-04 at 10.27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923" y="2132820"/>
            <a:ext cx="5265614" cy="334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92" y="3018692"/>
            <a:ext cx="1445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# of Students Enrolled in an International CFE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3384" y="5558692"/>
            <a:ext cx="176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6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1193796"/>
            <a:ext cx="8229600" cy="567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International CFE – Taiwan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4230" y="2150494"/>
            <a:ext cx="7629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Up until 2016, no university exchange partner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to 4 students interested in going to Taiwan each year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Screen Shot 2016-02-04 at 10.39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122" y="3331326"/>
            <a:ext cx="3944274" cy="2374298"/>
          </a:xfrm>
          <a:prstGeom prst="rect">
            <a:avLst/>
          </a:prstGeom>
        </p:spPr>
      </p:pic>
      <p:pic>
        <p:nvPicPr>
          <p:cNvPr id="6" name="Picture 5" descr="Screen Shot 2016-02-04 at 11.59.04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79" y="3073824"/>
            <a:ext cx="4301390" cy="26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2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1193796"/>
            <a:ext cx="8229600" cy="567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International CFE – Questions and 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" y="2161526"/>
            <a:ext cx="7629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are the expectations of the international university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Assist UBC teacher candidate acquire accommodations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Provide student a placement in local school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Ensure school meets UBC’s Expectations for school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9" y="3778048"/>
            <a:ext cx="7629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are the expectations for the international schools?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Provide UBC students 15 days of time in classroom for 5-8 hours a day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Ensure teacher candidates acts and dresses professionally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Completes a feedback form (4 questions) at end of CFE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2829" y="5683273"/>
            <a:ext cx="8299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Full list of CFE expectations are located here</a:t>
            </a:r>
            <a:r>
              <a:rPr lang="en-US" sz="1400" dirty="0"/>
              <a:t>: http://</a:t>
            </a:r>
            <a:r>
              <a:rPr lang="en-US" sz="1400" dirty="0" err="1"/>
              <a:t>blogs.ubc.ca</a:t>
            </a:r>
            <a:r>
              <a:rPr lang="en-US" sz="1400" dirty="0"/>
              <a:t>/</a:t>
            </a:r>
            <a:r>
              <a:rPr lang="en-US" sz="1400" dirty="0" err="1"/>
              <a:t>ubcfe</a:t>
            </a:r>
            <a:r>
              <a:rPr lang="en-US" sz="1400" dirty="0"/>
              <a:t>/goals-expectations/</a:t>
            </a:r>
          </a:p>
        </p:txBody>
      </p:sp>
    </p:spTree>
    <p:extLst>
      <p:ext uri="{BB962C8B-B14F-4D97-AF65-F5344CB8AC3E}">
        <p14:creationId xmlns:p14="http://schemas.microsoft.com/office/powerpoint/2010/main" val="36312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1193796"/>
            <a:ext cx="8229600" cy="567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International CFE – Questions and 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" y="2161526"/>
            <a:ext cx="7629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will it cost the university and schools hosting UBC students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UBC and the UBC students are expected to pay for all travel, accommodation and food costs.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2829" y="5683273"/>
            <a:ext cx="8299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Full list of CFE expectations are located here</a:t>
            </a:r>
            <a:r>
              <a:rPr lang="en-US" sz="1400" dirty="0"/>
              <a:t>: http://</a:t>
            </a:r>
            <a:r>
              <a:rPr lang="en-US" sz="1400" dirty="0" err="1"/>
              <a:t>blogs.ubc.ca</a:t>
            </a:r>
            <a:r>
              <a:rPr lang="en-US" sz="1400" dirty="0"/>
              <a:t>/</a:t>
            </a:r>
            <a:r>
              <a:rPr lang="en-US" sz="1400" dirty="0" err="1"/>
              <a:t>ubcfe</a:t>
            </a:r>
            <a:r>
              <a:rPr lang="en-US" sz="1400" dirty="0"/>
              <a:t>/goals-expectations/</a:t>
            </a:r>
          </a:p>
        </p:txBody>
      </p:sp>
    </p:spTree>
    <p:extLst>
      <p:ext uri="{BB962C8B-B14F-4D97-AF65-F5344CB8AC3E}">
        <p14:creationId xmlns:p14="http://schemas.microsoft.com/office/powerpoint/2010/main" val="280427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392"/>
            <a:ext cx="8229600" cy="1143000"/>
          </a:xfrm>
        </p:spPr>
        <p:txBody>
          <a:bodyPr/>
          <a:lstStyle/>
          <a:p>
            <a:r>
              <a:rPr lang="en-US" dirty="0" smtClean="0"/>
              <a:t>Your questions / Discussion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38" y="2613083"/>
            <a:ext cx="8229600" cy="3526005"/>
          </a:xfrm>
        </p:spPr>
      </p:pic>
    </p:spTree>
    <p:extLst>
      <p:ext uri="{BB962C8B-B14F-4D97-AF65-F5344CB8AC3E}">
        <p14:creationId xmlns:p14="http://schemas.microsoft.com/office/powerpoint/2010/main" val="421163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0" y="961223"/>
            <a:ext cx="9271000" cy="5210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2728" y="1315981"/>
            <a:ext cx="5082501" cy="3041096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>
                <a:lumMod val="25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03847" y="1518316"/>
            <a:ext cx="2646306" cy="1076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Dr. Keith McPherson</a:t>
            </a:r>
          </a:p>
          <a:p>
            <a:pPr>
              <a:lnSpc>
                <a:spcPct val="120000"/>
              </a:lnSpc>
            </a:pPr>
            <a:r>
              <a:rPr lang="en-US" sz="1400" b="1" dirty="0" smtClean="0">
                <a:latin typeface="Arial"/>
                <a:cs typeface="Arial"/>
              </a:rPr>
              <a:t>Program Coordinator</a:t>
            </a:r>
          </a:p>
          <a:p>
            <a:pPr>
              <a:lnSpc>
                <a:spcPct val="120000"/>
              </a:lnSpc>
            </a:pPr>
            <a:r>
              <a:rPr lang="en-US" sz="1400" b="1" dirty="0" smtClean="0">
                <a:latin typeface="Arial"/>
                <a:cs typeface="Arial"/>
              </a:rPr>
              <a:t>Faculty of Education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/>
                <a:cs typeface="Arial"/>
              </a:rPr>
              <a:t>keith.mcpherson@ubc.ca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304" y="1422376"/>
            <a:ext cx="1385388" cy="13853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03847" y="2807764"/>
            <a:ext cx="4326614" cy="13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82296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 BEd International Student advisor</a:t>
            </a:r>
          </a:p>
          <a:p>
            <a:pPr marL="171450" indent="-82296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 Community Field Experience Coordinator</a:t>
            </a:r>
          </a:p>
          <a:p>
            <a:pPr marL="171450" indent="-82296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 Recruiting</a:t>
            </a:r>
          </a:p>
          <a:p>
            <a:pPr marL="171450" indent="-82296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 Young Children New Home Literacies</a:t>
            </a:r>
          </a:p>
          <a:p>
            <a:pPr marL="171450" indent="-82296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 Provincial Mentoring Programs</a:t>
            </a:r>
          </a:p>
        </p:txBody>
      </p:sp>
    </p:spTree>
    <p:extLst>
      <p:ext uri="{BB962C8B-B14F-4D97-AF65-F5344CB8AC3E}">
        <p14:creationId xmlns:p14="http://schemas.microsoft.com/office/powerpoint/2010/main" val="21663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8867" y="2599807"/>
            <a:ext cx="5850466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charset="0"/>
              <a:buNone/>
            </a:pPr>
            <a:endParaRPr lang="en-US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ヒラギノ角ゴ Pro W3" charset="0"/>
                <a:cs typeface="Arial"/>
              </a:rPr>
              <a:t>ELEMENTARY &amp; MIDDLE YEARS </a:t>
            </a:r>
            <a:r>
              <a:rPr lang="en-US" sz="1600" dirty="0" smtClean="0">
                <a:latin typeface="Arial"/>
                <a:ea typeface="ヒラギノ角ゴ Pro W3" charset="0"/>
                <a:cs typeface="Arial"/>
              </a:rPr>
              <a:t>| Kindergarten to Grade 7</a:t>
            </a: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31859C"/>
                </a:solidFill>
                <a:latin typeface="Arial"/>
                <a:ea typeface="ヒラギノ角ゴ Pro W3" charset="0"/>
                <a:cs typeface="Arial"/>
              </a:rPr>
              <a:t>SECONDARY </a:t>
            </a:r>
            <a:r>
              <a:rPr lang="en-US" sz="1600" dirty="0" smtClean="0">
                <a:latin typeface="Arial"/>
                <a:ea typeface="ヒラギノ角ゴ Pro W3" charset="0"/>
                <a:cs typeface="Arial"/>
              </a:rPr>
              <a:t>| Grades 8 to 12 | Dual Degree Option</a:t>
            </a:r>
            <a:br>
              <a:rPr lang="en-US" sz="1600" dirty="0" smtClean="0">
                <a:latin typeface="Arial"/>
                <a:ea typeface="ヒラギノ角ゴ Pro W3" charset="0"/>
                <a:cs typeface="Arial"/>
              </a:rPr>
            </a:br>
            <a:endParaRPr lang="en-US" sz="1600" dirty="0" smtClean="0">
              <a:latin typeface="Arial"/>
              <a:ea typeface="ヒラギノ角ゴ Pro W3" charset="0"/>
              <a:cs typeface="Arial"/>
            </a:endParaRPr>
          </a:p>
          <a:p>
            <a:pPr>
              <a:lnSpc>
                <a:spcPct val="120000"/>
              </a:lnSpc>
            </a:pPr>
            <a:endParaRPr lang="en-US" sz="1600" dirty="0" smtClean="0">
              <a:latin typeface="Arial"/>
              <a:ea typeface="ヒラギノ角ゴ Pro W3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31859C"/>
                </a:solidFill>
                <a:latin typeface="Arial"/>
                <a:ea typeface="ヒラギノ角ゴ Pro W3" charset="0"/>
                <a:cs typeface="Arial"/>
              </a:rPr>
              <a:t>WKTEP</a:t>
            </a:r>
            <a:r>
              <a:rPr lang="en-US" sz="1600" dirty="0" smtClean="0">
                <a:latin typeface="Arial"/>
                <a:ea typeface="ヒラギノ角ゴ Pro W3" charset="0"/>
                <a:cs typeface="Arial"/>
              </a:rPr>
              <a:t> | West Kootenay Teacher Education Program </a:t>
            </a:r>
            <a:br>
              <a:rPr lang="en-US" sz="1600" dirty="0" smtClean="0">
                <a:latin typeface="Arial"/>
                <a:ea typeface="ヒラギノ角ゴ Pro W3" charset="0"/>
                <a:cs typeface="Arial"/>
              </a:rPr>
            </a:br>
            <a:endParaRPr lang="en-US" sz="1200" i="1" dirty="0" smtClean="0">
              <a:latin typeface="Arial"/>
              <a:ea typeface="ヒラギノ角ゴ Pro W3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31859C"/>
                </a:solidFill>
                <a:latin typeface="Arial"/>
                <a:ea typeface="ヒラギノ角ゴ Pro W3" charset="0"/>
                <a:cs typeface="Arial"/>
              </a:rPr>
              <a:t>NITEP</a:t>
            </a:r>
            <a:r>
              <a:rPr lang="en-US" sz="1600" dirty="0" smtClean="0">
                <a:latin typeface="Arial"/>
                <a:ea typeface="ヒラギノ角ゴ Pro W3" charset="0"/>
                <a:cs typeface="Arial"/>
              </a:rPr>
              <a:t> | Indigenous Teacher Education Program </a:t>
            </a:r>
            <a:r>
              <a:rPr lang="en-US" sz="1200" i="1" dirty="0">
                <a:latin typeface="Arial"/>
                <a:ea typeface="ヒラギノ角ゴ Pro W3" charset="0"/>
                <a:cs typeface="Arial"/>
              </a:rPr>
              <a:t/>
            </a:r>
            <a:br>
              <a:rPr lang="en-US" sz="1200" i="1" dirty="0">
                <a:latin typeface="Arial"/>
                <a:ea typeface="ヒラギノ角ゴ Pro W3" charset="0"/>
                <a:cs typeface="Arial"/>
              </a:rPr>
            </a:br>
            <a:endParaRPr lang="en-US" sz="1200" dirty="0">
              <a:solidFill>
                <a:srgbClr val="E46C0A"/>
              </a:solidFill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199" y="1185330"/>
            <a:ext cx="8229600" cy="580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UBC BEd Program Options</a:t>
            </a:r>
          </a:p>
        </p:txBody>
      </p:sp>
      <p:pic>
        <p:nvPicPr>
          <p:cNvPr id="15" name="Picture 14" descr="147854143_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33" y="2059243"/>
            <a:ext cx="2628497" cy="394546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318935" y="3669552"/>
            <a:ext cx="5460998" cy="0"/>
          </a:xfrm>
          <a:prstGeom prst="line">
            <a:avLst/>
          </a:prstGeom>
          <a:ln w="3175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08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2614" y="2237061"/>
            <a:ext cx="86366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1859C"/>
                </a:solidFill>
                <a:latin typeface="Arial"/>
                <a:cs typeface="Arial"/>
              </a:rPr>
              <a:t>PROGRAM LENGTH: </a:t>
            </a:r>
            <a:r>
              <a:rPr lang="en-US" sz="1400" dirty="0" smtClean="0">
                <a:latin typeface="Arial"/>
                <a:cs typeface="Arial"/>
              </a:rPr>
              <a:t>1 year (12 months) from September to August</a:t>
            </a:r>
            <a:br>
              <a:rPr lang="en-US" sz="1400" dirty="0" smtClean="0">
                <a:latin typeface="Arial"/>
                <a:cs typeface="Arial"/>
              </a:rPr>
            </a:br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 smtClean="0">
                <a:solidFill>
                  <a:srgbClr val="31859C"/>
                </a:solidFill>
                <a:latin typeface="Arial"/>
                <a:cs typeface="Arial"/>
              </a:rPr>
              <a:t>No. of CREDITS: </a:t>
            </a:r>
            <a:r>
              <a:rPr lang="en-US" sz="1400" dirty="0" smtClean="0">
                <a:latin typeface="Arial"/>
                <a:cs typeface="Arial"/>
              </a:rPr>
              <a:t>60 credits (intensive)</a:t>
            </a:r>
            <a:br>
              <a:rPr lang="en-US" sz="1400" dirty="0" smtClean="0">
                <a:latin typeface="Arial"/>
                <a:cs typeface="Arial"/>
              </a:rPr>
            </a:br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 smtClean="0">
                <a:solidFill>
                  <a:srgbClr val="31859C"/>
                </a:solidFill>
                <a:latin typeface="Arial"/>
                <a:cs typeface="Arial"/>
              </a:rPr>
              <a:t>COURSEWORK:</a:t>
            </a:r>
            <a:r>
              <a:rPr lang="en-US" sz="1400" dirty="0" smtClean="0">
                <a:latin typeface="Arial"/>
                <a:cs typeface="Arial"/>
              </a:rPr>
              <a:t> Introduces </a:t>
            </a:r>
            <a:r>
              <a:rPr lang="en-US" sz="1400" dirty="0">
                <a:latin typeface="Arial"/>
                <a:cs typeface="Arial"/>
              </a:rPr>
              <a:t>teacher candidates to educational theory and </a:t>
            </a:r>
            <a:r>
              <a:rPr lang="en-US" sz="1400" dirty="0" smtClean="0">
                <a:latin typeface="Arial"/>
                <a:cs typeface="Arial"/>
              </a:rPr>
              <a:t>practices</a:t>
            </a:r>
            <a:br>
              <a:rPr lang="en-US" sz="1400" dirty="0" smtClean="0">
                <a:latin typeface="Arial"/>
                <a:cs typeface="Arial"/>
              </a:rPr>
            </a:br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 smtClean="0">
                <a:solidFill>
                  <a:srgbClr val="31859C"/>
                </a:solidFill>
                <a:latin typeface="Arial"/>
                <a:cs typeface="Arial"/>
              </a:rPr>
              <a:t>PRACTICUM: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3-month in-school practicum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r>
              <a:rPr lang="en-US" sz="1400" b="1" dirty="0" smtClean="0">
                <a:solidFill>
                  <a:srgbClr val="31859C"/>
                </a:solidFill>
                <a:latin typeface="Arial"/>
                <a:cs typeface="Arial"/>
              </a:rPr>
              <a:t>COMMUNITY FIELD EXPERIENCE (CFE):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3-week CFE (local, rural, international) |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cfe.educ.ubc.ca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 smtClean="0">
                <a:solidFill>
                  <a:srgbClr val="31859C"/>
                </a:solidFill>
                <a:latin typeface="Arial"/>
                <a:cs typeface="Arial"/>
              </a:rPr>
              <a:t>GRADING: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Pass</a:t>
            </a:r>
            <a:r>
              <a:rPr lang="en-US" sz="1400" dirty="0">
                <a:latin typeface="Arial"/>
                <a:cs typeface="Arial"/>
              </a:rPr>
              <a:t>/</a:t>
            </a:r>
            <a:r>
              <a:rPr lang="en-US" sz="1400" dirty="0" smtClean="0">
                <a:latin typeface="Arial"/>
                <a:cs typeface="Arial"/>
              </a:rPr>
              <a:t>Fail (76%) — one </a:t>
            </a:r>
            <a:r>
              <a:rPr lang="en-US" sz="1400" dirty="0">
                <a:latin typeface="Arial"/>
                <a:cs typeface="Arial"/>
              </a:rPr>
              <a:t>chance to redo </a:t>
            </a:r>
            <a:r>
              <a:rPr lang="en-US" sz="1400" dirty="0" smtClean="0">
                <a:latin typeface="Arial"/>
                <a:cs typeface="Arial"/>
              </a:rPr>
              <a:t>assignment</a:t>
            </a:r>
          </a:p>
          <a:p>
            <a:endParaRPr lang="en-US" sz="1400" b="1" dirty="0">
              <a:solidFill>
                <a:srgbClr val="31859C"/>
              </a:solidFill>
              <a:latin typeface="Arial"/>
              <a:cs typeface="Arial"/>
            </a:endParaRPr>
          </a:p>
          <a:p>
            <a:r>
              <a:rPr lang="en-US" sz="1400" b="1" dirty="0" smtClean="0">
                <a:solidFill>
                  <a:srgbClr val="31859C"/>
                </a:solidFill>
                <a:latin typeface="Arial"/>
                <a:cs typeface="Arial"/>
              </a:rPr>
              <a:t>NO EXAMS! </a:t>
            </a:r>
            <a:endParaRPr lang="en-US" sz="1400" dirty="0">
              <a:latin typeface="Arial"/>
              <a:cs typeface="Arial"/>
            </a:endParaRPr>
          </a:p>
          <a:p>
            <a:endParaRPr lang="en-US" sz="1400" b="1" dirty="0" smtClean="0">
              <a:solidFill>
                <a:srgbClr val="31859C"/>
              </a:solidFill>
              <a:latin typeface="Arial"/>
              <a:cs typeface="Arial"/>
            </a:endParaRPr>
          </a:p>
          <a:p>
            <a:r>
              <a:rPr lang="en-US" sz="1400" b="1" dirty="0">
                <a:solidFill>
                  <a:srgbClr val="31859C"/>
                </a:solidFill>
                <a:latin typeface="Arial"/>
                <a:cs typeface="Arial"/>
              </a:rPr>
              <a:t>PROGRAM EMPHASIS:</a:t>
            </a:r>
            <a:r>
              <a:rPr lang="en-US" sz="1400" dirty="0">
                <a:latin typeface="Arial"/>
                <a:cs typeface="Arial"/>
              </a:rPr>
              <a:t> Improving </a:t>
            </a:r>
            <a:r>
              <a:rPr lang="en-US" sz="1400" dirty="0" smtClean="0">
                <a:latin typeface="Arial"/>
                <a:cs typeface="Arial"/>
              </a:rPr>
              <a:t>yourself as </a:t>
            </a:r>
            <a:r>
              <a:rPr lang="en-US" sz="1400" dirty="0">
                <a:latin typeface="Arial"/>
                <a:cs typeface="Arial"/>
              </a:rPr>
              <a:t>a teacher through actively engaging with </a:t>
            </a:r>
            <a:r>
              <a:rPr lang="en-US" sz="1400" dirty="0" smtClean="0">
                <a:latin typeface="Arial"/>
                <a:cs typeface="Arial"/>
              </a:rPr>
              <a:t>content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10121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2614" y="1101210"/>
            <a:ext cx="8374185" cy="770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The Program</a:t>
            </a:r>
          </a:p>
        </p:txBody>
      </p:sp>
    </p:spTree>
    <p:extLst>
      <p:ext uri="{BB962C8B-B14F-4D97-AF65-F5344CB8AC3E}">
        <p14:creationId xmlns:p14="http://schemas.microsoft.com/office/powerpoint/2010/main" val="385428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51718" y="2771604"/>
            <a:ext cx="401600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/>
                <a:cs typeface="Arial"/>
              </a:rPr>
              <a:t>~300 Elementary/Middle Year Teacher </a:t>
            </a:r>
            <a:r>
              <a:rPr lang="en-US" sz="1600" b="1" dirty="0">
                <a:latin typeface="Arial"/>
                <a:cs typeface="Arial"/>
              </a:rPr>
              <a:t>C</a:t>
            </a:r>
            <a:r>
              <a:rPr lang="en-US" sz="1600" b="1" dirty="0" smtClean="0">
                <a:latin typeface="Arial"/>
                <a:cs typeface="Arial"/>
              </a:rPr>
              <a:t>andidates in 11 Cohorts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199" y="1193796"/>
            <a:ext cx="8229600" cy="567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Program Options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2331" y="2339714"/>
            <a:ext cx="2379389" cy="3218978"/>
            <a:chOff x="6405101" y="2250016"/>
            <a:chExt cx="2281699" cy="2986614"/>
          </a:xfrm>
        </p:grpSpPr>
        <p:pic>
          <p:nvPicPr>
            <p:cNvPr id="2" name="Picture 1" descr="CIT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5101" y="2250016"/>
              <a:ext cx="2281699" cy="13728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5101" y="3715498"/>
              <a:ext cx="2281697" cy="152113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567727" y="2339714"/>
            <a:ext cx="2379387" cy="3218978"/>
            <a:chOff x="6689196" y="2396066"/>
            <a:chExt cx="2118253" cy="3139732"/>
          </a:xfrm>
        </p:grpSpPr>
        <p:pic>
          <p:nvPicPr>
            <p:cNvPr id="11" name="Picture 10" descr="Physical-Ed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9196" y="2396066"/>
              <a:ext cx="2118253" cy="1412875"/>
            </a:xfrm>
            <a:prstGeom prst="rect">
              <a:avLst/>
            </a:prstGeom>
          </p:spPr>
        </p:pic>
        <p:pic>
          <p:nvPicPr>
            <p:cNvPr id="12" name="Picture 11" descr="Home-Economics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9196" y="3889916"/>
              <a:ext cx="2118253" cy="164588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551718" y="4374033"/>
            <a:ext cx="386666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/>
                <a:cs typeface="Arial"/>
              </a:rPr>
              <a:t>~400 </a:t>
            </a:r>
            <a:r>
              <a:rPr lang="en-US" sz="1600" b="1" dirty="0">
                <a:latin typeface="Arial"/>
                <a:cs typeface="Arial"/>
              </a:rPr>
              <a:t>Secondary </a:t>
            </a:r>
            <a:r>
              <a:rPr lang="en-US" sz="1600" b="1" dirty="0" smtClean="0">
                <a:latin typeface="Arial"/>
                <a:cs typeface="Arial"/>
              </a:rPr>
              <a:t>Teacher </a:t>
            </a:r>
            <a:r>
              <a:rPr lang="en-US" sz="1600" b="1" dirty="0">
                <a:latin typeface="Arial"/>
                <a:cs typeface="Arial"/>
              </a:rPr>
              <a:t>Candidates </a:t>
            </a:r>
            <a:endParaRPr lang="en-US" sz="1600" b="1" dirty="0" smtClean="0">
              <a:latin typeface="Arial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/>
                <a:cs typeface="Arial"/>
              </a:rPr>
              <a:t>in 17 specializations</a:t>
            </a:r>
          </a:p>
        </p:txBody>
      </p:sp>
    </p:spTree>
    <p:extLst>
      <p:ext uri="{BB962C8B-B14F-4D97-AF65-F5344CB8AC3E}">
        <p14:creationId xmlns:p14="http://schemas.microsoft.com/office/powerpoint/2010/main" val="132079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94396" y="2698163"/>
            <a:ext cx="6583979" cy="2533987"/>
            <a:chOff x="755067" y="2520330"/>
            <a:chExt cx="7664707" cy="2949928"/>
          </a:xfrm>
        </p:grpSpPr>
        <p:pic>
          <p:nvPicPr>
            <p:cNvPr id="7" name="Picture 5" descr="promo-teaching2s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438" y="2525838"/>
              <a:ext cx="3891336" cy="294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romo-teaching-sm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067" y="2520330"/>
              <a:ext cx="3490598" cy="294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56380" y="1215920"/>
            <a:ext cx="8229600" cy="494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2800" dirty="0" smtClean="0">
                <a:solidFill>
                  <a:srgbClr val="17375E"/>
                </a:solidFill>
              </a:rPr>
              <a:t>Learning How to Teach</a:t>
            </a:r>
          </a:p>
        </p:txBody>
      </p:sp>
    </p:spTree>
    <p:extLst>
      <p:ext uri="{BB962C8B-B14F-4D97-AF65-F5344CB8AC3E}">
        <p14:creationId xmlns:p14="http://schemas.microsoft.com/office/powerpoint/2010/main" val="383832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6999" y="3311769"/>
            <a:ext cx="8421077" cy="1900799"/>
            <a:chOff x="458840" y="2910172"/>
            <a:chExt cx="8441550" cy="2034866"/>
          </a:xfrm>
        </p:grpSpPr>
        <p:pic>
          <p:nvPicPr>
            <p:cNvPr id="6" name="Picture 7" descr="joan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40" y="2910173"/>
              <a:ext cx="2666000" cy="203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10790" y="2910172"/>
              <a:ext cx="2889600" cy="203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06596" y="2910172"/>
              <a:ext cx="2724366" cy="203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56380" y="1215920"/>
            <a:ext cx="8229600" cy="477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2800" dirty="0" smtClean="0">
                <a:solidFill>
                  <a:srgbClr val="17375E"/>
                </a:solidFill>
              </a:rPr>
              <a:t>Teaching in Schools – Practicum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6380" y="2446281"/>
            <a:ext cx="82296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C2344"/>
                </a:solidFill>
                <a:latin typeface="Arial"/>
                <a:ea typeface="MS PGothic" charset="0"/>
                <a:cs typeface="Arial"/>
              </a:rPr>
              <a:t>3 months of in-school practicums</a:t>
            </a:r>
          </a:p>
        </p:txBody>
      </p:sp>
    </p:spTree>
    <p:extLst>
      <p:ext uri="{BB962C8B-B14F-4D97-AF65-F5344CB8AC3E}">
        <p14:creationId xmlns:p14="http://schemas.microsoft.com/office/powerpoint/2010/main" val="53800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95929" y="4247179"/>
            <a:ext cx="7936670" cy="1423335"/>
            <a:chOff x="368710" y="2018480"/>
            <a:chExt cx="8441603" cy="1513888"/>
          </a:xfrm>
        </p:grpSpPr>
        <p:grpSp>
          <p:nvGrpSpPr>
            <p:cNvPr id="19" name="Group 18"/>
            <p:cNvGrpSpPr/>
            <p:nvPr/>
          </p:nvGrpSpPr>
          <p:grpSpPr>
            <a:xfrm>
              <a:off x="5190507" y="2018480"/>
              <a:ext cx="1621694" cy="1513888"/>
              <a:chOff x="601631" y="4529937"/>
              <a:chExt cx="1621694" cy="1513888"/>
            </a:xfrm>
          </p:grpSpPr>
          <p:pic>
            <p:nvPicPr>
              <p:cNvPr id="11" name="Picture 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01631" y="4529937"/>
                <a:ext cx="1621694" cy="1217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29917" y="5749203"/>
                <a:ext cx="1165122" cy="294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31859C"/>
                    </a:solidFill>
                    <a:latin typeface="Arial"/>
                    <a:cs typeface="Arial"/>
                  </a:rPr>
                  <a:t>International</a:t>
                </a:r>
                <a:endParaRPr lang="en-US" sz="1200" b="1" dirty="0">
                  <a:solidFill>
                    <a:srgbClr val="31859C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188119" y="2018480"/>
              <a:ext cx="1622194" cy="1494900"/>
              <a:chOff x="6661045" y="4530323"/>
              <a:chExt cx="1622194" cy="1494900"/>
            </a:xfrm>
          </p:grpSpPr>
          <p:pic>
            <p:nvPicPr>
              <p:cNvPr id="8" name="Picture 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661045" y="4530323"/>
                <a:ext cx="1622194" cy="1216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742111" y="5746969"/>
                <a:ext cx="1460062" cy="27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31859C"/>
                    </a:solidFill>
                    <a:latin typeface="Arial"/>
                    <a:cs typeface="Arial"/>
                  </a:rPr>
                  <a:t>Rural BC 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915015" y="2018480"/>
              <a:ext cx="1673090" cy="1494900"/>
              <a:chOff x="4780566" y="2018480"/>
              <a:chExt cx="1673090" cy="1494900"/>
            </a:xfrm>
          </p:grpSpPr>
          <p:pic>
            <p:nvPicPr>
              <p:cNvPr id="7" name="Picture 1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806013" y="2018480"/>
                <a:ext cx="1622196" cy="1216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780566" y="3235126"/>
                <a:ext cx="1673090" cy="27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31859C"/>
                    </a:solidFill>
                    <a:latin typeface="Arial"/>
                    <a:cs typeface="Arial"/>
                  </a:rPr>
                  <a:t>Non-K-12 Contexts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68710" y="2018480"/>
              <a:ext cx="1944411" cy="1494900"/>
              <a:chOff x="163870" y="2018480"/>
              <a:chExt cx="1944411" cy="1494900"/>
            </a:xfrm>
          </p:grpSpPr>
          <p:pic>
            <p:nvPicPr>
              <p:cNvPr id="22" name="Picture 21" descr="Naghtaneqed-Elem-classroom-RGB72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870" y="2018480"/>
                <a:ext cx="1944411" cy="1216646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99529" y="3235126"/>
                <a:ext cx="1673090" cy="27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/>
                    <a:cs typeface="Arial"/>
                  </a:rPr>
                  <a:t>K-12 Schools</a:t>
                </a:r>
              </a:p>
            </p:txBody>
          </p:sp>
        </p:grpSp>
      </p:grpSp>
      <p:sp>
        <p:nvSpPr>
          <p:cNvPr id="21" name="Title 1"/>
          <p:cNvSpPr txBox="1">
            <a:spLocks/>
          </p:cNvSpPr>
          <p:nvPr/>
        </p:nvSpPr>
        <p:spPr>
          <a:xfrm>
            <a:off x="457199" y="1101210"/>
            <a:ext cx="8229600" cy="770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Community Field Experience (CFE)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2186541"/>
            <a:ext cx="84952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rgbClr val="0C2344"/>
                </a:solidFill>
                <a:latin typeface="Arial"/>
                <a:ea typeface="MS PGothic" charset="0"/>
                <a:cs typeface="Arial"/>
              </a:rPr>
              <a:t>3-WEEK COMMUNITY FIELD EXPERIENCE |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MS PGothic" charset="0"/>
                <a:cs typeface="Arial"/>
              </a:rPr>
              <a:t>cfe.educ.ubc.ca</a:t>
            </a:r>
            <a:b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MS PGothic" charset="0"/>
                <a:cs typeface="Arial"/>
              </a:rPr>
            </a:b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MS PGothic" charset="0"/>
              <a:cs typeface="Arial"/>
            </a:endParaRPr>
          </a:p>
          <a:p>
            <a:pPr marL="171450" indent="-171450">
              <a:lnSpc>
                <a:spcPct val="130000"/>
              </a:lnSpc>
              <a:buFontTx/>
              <a:buChar char="•"/>
            </a:pPr>
            <a:r>
              <a:rPr lang="en-US" sz="1600" dirty="0" smtClean="0">
                <a:latin typeface="Arial"/>
                <a:ea typeface="MS PGothic" charset="0"/>
                <a:cs typeface="Arial"/>
              </a:rPr>
              <a:t>Immediately follows the 3 months of practicum work</a:t>
            </a:r>
            <a:br>
              <a:rPr lang="en-US" sz="1600" dirty="0" smtClean="0">
                <a:latin typeface="Arial"/>
                <a:ea typeface="MS PGothic" charset="0"/>
                <a:cs typeface="Arial"/>
              </a:rPr>
            </a:br>
            <a:endParaRPr lang="en-US" sz="1600" dirty="0">
              <a:latin typeface="Arial"/>
              <a:ea typeface="MS PGothic" charset="0"/>
              <a:cs typeface="Arial"/>
            </a:endParaRPr>
          </a:p>
          <a:p>
            <a:pPr marL="171450" indent="-171450">
              <a:lnSpc>
                <a:spcPct val="130000"/>
              </a:lnSpc>
              <a:buFontTx/>
              <a:buChar char="•"/>
            </a:pPr>
            <a:r>
              <a:rPr lang="en-US" sz="1600" dirty="0" smtClean="0">
                <a:latin typeface="Arial"/>
                <a:ea typeface="MS PGothic" charset="0"/>
                <a:cs typeface="Arial"/>
              </a:rPr>
              <a:t>Local</a:t>
            </a:r>
            <a:r>
              <a:rPr lang="en-US" sz="1600" dirty="0">
                <a:latin typeface="Arial"/>
                <a:ea typeface="MS PGothic" charset="0"/>
                <a:cs typeface="Arial"/>
              </a:rPr>
              <a:t>, </a:t>
            </a:r>
            <a:r>
              <a:rPr lang="en-US" sz="1600" dirty="0" smtClean="0">
                <a:latin typeface="Arial"/>
                <a:ea typeface="MS PGothic" charset="0"/>
                <a:cs typeface="Arial"/>
              </a:rPr>
              <a:t>rural, national, </a:t>
            </a:r>
            <a:r>
              <a:rPr lang="en-US" sz="1600" dirty="0">
                <a:latin typeface="Arial"/>
                <a:ea typeface="MS PGothic" charset="0"/>
                <a:cs typeface="Arial"/>
              </a:rPr>
              <a:t>and </a:t>
            </a:r>
            <a:r>
              <a:rPr lang="en-US" sz="1600" dirty="0" smtClean="0">
                <a:latin typeface="Arial"/>
                <a:ea typeface="MS PGothic" charset="0"/>
                <a:cs typeface="Arial"/>
              </a:rPr>
              <a:t>international opportunities</a:t>
            </a:r>
            <a:br>
              <a:rPr lang="en-US" sz="1600" dirty="0" smtClean="0">
                <a:latin typeface="Arial"/>
                <a:ea typeface="MS PGothic" charset="0"/>
                <a:cs typeface="Arial"/>
              </a:rPr>
            </a:br>
            <a:endParaRPr lang="en-US" sz="1600" dirty="0">
              <a:latin typeface="Arial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48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818" y="1088920"/>
            <a:ext cx="8686798" cy="770194"/>
          </a:xfrm>
          <a:prstGeom prst="rect">
            <a:avLst/>
          </a:prstGeom>
          <a:solidFill>
            <a:srgbClr val="AAB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199" y="1101210"/>
            <a:ext cx="8229600" cy="770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solidFill>
                  <a:srgbClr val="17375E"/>
                </a:solidFill>
              </a:rPr>
              <a:t>International CFE – Goals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2186541"/>
            <a:ext cx="849523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latin typeface="Arial"/>
                <a:ea typeface="MS PGothic" charset="0"/>
                <a:cs typeface="Arial"/>
              </a:rPr>
              <a:t/>
            </a:r>
            <a:br>
              <a:rPr lang="en-US" sz="1600" dirty="0" smtClean="0">
                <a:latin typeface="Arial"/>
                <a:ea typeface="MS PGothic" charset="0"/>
                <a:cs typeface="Arial"/>
              </a:rPr>
            </a:br>
            <a:endParaRPr lang="en-US" sz="16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846" y="2313541"/>
            <a:ext cx="7766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Assist International partner meet their objectives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Develop students’ global awareness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Develop students’ sensitive to unique cultural learning/teaching practices</a:t>
            </a:r>
            <a:endParaRPr lang="en-US" dirty="0"/>
          </a:p>
        </p:txBody>
      </p:sp>
      <p:pic>
        <p:nvPicPr>
          <p:cNvPr id="6" name="Picture 5" descr="Screen Shot 2016-02-04 at 11.14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8" y="3736730"/>
            <a:ext cx="9144000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2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BC-BEd-recruiting-201411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>
              <a:alpha val="3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UBC-BEd-recruiting-20141118.potx</Template>
  <TotalTime>1516</TotalTime>
  <Words>878</Words>
  <Application>Microsoft Macintosh PowerPoint</Application>
  <PresentationFormat>On-screen Show (4:3)</PresentationFormat>
  <Paragraphs>169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UBC-BEd-recruiting-20141118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questions / Discussion</vt:lpstr>
    </vt:vector>
  </TitlesOfParts>
  <Company>TEO, Faculty of Education, 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Oya</dc:creator>
  <cp:lastModifiedBy>TEO TEO-EDUC</cp:lastModifiedBy>
  <cp:revision>317</cp:revision>
  <dcterms:created xsi:type="dcterms:W3CDTF">2014-11-12T19:43:44Z</dcterms:created>
  <dcterms:modified xsi:type="dcterms:W3CDTF">2017-05-12T16:11:07Z</dcterms:modified>
</cp:coreProperties>
</file>