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301" r:id="rId3"/>
    <p:sldId id="273" r:id="rId4"/>
    <p:sldId id="299" r:id="rId5"/>
    <p:sldId id="300" r:id="rId6"/>
    <p:sldId id="303" r:id="rId7"/>
    <p:sldId id="319" r:id="rId8"/>
    <p:sldId id="320" r:id="rId9"/>
    <p:sldId id="302" r:id="rId10"/>
    <p:sldId id="310" r:id="rId11"/>
    <p:sldId id="312" r:id="rId12"/>
    <p:sldId id="311" r:id="rId13"/>
    <p:sldId id="313" r:id="rId14"/>
    <p:sldId id="314" r:id="rId15"/>
    <p:sldId id="315" r:id="rId16"/>
    <p:sldId id="317" r:id="rId17"/>
    <p:sldId id="318" r:id="rId18"/>
    <p:sldId id="316" r:id="rId19"/>
    <p:sldId id="298" r:id="rId20"/>
    <p:sldId id="274" r:id="rId21"/>
    <p:sldId id="259" r:id="rId22"/>
    <p:sldId id="257" r:id="rId23"/>
    <p:sldId id="260" r:id="rId24"/>
    <p:sldId id="261" r:id="rId25"/>
    <p:sldId id="264" r:id="rId26"/>
    <p:sldId id="278" r:id="rId27"/>
    <p:sldId id="263" r:id="rId28"/>
    <p:sldId id="262" r:id="rId29"/>
    <p:sldId id="265" r:id="rId30"/>
    <p:sldId id="276" r:id="rId31"/>
    <p:sldId id="267" r:id="rId32"/>
    <p:sldId id="277" r:id="rId33"/>
    <p:sldId id="275" r:id="rId34"/>
    <p:sldId id="268" r:id="rId35"/>
    <p:sldId id="279" r:id="rId36"/>
    <p:sldId id="280" r:id="rId37"/>
    <p:sldId id="285" r:id="rId38"/>
    <p:sldId id="281" r:id="rId39"/>
    <p:sldId id="282" r:id="rId40"/>
    <p:sldId id="271" r:id="rId41"/>
    <p:sldId id="269" r:id="rId42"/>
    <p:sldId id="284" r:id="rId43"/>
    <p:sldId id="266" r:id="rId44"/>
    <p:sldId id="272" r:id="rId45"/>
    <p:sldId id="283" r:id="rId46"/>
    <p:sldId id="286" r:id="rId47"/>
    <p:sldId id="287" r:id="rId48"/>
    <p:sldId id="293" r:id="rId49"/>
    <p:sldId id="292" r:id="rId50"/>
    <p:sldId id="307" r:id="rId51"/>
    <p:sldId id="308" r:id="rId52"/>
    <p:sldId id="309" r:id="rId53"/>
    <p:sldId id="290" r:id="rId54"/>
    <p:sldId id="291" r:id="rId55"/>
    <p:sldId id="294" r:id="rId56"/>
    <p:sldId id="295" r:id="rId57"/>
    <p:sldId id="296" r:id="rId58"/>
    <p:sldId id="297"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12" d="100"/>
          <a:sy n="112" d="100"/>
        </p:scale>
        <p:origin x="-880" y="-2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D44911-AD78-E840-A9B8-18F8CDEEC7A4}" type="datetimeFigureOut">
              <a:rPr lang="en-US" smtClean="0"/>
              <a:t>17-05-12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A380EF-706E-B745-8417-8A770F423CF6}" type="slidenum">
              <a:rPr lang="en-US" smtClean="0"/>
              <a:t>‹#›</a:t>
            </a:fld>
            <a:endParaRPr lang="en-US"/>
          </a:p>
        </p:txBody>
      </p:sp>
    </p:spTree>
    <p:extLst>
      <p:ext uri="{BB962C8B-B14F-4D97-AF65-F5344CB8AC3E}">
        <p14:creationId xmlns:p14="http://schemas.microsoft.com/office/powerpoint/2010/main" val="1508024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www.country-magazine.com</a:t>
            </a:r>
            <a:r>
              <a:rPr lang="en-US" dirty="0" smtClean="0"/>
              <a:t>/</a:t>
            </a:r>
            <a:r>
              <a:rPr lang="en-US" dirty="0" err="1" smtClean="0"/>
              <a:t>wp</a:t>
            </a:r>
            <a:r>
              <a:rPr lang="en-US" dirty="0" smtClean="0"/>
              <a:t>-content/uploads/2013/07/</a:t>
            </a:r>
            <a:r>
              <a:rPr lang="en-US" dirty="0" err="1" smtClean="0"/>
              <a:t>Barley_Barn.jpg</a:t>
            </a:r>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1</a:t>
            </a:fld>
            <a:endParaRPr lang="en-US"/>
          </a:p>
        </p:txBody>
      </p:sp>
    </p:spTree>
    <p:extLst>
      <p:ext uri="{BB962C8B-B14F-4D97-AF65-F5344CB8AC3E}">
        <p14:creationId xmlns:p14="http://schemas.microsoft.com/office/powerpoint/2010/main" val="2745023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www.country-magazine.com</a:t>
            </a:r>
            <a:r>
              <a:rPr lang="en-US" dirty="0" smtClean="0"/>
              <a:t>/</a:t>
            </a:r>
            <a:r>
              <a:rPr lang="en-US" dirty="0" err="1" smtClean="0"/>
              <a:t>wp</a:t>
            </a:r>
            <a:r>
              <a:rPr lang="en-US" dirty="0" smtClean="0"/>
              <a:t>-content/uploads/2013/07/</a:t>
            </a:r>
            <a:r>
              <a:rPr lang="en-US" dirty="0" err="1" smtClean="0"/>
              <a:t>Barley_Barn.jpg</a:t>
            </a:r>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20</a:t>
            </a:fld>
            <a:endParaRPr lang="en-US"/>
          </a:p>
        </p:txBody>
      </p:sp>
    </p:spTree>
    <p:extLst>
      <p:ext uri="{BB962C8B-B14F-4D97-AF65-F5344CB8AC3E}">
        <p14:creationId xmlns:p14="http://schemas.microsoft.com/office/powerpoint/2010/main" val="2745023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www.wediscovercanada.ca</a:t>
            </a:r>
            <a:r>
              <a:rPr lang="en-US" dirty="0" smtClean="0"/>
              <a:t>/</a:t>
            </a:r>
            <a:r>
              <a:rPr lang="en-US" dirty="0" err="1" smtClean="0"/>
              <a:t>img</a:t>
            </a:r>
            <a:r>
              <a:rPr lang="en-US" dirty="0" smtClean="0"/>
              <a:t>/</a:t>
            </a:r>
            <a:r>
              <a:rPr lang="en-US" dirty="0" err="1" smtClean="0"/>
              <a:t>beach_pei.jpg</a:t>
            </a:r>
            <a:r>
              <a:rPr lang="en-US" dirty="0" smtClean="0"/>
              <a:t> Prince</a:t>
            </a:r>
            <a:r>
              <a:rPr lang="en-US" baseline="0" dirty="0" smtClean="0"/>
              <a:t> Edward Island</a:t>
            </a:r>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22</a:t>
            </a:fld>
            <a:endParaRPr lang="en-US"/>
          </a:p>
        </p:txBody>
      </p:sp>
    </p:spTree>
    <p:extLst>
      <p:ext uri="{BB962C8B-B14F-4D97-AF65-F5344CB8AC3E}">
        <p14:creationId xmlns:p14="http://schemas.microsoft.com/office/powerpoint/2010/main" val="1756198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Property of https://3d-avatar-store.com/sites/default/files/images/StarTrekAvatar3.jpg</a:t>
            </a:r>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24</a:t>
            </a:fld>
            <a:endParaRPr lang="en-US"/>
          </a:p>
        </p:txBody>
      </p:sp>
    </p:spTree>
    <p:extLst>
      <p:ext uri="{BB962C8B-B14F-4D97-AF65-F5344CB8AC3E}">
        <p14:creationId xmlns:p14="http://schemas.microsoft.com/office/powerpoint/2010/main" val="1663545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Property of https://3d-avatar-store.com/sites/default/files/images/StarTrekAvatar3.jpg</a:t>
            </a:r>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25</a:t>
            </a:fld>
            <a:endParaRPr lang="en-US"/>
          </a:p>
        </p:txBody>
      </p:sp>
    </p:spTree>
    <p:extLst>
      <p:ext uri="{BB962C8B-B14F-4D97-AF65-F5344CB8AC3E}">
        <p14:creationId xmlns:p14="http://schemas.microsoft.com/office/powerpoint/2010/main" val="1663545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Property of https://3d-avatar-store.com/sites/default/files/images/StarTrekAvatar3.jpg</a:t>
            </a:r>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26</a:t>
            </a:fld>
            <a:endParaRPr lang="en-US"/>
          </a:p>
        </p:txBody>
      </p:sp>
    </p:spTree>
    <p:extLst>
      <p:ext uri="{BB962C8B-B14F-4D97-AF65-F5344CB8AC3E}">
        <p14:creationId xmlns:p14="http://schemas.microsoft.com/office/powerpoint/2010/main" val="1663545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Property of https://3d-avatar-store.com/sites/default/files/images/StarTrekAvatar3.jpg</a:t>
            </a:r>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27</a:t>
            </a:fld>
            <a:endParaRPr lang="en-US"/>
          </a:p>
        </p:txBody>
      </p:sp>
    </p:spTree>
    <p:extLst>
      <p:ext uri="{BB962C8B-B14F-4D97-AF65-F5344CB8AC3E}">
        <p14:creationId xmlns:p14="http://schemas.microsoft.com/office/powerpoint/2010/main" val="1663545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 activity demonstrated the</a:t>
            </a:r>
            <a:r>
              <a:rPr lang="en-US" baseline="0" dirty="0" smtClean="0"/>
              <a:t> importance of visual literacy – comic books, graphic novels online advertising all sophisticated ways of </a:t>
            </a:r>
            <a:r>
              <a:rPr lang="en-US" baseline="0" dirty="0" err="1" smtClean="0"/>
              <a:t>communicting</a:t>
            </a:r>
            <a:r>
              <a:rPr lang="en-US" baseline="0" dirty="0" smtClean="0"/>
              <a:t> .  Also </a:t>
            </a:r>
            <a:r>
              <a:rPr lang="en-US" baseline="0" dirty="0" err="1" smtClean="0"/>
              <a:t>muluplways</a:t>
            </a:r>
            <a:r>
              <a:rPr lang="en-US" baseline="0" dirty="0" smtClean="0"/>
              <a:t> </a:t>
            </a:r>
            <a:r>
              <a:rPr lang="en-US" baseline="0" dirty="0" err="1" smtClean="0"/>
              <a:t>fo</a:t>
            </a:r>
            <a:r>
              <a:rPr lang="en-US" baseline="0" dirty="0" smtClean="0"/>
              <a:t> knowing, means the curriculum is very individualized</a:t>
            </a:r>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32</a:t>
            </a:fld>
            <a:endParaRPr lang="en-US"/>
          </a:p>
        </p:txBody>
      </p:sp>
    </p:spTree>
    <p:extLst>
      <p:ext uri="{BB962C8B-B14F-4D97-AF65-F5344CB8AC3E}">
        <p14:creationId xmlns:p14="http://schemas.microsoft.com/office/powerpoint/2010/main" val="932209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Saskatchewan</a:t>
            </a:r>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40</a:t>
            </a:fld>
            <a:endParaRPr lang="en-US"/>
          </a:p>
        </p:txBody>
      </p:sp>
    </p:spTree>
    <p:extLst>
      <p:ext uri="{BB962C8B-B14F-4D97-AF65-F5344CB8AC3E}">
        <p14:creationId xmlns:p14="http://schemas.microsoft.com/office/powerpoint/2010/main" val="3674923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42</a:t>
            </a:fld>
            <a:endParaRPr lang="en-US"/>
          </a:p>
        </p:txBody>
      </p:sp>
    </p:spTree>
    <p:extLst>
      <p:ext uri="{BB962C8B-B14F-4D97-AF65-F5344CB8AC3E}">
        <p14:creationId xmlns:p14="http://schemas.microsoft.com/office/powerpoint/2010/main" val="932209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blog.caasco.com</a:t>
            </a:r>
            <a:r>
              <a:rPr lang="en-US" dirty="0" smtClean="0"/>
              <a:t>/</a:t>
            </a:r>
            <a:r>
              <a:rPr lang="en-US" dirty="0" err="1" smtClean="0"/>
              <a:t>wp</a:t>
            </a:r>
            <a:r>
              <a:rPr lang="en-US" dirty="0" smtClean="0"/>
              <a:t>-content/uploads/2013/06/Killarney-Provincial-Park-</a:t>
            </a:r>
            <a:r>
              <a:rPr lang="en-US" dirty="0" err="1" smtClean="0"/>
              <a:t>Ontario.jpg</a:t>
            </a:r>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43</a:t>
            </a:fld>
            <a:endParaRPr lang="en-US"/>
          </a:p>
        </p:txBody>
      </p:sp>
    </p:spTree>
    <p:extLst>
      <p:ext uri="{BB962C8B-B14F-4D97-AF65-F5344CB8AC3E}">
        <p14:creationId xmlns:p14="http://schemas.microsoft.com/office/powerpoint/2010/main" val="310130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www.country-magazine.com</a:t>
            </a:r>
            <a:r>
              <a:rPr lang="en-US" dirty="0" smtClean="0"/>
              <a:t>/</a:t>
            </a:r>
            <a:r>
              <a:rPr lang="en-US" dirty="0" err="1" smtClean="0"/>
              <a:t>wp</a:t>
            </a:r>
            <a:r>
              <a:rPr lang="en-US" dirty="0" smtClean="0"/>
              <a:t>-content/uploads/2013/07/</a:t>
            </a:r>
            <a:r>
              <a:rPr lang="en-US" dirty="0" err="1" smtClean="0"/>
              <a:t>Barley_Barn.jpg</a:t>
            </a:r>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2</a:t>
            </a:fld>
            <a:endParaRPr lang="en-US"/>
          </a:p>
        </p:txBody>
      </p:sp>
    </p:spTree>
    <p:extLst>
      <p:ext uri="{BB962C8B-B14F-4D97-AF65-F5344CB8AC3E}">
        <p14:creationId xmlns:p14="http://schemas.microsoft.com/office/powerpoint/2010/main" val="2745023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images.trvl-media.com</a:t>
            </a:r>
            <a:r>
              <a:rPr lang="en-US" dirty="0" smtClean="0"/>
              <a:t>/media/content/shared/images/</a:t>
            </a:r>
            <a:r>
              <a:rPr lang="en-US" dirty="0" err="1" smtClean="0"/>
              <a:t>travelguides</a:t>
            </a:r>
            <a:r>
              <a:rPr lang="en-US" dirty="0" smtClean="0"/>
              <a:t>/destination/180017/Quebec-City-48987.jpg</a:t>
            </a:r>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48</a:t>
            </a:fld>
            <a:endParaRPr lang="en-US"/>
          </a:p>
        </p:txBody>
      </p:sp>
    </p:spTree>
    <p:extLst>
      <p:ext uri="{BB962C8B-B14F-4D97-AF65-F5344CB8AC3E}">
        <p14:creationId xmlns:p14="http://schemas.microsoft.com/office/powerpoint/2010/main" val="2795281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Personal and social competency encompasses the abilities students need to thrive as individuals, to understand and care about themselves and others, and to find and achieve their purposes in the world.</a:t>
            </a:r>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54</a:t>
            </a:fld>
            <a:endParaRPr lang="en-US"/>
          </a:p>
        </p:txBody>
      </p:sp>
    </p:spTree>
    <p:extLst>
      <p:ext uri="{BB962C8B-B14F-4D97-AF65-F5344CB8AC3E}">
        <p14:creationId xmlns:p14="http://schemas.microsoft.com/office/powerpoint/2010/main" val="932209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Personal and social competency encompasses the abilities students need to thrive as individuals, to understand and care about themselves and others, and to find and achieve their purposes in the world.</a:t>
            </a:r>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55</a:t>
            </a:fld>
            <a:endParaRPr lang="en-US"/>
          </a:p>
        </p:txBody>
      </p:sp>
    </p:spTree>
    <p:extLst>
      <p:ext uri="{BB962C8B-B14F-4D97-AF65-F5344CB8AC3E}">
        <p14:creationId xmlns:p14="http://schemas.microsoft.com/office/powerpoint/2010/main" val="932209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images.trvl-media.com</a:t>
            </a:r>
            <a:r>
              <a:rPr lang="en-US" dirty="0" smtClean="0"/>
              <a:t>/media/content/shared/images/</a:t>
            </a:r>
            <a:r>
              <a:rPr lang="en-US" dirty="0" err="1" smtClean="0"/>
              <a:t>travelguides</a:t>
            </a:r>
            <a:r>
              <a:rPr lang="en-US" dirty="0" smtClean="0"/>
              <a:t>/destination/180017/Quebec-City-48987.jpg</a:t>
            </a:r>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56</a:t>
            </a:fld>
            <a:endParaRPr lang="en-US"/>
          </a:p>
        </p:txBody>
      </p:sp>
    </p:spTree>
    <p:extLst>
      <p:ext uri="{BB962C8B-B14F-4D97-AF65-F5344CB8AC3E}">
        <p14:creationId xmlns:p14="http://schemas.microsoft.com/office/powerpoint/2010/main" val="2795281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largest country in the world</a:t>
            </a:r>
            <a:r>
              <a:rPr lang="en-US" baseline="0" dirty="0" smtClean="0"/>
              <a:t> 10,000 </a:t>
            </a:r>
            <a:r>
              <a:rPr lang="en-US" baseline="0" dirty="0" err="1" smtClean="0"/>
              <a:t>sq</a:t>
            </a:r>
            <a:r>
              <a:rPr lang="en-US" baseline="0" dirty="0" smtClean="0"/>
              <a:t> </a:t>
            </a:r>
            <a:r>
              <a:rPr lang="en-US" baseline="0" dirty="0" err="1" smtClean="0"/>
              <a:t>kilomters</a:t>
            </a:r>
            <a:endParaRPr lang="en-US" dirty="0" smtClean="0"/>
          </a:p>
          <a:p>
            <a:r>
              <a:rPr lang="en-US" baseline="0" dirty="0" smtClean="0"/>
              <a:t>5,000 km (3200 miles) from coast to coast and from us border to </a:t>
            </a:r>
          </a:p>
          <a:p>
            <a:r>
              <a:rPr lang="en-US" baseline="0" dirty="0" smtClean="0"/>
              <a:t>4600 km (3000 miles) from north to south</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10 hours to fly across Canada</a:t>
            </a:r>
            <a:r>
              <a:rPr lang="en-US" baseline="0" dirty="0" smtClean="0"/>
              <a:t> 3 or 4 more hours than flying from Mexico to Vancouver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Each province has its own education system and although they are similar in many ways they are also different. It would take a whole course to cover the different education systems in Canada.</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3</a:t>
            </a:fld>
            <a:endParaRPr lang="en-US"/>
          </a:p>
        </p:txBody>
      </p:sp>
    </p:spTree>
    <p:extLst>
      <p:ext uri="{BB962C8B-B14F-4D97-AF65-F5344CB8AC3E}">
        <p14:creationId xmlns:p14="http://schemas.microsoft.com/office/powerpoint/2010/main" val="3466967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largest country in the world</a:t>
            </a:r>
            <a:r>
              <a:rPr lang="en-US" baseline="0" dirty="0" smtClean="0"/>
              <a:t> 10,000 </a:t>
            </a:r>
            <a:r>
              <a:rPr lang="en-US" baseline="0" dirty="0" err="1" smtClean="0"/>
              <a:t>sq</a:t>
            </a:r>
            <a:r>
              <a:rPr lang="en-US" baseline="0" dirty="0" smtClean="0"/>
              <a:t> </a:t>
            </a:r>
            <a:r>
              <a:rPr lang="en-US" baseline="0" dirty="0" err="1" smtClean="0"/>
              <a:t>kilomters</a:t>
            </a:r>
            <a:endParaRPr lang="en-US" dirty="0" smtClean="0"/>
          </a:p>
          <a:p>
            <a:r>
              <a:rPr lang="en-US" baseline="0" dirty="0" smtClean="0"/>
              <a:t>5,000 km (3200 miles) from coast to coast and from us border to </a:t>
            </a:r>
          </a:p>
          <a:p>
            <a:r>
              <a:rPr lang="en-US" baseline="0" dirty="0" smtClean="0"/>
              <a:t>4600 km (3000 miles) from north to south</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4</a:t>
            </a:fld>
            <a:endParaRPr lang="en-US"/>
          </a:p>
        </p:txBody>
      </p:sp>
    </p:spTree>
    <p:extLst>
      <p:ext uri="{BB962C8B-B14F-4D97-AF65-F5344CB8AC3E}">
        <p14:creationId xmlns:p14="http://schemas.microsoft.com/office/powerpoint/2010/main" val="3466967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10 hours to fly across Canada</a:t>
            </a:r>
            <a:r>
              <a:rPr lang="en-US" baseline="0" dirty="0" smtClean="0"/>
              <a:t> 3 or 4 more hours than flying from Mexico to Vancouver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Each province has its own education system and although they are similar in many ways they are also different. It would take a whole course to cover the different education systems in Canada.</a:t>
            </a:r>
          </a:p>
          <a:p>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5</a:t>
            </a:fld>
            <a:endParaRPr lang="en-US"/>
          </a:p>
        </p:txBody>
      </p:sp>
    </p:spTree>
    <p:extLst>
      <p:ext uri="{BB962C8B-B14F-4D97-AF65-F5344CB8AC3E}">
        <p14:creationId xmlns:p14="http://schemas.microsoft.com/office/powerpoint/2010/main" val="1380704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Canada 278 </a:t>
            </a:r>
            <a:r>
              <a:rPr lang="en-US" dirty="0" err="1" smtClean="0"/>
              <a:t>tim</a:t>
            </a:r>
            <a:r>
              <a:rPr lang="en-US" dirty="0" smtClean="0"/>
              <a:t> </a:t>
            </a:r>
            <a:r>
              <a:rPr lang="en-US" dirty="0" err="1" smtClean="0"/>
              <a:t>es</a:t>
            </a:r>
            <a:r>
              <a:rPr lang="en-US" dirty="0" smtClean="0"/>
              <a:t> </a:t>
            </a:r>
            <a:r>
              <a:rPr lang="en-US" dirty="0" err="1" smtClean="0"/>
              <a:t>igger</a:t>
            </a:r>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6</a:t>
            </a:fld>
            <a:endParaRPr lang="en-US"/>
          </a:p>
        </p:txBody>
      </p:sp>
    </p:spTree>
    <p:extLst>
      <p:ext uri="{BB962C8B-B14F-4D97-AF65-F5344CB8AC3E}">
        <p14:creationId xmlns:p14="http://schemas.microsoft.com/office/powerpoint/2010/main" val="2104559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10 provinces and 3 </a:t>
            </a:r>
            <a:r>
              <a:rPr lang="en-US" baseline="0" dirty="0" err="1" smtClean="0"/>
              <a:t>territiries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Each province has its own education system and although they are similar in many ways they are also different. It would take a whole course to cover the different education systems in Canada.</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9</a:t>
            </a:fld>
            <a:endParaRPr lang="en-US"/>
          </a:p>
        </p:txBody>
      </p:sp>
    </p:spTree>
    <p:extLst>
      <p:ext uri="{BB962C8B-B14F-4D97-AF65-F5344CB8AC3E}">
        <p14:creationId xmlns:p14="http://schemas.microsoft.com/office/powerpoint/2010/main" val="3466967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atin typeface="Times New Roman" charset="0"/>
                <a:ea typeface="MS PGothic" charset="0"/>
              </a:rPr>
              <a:t>10 week practicum </a:t>
            </a:r>
          </a:p>
          <a:p>
            <a:pPr marL="171450" indent="-171450">
              <a:buFontTx/>
              <a:buChar char="•"/>
            </a:pPr>
            <a:r>
              <a:rPr lang="en-US">
                <a:latin typeface="Times New Roman" charset="0"/>
                <a:ea typeface="MS PGothic" charset="0"/>
              </a:rPr>
              <a:t>Take what you’ve learned at UBC and actively integrate/apply in classrooms in the school</a:t>
            </a:r>
          </a:p>
          <a:p>
            <a:pPr marL="171450" indent="-171450">
              <a:buFontTx/>
              <a:buChar char="•"/>
            </a:pPr>
            <a:r>
              <a:rPr lang="en-US">
                <a:latin typeface="Times New Roman" charset="0"/>
                <a:ea typeface="MS PGothic" charset="0"/>
              </a:rPr>
              <a:t>Gradual process from one day a week, to two week practicum in late fall, to 10 week practicum gradually move towards 80%</a:t>
            </a:r>
          </a:p>
          <a:p>
            <a:pPr marL="171450" indent="-171450">
              <a:buFontTx/>
              <a:buChar char="•"/>
            </a:pPr>
            <a:r>
              <a:rPr lang="en-US">
                <a:latin typeface="Times New Roman" charset="0"/>
                <a:ea typeface="MS PGothic" charset="0"/>
              </a:rPr>
              <a:t>All done with support of classroom teacher, a UBC FA, and your peers.</a:t>
            </a:r>
          </a:p>
          <a:p>
            <a:pPr marL="171450" indent="-171450">
              <a:buFontTx/>
              <a:buChar char="•"/>
            </a:pPr>
            <a:r>
              <a:rPr lang="en-US">
                <a:latin typeface="Times New Roman" charset="0"/>
                <a:ea typeface="MS PGothic" charset="0"/>
              </a:rPr>
              <a:t>(picture on right: teacher candidate demonstrates what they have learned about the gradual release of responsibility in their BED program, by encouraging students to take more control of their own learning).</a:t>
            </a: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3030692-00D5-EE40-B142-FD4464E8A705}" type="slidenum">
              <a:rPr lang="en-US" sz="1200"/>
              <a:pPr/>
              <a:t>17</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essence, this presentation will only be </a:t>
            </a:r>
            <a:r>
              <a:rPr lang="en-US" dirty="0" err="1" smtClean="0"/>
              <a:t>aroudn</a:t>
            </a:r>
            <a:r>
              <a:rPr lang="en-US" dirty="0" smtClean="0"/>
              <a:t> BC’s education system</a:t>
            </a:r>
          </a:p>
          <a:p>
            <a:endParaRPr lang="en-US" dirty="0" smtClean="0"/>
          </a:p>
          <a:p>
            <a:r>
              <a:rPr lang="en-US" dirty="0" smtClean="0"/>
              <a:t>http://</a:t>
            </a:r>
            <a:r>
              <a:rPr lang="en-US" dirty="0" err="1" smtClean="0"/>
              <a:t>www.country-magazine.com</a:t>
            </a:r>
            <a:r>
              <a:rPr lang="en-US" dirty="0" smtClean="0"/>
              <a:t>/</a:t>
            </a:r>
            <a:r>
              <a:rPr lang="en-US" dirty="0" err="1" smtClean="0"/>
              <a:t>wp</a:t>
            </a:r>
            <a:r>
              <a:rPr lang="en-US" dirty="0" smtClean="0"/>
              <a:t>-content/uploads/2013/07/</a:t>
            </a:r>
            <a:r>
              <a:rPr lang="en-US" dirty="0" err="1" smtClean="0"/>
              <a:t>Barley_Barn.jpg</a:t>
            </a:r>
            <a:endParaRPr lang="en-US" dirty="0"/>
          </a:p>
        </p:txBody>
      </p:sp>
      <p:sp>
        <p:nvSpPr>
          <p:cNvPr id="4" name="Slide Number Placeholder 3"/>
          <p:cNvSpPr>
            <a:spLocks noGrp="1"/>
          </p:cNvSpPr>
          <p:nvPr>
            <p:ph type="sldNum" sz="quarter" idx="10"/>
          </p:nvPr>
        </p:nvSpPr>
        <p:spPr/>
        <p:txBody>
          <a:bodyPr/>
          <a:lstStyle/>
          <a:p>
            <a:fld id="{1AA380EF-706E-B745-8417-8A770F423CF6}" type="slidenum">
              <a:rPr lang="en-US" smtClean="0"/>
              <a:t>19</a:t>
            </a:fld>
            <a:endParaRPr lang="en-US"/>
          </a:p>
        </p:txBody>
      </p:sp>
    </p:spTree>
    <p:extLst>
      <p:ext uri="{BB962C8B-B14F-4D97-AF65-F5344CB8AC3E}">
        <p14:creationId xmlns:p14="http://schemas.microsoft.com/office/powerpoint/2010/main" val="2745023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BA8EF5BC-1D20-CA40-B8B6-15071EDE8425}" type="datetimeFigureOut">
              <a:rPr lang="en-US" smtClean="0"/>
              <a:t>17-05-12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E216D-C597-144F-A607-A023759C73B6}" type="slidenum">
              <a:rPr lang="en-US" smtClean="0"/>
              <a:t>‹#›</a:t>
            </a:fld>
            <a:endParaRPr lang="en-US"/>
          </a:p>
        </p:txBody>
      </p:sp>
    </p:spTree>
    <p:extLst>
      <p:ext uri="{BB962C8B-B14F-4D97-AF65-F5344CB8AC3E}">
        <p14:creationId xmlns:p14="http://schemas.microsoft.com/office/powerpoint/2010/main" val="987292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BA8EF5BC-1D20-CA40-B8B6-15071EDE8425}" type="datetimeFigureOut">
              <a:rPr lang="en-US" smtClean="0"/>
              <a:t>17-05-12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E216D-C597-144F-A607-A023759C73B6}" type="slidenum">
              <a:rPr lang="en-US" smtClean="0"/>
              <a:t>‹#›</a:t>
            </a:fld>
            <a:endParaRPr lang="en-US"/>
          </a:p>
        </p:txBody>
      </p:sp>
    </p:spTree>
    <p:extLst>
      <p:ext uri="{BB962C8B-B14F-4D97-AF65-F5344CB8AC3E}">
        <p14:creationId xmlns:p14="http://schemas.microsoft.com/office/powerpoint/2010/main" val="1664886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BA8EF5BC-1D20-CA40-B8B6-15071EDE8425}" type="datetimeFigureOut">
              <a:rPr lang="en-US" smtClean="0"/>
              <a:t>17-05-12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E216D-C597-144F-A607-A023759C73B6}" type="slidenum">
              <a:rPr lang="en-US" smtClean="0"/>
              <a:t>‹#›</a:t>
            </a:fld>
            <a:endParaRPr lang="en-US"/>
          </a:p>
        </p:txBody>
      </p:sp>
    </p:spTree>
    <p:extLst>
      <p:ext uri="{BB962C8B-B14F-4D97-AF65-F5344CB8AC3E}">
        <p14:creationId xmlns:p14="http://schemas.microsoft.com/office/powerpoint/2010/main" val="1058100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BA8EF5BC-1D20-CA40-B8B6-15071EDE8425}" type="datetimeFigureOut">
              <a:rPr lang="en-US" smtClean="0"/>
              <a:t>17-05-12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E216D-C597-144F-A607-A023759C73B6}" type="slidenum">
              <a:rPr lang="en-US" smtClean="0"/>
              <a:t>‹#›</a:t>
            </a:fld>
            <a:endParaRPr lang="en-US"/>
          </a:p>
        </p:txBody>
      </p:sp>
    </p:spTree>
    <p:extLst>
      <p:ext uri="{BB962C8B-B14F-4D97-AF65-F5344CB8AC3E}">
        <p14:creationId xmlns:p14="http://schemas.microsoft.com/office/powerpoint/2010/main" val="1292887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BA8EF5BC-1D20-CA40-B8B6-15071EDE8425}" type="datetimeFigureOut">
              <a:rPr lang="en-US" smtClean="0"/>
              <a:t>17-05-12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8E216D-C597-144F-A607-A023759C73B6}" type="slidenum">
              <a:rPr lang="en-US" smtClean="0"/>
              <a:t>‹#›</a:t>
            </a:fld>
            <a:endParaRPr lang="en-US"/>
          </a:p>
        </p:txBody>
      </p:sp>
    </p:spTree>
    <p:extLst>
      <p:ext uri="{BB962C8B-B14F-4D97-AF65-F5344CB8AC3E}">
        <p14:creationId xmlns:p14="http://schemas.microsoft.com/office/powerpoint/2010/main" val="213143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BA8EF5BC-1D20-CA40-B8B6-15071EDE8425}" type="datetimeFigureOut">
              <a:rPr lang="en-US" smtClean="0"/>
              <a:t>17-05-12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E216D-C597-144F-A607-A023759C73B6}" type="slidenum">
              <a:rPr lang="en-US" smtClean="0"/>
              <a:t>‹#›</a:t>
            </a:fld>
            <a:endParaRPr lang="en-US"/>
          </a:p>
        </p:txBody>
      </p:sp>
    </p:spTree>
    <p:extLst>
      <p:ext uri="{BB962C8B-B14F-4D97-AF65-F5344CB8AC3E}">
        <p14:creationId xmlns:p14="http://schemas.microsoft.com/office/powerpoint/2010/main" val="2328345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BA8EF5BC-1D20-CA40-B8B6-15071EDE8425}" type="datetimeFigureOut">
              <a:rPr lang="en-US" smtClean="0"/>
              <a:t>17-05-12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8E216D-C597-144F-A607-A023759C73B6}" type="slidenum">
              <a:rPr lang="en-US" smtClean="0"/>
              <a:t>‹#›</a:t>
            </a:fld>
            <a:endParaRPr lang="en-US"/>
          </a:p>
        </p:txBody>
      </p:sp>
    </p:spTree>
    <p:extLst>
      <p:ext uri="{BB962C8B-B14F-4D97-AF65-F5344CB8AC3E}">
        <p14:creationId xmlns:p14="http://schemas.microsoft.com/office/powerpoint/2010/main" val="677063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BA8EF5BC-1D20-CA40-B8B6-15071EDE8425}" type="datetimeFigureOut">
              <a:rPr lang="en-US" smtClean="0"/>
              <a:t>17-05-12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8E216D-C597-144F-A607-A023759C73B6}" type="slidenum">
              <a:rPr lang="en-US" smtClean="0"/>
              <a:t>‹#›</a:t>
            </a:fld>
            <a:endParaRPr lang="en-US"/>
          </a:p>
        </p:txBody>
      </p:sp>
    </p:spTree>
    <p:extLst>
      <p:ext uri="{BB962C8B-B14F-4D97-AF65-F5344CB8AC3E}">
        <p14:creationId xmlns:p14="http://schemas.microsoft.com/office/powerpoint/2010/main" val="298624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EF5BC-1D20-CA40-B8B6-15071EDE8425}" type="datetimeFigureOut">
              <a:rPr lang="en-US" smtClean="0"/>
              <a:t>17-05-12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8E216D-C597-144F-A607-A023759C73B6}" type="slidenum">
              <a:rPr lang="en-US" smtClean="0"/>
              <a:t>‹#›</a:t>
            </a:fld>
            <a:endParaRPr lang="en-US"/>
          </a:p>
        </p:txBody>
      </p:sp>
    </p:spTree>
    <p:extLst>
      <p:ext uri="{BB962C8B-B14F-4D97-AF65-F5344CB8AC3E}">
        <p14:creationId xmlns:p14="http://schemas.microsoft.com/office/powerpoint/2010/main" val="398567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BA8EF5BC-1D20-CA40-B8B6-15071EDE8425}" type="datetimeFigureOut">
              <a:rPr lang="en-US" smtClean="0"/>
              <a:t>17-05-12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E216D-C597-144F-A607-A023759C73B6}" type="slidenum">
              <a:rPr lang="en-US" smtClean="0"/>
              <a:t>‹#›</a:t>
            </a:fld>
            <a:endParaRPr lang="en-US"/>
          </a:p>
        </p:txBody>
      </p:sp>
    </p:spTree>
    <p:extLst>
      <p:ext uri="{BB962C8B-B14F-4D97-AF65-F5344CB8AC3E}">
        <p14:creationId xmlns:p14="http://schemas.microsoft.com/office/powerpoint/2010/main" val="630749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BA8EF5BC-1D20-CA40-B8B6-15071EDE8425}" type="datetimeFigureOut">
              <a:rPr lang="en-US" smtClean="0"/>
              <a:t>17-05-12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8E216D-C597-144F-A607-A023759C73B6}" type="slidenum">
              <a:rPr lang="en-US" smtClean="0"/>
              <a:t>‹#›</a:t>
            </a:fld>
            <a:endParaRPr lang="en-US"/>
          </a:p>
        </p:txBody>
      </p:sp>
    </p:spTree>
    <p:extLst>
      <p:ext uri="{BB962C8B-B14F-4D97-AF65-F5344CB8AC3E}">
        <p14:creationId xmlns:p14="http://schemas.microsoft.com/office/powerpoint/2010/main" val="28136526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EF5BC-1D20-CA40-B8B6-15071EDE8425}" type="datetimeFigureOut">
              <a:rPr lang="en-US" smtClean="0"/>
              <a:t>17-05-12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E216D-C597-144F-A607-A023759C73B6}" type="slidenum">
              <a:rPr lang="en-US" smtClean="0"/>
              <a:t>‹#›</a:t>
            </a:fld>
            <a:endParaRPr lang="en-US"/>
          </a:p>
        </p:txBody>
      </p:sp>
    </p:spTree>
    <p:extLst>
      <p:ext uri="{BB962C8B-B14F-4D97-AF65-F5344CB8AC3E}">
        <p14:creationId xmlns:p14="http://schemas.microsoft.com/office/powerpoint/2010/main" val="3280075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hyperlink" Target="https://youtu.be/m8UVAeYSaPQ"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5" Type="http://schemas.openxmlformats.org/officeDocument/2006/relationships/image" Target="../media/image25.jpeg"/><Relationship Id="rId6"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 Id="rId3"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1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regapodaca.com/resources/-portfolio/-prepres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hyperlink" Target="http://zapatopi.net/treeoctopus/" TargetMode="External"/><Relationship Id="rId4" Type="http://schemas.openxmlformats.org/officeDocument/2006/relationships/hyperlink" Target="http://www.rythospital.com" TargetMode="External"/><Relationship Id="rId5" Type="http://schemas.openxmlformats.org/officeDocument/2006/relationships/hyperlink" Target="http://www.hetracil.com" TargetMode="External"/><Relationship Id="rId6" Type="http://schemas.openxmlformats.org/officeDocument/2006/relationships/hyperlink" Target="http://www.clowndating.com" TargetMode="External"/><Relationship Id="rId7" Type="http://schemas.openxmlformats.org/officeDocument/2006/relationships/hyperlink" Target="http://whitehouse.org" TargetMode="External"/><Relationship Id="rId1" Type="http://schemas.openxmlformats.org/officeDocument/2006/relationships/slideLayout" Target="../slideLayouts/slideLayout2.xml"/><Relationship Id="rId2" Type="http://schemas.openxmlformats.org/officeDocument/2006/relationships/hyperlink" Target="http://www.dhmo.or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pembrokepublishers.com/data/ff/Online%20Critical%20Literacy.pdf" TargetMode="Externa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18.jpe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 Id="rId3" Type="http://schemas.openxmlformats.org/officeDocument/2006/relationships/image" Target="../media/image1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1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 Id="rId3" Type="http://schemas.openxmlformats.org/officeDocument/2006/relationships/image" Target="../media/image1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rley_Bar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6571" y="0"/>
            <a:ext cx="10972800" cy="6858000"/>
          </a:xfrm>
          <a:prstGeom prst="rect">
            <a:avLst/>
          </a:prstGeom>
        </p:spPr>
      </p:pic>
      <p:sp>
        <p:nvSpPr>
          <p:cNvPr id="2" name="Title 1"/>
          <p:cNvSpPr>
            <a:spLocks noGrp="1"/>
          </p:cNvSpPr>
          <p:nvPr>
            <p:ph type="ctrTitle"/>
          </p:nvPr>
        </p:nvSpPr>
        <p:spPr>
          <a:xfrm>
            <a:off x="-172962" y="745215"/>
            <a:ext cx="4261152" cy="1470025"/>
          </a:xfrm>
        </p:spPr>
        <p:txBody>
          <a:bodyPr/>
          <a:lstStyle/>
          <a:p>
            <a:r>
              <a:rPr lang="en-US" dirty="0" smtClean="0"/>
              <a:t>Education </a:t>
            </a:r>
            <a:br>
              <a:rPr lang="en-US" dirty="0" smtClean="0"/>
            </a:br>
            <a:r>
              <a:rPr lang="en-US" dirty="0" smtClean="0"/>
              <a:t>in Canada</a:t>
            </a:r>
            <a:endParaRPr lang="en-US" dirty="0"/>
          </a:p>
        </p:txBody>
      </p:sp>
      <p:sp>
        <p:nvSpPr>
          <p:cNvPr id="3" name="Subtitle 2"/>
          <p:cNvSpPr>
            <a:spLocks noGrp="1"/>
          </p:cNvSpPr>
          <p:nvPr>
            <p:ph type="subTitle" idx="1"/>
          </p:nvPr>
        </p:nvSpPr>
        <p:spPr>
          <a:xfrm>
            <a:off x="2743200" y="5270500"/>
            <a:ext cx="6400800" cy="1752600"/>
          </a:xfrm>
        </p:spPr>
        <p:txBody>
          <a:bodyPr>
            <a:normAutofit/>
          </a:bodyPr>
          <a:lstStyle/>
          <a:p>
            <a:pPr algn="r"/>
            <a:r>
              <a:rPr lang="en-US" sz="1800" b="1" dirty="0" smtClean="0">
                <a:solidFill>
                  <a:schemeClr val="tx1"/>
                </a:solidFill>
              </a:rPr>
              <a:t>Dr. </a:t>
            </a:r>
            <a:r>
              <a:rPr lang="en-US" sz="1800" b="1" dirty="0">
                <a:solidFill>
                  <a:schemeClr val="tx1"/>
                </a:solidFill>
              </a:rPr>
              <a:t>K</a:t>
            </a:r>
            <a:r>
              <a:rPr lang="en-US" sz="1800" b="1" dirty="0" smtClean="0">
                <a:solidFill>
                  <a:schemeClr val="tx1"/>
                </a:solidFill>
              </a:rPr>
              <a:t>eith McPherson</a:t>
            </a:r>
          </a:p>
          <a:p>
            <a:pPr algn="r"/>
            <a:r>
              <a:rPr lang="en-US" sz="1800" b="1" dirty="0" smtClean="0">
                <a:solidFill>
                  <a:schemeClr val="tx1"/>
                </a:solidFill>
              </a:rPr>
              <a:t>Teacher Education Office</a:t>
            </a:r>
          </a:p>
          <a:p>
            <a:pPr algn="r"/>
            <a:r>
              <a:rPr lang="en-US" sz="1800" b="1" dirty="0" smtClean="0">
                <a:solidFill>
                  <a:schemeClr val="tx1"/>
                </a:solidFill>
              </a:rPr>
              <a:t>University of BC</a:t>
            </a:r>
          </a:p>
          <a:p>
            <a:pPr algn="r"/>
            <a:r>
              <a:rPr lang="en-US" sz="1800" b="1" dirty="0" err="1">
                <a:solidFill>
                  <a:schemeClr val="tx1"/>
                </a:solidFill>
              </a:rPr>
              <a:t>k</a:t>
            </a:r>
            <a:r>
              <a:rPr lang="en-US" sz="1800" b="1" dirty="0" err="1" smtClean="0">
                <a:solidFill>
                  <a:schemeClr val="tx1"/>
                </a:solidFill>
              </a:rPr>
              <a:t>eith.mcpherson@ubc.ca</a:t>
            </a:r>
            <a:endParaRPr lang="en-US" sz="1800" b="1" dirty="0">
              <a:solidFill>
                <a:schemeClr val="tx1"/>
              </a:solidFill>
            </a:endParaRPr>
          </a:p>
        </p:txBody>
      </p:sp>
    </p:spTree>
    <p:extLst>
      <p:ext uri="{BB962C8B-B14F-4D97-AF65-F5344CB8AC3E}">
        <p14:creationId xmlns:p14="http://schemas.microsoft.com/office/powerpoint/2010/main" val="16773740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UBC is Largely Funded Provincially</a:t>
            </a:r>
            <a:endParaRPr lang="en-US" dirty="0"/>
          </a:p>
        </p:txBody>
      </p:sp>
      <p:pic>
        <p:nvPicPr>
          <p:cNvPr id="4" name="Picture 3" descr="ubcsma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49507"/>
            <a:ext cx="9144000" cy="3333750"/>
          </a:xfrm>
          <a:prstGeom prst="rect">
            <a:avLst/>
          </a:prstGeom>
        </p:spPr>
      </p:pic>
    </p:spTree>
    <p:extLst>
      <p:ext uri="{BB962C8B-B14F-4D97-AF65-F5344CB8AC3E}">
        <p14:creationId xmlns:p14="http://schemas.microsoft.com/office/powerpoint/2010/main" val="21431129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493"/>
            <a:ext cx="8229600" cy="1143000"/>
          </a:xfrm>
        </p:spPr>
        <p:txBody>
          <a:bodyPr/>
          <a:lstStyle/>
          <a:p>
            <a:r>
              <a:rPr lang="en-US" dirty="0" smtClean="0"/>
              <a:t>55,000 students</a:t>
            </a:r>
            <a:endParaRPr lang="en-US" dirty="0"/>
          </a:p>
        </p:txBody>
      </p:sp>
      <p:pic>
        <p:nvPicPr>
          <p:cNvPr id="3" name="Picture 2" descr="student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17638"/>
            <a:ext cx="9144000" cy="5247608"/>
          </a:xfrm>
          <a:prstGeom prst="rect">
            <a:avLst/>
          </a:prstGeom>
        </p:spPr>
      </p:pic>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21% International</a:t>
            </a:r>
            <a:endParaRPr lang="en-US" dirty="0"/>
          </a:p>
        </p:txBody>
      </p:sp>
    </p:spTree>
    <p:extLst>
      <p:ext uri="{BB962C8B-B14F-4D97-AF65-F5344CB8AC3E}">
        <p14:creationId xmlns:p14="http://schemas.microsoft.com/office/powerpoint/2010/main" val="1980170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u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89992" y="2126261"/>
            <a:ext cx="4096808" cy="3275708"/>
          </a:xfrm>
          <a:prstGeom prst="rect">
            <a:avLst/>
          </a:prstGeom>
        </p:spPr>
      </p:pic>
      <p:pic>
        <p:nvPicPr>
          <p:cNvPr id="14" name="Picture 13" descr="rain.jpg"/>
          <p:cNvPicPr>
            <a:picLocks noChangeAspect="1"/>
          </p:cNvPicPr>
          <p:nvPr/>
        </p:nvPicPr>
        <p:blipFill>
          <a:blip r:embed="rId3" cstate="screen">
            <a:alphaModFix amt="61000"/>
            <a:extLst>
              <a:ext uri="{28A0092B-C50C-407E-A947-70E740481C1C}">
                <a14:useLocalDpi xmlns:a14="http://schemas.microsoft.com/office/drawing/2010/main"/>
              </a:ext>
            </a:extLst>
          </a:blip>
          <a:stretch>
            <a:fillRect/>
          </a:stretch>
        </p:blipFill>
        <p:spPr>
          <a:xfrm>
            <a:off x="304766" y="2126261"/>
            <a:ext cx="4096808" cy="3277446"/>
          </a:xfrm>
          <a:prstGeom prst="rect">
            <a:avLst/>
          </a:prstGeom>
        </p:spPr>
      </p:pic>
      <p:sp>
        <p:nvSpPr>
          <p:cNvPr id="2" name="Title 1"/>
          <p:cNvSpPr>
            <a:spLocks noGrp="1"/>
          </p:cNvSpPr>
          <p:nvPr>
            <p:ph type="title"/>
          </p:nvPr>
        </p:nvSpPr>
        <p:spPr/>
        <p:txBody>
          <a:bodyPr/>
          <a:lstStyle/>
          <a:p>
            <a:r>
              <a:rPr lang="en-US" dirty="0" smtClean="0"/>
              <a:t>UBC has 2 sessions and 4 terms</a:t>
            </a:r>
            <a:endParaRPr lang="en-US" dirty="0"/>
          </a:p>
        </p:txBody>
      </p:sp>
      <p:sp>
        <p:nvSpPr>
          <p:cNvPr id="3" name="TextBox 2"/>
          <p:cNvSpPr txBox="1"/>
          <p:nvPr/>
        </p:nvSpPr>
        <p:spPr>
          <a:xfrm>
            <a:off x="850997" y="2262343"/>
            <a:ext cx="2988468" cy="646331"/>
          </a:xfrm>
          <a:prstGeom prst="rect">
            <a:avLst/>
          </a:prstGeom>
          <a:noFill/>
        </p:spPr>
        <p:txBody>
          <a:bodyPr wrap="none" rtlCol="0">
            <a:spAutoFit/>
          </a:bodyPr>
          <a:lstStyle/>
          <a:p>
            <a:r>
              <a:rPr lang="en-US" sz="3600" dirty="0" smtClean="0"/>
              <a:t>Winter Session</a:t>
            </a:r>
            <a:endParaRPr lang="en-US" sz="3600" dirty="0"/>
          </a:p>
        </p:txBody>
      </p:sp>
      <p:sp>
        <p:nvSpPr>
          <p:cNvPr id="5" name="TextBox 4"/>
          <p:cNvSpPr txBox="1"/>
          <p:nvPr/>
        </p:nvSpPr>
        <p:spPr>
          <a:xfrm>
            <a:off x="5037243" y="2262343"/>
            <a:ext cx="3266865" cy="646331"/>
          </a:xfrm>
          <a:prstGeom prst="rect">
            <a:avLst/>
          </a:prstGeom>
          <a:noFill/>
        </p:spPr>
        <p:txBody>
          <a:bodyPr wrap="none" rtlCol="0">
            <a:spAutoFit/>
          </a:bodyPr>
          <a:lstStyle/>
          <a:p>
            <a:r>
              <a:rPr lang="en-US" sz="3600" dirty="0" smtClean="0"/>
              <a:t>Summer </a:t>
            </a:r>
            <a:r>
              <a:rPr lang="en-US" sz="3600" dirty="0"/>
              <a:t>S</a:t>
            </a:r>
            <a:r>
              <a:rPr lang="en-US" sz="3600" dirty="0" smtClean="0"/>
              <a:t>ession</a:t>
            </a:r>
            <a:endParaRPr lang="en-US" sz="3600" dirty="0"/>
          </a:p>
        </p:txBody>
      </p:sp>
      <p:sp>
        <p:nvSpPr>
          <p:cNvPr id="6" name="TextBox 5"/>
          <p:cNvSpPr txBox="1"/>
          <p:nvPr/>
        </p:nvSpPr>
        <p:spPr>
          <a:xfrm>
            <a:off x="1170314" y="3509108"/>
            <a:ext cx="1009228" cy="646331"/>
          </a:xfrm>
          <a:prstGeom prst="rect">
            <a:avLst/>
          </a:prstGeom>
          <a:noFill/>
        </p:spPr>
        <p:txBody>
          <a:bodyPr wrap="square" rtlCol="0">
            <a:spAutoFit/>
          </a:bodyPr>
          <a:lstStyle/>
          <a:p>
            <a:r>
              <a:rPr lang="en-US" sz="3600" dirty="0" smtClean="0"/>
              <a:t>T1</a:t>
            </a:r>
            <a:endParaRPr lang="en-US" sz="3600" dirty="0"/>
          </a:p>
        </p:txBody>
      </p:sp>
      <p:sp>
        <p:nvSpPr>
          <p:cNvPr id="7" name="TextBox 6"/>
          <p:cNvSpPr txBox="1"/>
          <p:nvPr/>
        </p:nvSpPr>
        <p:spPr>
          <a:xfrm>
            <a:off x="2585962" y="3509108"/>
            <a:ext cx="816454" cy="646331"/>
          </a:xfrm>
          <a:prstGeom prst="rect">
            <a:avLst/>
          </a:prstGeom>
          <a:noFill/>
        </p:spPr>
        <p:txBody>
          <a:bodyPr wrap="square" rtlCol="0">
            <a:spAutoFit/>
          </a:bodyPr>
          <a:lstStyle/>
          <a:p>
            <a:r>
              <a:rPr lang="en-US" sz="3600" dirty="0" smtClean="0"/>
              <a:t>T2</a:t>
            </a:r>
            <a:endParaRPr lang="en-US" sz="3600" dirty="0"/>
          </a:p>
        </p:txBody>
      </p:sp>
      <p:sp>
        <p:nvSpPr>
          <p:cNvPr id="8" name="TextBox 7"/>
          <p:cNvSpPr txBox="1"/>
          <p:nvPr/>
        </p:nvSpPr>
        <p:spPr>
          <a:xfrm>
            <a:off x="310309" y="4307237"/>
            <a:ext cx="2105558" cy="646331"/>
          </a:xfrm>
          <a:prstGeom prst="rect">
            <a:avLst/>
          </a:prstGeom>
          <a:noFill/>
        </p:spPr>
        <p:txBody>
          <a:bodyPr wrap="square" rtlCol="0">
            <a:spAutoFit/>
          </a:bodyPr>
          <a:lstStyle/>
          <a:p>
            <a:r>
              <a:rPr lang="en-US" sz="3600" dirty="0" smtClean="0"/>
              <a:t>Sep-Dec</a:t>
            </a:r>
            <a:endParaRPr lang="en-US" sz="3600" dirty="0"/>
          </a:p>
        </p:txBody>
      </p:sp>
      <p:sp>
        <p:nvSpPr>
          <p:cNvPr id="9" name="TextBox 8"/>
          <p:cNvSpPr txBox="1"/>
          <p:nvPr/>
        </p:nvSpPr>
        <p:spPr>
          <a:xfrm>
            <a:off x="2179542" y="4307237"/>
            <a:ext cx="2105558" cy="646331"/>
          </a:xfrm>
          <a:prstGeom prst="rect">
            <a:avLst/>
          </a:prstGeom>
          <a:noFill/>
        </p:spPr>
        <p:txBody>
          <a:bodyPr wrap="square" rtlCol="0">
            <a:spAutoFit/>
          </a:bodyPr>
          <a:lstStyle/>
          <a:p>
            <a:pPr algn="ctr"/>
            <a:r>
              <a:rPr lang="en-US" sz="3600" dirty="0" smtClean="0"/>
              <a:t>Jan-Apr</a:t>
            </a:r>
            <a:endParaRPr lang="en-US" sz="3600" dirty="0"/>
          </a:p>
        </p:txBody>
      </p:sp>
      <p:sp>
        <p:nvSpPr>
          <p:cNvPr id="10" name="TextBox 9"/>
          <p:cNvSpPr txBox="1"/>
          <p:nvPr/>
        </p:nvSpPr>
        <p:spPr>
          <a:xfrm>
            <a:off x="5572014" y="3509108"/>
            <a:ext cx="1009228" cy="646331"/>
          </a:xfrm>
          <a:prstGeom prst="rect">
            <a:avLst/>
          </a:prstGeom>
          <a:noFill/>
        </p:spPr>
        <p:txBody>
          <a:bodyPr wrap="square" rtlCol="0">
            <a:spAutoFit/>
          </a:bodyPr>
          <a:lstStyle/>
          <a:p>
            <a:r>
              <a:rPr lang="en-US" sz="3600" dirty="0" smtClean="0"/>
              <a:t>T1</a:t>
            </a:r>
            <a:endParaRPr lang="en-US" sz="3600" dirty="0"/>
          </a:p>
        </p:txBody>
      </p:sp>
      <p:sp>
        <p:nvSpPr>
          <p:cNvPr id="11" name="TextBox 10"/>
          <p:cNvSpPr txBox="1"/>
          <p:nvPr/>
        </p:nvSpPr>
        <p:spPr>
          <a:xfrm>
            <a:off x="6987662" y="3509108"/>
            <a:ext cx="816454" cy="646331"/>
          </a:xfrm>
          <a:prstGeom prst="rect">
            <a:avLst/>
          </a:prstGeom>
          <a:noFill/>
        </p:spPr>
        <p:txBody>
          <a:bodyPr wrap="square" rtlCol="0">
            <a:spAutoFit/>
          </a:bodyPr>
          <a:lstStyle/>
          <a:p>
            <a:r>
              <a:rPr lang="en-US" sz="3600" dirty="0" smtClean="0"/>
              <a:t>T2</a:t>
            </a:r>
            <a:endParaRPr lang="en-US" sz="3600" dirty="0"/>
          </a:p>
        </p:txBody>
      </p:sp>
      <p:sp>
        <p:nvSpPr>
          <p:cNvPr id="12" name="TextBox 11"/>
          <p:cNvSpPr txBox="1"/>
          <p:nvPr/>
        </p:nvSpPr>
        <p:spPr>
          <a:xfrm>
            <a:off x="4712009" y="4307237"/>
            <a:ext cx="2105558" cy="646331"/>
          </a:xfrm>
          <a:prstGeom prst="rect">
            <a:avLst/>
          </a:prstGeom>
          <a:noFill/>
        </p:spPr>
        <p:txBody>
          <a:bodyPr wrap="square" rtlCol="0">
            <a:spAutoFit/>
          </a:bodyPr>
          <a:lstStyle/>
          <a:p>
            <a:r>
              <a:rPr lang="en-US" sz="3600" dirty="0" smtClean="0"/>
              <a:t>May-Jun</a:t>
            </a:r>
            <a:endParaRPr lang="en-US" sz="3600" dirty="0"/>
          </a:p>
        </p:txBody>
      </p:sp>
      <p:sp>
        <p:nvSpPr>
          <p:cNvPr id="13" name="TextBox 12"/>
          <p:cNvSpPr txBox="1"/>
          <p:nvPr/>
        </p:nvSpPr>
        <p:spPr>
          <a:xfrm>
            <a:off x="6581242" y="4307237"/>
            <a:ext cx="2105558" cy="646331"/>
          </a:xfrm>
          <a:prstGeom prst="rect">
            <a:avLst/>
          </a:prstGeom>
          <a:noFill/>
        </p:spPr>
        <p:txBody>
          <a:bodyPr wrap="square" rtlCol="0">
            <a:spAutoFit/>
          </a:bodyPr>
          <a:lstStyle/>
          <a:p>
            <a:pPr algn="ctr"/>
            <a:r>
              <a:rPr lang="en-US" sz="3600" dirty="0" smtClean="0"/>
              <a:t>Jul-Aug</a:t>
            </a:r>
            <a:endParaRPr lang="en-US" sz="3600" dirty="0"/>
          </a:p>
        </p:txBody>
      </p:sp>
      <p:sp>
        <p:nvSpPr>
          <p:cNvPr id="16" name="TextBox 15"/>
          <p:cNvSpPr txBox="1"/>
          <p:nvPr/>
        </p:nvSpPr>
        <p:spPr>
          <a:xfrm>
            <a:off x="1417455" y="5670112"/>
            <a:ext cx="5828573" cy="923330"/>
          </a:xfrm>
          <a:prstGeom prst="rect">
            <a:avLst/>
          </a:prstGeom>
          <a:noFill/>
        </p:spPr>
        <p:txBody>
          <a:bodyPr wrap="square" rtlCol="0">
            <a:spAutoFit/>
          </a:bodyPr>
          <a:lstStyle/>
          <a:p>
            <a:r>
              <a:rPr lang="en-US" dirty="0" smtClean="0"/>
              <a:t>Vacation:</a:t>
            </a:r>
          </a:p>
          <a:p>
            <a:r>
              <a:rPr lang="en-US" dirty="0" smtClean="0"/>
              <a:t>13 Statutory days</a:t>
            </a:r>
          </a:p>
          <a:p>
            <a:r>
              <a:rPr lang="en-US" dirty="0" smtClean="0"/>
              <a:t>2-3 weeks Christmas </a:t>
            </a:r>
            <a:endParaRPr lang="en-US" dirty="0"/>
          </a:p>
        </p:txBody>
      </p:sp>
    </p:spTree>
    <p:extLst>
      <p:ext uri="{BB962C8B-B14F-4D97-AF65-F5344CB8AC3E}">
        <p14:creationId xmlns:p14="http://schemas.microsoft.com/office/powerpoint/2010/main" val="331181858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Vacation/Study Time</a:t>
            </a:r>
            <a:endParaRPr lang="en-US" dirty="0"/>
          </a:p>
        </p:txBody>
      </p:sp>
      <p:sp>
        <p:nvSpPr>
          <p:cNvPr id="16" name="TextBox 15"/>
          <p:cNvSpPr txBox="1"/>
          <p:nvPr/>
        </p:nvSpPr>
        <p:spPr>
          <a:xfrm>
            <a:off x="941190" y="1916497"/>
            <a:ext cx="7030575" cy="2062103"/>
          </a:xfrm>
          <a:prstGeom prst="rect">
            <a:avLst/>
          </a:prstGeom>
          <a:noFill/>
        </p:spPr>
        <p:txBody>
          <a:bodyPr wrap="square" rtlCol="0">
            <a:spAutoFit/>
          </a:bodyPr>
          <a:lstStyle/>
          <a:p>
            <a:pPr marL="457200" indent="-457200">
              <a:buFont typeface="Arial"/>
              <a:buChar char="•"/>
            </a:pPr>
            <a:r>
              <a:rPr lang="en-US" sz="3200" dirty="0" smtClean="0"/>
              <a:t>13 Statutory days</a:t>
            </a:r>
          </a:p>
          <a:p>
            <a:pPr marL="457200" indent="-457200">
              <a:buFont typeface="Arial"/>
              <a:buChar char="•"/>
            </a:pPr>
            <a:r>
              <a:rPr lang="en-US" sz="3200" dirty="0" smtClean="0"/>
              <a:t>2-3 weeks Winter Vacation</a:t>
            </a:r>
          </a:p>
          <a:p>
            <a:pPr marL="457200" indent="-457200">
              <a:buFont typeface="Arial"/>
              <a:buChar char="•"/>
            </a:pPr>
            <a:r>
              <a:rPr lang="en-US" sz="3200" dirty="0" smtClean="0"/>
              <a:t>1 Week Reading Break  (Winter T2)</a:t>
            </a:r>
          </a:p>
          <a:p>
            <a:pPr marL="457200" indent="-457200">
              <a:buFont typeface="Arial"/>
              <a:buChar char="•"/>
            </a:pPr>
            <a:r>
              <a:rPr lang="en-US" sz="3200" dirty="0" smtClean="0"/>
              <a:t>2-3 weeks Summer Vacation</a:t>
            </a:r>
            <a:endParaRPr lang="en-US" sz="3200" dirty="0"/>
          </a:p>
        </p:txBody>
      </p:sp>
      <p:pic>
        <p:nvPicPr>
          <p:cNvPr id="4" name="Picture 3" descr="student-banne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88919"/>
            <a:ext cx="9144000" cy="1981200"/>
          </a:xfrm>
          <a:prstGeom prst="rect">
            <a:avLst/>
          </a:prstGeom>
        </p:spPr>
      </p:pic>
    </p:spTree>
    <p:extLst>
      <p:ext uri="{BB962C8B-B14F-4D97-AF65-F5344CB8AC3E}">
        <p14:creationId xmlns:p14="http://schemas.microsoft.com/office/powerpoint/2010/main" val="39574427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Faculty of Education</a:t>
            </a:r>
            <a:endParaRPr lang="en-US" dirty="0"/>
          </a:p>
        </p:txBody>
      </p:sp>
      <p:pic>
        <p:nvPicPr>
          <p:cNvPr id="4" name="Picture 3" descr="Screen Shot 2016-01-29 at 8.16.47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25367"/>
            <a:ext cx="9144000" cy="4978093"/>
          </a:xfrm>
          <a:prstGeom prst="rect">
            <a:avLst/>
          </a:prstGeom>
        </p:spPr>
      </p:pic>
      <p:sp>
        <p:nvSpPr>
          <p:cNvPr id="5" name="Rectangle 4"/>
          <p:cNvSpPr/>
          <p:nvPr/>
        </p:nvSpPr>
        <p:spPr>
          <a:xfrm>
            <a:off x="3074981" y="6327171"/>
            <a:ext cx="3266189" cy="369332"/>
          </a:xfrm>
          <a:prstGeom prst="rect">
            <a:avLst/>
          </a:prstGeom>
        </p:spPr>
        <p:txBody>
          <a:bodyPr wrap="none">
            <a:spAutoFit/>
          </a:bodyPr>
          <a:lstStyle/>
          <a:p>
            <a:r>
              <a:rPr lang="en-US" dirty="0">
                <a:hlinkClick r:id="rId3"/>
              </a:rPr>
              <a:t>https://</a:t>
            </a:r>
            <a:r>
              <a:rPr lang="en-US" dirty="0" err="1">
                <a:hlinkClick r:id="rId3"/>
              </a:rPr>
              <a:t>youtu.be</a:t>
            </a:r>
            <a:r>
              <a:rPr lang="en-US" dirty="0">
                <a:hlinkClick r:id="rId3"/>
              </a:rPr>
              <a:t>/m8UVAeYSaPQ</a:t>
            </a:r>
            <a:endParaRPr lang="en-US" dirty="0"/>
          </a:p>
        </p:txBody>
      </p:sp>
      <p:sp>
        <p:nvSpPr>
          <p:cNvPr id="6" name="Action Button: Custom 5">
            <a:hlinkClick r:id="rId3" highlightClick="1"/>
          </p:cNvPr>
          <p:cNvSpPr/>
          <p:nvPr/>
        </p:nvSpPr>
        <p:spPr>
          <a:xfrm>
            <a:off x="79377" y="1417638"/>
            <a:ext cx="8980993" cy="4885822"/>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8443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Bachelor of Education</a:t>
            </a:r>
            <a:endParaRPr lang="en-US" dirty="0"/>
          </a:p>
        </p:txBody>
      </p:sp>
      <p:sp>
        <p:nvSpPr>
          <p:cNvPr id="3" name="Content Placeholder 2"/>
          <p:cNvSpPr>
            <a:spLocks noGrp="1"/>
          </p:cNvSpPr>
          <p:nvPr>
            <p:ph idx="1"/>
          </p:nvPr>
        </p:nvSpPr>
        <p:spPr/>
        <p:txBody>
          <a:bodyPr/>
          <a:lstStyle/>
          <a:p>
            <a:r>
              <a:rPr lang="en-US" dirty="0" smtClean="0"/>
              <a:t>500 Undergraduates</a:t>
            </a:r>
          </a:p>
          <a:p>
            <a:r>
              <a:rPr lang="en-US" dirty="0" smtClean="0"/>
              <a:t>200-300 Graduates</a:t>
            </a:r>
            <a:endParaRPr lang="en-US" dirty="0"/>
          </a:p>
        </p:txBody>
      </p:sp>
      <p:pic>
        <p:nvPicPr>
          <p:cNvPr id="4" name="Picture 3" descr="expor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861798" y="3173103"/>
            <a:ext cx="40894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797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Bachelor of Education</a:t>
            </a:r>
            <a:endParaRPr lang="en-US" dirty="0"/>
          </a:p>
        </p:txBody>
      </p:sp>
      <p:pic>
        <p:nvPicPr>
          <p:cNvPr id="6" name="Picture 1" descr="elephan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95713" y="6389618"/>
            <a:ext cx="5272087"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idx="1"/>
          </p:nvPr>
        </p:nvSpPr>
        <p:spPr/>
        <p:txBody>
          <a:bodyPr/>
          <a:lstStyle/>
          <a:p>
            <a:r>
              <a:rPr lang="en-US" dirty="0" smtClean="0"/>
              <a:t>Learn how to teach</a:t>
            </a:r>
          </a:p>
          <a:p>
            <a:r>
              <a:rPr lang="en-US" dirty="0" smtClean="0"/>
              <a:t>5-18 year olds</a:t>
            </a:r>
            <a:endParaRPr lang="en-US" dirty="0"/>
          </a:p>
        </p:txBody>
      </p:sp>
      <p:pic>
        <p:nvPicPr>
          <p:cNvPr id="8" name="Picture 7" descr="promo-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12549" y="2834898"/>
            <a:ext cx="43037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354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152400" y="228600"/>
            <a:ext cx="8839200" cy="758825"/>
          </a:xfrm>
        </p:spPr>
        <p:txBody>
          <a:bodyPr/>
          <a:lstStyle/>
          <a:p>
            <a:pPr eaLnBrk="1" hangingPunct="1">
              <a:spcBef>
                <a:spcPct val="50000"/>
              </a:spcBef>
            </a:pPr>
            <a:r>
              <a:rPr lang="en-US" sz="3600">
                <a:solidFill>
                  <a:srgbClr val="000000"/>
                </a:solidFill>
                <a:latin typeface="Georgia" charset="0"/>
                <a:ea typeface="MS PGothic" charset="0"/>
              </a:rPr>
              <a:t>BEd at UBC - practice-teaching in schools</a:t>
            </a:r>
            <a:endParaRPr lang="en-US" sz="1800">
              <a:solidFill>
                <a:srgbClr val="FFFFFF"/>
              </a:solidFill>
              <a:latin typeface="Georgia" charset="0"/>
              <a:ea typeface="MS PGothic" charset="0"/>
            </a:endParaRPr>
          </a:p>
        </p:txBody>
      </p:sp>
      <p:pic>
        <p:nvPicPr>
          <p:cNvPr id="57346" name="Picture 7" descr="joann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524000"/>
            <a:ext cx="31115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8" descr="ky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38600" y="22098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9" descr="mark"/>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47800" y="3962400"/>
            <a:ext cx="2514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4"/>
          <p:cNvSpPr txBox="1">
            <a:spLocks noChangeArrowheads="1"/>
          </p:cNvSpPr>
          <p:nvPr/>
        </p:nvSpPr>
        <p:spPr bwMode="auto">
          <a:xfrm>
            <a:off x="838200" y="6324600"/>
            <a:ext cx="7391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rnd">
                <a:solidFill>
                  <a:srgbClr val="000000"/>
                </a:solidFill>
                <a:prstDash val="sysDot"/>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2000">
                <a:solidFill>
                  <a:srgbClr val="FFFFFF"/>
                </a:solidFill>
                <a:latin typeface="Georgia" charset="0"/>
              </a:rPr>
              <a:t>teach.educ.ubc.ca</a:t>
            </a:r>
          </a:p>
        </p:txBody>
      </p:sp>
    </p:spTree>
    <p:extLst>
      <p:ext uri="{BB962C8B-B14F-4D97-AF65-F5344CB8AC3E}">
        <p14:creationId xmlns:p14="http://schemas.microsoft.com/office/powerpoint/2010/main" val="2077101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728" y="2473"/>
            <a:ext cx="8229600" cy="1143000"/>
          </a:xfrm>
        </p:spPr>
        <p:txBody>
          <a:bodyPr/>
          <a:lstStyle/>
          <a:p>
            <a:r>
              <a:rPr lang="en-US" dirty="0" err="1" smtClean="0"/>
              <a:t>B.Ed</a:t>
            </a:r>
            <a:r>
              <a:rPr lang="en-US" dirty="0" smtClean="0"/>
              <a:t> &amp; BC Teaching Certificate</a:t>
            </a:r>
            <a:endParaRPr lang="en-US" dirty="0"/>
          </a:p>
        </p:txBody>
      </p:sp>
      <p:sp>
        <p:nvSpPr>
          <p:cNvPr id="5" name="Content Placeholder 2"/>
          <p:cNvSpPr txBox="1">
            <a:spLocks/>
          </p:cNvSpPr>
          <p:nvPr/>
        </p:nvSpPr>
        <p:spPr>
          <a:xfrm>
            <a:off x="298445" y="1213957"/>
            <a:ext cx="8504238" cy="4572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Georgia" charset="0"/>
                <a:ea typeface="MS PGothic" charset="0"/>
              </a:rPr>
              <a:t>Teaching in BC schools</a:t>
            </a:r>
          </a:p>
          <a:p>
            <a:r>
              <a:rPr lang="en-US" sz="2800" dirty="0" smtClean="0">
                <a:latin typeface="Georgia" charset="0"/>
                <a:ea typeface="MS PGothic" charset="0"/>
              </a:rPr>
              <a:t>Teaching in schools across Canada</a:t>
            </a:r>
          </a:p>
          <a:p>
            <a:r>
              <a:rPr lang="en-US" sz="2800" dirty="0" smtClean="0">
                <a:latin typeface="Georgia" charset="0"/>
                <a:ea typeface="MS PGothic" charset="0"/>
              </a:rPr>
              <a:t>Teaching internationally</a:t>
            </a:r>
          </a:p>
          <a:p>
            <a:r>
              <a:rPr lang="en-US" sz="2800" dirty="0" smtClean="0">
                <a:latin typeface="Georgia" charset="0"/>
                <a:ea typeface="MS PGothic" charset="0"/>
              </a:rPr>
              <a:t>Opportunities for career development </a:t>
            </a:r>
            <a:br>
              <a:rPr lang="en-US" sz="2800" dirty="0" smtClean="0">
                <a:latin typeface="Georgia" charset="0"/>
                <a:ea typeface="MS PGothic" charset="0"/>
              </a:rPr>
            </a:br>
            <a:r>
              <a:rPr lang="en-US" sz="2400" dirty="0" smtClean="0">
                <a:latin typeface="Georgia" charset="0"/>
                <a:ea typeface="MS PGothic" charset="0"/>
              </a:rPr>
              <a:t>(Dept. Head, School &amp; District Administration, etc.)</a:t>
            </a:r>
          </a:p>
          <a:p>
            <a:r>
              <a:rPr lang="en-US" sz="2800" dirty="0" smtClean="0">
                <a:latin typeface="Georgia" charset="0"/>
                <a:ea typeface="MS PGothic" charset="0"/>
              </a:rPr>
              <a:t>Educational programs for government, non-profit societies, industry</a:t>
            </a:r>
          </a:p>
          <a:p>
            <a:r>
              <a:rPr lang="en-US" sz="2800" dirty="0" smtClean="0">
                <a:latin typeface="Georgia" charset="0"/>
                <a:ea typeface="MS PGothic" charset="0"/>
              </a:rPr>
              <a:t>Adult education</a:t>
            </a:r>
          </a:p>
          <a:p>
            <a:r>
              <a:rPr lang="en-US" sz="2800" dirty="0" smtClean="0">
                <a:latin typeface="Georgia" charset="0"/>
                <a:ea typeface="MS PGothic" charset="0"/>
              </a:rPr>
              <a:t>Online education</a:t>
            </a:r>
            <a:endParaRPr lang="en-US" sz="2800" dirty="0">
              <a:latin typeface="Georgia" charset="0"/>
              <a:ea typeface="MS PGothic" charset="0"/>
            </a:endParaRPr>
          </a:p>
        </p:txBody>
      </p:sp>
      <p:pic>
        <p:nvPicPr>
          <p:cNvPr id="6" name="Picture 1" descr="elephan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36958" y="4511605"/>
            <a:ext cx="5272087"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9304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rley_Bar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6571" y="0"/>
            <a:ext cx="10972800" cy="6858000"/>
          </a:xfrm>
          <a:prstGeom prst="rect">
            <a:avLst/>
          </a:prstGeom>
        </p:spPr>
      </p:pic>
      <p:sp>
        <p:nvSpPr>
          <p:cNvPr id="2" name="Title 1"/>
          <p:cNvSpPr>
            <a:spLocks noGrp="1"/>
          </p:cNvSpPr>
          <p:nvPr>
            <p:ph type="ctrTitle"/>
          </p:nvPr>
        </p:nvSpPr>
        <p:spPr>
          <a:xfrm>
            <a:off x="-541262" y="416602"/>
            <a:ext cx="4261152" cy="1470025"/>
          </a:xfrm>
        </p:spPr>
        <p:txBody>
          <a:bodyPr/>
          <a:lstStyle/>
          <a:p>
            <a:r>
              <a:rPr lang="en-US" dirty="0" smtClean="0"/>
              <a:t>Education </a:t>
            </a:r>
            <a:br>
              <a:rPr lang="en-US" dirty="0" smtClean="0"/>
            </a:br>
            <a:r>
              <a:rPr lang="en-US" dirty="0" smtClean="0"/>
              <a:t>in </a:t>
            </a:r>
            <a:r>
              <a:rPr lang="en-US" dirty="0" smtClean="0">
                <a:solidFill>
                  <a:srgbClr val="FF0000"/>
                </a:solidFill>
              </a:rPr>
              <a:t>BC</a:t>
            </a:r>
            <a:endParaRPr lang="en-US" dirty="0">
              <a:solidFill>
                <a:srgbClr val="FF0000"/>
              </a:solidFill>
            </a:endParaRPr>
          </a:p>
        </p:txBody>
      </p:sp>
      <p:sp>
        <p:nvSpPr>
          <p:cNvPr id="3" name="Subtitle 2"/>
          <p:cNvSpPr>
            <a:spLocks noGrp="1"/>
          </p:cNvSpPr>
          <p:nvPr>
            <p:ph type="subTitle" idx="1"/>
          </p:nvPr>
        </p:nvSpPr>
        <p:spPr>
          <a:xfrm>
            <a:off x="2743200" y="5270500"/>
            <a:ext cx="6400800" cy="1752600"/>
          </a:xfrm>
        </p:spPr>
        <p:txBody>
          <a:bodyPr>
            <a:normAutofit/>
          </a:bodyPr>
          <a:lstStyle/>
          <a:p>
            <a:pPr algn="r"/>
            <a:r>
              <a:rPr lang="en-US" sz="1800" b="1" dirty="0" smtClean="0">
                <a:solidFill>
                  <a:schemeClr val="tx1"/>
                </a:solidFill>
              </a:rPr>
              <a:t>Dr. </a:t>
            </a:r>
            <a:r>
              <a:rPr lang="en-US" sz="1800" b="1" dirty="0">
                <a:solidFill>
                  <a:schemeClr val="tx1"/>
                </a:solidFill>
              </a:rPr>
              <a:t>K</a:t>
            </a:r>
            <a:r>
              <a:rPr lang="en-US" sz="1800" b="1" dirty="0" smtClean="0">
                <a:solidFill>
                  <a:schemeClr val="tx1"/>
                </a:solidFill>
              </a:rPr>
              <a:t>eith McPherson</a:t>
            </a:r>
          </a:p>
          <a:p>
            <a:pPr algn="r"/>
            <a:r>
              <a:rPr lang="en-US" sz="1800" b="1" dirty="0" smtClean="0">
                <a:solidFill>
                  <a:schemeClr val="tx1"/>
                </a:solidFill>
              </a:rPr>
              <a:t>Teacher Education Office</a:t>
            </a:r>
          </a:p>
          <a:p>
            <a:pPr algn="r"/>
            <a:r>
              <a:rPr lang="en-US" sz="1800" b="1" dirty="0" smtClean="0">
                <a:solidFill>
                  <a:schemeClr val="tx1"/>
                </a:solidFill>
              </a:rPr>
              <a:t>University of BC</a:t>
            </a:r>
          </a:p>
          <a:p>
            <a:pPr algn="r"/>
            <a:r>
              <a:rPr lang="en-US" sz="1800" b="1" dirty="0" err="1">
                <a:solidFill>
                  <a:schemeClr val="tx1"/>
                </a:solidFill>
              </a:rPr>
              <a:t>k</a:t>
            </a:r>
            <a:r>
              <a:rPr lang="en-US" sz="1800" b="1" dirty="0" err="1" smtClean="0">
                <a:solidFill>
                  <a:schemeClr val="tx1"/>
                </a:solidFill>
              </a:rPr>
              <a:t>eith.mcpherson@ubc.ca</a:t>
            </a:r>
            <a:endParaRPr lang="en-US" sz="1800" b="1" dirty="0">
              <a:solidFill>
                <a:schemeClr val="tx1"/>
              </a:solidFill>
            </a:endParaRPr>
          </a:p>
        </p:txBody>
      </p:sp>
      <p:sp>
        <p:nvSpPr>
          <p:cNvPr id="5" name="Title 1"/>
          <p:cNvSpPr txBox="1">
            <a:spLocks/>
          </p:cNvSpPr>
          <p:nvPr/>
        </p:nvSpPr>
        <p:spPr>
          <a:xfrm>
            <a:off x="-541262" y="425217"/>
            <a:ext cx="4261152"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Education </a:t>
            </a:r>
            <a:br>
              <a:rPr lang="en-US" dirty="0" smtClean="0"/>
            </a:br>
            <a:r>
              <a:rPr lang="en-US" dirty="0" smtClean="0"/>
              <a:t>in Canada</a:t>
            </a:r>
            <a:endParaRPr lang="en-US" dirty="0"/>
          </a:p>
        </p:txBody>
      </p:sp>
    </p:spTree>
    <p:extLst>
      <p:ext uri="{BB962C8B-B14F-4D97-AF65-F5344CB8AC3E}">
        <p14:creationId xmlns:p14="http://schemas.microsoft.com/office/powerpoint/2010/main" val="2424590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
                                        <p:tgtEl>
                                          <p:spTgt spid="5"/>
                                        </p:tgtEl>
                                      </p:cBhvr>
                                    </p:animEffect>
                                    <p:set>
                                      <p:cBhvr>
                                        <p:cTn id="7" dur="1" fill="hold">
                                          <p:stCondLst>
                                            <p:cond delay="1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rley_Bar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6571" y="0"/>
            <a:ext cx="10972800" cy="6858000"/>
          </a:xfrm>
          <a:prstGeom prst="rect">
            <a:avLst/>
          </a:prstGeom>
        </p:spPr>
      </p:pic>
      <p:sp>
        <p:nvSpPr>
          <p:cNvPr id="2" name="Title 1"/>
          <p:cNvSpPr>
            <a:spLocks noGrp="1"/>
          </p:cNvSpPr>
          <p:nvPr>
            <p:ph type="ctrTitle"/>
          </p:nvPr>
        </p:nvSpPr>
        <p:spPr>
          <a:xfrm>
            <a:off x="5885300" y="224047"/>
            <a:ext cx="5943600" cy="969285"/>
          </a:xfrm>
        </p:spPr>
        <p:txBody>
          <a:bodyPr>
            <a:normAutofit/>
          </a:bodyPr>
          <a:lstStyle/>
          <a:p>
            <a:pPr algn="l"/>
            <a:r>
              <a:rPr lang="en-US" dirty="0" smtClean="0"/>
              <a:t>Goals:</a:t>
            </a:r>
            <a:endParaRPr lang="en-US" dirty="0"/>
          </a:p>
        </p:txBody>
      </p:sp>
      <p:sp>
        <p:nvSpPr>
          <p:cNvPr id="3" name="Subtitle 2"/>
          <p:cNvSpPr>
            <a:spLocks noGrp="1"/>
          </p:cNvSpPr>
          <p:nvPr>
            <p:ph type="subTitle" idx="1"/>
          </p:nvPr>
        </p:nvSpPr>
        <p:spPr>
          <a:xfrm>
            <a:off x="2743200" y="5270500"/>
            <a:ext cx="6400800" cy="1752600"/>
          </a:xfrm>
        </p:spPr>
        <p:txBody>
          <a:bodyPr>
            <a:normAutofit/>
          </a:bodyPr>
          <a:lstStyle/>
          <a:p>
            <a:pPr algn="r"/>
            <a:r>
              <a:rPr lang="en-US" sz="1800" b="1" dirty="0" smtClean="0">
                <a:solidFill>
                  <a:schemeClr val="tx1"/>
                </a:solidFill>
              </a:rPr>
              <a:t>Dr. </a:t>
            </a:r>
            <a:r>
              <a:rPr lang="en-US" sz="1800" b="1" dirty="0">
                <a:solidFill>
                  <a:schemeClr val="tx1"/>
                </a:solidFill>
              </a:rPr>
              <a:t>K</a:t>
            </a:r>
            <a:r>
              <a:rPr lang="en-US" sz="1800" b="1" dirty="0" smtClean="0">
                <a:solidFill>
                  <a:schemeClr val="tx1"/>
                </a:solidFill>
              </a:rPr>
              <a:t>eith McPherson</a:t>
            </a:r>
          </a:p>
          <a:p>
            <a:pPr algn="r"/>
            <a:r>
              <a:rPr lang="en-US" sz="1800" b="1" dirty="0" smtClean="0">
                <a:solidFill>
                  <a:schemeClr val="tx1"/>
                </a:solidFill>
              </a:rPr>
              <a:t>Teacher Education Office</a:t>
            </a:r>
          </a:p>
          <a:p>
            <a:pPr algn="r"/>
            <a:r>
              <a:rPr lang="en-US" sz="1800" b="1" dirty="0" smtClean="0">
                <a:solidFill>
                  <a:schemeClr val="tx1"/>
                </a:solidFill>
              </a:rPr>
              <a:t>University of BC</a:t>
            </a:r>
          </a:p>
          <a:p>
            <a:pPr algn="r"/>
            <a:r>
              <a:rPr lang="en-US" sz="1800" b="1" dirty="0" err="1">
                <a:solidFill>
                  <a:schemeClr val="tx1"/>
                </a:solidFill>
              </a:rPr>
              <a:t>k</a:t>
            </a:r>
            <a:r>
              <a:rPr lang="en-US" sz="1800" b="1" dirty="0" err="1" smtClean="0">
                <a:solidFill>
                  <a:schemeClr val="tx1"/>
                </a:solidFill>
              </a:rPr>
              <a:t>eith.mcpherson@ubc.ca</a:t>
            </a:r>
            <a:endParaRPr lang="en-US" sz="1800" b="1" dirty="0">
              <a:solidFill>
                <a:schemeClr val="tx1"/>
              </a:solidFill>
            </a:endParaRPr>
          </a:p>
        </p:txBody>
      </p:sp>
      <p:sp>
        <p:nvSpPr>
          <p:cNvPr id="5" name="Title 1"/>
          <p:cNvSpPr txBox="1">
            <a:spLocks/>
          </p:cNvSpPr>
          <p:nvPr/>
        </p:nvSpPr>
        <p:spPr>
          <a:xfrm>
            <a:off x="0" y="725607"/>
            <a:ext cx="5610478" cy="307748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a:buChar char="•"/>
            </a:pPr>
            <a:r>
              <a:rPr lang="en-US" sz="2400" dirty="0" smtClean="0"/>
              <a:t>Overview of UBC</a:t>
            </a:r>
          </a:p>
          <a:p>
            <a:pPr marL="457200" indent="-457200" algn="l">
              <a:buFont typeface="Arial"/>
              <a:buChar char="•"/>
            </a:pPr>
            <a:r>
              <a:rPr lang="en-US" sz="2400" dirty="0" smtClean="0"/>
              <a:t>Give you a feel of how learning may be similar/different from your own</a:t>
            </a:r>
            <a:endParaRPr lang="en-US" sz="2400" dirty="0"/>
          </a:p>
          <a:p>
            <a:pPr marL="457200" indent="-457200" algn="l">
              <a:buFont typeface="Arial"/>
              <a:buChar char="•"/>
            </a:pPr>
            <a:r>
              <a:rPr lang="en-US" sz="2400" dirty="0" smtClean="0"/>
              <a:t>Canadian Geography lesson</a:t>
            </a:r>
          </a:p>
          <a:p>
            <a:pPr marL="457200" indent="-457200" algn="l">
              <a:buFont typeface="Arial"/>
              <a:buChar char="•"/>
            </a:pPr>
            <a:r>
              <a:rPr lang="en-US" sz="2400" dirty="0" smtClean="0"/>
              <a:t>Visit to assessment lecture</a:t>
            </a:r>
            <a:br>
              <a:rPr lang="en-US" sz="2400" dirty="0" smtClean="0"/>
            </a:br>
            <a:r>
              <a:rPr lang="en-US" sz="2400" dirty="0" smtClean="0"/>
              <a:t/>
            </a:r>
            <a:br>
              <a:rPr lang="en-US" sz="2400" dirty="0" smtClean="0"/>
            </a:br>
            <a:endParaRPr lang="en-US" sz="2400" dirty="0"/>
          </a:p>
        </p:txBody>
      </p:sp>
    </p:spTree>
    <p:extLst>
      <p:ext uri="{BB962C8B-B14F-4D97-AF65-F5344CB8AC3E}">
        <p14:creationId xmlns:p14="http://schemas.microsoft.com/office/powerpoint/2010/main" val="28477785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rley_Bar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96571" y="0"/>
            <a:ext cx="10972800" cy="6858000"/>
          </a:xfrm>
          <a:prstGeom prst="rect">
            <a:avLst/>
          </a:prstGeom>
        </p:spPr>
      </p:pic>
      <p:sp>
        <p:nvSpPr>
          <p:cNvPr id="3" name="Title 1"/>
          <p:cNvSpPr>
            <a:spLocks noGrp="1"/>
          </p:cNvSpPr>
          <p:nvPr>
            <p:ph type="ctrTitle"/>
          </p:nvPr>
        </p:nvSpPr>
        <p:spPr>
          <a:xfrm>
            <a:off x="-172962" y="745215"/>
            <a:ext cx="4261152" cy="1470025"/>
          </a:xfrm>
        </p:spPr>
        <p:txBody>
          <a:bodyPr/>
          <a:lstStyle/>
          <a:p>
            <a:r>
              <a:rPr lang="en-US" dirty="0" smtClean="0"/>
              <a:t>Where in Canada?</a:t>
            </a:r>
            <a:endParaRPr lang="en-US" dirty="0"/>
          </a:p>
        </p:txBody>
      </p:sp>
    </p:spTree>
    <p:extLst>
      <p:ext uri="{BB962C8B-B14F-4D97-AF65-F5344CB8AC3E}">
        <p14:creationId xmlns:p14="http://schemas.microsoft.com/office/powerpoint/2010/main" val="24831350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lbert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900" y="0"/>
            <a:ext cx="7937500" cy="6858000"/>
          </a:xfrm>
          <a:prstGeom prst="rect">
            <a:avLst/>
          </a:prstGeom>
        </p:spPr>
      </p:pic>
      <p:pic>
        <p:nvPicPr>
          <p:cNvPr id="6" name="Picture 5" descr="tempalt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900" y="0"/>
            <a:ext cx="7937500" cy="6858000"/>
          </a:xfrm>
          <a:prstGeom prst="rect">
            <a:avLst/>
          </a:prstGeom>
        </p:spPr>
      </p:pic>
      <p:sp>
        <p:nvSpPr>
          <p:cNvPr id="2" name="Title 1"/>
          <p:cNvSpPr>
            <a:spLocks noGrp="1"/>
          </p:cNvSpPr>
          <p:nvPr>
            <p:ph type="title"/>
          </p:nvPr>
        </p:nvSpPr>
        <p:spPr>
          <a:xfrm>
            <a:off x="5001529" y="607004"/>
            <a:ext cx="4142471" cy="1143000"/>
          </a:xfrm>
        </p:spPr>
        <p:txBody>
          <a:bodyPr/>
          <a:lstStyle/>
          <a:p>
            <a:r>
              <a:rPr lang="en-US" dirty="0" smtClean="0"/>
              <a:t>Alberta</a:t>
            </a:r>
            <a:endParaRPr lang="en-US" dirty="0"/>
          </a:p>
        </p:txBody>
      </p:sp>
    </p:spTree>
    <p:extLst>
      <p:ext uri="{BB962C8B-B14F-4D97-AF65-F5344CB8AC3E}">
        <p14:creationId xmlns:p14="http://schemas.microsoft.com/office/powerpoint/2010/main" val="1461159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each_pei.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23334" y="0"/>
            <a:ext cx="12469965" cy="6858000"/>
          </a:xfrm>
        </p:spPr>
      </p:pic>
      <p:sp>
        <p:nvSpPr>
          <p:cNvPr id="2" name="Title 1"/>
          <p:cNvSpPr>
            <a:spLocks noGrp="1"/>
          </p:cNvSpPr>
          <p:nvPr>
            <p:ph type="title"/>
          </p:nvPr>
        </p:nvSpPr>
        <p:spPr>
          <a:xfrm>
            <a:off x="130629" y="165781"/>
            <a:ext cx="4175276" cy="1143000"/>
          </a:xfrm>
        </p:spPr>
        <p:txBody>
          <a:bodyPr/>
          <a:lstStyle/>
          <a:p>
            <a:r>
              <a:rPr lang="en-US" dirty="0" smtClean="0">
                <a:solidFill>
                  <a:schemeClr val="bg1"/>
                </a:solidFill>
              </a:rPr>
              <a:t>Schedule</a:t>
            </a:r>
            <a:endParaRPr lang="en-US" dirty="0">
              <a:solidFill>
                <a:schemeClr val="bg1"/>
              </a:solidFill>
            </a:endParaRPr>
          </a:p>
        </p:txBody>
      </p:sp>
      <p:sp>
        <p:nvSpPr>
          <p:cNvPr id="6" name="TextBox 5"/>
          <p:cNvSpPr txBox="1"/>
          <p:nvPr/>
        </p:nvSpPr>
        <p:spPr>
          <a:xfrm>
            <a:off x="5126720" y="1173238"/>
            <a:ext cx="3390672" cy="2308324"/>
          </a:xfrm>
          <a:prstGeom prst="rect">
            <a:avLst/>
          </a:prstGeom>
          <a:noFill/>
        </p:spPr>
        <p:txBody>
          <a:bodyPr wrap="none" rtlCol="0">
            <a:spAutoFit/>
          </a:bodyPr>
          <a:lstStyle/>
          <a:p>
            <a:pPr algn="ctr"/>
            <a:r>
              <a:rPr lang="en-US" sz="2400" dirty="0" smtClean="0">
                <a:solidFill>
                  <a:schemeClr val="bg1"/>
                </a:solidFill>
              </a:rPr>
              <a:t>Avatars &amp; Critical Literacy</a:t>
            </a:r>
          </a:p>
          <a:p>
            <a:pPr algn="ctr"/>
            <a:r>
              <a:rPr lang="en-US" sz="2400" dirty="0" smtClean="0">
                <a:solidFill>
                  <a:srgbClr val="FFFF00"/>
                </a:solidFill>
              </a:rPr>
              <a:t>Break</a:t>
            </a:r>
          </a:p>
          <a:p>
            <a:pPr algn="ctr"/>
            <a:r>
              <a:rPr lang="en-US" sz="2400" dirty="0" smtClean="0">
                <a:solidFill>
                  <a:schemeClr val="bg1"/>
                </a:solidFill>
              </a:rPr>
              <a:t>Cooperative Games</a:t>
            </a:r>
          </a:p>
          <a:p>
            <a:pPr algn="ctr"/>
            <a:endParaRPr lang="en-US" sz="2400" dirty="0" smtClean="0">
              <a:solidFill>
                <a:srgbClr val="FFFF00"/>
              </a:solidFill>
            </a:endParaRPr>
          </a:p>
          <a:p>
            <a:pPr algn="ctr"/>
            <a:endParaRPr lang="en-US" sz="2400" dirty="0" smtClean="0">
              <a:solidFill>
                <a:schemeClr val="bg1"/>
              </a:solidFill>
            </a:endParaRPr>
          </a:p>
          <a:p>
            <a:pPr algn="ctr"/>
            <a:endParaRPr lang="en-US" sz="2400" dirty="0">
              <a:solidFill>
                <a:schemeClr val="bg1"/>
              </a:solidFill>
            </a:endParaRPr>
          </a:p>
        </p:txBody>
      </p:sp>
      <p:sp>
        <p:nvSpPr>
          <p:cNvPr id="5" name="Title 1"/>
          <p:cNvSpPr txBox="1">
            <a:spLocks/>
          </p:cNvSpPr>
          <p:nvPr/>
        </p:nvSpPr>
        <p:spPr>
          <a:xfrm>
            <a:off x="82853" y="349325"/>
            <a:ext cx="4261152"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Where in Canada?</a:t>
            </a:r>
            <a:endParaRPr lang="en-US" dirty="0">
              <a:solidFill>
                <a:schemeClr val="bg1"/>
              </a:solidFill>
            </a:endParaRPr>
          </a:p>
        </p:txBody>
      </p:sp>
    </p:spTree>
    <p:extLst>
      <p:ext uri="{BB962C8B-B14F-4D97-AF65-F5344CB8AC3E}">
        <p14:creationId xmlns:p14="http://schemas.microsoft.com/office/powerpoint/2010/main" val="3539462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
                                        <p:tgtEl>
                                          <p:spTgt spid="2"/>
                                        </p:tgtEl>
                                      </p:cBhvr>
                                    </p:animEffect>
                                    <p:set>
                                      <p:cBhvr>
                                        <p:cTn id="7" dur="1" fill="hold">
                                          <p:stCondLst>
                                            <p:cond delay="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
                                        <p:tgtEl>
                                          <p:spTgt spid="6"/>
                                        </p:tgtEl>
                                      </p:cBhvr>
                                    </p:animEffect>
                                    <p:set>
                                      <p:cBhvr>
                                        <p:cTn id="10" dur="1" fill="hold">
                                          <p:stCondLst>
                                            <p:cond delay="99"/>
                                          </p:stCondLst>
                                        </p:cTn>
                                        <p:tgtEl>
                                          <p:spTgt spid="6"/>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I.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900" y="0"/>
            <a:ext cx="7937500" cy="6858000"/>
          </a:xfrm>
          <a:prstGeom prst="rect">
            <a:avLst/>
          </a:prstGeom>
        </p:spPr>
      </p:pic>
      <p:pic>
        <p:nvPicPr>
          <p:cNvPr id="6" name="Picture 5" descr="tempalt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888" y="0"/>
            <a:ext cx="7937500" cy="6858000"/>
          </a:xfrm>
          <a:prstGeom prst="rect">
            <a:avLst/>
          </a:prstGeom>
        </p:spPr>
      </p:pic>
      <p:sp>
        <p:nvSpPr>
          <p:cNvPr id="2" name="Title 1"/>
          <p:cNvSpPr>
            <a:spLocks noGrp="1"/>
          </p:cNvSpPr>
          <p:nvPr>
            <p:ph type="title"/>
          </p:nvPr>
        </p:nvSpPr>
        <p:spPr>
          <a:xfrm>
            <a:off x="5001529" y="607004"/>
            <a:ext cx="4142471" cy="1143000"/>
          </a:xfrm>
        </p:spPr>
        <p:txBody>
          <a:bodyPr>
            <a:normAutofit fontScale="90000"/>
          </a:bodyPr>
          <a:lstStyle/>
          <a:p>
            <a:r>
              <a:rPr lang="en-US" dirty="0" smtClean="0"/>
              <a:t>Prince Edward</a:t>
            </a:r>
            <a:br>
              <a:rPr lang="en-US" dirty="0" smtClean="0"/>
            </a:br>
            <a:r>
              <a:rPr lang="en-US" dirty="0" smtClean="0"/>
              <a:t>Island</a:t>
            </a:r>
            <a:endParaRPr lang="en-US" dirty="0"/>
          </a:p>
        </p:txBody>
      </p:sp>
      <p:sp>
        <p:nvSpPr>
          <p:cNvPr id="4" name="Oval 3"/>
          <p:cNvSpPr/>
          <p:nvPr/>
        </p:nvSpPr>
        <p:spPr>
          <a:xfrm>
            <a:off x="7097986" y="5151661"/>
            <a:ext cx="771521" cy="59351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0636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326"/>
            <a:ext cx="9144000" cy="1143000"/>
          </a:xfrm>
        </p:spPr>
        <p:txBody>
          <a:bodyPr/>
          <a:lstStyle/>
          <a:p>
            <a:r>
              <a:rPr lang="en-US" dirty="0" smtClean="0"/>
              <a:t>What’s Your Avatar?</a:t>
            </a:r>
            <a:endParaRPr lang="en-US" dirty="0"/>
          </a:p>
        </p:txBody>
      </p:sp>
      <p:pic>
        <p:nvPicPr>
          <p:cNvPr id="9" name="Picture 8" descr="Screen Shot 2015-12-08 at 8.23.32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1432" y="1347092"/>
            <a:ext cx="7121727" cy="5867013"/>
          </a:xfrm>
          <a:prstGeom prst="rect">
            <a:avLst/>
          </a:prstGeom>
        </p:spPr>
      </p:pic>
      <p:sp>
        <p:nvSpPr>
          <p:cNvPr id="10" name="Oval 9"/>
          <p:cNvSpPr/>
          <p:nvPr/>
        </p:nvSpPr>
        <p:spPr>
          <a:xfrm>
            <a:off x="866475" y="3501705"/>
            <a:ext cx="1044522" cy="771562"/>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887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326"/>
            <a:ext cx="9144000" cy="1143000"/>
          </a:xfrm>
        </p:spPr>
        <p:txBody>
          <a:bodyPr/>
          <a:lstStyle/>
          <a:p>
            <a:r>
              <a:rPr lang="en-US" dirty="0" smtClean="0"/>
              <a:t>What’s Your Avatar?</a:t>
            </a:r>
            <a:endParaRPr lang="en-US" dirty="0"/>
          </a:p>
        </p:txBody>
      </p:sp>
      <p:pic>
        <p:nvPicPr>
          <p:cNvPr id="3" name="Picture 2" descr="Screen Shot 2015-12-08 at 8.28.1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63518" y="1777884"/>
            <a:ext cx="5291665" cy="4462218"/>
          </a:xfrm>
          <a:prstGeom prst="rect">
            <a:avLst/>
          </a:prstGeom>
        </p:spPr>
      </p:pic>
      <p:sp>
        <p:nvSpPr>
          <p:cNvPr id="6" name="Oval 5"/>
          <p:cNvSpPr/>
          <p:nvPr/>
        </p:nvSpPr>
        <p:spPr>
          <a:xfrm>
            <a:off x="1661734" y="1754144"/>
            <a:ext cx="1044522" cy="771562"/>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512541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326"/>
            <a:ext cx="9144000" cy="1143000"/>
          </a:xfrm>
        </p:spPr>
        <p:txBody>
          <a:bodyPr/>
          <a:lstStyle/>
          <a:p>
            <a:r>
              <a:rPr lang="en-US" dirty="0" smtClean="0"/>
              <a:t>What’s Your Avatar?</a:t>
            </a:r>
            <a:endParaRPr lang="en-US" dirty="0"/>
          </a:p>
        </p:txBody>
      </p:sp>
      <p:pic>
        <p:nvPicPr>
          <p:cNvPr id="5" name="Picture 4" descr="pirate.jpg"/>
          <p:cNvPicPr>
            <a:picLocks noChangeAspect="1"/>
          </p:cNvPicPr>
          <p:nvPr/>
        </p:nvPicPr>
        <p:blipFill>
          <a:blip r:embed="rId3">
            <a:extLst>
              <a:ext uri="{28A0092B-C50C-407E-A947-70E740481C1C}">
                <a14:useLocalDpi xmlns:a14="http://schemas.microsoft.com/office/drawing/2010/main"/>
              </a:ext>
            </a:extLst>
          </a:blip>
          <a:stretch>
            <a:fillRect/>
          </a:stretch>
        </p:blipFill>
        <p:spPr>
          <a:xfrm rot="895050">
            <a:off x="5309145" y="3001671"/>
            <a:ext cx="1516416" cy="1516416"/>
          </a:xfrm>
          <a:prstGeom prst="rect">
            <a:avLst/>
          </a:prstGeom>
        </p:spPr>
      </p:pic>
      <p:pic>
        <p:nvPicPr>
          <p:cNvPr id="7" name="Picture 6" descr="light-bulb-icon.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19956705">
            <a:off x="6653141" y="2488427"/>
            <a:ext cx="1873389" cy="1873389"/>
          </a:xfrm>
          <a:prstGeom prst="rect">
            <a:avLst/>
          </a:prstGeom>
        </p:spPr>
      </p:pic>
      <p:pic>
        <p:nvPicPr>
          <p:cNvPr id="8" name="Picture 7" descr="bc7a6099e86f5baaac144eae0f707cce.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14010">
            <a:off x="2063487" y="1693291"/>
            <a:ext cx="1451414" cy="2243327"/>
          </a:xfrm>
          <a:prstGeom prst="rect">
            <a:avLst/>
          </a:prstGeom>
        </p:spPr>
      </p:pic>
      <p:pic>
        <p:nvPicPr>
          <p:cNvPr id="9" name="Picture 8" descr="5247598126_mrbean_rare_collection_xlarge.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72359" y="4328624"/>
            <a:ext cx="1455596" cy="1617329"/>
          </a:xfrm>
          <a:prstGeom prst="rect">
            <a:avLst/>
          </a:prstGeom>
        </p:spPr>
      </p:pic>
      <p:sp>
        <p:nvSpPr>
          <p:cNvPr id="10" name="TextBox 9"/>
          <p:cNvSpPr txBox="1"/>
          <p:nvPr/>
        </p:nvSpPr>
        <p:spPr>
          <a:xfrm>
            <a:off x="902084" y="2348941"/>
            <a:ext cx="1364997" cy="369332"/>
          </a:xfrm>
          <a:prstGeom prst="rect">
            <a:avLst/>
          </a:prstGeom>
          <a:noFill/>
        </p:spPr>
        <p:txBody>
          <a:bodyPr wrap="square" rtlCol="0">
            <a:spAutoFit/>
          </a:bodyPr>
          <a:lstStyle/>
          <a:p>
            <a:pPr algn="r"/>
            <a:r>
              <a:rPr lang="en-US" dirty="0" smtClean="0">
                <a:solidFill>
                  <a:srgbClr val="FF0000"/>
                </a:solidFill>
              </a:rPr>
              <a:t>drawing</a:t>
            </a:r>
            <a:endParaRPr lang="en-US" dirty="0">
              <a:solidFill>
                <a:srgbClr val="FF0000"/>
              </a:solidFill>
            </a:endParaRPr>
          </a:p>
        </p:txBody>
      </p:sp>
      <p:sp>
        <p:nvSpPr>
          <p:cNvPr id="11" name="TextBox 10"/>
          <p:cNvSpPr txBox="1"/>
          <p:nvPr/>
        </p:nvSpPr>
        <p:spPr>
          <a:xfrm>
            <a:off x="6009909" y="4522913"/>
            <a:ext cx="1364997" cy="369332"/>
          </a:xfrm>
          <a:prstGeom prst="rect">
            <a:avLst/>
          </a:prstGeom>
          <a:noFill/>
        </p:spPr>
        <p:txBody>
          <a:bodyPr wrap="square" rtlCol="0">
            <a:spAutoFit/>
          </a:bodyPr>
          <a:lstStyle/>
          <a:p>
            <a:pPr algn="r"/>
            <a:r>
              <a:rPr lang="en-US" dirty="0" smtClean="0">
                <a:solidFill>
                  <a:srgbClr val="FF0000"/>
                </a:solidFill>
              </a:rPr>
              <a:t>icon</a:t>
            </a:r>
            <a:endParaRPr lang="en-US" dirty="0">
              <a:solidFill>
                <a:srgbClr val="FF0000"/>
              </a:solidFill>
            </a:endParaRPr>
          </a:p>
        </p:txBody>
      </p:sp>
      <p:sp>
        <p:nvSpPr>
          <p:cNvPr id="12" name="TextBox 11"/>
          <p:cNvSpPr txBox="1"/>
          <p:nvPr/>
        </p:nvSpPr>
        <p:spPr>
          <a:xfrm>
            <a:off x="1222563" y="4860959"/>
            <a:ext cx="795259" cy="369332"/>
          </a:xfrm>
          <a:prstGeom prst="rect">
            <a:avLst/>
          </a:prstGeom>
          <a:noFill/>
        </p:spPr>
        <p:txBody>
          <a:bodyPr wrap="square" rtlCol="0">
            <a:spAutoFit/>
          </a:bodyPr>
          <a:lstStyle/>
          <a:p>
            <a:pPr algn="r"/>
            <a:r>
              <a:rPr lang="en-US" dirty="0" smtClean="0">
                <a:solidFill>
                  <a:srgbClr val="FF0000"/>
                </a:solidFill>
              </a:rPr>
              <a:t>photo</a:t>
            </a:r>
            <a:endParaRPr lang="en-US" dirty="0">
              <a:solidFill>
                <a:srgbClr val="FF0000"/>
              </a:solidFill>
            </a:endParaRPr>
          </a:p>
        </p:txBody>
      </p:sp>
    </p:spTree>
    <p:extLst>
      <p:ext uri="{BB962C8B-B14F-4D97-AF65-F5344CB8AC3E}">
        <p14:creationId xmlns:p14="http://schemas.microsoft.com/office/powerpoint/2010/main" val="131137749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0821"/>
            <a:ext cx="9144000" cy="1143000"/>
          </a:xfrm>
        </p:spPr>
        <p:txBody>
          <a:bodyPr/>
          <a:lstStyle/>
          <a:p>
            <a:r>
              <a:rPr lang="en-US" dirty="0" smtClean="0"/>
              <a:t>What’s Your Avatar?</a:t>
            </a:r>
            <a:endParaRPr lang="en-US" dirty="0"/>
          </a:p>
        </p:txBody>
      </p:sp>
      <p:pic>
        <p:nvPicPr>
          <p:cNvPr id="8" name="Picture 7" descr="Avato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6604" y="1790072"/>
            <a:ext cx="5067663" cy="3364863"/>
          </a:xfrm>
          <a:prstGeom prst="rect">
            <a:avLst/>
          </a:prstGeom>
        </p:spPr>
      </p:pic>
    </p:spTree>
    <p:extLst>
      <p:ext uri="{BB962C8B-B14F-4D97-AF65-F5344CB8AC3E}">
        <p14:creationId xmlns:p14="http://schemas.microsoft.com/office/powerpoint/2010/main" val="3415268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0821"/>
            <a:ext cx="9144000" cy="1143000"/>
          </a:xfrm>
        </p:spPr>
        <p:txBody>
          <a:bodyPr/>
          <a:lstStyle/>
          <a:p>
            <a:r>
              <a:rPr lang="en-US" dirty="0" smtClean="0"/>
              <a:t>What’s Your Avatar?</a:t>
            </a:r>
            <a:endParaRPr lang="en-US" dirty="0"/>
          </a:p>
        </p:txBody>
      </p:sp>
      <p:pic>
        <p:nvPicPr>
          <p:cNvPr id="5" name="Picture 4" descr="k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2954" y="1970148"/>
            <a:ext cx="2824951" cy="3276320"/>
          </a:xfrm>
          <a:prstGeom prst="rect">
            <a:avLst/>
          </a:prstGeom>
        </p:spPr>
      </p:pic>
      <p:pic>
        <p:nvPicPr>
          <p:cNvPr id="6" name="Picture 5" descr="kei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57905" y="1970148"/>
            <a:ext cx="2804536" cy="3276320"/>
          </a:xfrm>
          <a:prstGeom prst="rect">
            <a:avLst/>
          </a:prstGeom>
        </p:spPr>
      </p:pic>
    </p:spTree>
    <p:extLst>
      <p:ext uri="{BB962C8B-B14F-4D97-AF65-F5344CB8AC3E}">
        <p14:creationId xmlns:p14="http://schemas.microsoft.com/office/powerpoint/2010/main" val="267798258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2-08 at 8.31.0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600" y="0"/>
            <a:ext cx="8420352" cy="6858000"/>
          </a:xfrm>
          <a:prstGeom prst="rect">
            <a:avLst/>
          </a:prstGeom>
        </p:spPr>
      </p:pic>
      <p:sp>
        <p:nvSpPr>
          <p:cNvPr id="5" name="Oval 4"/>
          <p:cNvSpPr/>
          <p:nvPr/>
        </p:nvSpPr>
        <p:spPr>
          <a:xfrm>
            <a:off x="462912" y="866524"/>
            <a:ext cx="1721084" cy="1659182"/>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127606" y="2730143"/>
            <a:ext cx="7790780" cy="3108544"/>
          </a:xfrm>
          <a:prstGeom prst="rect">
            <a:avLst/>
          </a:prstGeom>
          <a:solidFill>
            <a:schemeClr val="bg1"/>
          </a:solidFill>
        </p:spPr>
        <p:txBody>
          <a:bodyPr wrap="square" rtlCol="0">
            <a:spAutoFit/>
          </a:bodyPr>
          <a:lstStyle/>
          <a:p>
            <a:r>
              <a:rPr lang="en-US" sz="2800" dirty="0" smtClean="0"/>
              <a:t>  </a:t>
            </a:r>
            <a:br>
              <a:rPr lang="en-US" sz="2800" dirty="0" smtClean="0"/>
            </a:br>
            <a:r>
              <a:rPr lang="en-US" sz="2800" dirty="0" smtClean="0"/>
              <a:t>    What does this avatar say about me?</a:t>
            </a:r>
            <a:br>
              <a:rPr lang="en-US" sz="2800" dirty="0" smtClean="0"/>
            </a:br>
            <a:endParaRPr lang="en-US" sz="2800" dirty="0" smtClean="0"/>
          </a:p>
          <a:p>
            <a:r>
              <a:rPr lang="en-US" sz="2800" dirty="0" smtClean="0"/>
              <a:t>  1) Animal Lover &amp; environmentalist</a:t>
            </a:r>
          </a:p>
          <a:p>
            <a:r>
              <a:rPr lang="en-US" sz="2800" dirty="0" smtClean="0"/>
              <a:t>  2) I love </a:t>
            </a:r>
            <a:r>
              <a:rPr lang="en-US" sz="2800" dirty="0"/>
              <a:t>L</a:t>
            </a:r>
            <a:r>
              <a:rPr lang="en-US" sz="2800" dirty="0" smtClean="0"/>
              <a:t>ego and playing board games</a:t>
            </a:r>
          </a:p>
          <a:p>
            <a:r>
              <a:rPr lang="en-US" sz="2800" dirty="0" smtClean="0"/>
              <a:t>  3) I am independent but love being around others</a:t>
            </a:r>
            <a:br>
              <a:rPr lang="en-US" sz="2800" dirty="0" smtClean="0"/>
            </a:br>
            <a:endParaRPr lang="en-US" sz="2800" dirty="0"/>
          </a:p>
        </p:txBody>
      </p:sp>
    </p:spTree>
    <p:extLst>
      <p:ext uri="{BB962C8B-B14F-4D97-AF65-F5344CB8AC3E}">
        <p14:creationId xmlns:p14="http://schemas.microsoft.com/office/powerpoint/2010/main" val="2763643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fade">
                                      <p:cBhvr>
                                        <p:cTn id="12" dur="100"/>
                                        <p:tgtEl>
                                          <p:spTgt spid="2">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1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1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nada_44766.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040" y="0"/>
            <a:ext cx="8694770" cy="6858000"/>
          </a:xfrm>
          <a:prstGeom prst="rect">
            <a:avLst/>
          </a:prstGeom>
        </p:spPr>
      </p:pic>
      <p:sp>
        <p:nvSpPr>
          <p:cNvPr id="2" name="Right Arrow 1"/>
          <p:cNvSpPr/>
          <p:nvPr/>
        </p:nvSpPr>
        <p:spPr>
          <a:xfrm rot="368263">
            <a:off x="475423" y="4345069"/>
            <a:ext cx="7981244" cy="236053"/>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85678" y="5745309"/>
            <a:ext cx="2910472" cy="461665"/>
          </a:xfrm>
          <a:prstGeom prst="rect">
            <a:avLst/>
          </a:prstGeom>
          <a:noFill/>
        </p:spPr>
        <p:txBody>
          <a:bodyPr wrap="none" rtlCol="0">
            <a:spAutoFit/>
          </a:bodyPr>
          <a:lstStyle/>
          <a:p>
            <a:r>
              <a:rPr lang="en-US" sz="2400" b="1" dirty="0" smtClean="0">
                <a:solidFill>
                  <a:srgbClr val="FF0000"/>
                </a:solidFill>
              </a:rPr>
              <a:t>5000 km (3200 miles)</a:t>
            </a:r>
            <a:endParaRPr lang="en-US" sz="2400" b="1" dirty="0">
              <a:solidFill>
                <a:srgbClr val="FF0000"/>
              </a:solidFill>
            </a:endParaRPr>
          </a:p>
        </p:txBody>
      </p:sp>
    </p:spTree>
    <p:extLst>
      <p:ext uri="{BB962C8B-B14F-4D97-AF65-F5344CB8AC3E}">
        <p14:creationId xmlns:p14="http://schemas.microsoft.com/office/powerpoint/2010/main" val="2901845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8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find an avatar</a:t>
            </a:r>
            <a:endParaRPr lang="en-US" dirty="0"/>
          </a:p>
        </p:txBody>
      </p:sp>
      <p:pic>
        <p:nvPicPr>
          <p:cNvPr id="4" name="Picture 3" descr="Screen Shot 2015-12-10 at 6.29.46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93546"/>
            <a:ext cx="12132568" cy="6829110"/>
          </a:xfrm>
          <a:prstGeom prst="rect">
            <a:avLst/>
          </a:prstGeom>
        </p:spPr>
      </p:pic>
    </p:spTree>
    <p:extLst>
      <p:ext uri="{BB962C8B-B14F-4D97-AF65-F5344CB8AC3E}">
        <p14:creationId xmlns:p14="http://schemas.microsoft.com/office/powerpoint/2010/main" val="31331568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085" y="411238"/>
            <a:ext cx="6278989" cy="798286"/>
          </a:xfrm>
          <a:solidFill>
            <a:schemeClr val="bg1">
              <a:alpha val="52000"/>
            </a:schemeClr>
          </a:solidFill>
        </p:spPr>
        <p:txBody>
          <a:bodyPr>
            <a:normAutofit fontScale="90000"/>
          </a:bodyPr>
          <a:lstStyle/>
          <a:p>
            <a:r>
              <a:rPr lang="en-US" dirty="0" smtClean="0"/>
              <a:t>Activity: What’s Your Avatar?</a:t>
            </a:r>
            <a:endParaRPr lang="en-US" dirty="0"/>
          </a:p>
        </p:txBody>
      </p:sp>
      <p:sp>
        <p:nvSpPr>
          <p:cNvPr id="4" name="TextBox 3"/>
          <p:cNvSpPr txBox="1"/>
          <p:nvPr/>
        </p:nvSpPr>
        <p:spPr>
          <a:xfrm>
            <a:off x="334087" y="1731690"/>
            <a:ext cx="8289301" cy="3108544"/>
          </a:xfrm>
          <a:prstGeom prst="rect">
            <a:avLst/>
          </a:prstGeom>
          <a:solidFill>
            <a:schemeClr val="bg1"/>
          </a:solidFill>
        </p:spPr>
        <p:txBody>
          <a:bodyPr wrap="square" rtlCol="0">
            <a:spAutoFit/>
          </a:bodyPr>
          <a:lstStyle/>
          <a:p>
            <a:r>
              <a:rPr lang="en-US" sz="2800" dirty="0" smtClean="0"/>
              <a:t>What does your avatar say about you?</a:t>
            </a:r>
            <a:br>
              <a:rPr lang="en-US" sz="2800" dirty="0" smtClean="0"/>
            </a:br>
            <a:endParaRPr lang="en-US" sz="2800" dirty="0" smtClean="0"/>
          </a:p>
          <a:p>
            <a:pPr marL="342900" indent="-342900">
              <a:buAutoNum type="arabicParenR"/>
            </a:pPr>
            <a:r>
              <a:rPr lang="en-US" sz="2800" dirty="0" smtClean="0"/>
              <a:t>In groups of five (2 min),</a:t>
            </a:r>
          </a:p>
          <a:p>
            <a:pPr marL="342900" indent="-342900">
              <a:buAutoNum type="arabicParenR"/>
            </a:pPr>
            <a:r>
              <a:rPr lang="en-US" sz="2800" dirty="0" smtClean="0"/>
              <a:t>Draw or select an avatar that represents you (10 min)</a:t>
            </a:r>
          </a:p>
          <a:p>
            <a:pPr marL="342900" indent="-342900">
              <a:buAutoNum type="arabicParenR"/>
            </a:pPr>
            <a:r>
              <a:rPr lang="en-US" sz="2800" dirty="0" smtClean="0"/>
              <a:t>Tell group what your avatar says about you (15 min)</a:t>
            </a:r>
          </a:p>
          <a:p>
            <a:pPr marL="342900" indent="-342900">
              <a:buAutoNum type="arabicParenR"/>
            </a:pPr>
            <a:r>
              <a:rPr lang="en-US" sz="2800" dirty="0" smtClean="0"/>
              <a:t>Each group shares out one persons avatar and 1 thing it says about the person (15 min)</a:t>
            </a:r>
            <a:endParaRPr lang="en-US" sz="2800" dirty="0"/>
          </a:p>
        </p:txBody>
      </p:sp>
      <p:pic>
        <p:nvPicPr>
          <p:cNvPr id="5" name="Picture 4" descr="pirate.jpg"/>
          <p:cNvPicPr>
            <a:picLocks noChangeAspect="1"/>
          </p:cNvPicPr>
          <p:nvPr/>
        </p:nvPicPr>
        <p:blipFill>
          <a:blip r:embed="rId2">
            <a:extLst>
              <a:ext uri="{28A0092B-C50C-407E-A947-70E740481C1C}">
                <a14:useLocalDpi xmlns:a14="http://schemas.microsoft.com/office/drawing/2010/main"/>
              </a:ext>
            </a:extLst>
          </a:blip>
          <a:stretch>
            <a:fillRect/>
          </a:stretch>
        </p:blipFill>
        <p:spPr>
          <a:xfrm rot="895050">
            <a:off x="5643902" y="4981761"/>
            <a:ext cx="1516416" cy="1516416"/>
          </a:xfrm>
          <a:prstGeom prst="rect">
            <a:avLst/>
          </a:prstGeom>
        </p:spPr>
      </p:pic>
      <p:pic>
        <p:nvPicPr>
          <p:cNvPr id="6" name="Picture 5" descr="light-bulb-icon.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19956705">
            <a:off x="6987898" y="4468517"/>
            <a:ext cx="1873389" cy="1873389"/>
          </a:xfrm>
          <a:prstGeom prst="rect">
            <a:avLst/>
          </a:prstGeom>
        </p:spPr>
      </p:pic>
      <p:pic>
        <p:nvPicPr>
          <p:cNvPr id="7" name="Picture 6" descr="bc7a6099e86f5baaac144eae0f707cc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214010">
            <a:off x="7005138" y="1076040"/>
            <a:ext cx="1451414" cy="2243327"/>
          </a:xfrm>
          <a:prstGeom prst="rect">
            <a:avLst/>
          </a:prstGeom>
        </p:spPr>
      </p:pic>
      <p:pic>
        <p:nvPicPr>
          <p:cNvPr id="8" name="Picture 7" descr="5247598126_mrbean_rare_collection_xlarge.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1881" y="4872876"/>
            <a:ext cx="1455596" cy="1617329"/>
          </a:xfrm>
          <a:prstGeom prst="rect">
            <a:avLst/>
          </a:prstGeom>
        </p:spPr>
      </p:pic>
      <p:sp>
        <p:nvSpPr>
          <p:cNvPr id="9" name="TextBox 8"/>
          <p:cNvSpPr txBox="1"/>
          <p:nvPr/>
        </p:nvSpPr>
        <p:spPr>
          <a:xfrm>
            <a:off x="5843735" y="1731690"/>
            <a:ext cx="1364997" cy="369332"/>
          </a:xfrm>
          <a:prstGeom prst="rect">
            <a:avLst/>
          </a:prstGeom>
          <a:noFill/>
        </p:spPr>
        <p:txBody>
          <a:bodyPr wrap="square" rtlCol="0">
            <a:spAutoFit/>
          </a:bodyPr>
          <a:lstStyle/>
          <a:p>
            <a:pPr algn="r"/>
            <a:r>
              <a:rPr lang="en-US" dirty="0" smtClean="0">
                <a:solidFill>
                  <a:srgbClr val="FF0000"/>
                </a:solidFill>
              </a:rPr>
              <a:t>drawing</a:t>
            </a:r>
            <a:endParaRPr lang="en-US" dirty="0">
              <a:solidFill>
                <a:srgbClr val="FF0000"/>
              </a:solidFill>
            </a:endParaRPr>
          </a:p>
        </p:txBody>
      </p:sp>
      <p:sp>
        <p:nvSpPr>
          <p:cNvPr id="10" name="TextBox 9"/>
          <p:cNvSpPr txBox="1"/>
          <p:nvPr/>
        </p:nvSpPr>
        <p:spPr>
          <a:xfrm>
            <a:off x="4218852" y="5370637"/>
            <a:ext cx="1364997" cy="369332"/>
          </a:xfrm>
          <a:prstGeom prst="rect">
            <a:avLst/>
          </a:prstGeom>
          <a:noFill/>
        </p:spPr>
        <p:txBody>
          <a:bodyPr wrap="square" rtlCol="0">
            <a:spAutoFit/>
          </a:bodyPr>
          <a:lstStyle/>
          <a:p>
            <a:pPr algn="r"/>
            <a:r>
              <a:rPr lang="en-US" dirty="0" smtClean="0">
                <a:solidFill>
                  <a:srgbClr val="FF0000"/>
                </a:solidFill>
              </a:rPr>
              <a:t>icon</a:t>
            </a:r>
            <a:endParaRPr lang="en-US" dirty="0">
              <a:solidFill>
                <a:srgbClr val="FF0000"/>
              </a:solidFill>
            </a:endParaRPr>
          </a:p>
        </p:txBody>
      </p:sp>
      <p:sp>
        <p:nvSpPr>
          <p:cNvPr id="11" name="TextBox 10"/>
          <p:cNvSpPr txBox="1"/>
          <p:nvPr/>
        </p:nvSpPr>
        <p:spPr>
          <a:xfrm>
            <a:off x="902085" y="5405211"/>
            <a:ext cx="795259" cy="369332"/>
          </a:xfrm>
          <a:prstGeom prst="rect">
            <a:avLst/>
          </a:prstGeom>
          <a:noFill/>
        </p:spPr>
        <p:txBody>
          <a:bodyPr wrap="square" rtlCol="0">
            <a:spAutoFit/>
          </a:bodyPr>
          <a:lstStyle/>
          <a:p>
            <a:pPr algn="r"/>
            <a:r>
              <a:rPr lang="en-US" dirty="0" smtClean="0">
                <a:solidFill>
                  <a:srgbClr val="FF0000"/>
                </a:solidFill>
              </a:rPr>
              <a:t>photo</a:t>
            </a:r>
            <a:endParaRPr lang="en-US" dirty="0">
              <a:solidFill>
                <a:srgbClr val="FF0000"/>
              </a:solidFill>
            </a:endParaRPr>
          </a:p>
        </p:txBody>
      </p:sp>
    </p:spTree>
    <p:extLst>
      <p:ext uri="{BB962C8B-B14F-4D97-AF65-F5344CB8AC3E}">
        <p14:creationId xmlns:p14="http://schemas.microsoft.com/office/powerpoint/2010/main" val="1251702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Foundations of Education in BC</a:t>
            </a:r>
            <a:endParaRPr lang="en-US" dirty="0"/>
          </a:p>
        </p:txBody>
      </p:sp>
      <p:pic>
        <p:nvPicPr>
          <p:cNvPr id="4" name="Picture 3" descr="Screen Shot 2015-12-10 at 6.33.3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8087" y="2155537"/>
            <a:ext cx="5334000" cy="1600200"/>
          </a:xfrm>
          <a:prstGeom prst="rect">
            <a:avLst/>
          </a:prstGeom>
        </p:spPr>
      </p:pic>
      <p:pic>
        <p:nvPicPr>
          <p:cNvPr id="5" name="Picture 4" descr="Screen Shot 2015-12-10 at 6.33.27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3868" y="3660776"/>
            <a:ext cx="7066512" cy="1946740"/>
          </a:xfrm>
          <a:prstGeom prst="rect">
            <a:avLst/>
          </a:prstGeom>
        </p:spPr>
      </p:pic>
      <p:sp>
        <p:nvSpPr>
          <p:cNvPr id="6" name="Oval 5"/>
          <p:cNvSpPr/>
          <p:nvPr/>
        </p:nvSpPr>
        <p:spPr>
          <a:xfrm>
            <a:off x="1103868" y="3708257"/>
            <a:ext cx="2658778" cy="2445258"/>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
        <p:nvSpPr>
          <p:cNvPr id="7" name="TextBox 6"/>
          <p:cNvSpPr txBox="1"/>
          <p:nvPr/>
        </p:nvSpPr>
        <p:spPr>
          <a:xfrm>
            <a:off x="3869471" y="1998532"/>
            <a:ext cx="4300909" cy="4154983"/>
          </a:xfrm>
          <a:prstGeom prst="rect">
            <a:avLst/>
          </a:prstGeom>
          <a:solidFill>
            <a:schemeClr val="bg1"/>
          </a:solidFill>
        </p:spPr>
        <p:txBody>
          <a:bodyPr wrap="square" rtlCol="0">
            <a:spAutoFit/>
          </a:bodyPr>
          <a:lstStyle/>
          <a:p>
            <a:r>
              <a:rPr lang="en-US" sz="2400" dirty="0" smtClean="0"/>
              <a:t>People communicate differently</a:t>
            </a:r>
          </a:p>
          <a:p>
            <a:r>
              <a:rPr lang="en-US" sz="2400" dirty="0"/>
              <a:t>a</a:t>
            </a:r>
            <a:r>
              <a:rPr lang="en-US" sz="2400" dirty="0" smtClean="0"/>
              <a:t>nd with different ‘languages’</a:t>
            </a:r>
            <a:br>
              <a:rPr lang="en-US" sz="2400" dirty="0" smtClean="0"/>
            </a:br>
            <a:endParaRPr lang="en-US" sz="2400" dirty="0" smtClean="0"/>
          </a:p>
          <a:p>
            <a:pPr marL="285750" indent="-285750">
              <a:buFont typeface="Arial"/>
              <a:buChar char="•"/>
            </a:pPr>
            <a:r>
              <a:rPr lang="en-US" sz="2400" dirty="0" smtClean="0"/>
              <a:t>Verbal</a:t>
            </a:r>
          </a:p>
          <a:p>
            <a:pPr marL="285750" indent="-285750">
              <a:buFont typeface="Arial"/>
              <a:buChar char="•"/>
            </a:pPr>
            <a:r>
              <a:rPr lang="en-US" sz="2400" dirty="0" smtClean="0"/>
              <a:t>Non-Verbal</a:t>
            </a:r>
          </a:p>
          <a:p>
            <a:pPr marL="285750" indent="-285750">
              <a:buFont typeface="Arial"/>
              <a:buChar char="•"/>
            </a:pPr>
            <a:r>
              <a:rPr lang="en-US" sz="2400" dirty="0" smtClean="0"/>
              <a:t>Writing</a:t>
            </a:r>
          </a:p>
          <a:p>
            <a:pPr marL="285750" indent="-285750">
              <a:buFont typeface="Arial"/>
              <a:buChar char="•"/>
            </a:pPr>
            <a:r>
              <a:rPr lang="en-US" sz="2400" dirty="0" smtClean="0"/>
              <a:t>Drawing</a:t>
            </a:r>
          </a:p>
          <a:p>
            <a:pPr marL="285750" indent="-285750">
              <a:buFont typeface="Arial"/>
              <a:buChar char="•"/>
            </a:pPr>
            <a:r>
              <a:rPr lang="en-US" sz="2400" dirty="0" smtClean="0"/>
              <a:t>Dancing</a:t>
            </a:r>
          </a:p>
          <a:p>
            <a:pPr marL="285750" indent="-285750">
              <a:buFont typeface="Arial"/>
              <a:buChar char="•"/>
            </a:pPr>
            <a:r>
              <a:rPr lang="en-US" sz="2400" dirty="0" smtClean="0"/>
              <a:t>Singing</a:t>
            </a:r>
          </a:p>
          <a:p>
            <a:pPr marL="285750" indent="-285750">
              <a:buFont typeface="Arial"/>
              <a:buChar char="•"/>
            </a:pPr>
            <a:r>
              <a:rPr lang="en-US" sz="2400" dirty="0" smtClean="0"/>
              <a:t>Many others…</a:t>
            </a:r>
          </a:p>
          <a:p>
            <a:pPr marL="285750" indent="-285750">
              <a:buFont typeface="Arial"/>
              <a:buChar char="•"/>
            </a:pPr>
            <a:r>
              <a:rPr lang="en-US" sz="2400" dirty="0" smtClean="0"/>
              <a:t>&amp; combinations of these</a:t>
            </a:r>
            <a:endParaRPr lang="en-US" sz="2400" dirty="0"/>
          </a:p>
        </p:txBody>
      </p:sp>
    </p:spTree>
    <p:extLst>
      <p:ext uri="{BB962C8B-B14F-4D97-AF65-F5344CB8AC3E}">
        <p14:creationId xmlns:p14="http://schemas.microsoft.com/office/powerpoint/2010/main" val="386007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utumn-tundra-lloyd-nielse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2575" y="-2042"/>
            <a:ext cx="11349337" cy="6860043"/>
          </a:xfrm>
          <a:prstGeom prst="rect">
            <a:avLst/>
          </a:prstGeom>
        </p:spPr>
      </p:pic>
      <p:sp>
        <p:nvSpPr>
          <p:cNvPr id="5" name="Title 1"/>
          <p:cNvSpPr txBox="1">
            <a:spLocks/>
          </p:cNvSpPr>
          <p:nvPr/>
        </p:nvSpPr>
        <p:spPr>
          <a:xfrm>
            <a:off x="641048" y="306234"/>
            <a:ext cx="3507620" cy="1470025"/>
          </a:xfrm>
          <a:prstGeom prst="rect">
            <a:avLst/>
          </a:prstGeom>
          <a:solidFill>
            <a:schemeClr val="bg1">
              <a:alpha val="66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Where in Canada?</a:t>
            </a:r>
            <a:endParaRPr lang="en-US" dirty="0"/>
          </a:p>
        </p:txBody>
      </p:sp>
    </p:spTree>
    <p:extLst>
      <p:ext uri="{BB962C8B-B14F-4D97-AF65-F5344CB8AC3E}">
        <p14:creationId xmlns:p14="http://schemas.microsoft.com/office/powerpoint/2010/main" val="3291095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unavu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900" y="0"/>
            <a:ext cx="7937500" cy="6858000"/>
          </a:xfrm>
          <a:prstGeom prst="rect">
            <a:avLst/>
          </a:prstGeom>
        </p:spPr>
      </p:pic>
      <p:pic>
        <p:nvPicPr>
          <p:cNvPr id="6" name="Picture 5" descr="tempalt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888" y="0"/>
            <a:ext cx="7937500" cy="6858000"/>
          </a:xfrm>
          <a:prstGeom prst="rect">
            <a:avLst/>
          </a:prstGeom>
        </p:spPr>
      </p:pic>
      <p:sp>
        <p:nvSpPr>
          <p:cNvPr id="2" name="Title 1"/>
          <p:cNvSpPr>
            <a:spLocks noGrp="1"/>
          </p:cNvSpPr>
          <p:nvPr>
            <p:ph type="title"/>
          </p:nvPr>
        </p:nvSpPr>
        <p:spPr>
          <a:xfrm>
            <a:off x="5001529" y="607004"/>
            <a:ext cx="4142471" cy="1143000"/>
          </a:xfrm>
        </p:spPr>
        <p:txBody>
          <a:bodyPr>
            <a:normAutofit/>
          </a:bodyPr>
          <a:lstStyle/>
          <a:p>
            <a:r>
              <a:rPr lang="en-US" dirty="0" smtClean="0"/>
              <a:t>Nunavut</a:t>
            </a:r>
            <a:endParaRPr lang="en-US" dirty="0"/>
          </a:p>
        </p:txBody>
      </p:sp>
    </p:spTree>
    <p:extLst>
      <p:ext uri="{BB962C8B-B14F-4D97-AF65-F5344CB8AC3E}">
        <p14:creationId xmlns:p14="http://schemas.microsoft.com/office/powerpoint/2010/main" val="31548918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utumn-tundra-lloyd-nielse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2575" y="-2042"/>
            <a:ext cx="11349337" cy="6860043"/>
          </a:xfrm>
          <a:prstGeom prst="rect">
            <a:avLst/>
          </a:prstGeom>
        </p:spPr>
      </p:pic>
      <p:sp>
        <p:nvSpPr>
          <p:cNvPr id="2" name="Title 1"/>
          <p:cNvSpPr>
            <a:spLocks noGrp="1"/>
          </p:cNvSpPr>
          <p:nvPr>
            <p:ph type="title"/>
          </p:nvPr>
        </p:nvSpPr>
        <p:spPr>
          <a:xfrm>
            <a:off x="1705429" y="411238"/>
            <a:ext cx="5188857" cy="798286"/>
          </a:xfrm>
          <a:solidFill>
            <a:schemeClr val="bg1">
              <a:alpha val="67000"/>
            </a:schemeClr>
          </a:solidFill>
        </p:spPr>
        <p:txBody>
          <a:bodyPr>
            <a:normAutofit/>
          </a:bodyPr>
          <a:lstStyle/>
          <a:p>
            <a:r>
              <a:rPr lang="en-US" dirty="0" smtClean="0"/>
              <a:t>Critical </a:t>
            </a:r>
            <a:r>
              <a:rPr lang="en-US" dirty="0"/>
              <a:t>V</a:t>
            </a:r>
            <a:r>
              <a:rPr lang="en-US" dirty="0" smtClean="0"/>
              <a:t>isual Literacy</a:t>
            </a:r>
            <a:endParaRPr lang="en-US" dirty="0"/>
          </a:p>
        </p:txBody>
      </p:sp>
    </p:spTree>
    <p:extLst>
      <p:ext uri="{BB962C8B-B14F-4D97-AF65-F5344CB8AC3E}">
        <p14:creationId xmlns:p14="http://schemas.microsoft.com/office/powerpoint/2010/main" val="49799568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Greg </a:t>
            </a:r>
            <a:r>
              <a:rPr lang="en-US" dirty="0" err="1" smtClean="0"/>
              <a:t>Apodaca</a:t>
            </a:r>
            <a:r>
              <a:rPr lang="en-US" dirty="0" smtClean="0"/>
              <a:t>’ Digital Portfolio</a:t>
            </a:r>
            <a:endParaRPr lang="en-US" dirty="0"/>
          </a:p>
        </p:txBody>
      </p:sp>
      <p:sp>
        <p:nvSpPr>
          <p:cNvPr id="4" name="Rectangle 3"/>
          <p:cNvSpPr/>
          <p:nvPr/>
        </p:nvSpPr>
        <p:spPr>
          <a:xfrm>
            <a:off x="1495563" y="2239311"/>
            <a:ext cx="6122088" cy="1077218"/>
          </a:xfrm>
          <a:prstGeom prst="rect">
            <a:avLst/>
          </a:prstGeom>
        </p:spPr>
        <p:txBody>
          <a:bodyPr wrap="square">
            <a:spAutoFit/>
          </a:bodyPr>
          <a:lstStyle/>
          <a:p>
            <a:r>
              <a:rPr lang="en-US" sz="3200" dirty="0">
                <a:hlinkClick r:id="rId2"/>
              </a:rPr>
              <a:t>http://</a:t>
            </a:r>
            <a:r>
              <a:rPr lang="en-US" sz="3200" dirty="0" err="1">
                <a:hlinkClick r:id="rId2"/>
              </a:rPr>
              <a:t>www.gregapodaca.com</a:t>
            </a:r>
            <a:r>
              <a:rPr lang="en-US" sz="3200" dirty="0">
                <a:hlinkClick r:id="rId2"/>
              </a:rPr>
              <a:t>/resources/-portfolio/-prepress/</a:t>
            </a:r>
            <a:endParaRPr lang="en-US" sz="3200" dirty="0"/>
          </a:p>
        </p:txBody>
      </p:sp>
    </p:spTree>
    <p:extLst>
      <p:ext uri="{BB962C8B-B14F-4D97-AF65-F5344CB8AC3E}">
        <p14:creationId xmlns:p14="http://schemas.microsoft.com/office/powerpoint/2010/main" val="12144800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700"/>
            <a:ext cx="8229600" cy="1143000"/>
          </a:xfrm>
        </p:spPr>
        <p:txBody>
          <a:bodyPr>
            <a:normAutofit fontScale="90000"/>
          </a:bodyPr>
          <a:lstStyle/>
          <a:p>
            <a:r>
              <a:rPr lang="en-US" sz="3600" dirty="0"/>
              <a:t>What </a:t>
            </a:r>
            <a:r>
              <a:rPr lang="en-US" sz="3600" dirty="0" smtClean="0"/>
              <a:t>do these touch ups say about what we value or see as being important?</a:t>
            </a:r>
            <a:r>
              <a:rPr lang="en-US" dirty="0"/>
              <a:t/>
            </a:r>
            <a:br>
              <a:rPr lang="en-US" dirty="0"/>
            </a:br>
            <a:endParaRPr lang="en-US" dirty="0"/>
          </a:p>
        </p:txBody>
      </p:sp>
      <p:pic>
        <p:nvPicPr>
          <p:cNvPr id="4" name="Picture 3" descr="Screen Shot 2015-12-10 at 7.23.51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82756" y="1306007"/>
            <a:ext cx="2842534" cy="5361456"/>
          </a:xfrm>
          <a:prstGeom prst="rect">
            <a:avLst/>
          </a:prstGeom>
        </p:spPr>
      </p:pic>
      <p:pic>
        <p:nvPicPr>
          <p:cNvPr id="5" name="Picture 4" descr="Screen Shot 2015-12-10 at 7.24.5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21085" y="1318163"/>
            <a:ext cx="2820540" cy="5349300"/>
          </a:xfrm>
          <a:prstGeom prst="rect">
            <a:avLst/>
          </a:prstGeom>
        </p:spPr>
      </p:pic>
      <p:sp>
        <p:nvSpPr>
          <p:cNvPr id="6" name="TextBox 5"/>
          <p:cNvSpPr txBox="1"/>
          <p:nvPr/>
        </p:nvSpPr>
        <p:spPr>
          <a:xfrm>
            <a:off x="225521" y="3584796"/>
            <a:ext cx="1305650" cy="369332"/>
          </a:xfrm>
          <a:prstGeom prst="rect">
            <a:avLst/>
          </a:prstGeom>
          <a:noFill/>
        </p:spPr>
        <p:txBody>
          <a:bodyPr wrap="square" rtlCol="0">
            <a:spAutoFit/>
          </a:bodyPr>
          <a:lstStyle/>
          <a:p>
            <a:pPr algn="r"/>
            <a:r>
              <a:rPr lang="en-US" dirty="0" smtClean="0">
                <a:solidFill>
                  <a:srgbClr val="FF0000"/>
                </a:solidFill>
              </a:rPr>
              <a:t>before</a:t>
            </a:r>
            <a:endParaRPr lang="en-US" dirty="0">
              <a:solidFill>
                <a:srgbClr val="FF0000"/>
              </a:solidFill>
            </a:endParaRPr>
          </a:p>
        </p:txBody>
      </p:sp>
      <p:sp>
        <p:nvSpPr>
          <p:cNvPr id="7" name="TextBox 6"/>
          <p:cNvSpPr txBox="1"/>
          <p:nvPr/>
        </p:nvSpPr>
        <p:spPr>
          <a:xfrm>
            <a:off x="7689560" y="3618494"/>
            <a:ext cx="1305650" cy="369332"/>
          </a:xfrm>
          <a:prstGeom prst="rect">
            <a:avLst/>
          </a:prstGeom>
          <a:noFill/>
        </p:spPr>
        <p:txBody>
          <a:bodyPr wrap="square" rtlCol="0">
            <a:spAutoFit/>
          </a:bodyPr>
          <a:lstStyle/>
          <a:p>
            <a:r>
              <a:rPr lang="en-US" dirty="0" smtClean="0">
                <a:solidFill>
                  <a:srgbClr val="FF0000"/>
                </a:solidFill>
              </a:rPr>
              <a:t>after</a:t>
            </a:r>
            <a:endParaRPr lang="en-US" dirty="0">
              <a:solidFill>
                <a:srgbClr val="FF0000"/>
              </a:solidFill>
            </a:endParaRPr>
          </a:p>
        </p:txBody>
      </p:sp>
    </p:spTree>
    <p:extLst>
      <p:ext uri="{BB962C8B-B14F-4D97-AF65-F5344CB8AC3E}">
        <p14:creationId xmlns:p14="http://schemas.microsoft.com/office/powerpoint/2010/main" val="128388795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one is real?</a:t>
            </a:r>
            <a:endParaRPr lang="en-US" dirty="0"/>
          </a:p>
        </p:txBody>
      </p:sp>
      <p:sp>
        <p:nvSpPr>
          <p:cNvPr id="3" name="Content Placeholder 2"/>
          <p:cNvSpPr>
            <a:spLocks noGrp="1"/>
          </p:cNvSpPr>
          <p:nvPr>
            <p:ph idx="1"/>
          </p:nvPr>
        </p:nvSpPr>
        <p:spPr/>
        <p:txBody>
          <a:bodyPr/>
          <a:lstStyle/>
          <a:p>
            <a:pPr marL="514350" indent="-514350">
              <a:buAutoNum type="arabicParenR"/>
            </a:pPr>
            <a:r>
              <a:rPr lang="en-US" dirty="0" smtClean="0">
                <a:hlinkClick r:id="rId2"/>
              </a:rPr>
              <a:t>http</a:t>
            </a:r>
            <a:r>
              <a:rPr lang="en-US" dirty="0">
                <a:hlinkClick r:id="rId2"/>
              </a:rPr>
              <a:t>://</a:t>
            </a:r>
            <a:r>
              <a:rPr lang="en-US" dirty="0" smtClean="0">
                <a:hlinkClick r:id="rId2"/>
              </a:rPr>
              <a:t>www.dhmo.org</a:t>
            </a:r>
            <a:endParaRPr lang="en-US" dirty="0" smtClean="0"/>
          </a:p>
          <a:p>
            <a:pPr marL="514350" indent="-514350">
              <a:buAutoNum type="arabicParenR"/>
            </a:pPr>
            <a:r>
              <a:rPr lang="en-US" dirty="0">
                <a:hlinkClick r:id="rId3"/>
              </a:rPr>
              <a:t>http://zapatopi.net/treeoctopus</a:t>
            </a:r>
            <a:r>
              <a:rPr lang="en-US" dirty="0" smtClean="0">
                <a:hlinkClick r:id="rId3"/>
              </a:rPr>
              <a:t>/</a:t>
            </a:r>
            <a:endParaRPr lang="en-US" dirty="0" smtClean="0"/>
          </a:p>
          <a:p>
            <a:pPr marL="514350" indent="-514350">
              <a:buAutoNum type="arabicParenR"/>
            </a:pPr>
            <a:r>
              <a:rPr lang="en-US" dirty="0">
                <a:hlinkClick r:id="rId4"/>
              </a:rPr>
              <a:t>http://</a:t>
            </a:r>
            <a:r>
              <a:rPr lang="en-US" dirty="0" smtClean="0">
                <a:hlinkClick r:id="rId4"/>
              </a:rPr>
              <a:t>www.rythospital.com</a:t>
            </a:r>
            <a:endParaRPr lang="en-US" dirty="0" smtClean="0"/>
          </a:p>
          <a:p>
            <a:pPr marL="514350" indent="-514350">
              <a:buAutoNum type="arabicParenR"/>
            </a:pPr>
            <a:r>
              <a:rPr lang="en-US" dirty="0">
                <a:hlinkClick r:id="rId5"/>
              </a:rPr>
              <a:t>http://</a:t>
            </a:r>
            <a:r>
              <a:rPr lang="en-US" dirty="0" smtClean="0">
                <a:hlinkClick r:id="rId5"/>
              </a:rPr>
              <a:t>www.hetracil.com</a:t>
            </a:r>
            <a:endParaRPr lang="en-US" dirty="0" smtClean="0"/>
          </a:p>
          <a:p>
            <a:pPr marL="514350" indent="-514350">
              <a:buAutoNum type="arabicParenR"/>
            </a:pPr>
            <a:r>
              <a:rPr lang="en-US" dirty="0">
                <a:hlinkClick r:id="rId6"/>
              </a:rPr>
              <a:t>http://</a:t>
            </a:r>
            <a:r>
              <a:rPr lang="en-US" dirty="0" smtClean="0">
                <a:hlinkClick r:id="rId6"/>
              </a:rPr>
              <a:t>www.clowndating.com</a:t>
            </a:r>
            <a:endParaRPr lang="en-US" dirty="0" smtClean="0"/>
          </a:p>
          <a:p>
            <a:pPr marL="514350" indent="-514350">
              <a:buAutoNum type="arabicParenR"/>
            </a:pPr>
            <a:r>
              <a:rPr lang="en-US" dirty="0">
                <a:hlinkClick r:id="rId7"/>
              </a:rPr>
              <a:t>http://</a:t>
            </a:r>
            <a:r>
              <a:rPr lang="en-US" dirty="0" smtClean="0">
                <a:hlinkClick r:id="rId7"/>
              </a:rPr>
              <a:t>whitehouse.org</a:t>
            </a:r>
            <a:endParaRPr lang="en-US" dirty="0" smtClean="0"/>
          </a:p>
          <a:p>
            <a:pPr marL="514350" indent="-514350">
              <a:buAutoNum type="arabicParenR"/>
            </a:pPr>
            <a:endParaRPr lang="en-US" dirty="0" smtClean="0"/>
          </a:p>
          <a:p>
            <a:pPr marL="514350" indent="-514350">
              <a:buAutoNum type="arabicParenR"/>
            </a:pPr>
            <a:endParaRPr lang="en-US" dirty="0"/>
          </a:p>
        </p:txBody>
      </p:sp>
    </p:spTree>
    <p:extLst>
      <p:ext uri="{BB962C8B-B14F-4D97-AF65-F5344CB8AC3E}">
        <p14:creationId xmlns:p14="http://schemas.microsoft.com/office/powerpoint/2010/main" val="198878306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9600"/>
            <a:ext cx="8229600" cy="1143000"/>
          </a:xfrm>
        </p:spPr>
        <p:txBody>
          <a:bodyPr/>
          <a:lstStyle/>
          <a:p>
            <a:r>
              <a:rPr lang="en-US" dirty="0" smtClean="0"/>
              <a:t>Tool for evaluating online websites</a:t>
            </a:r>
            <a:endParaRPr lang="en-US" dirty="0"/>
          </a:p>
        </p:txBody>
      </p:sp>
      <p:sp>
        <p:nvSpPr>
          <p:cNvPr id="3" name="Content Placeholder 2"/>
          <p:cNvSpPr>
            <a:spLocks noGrp="1"/>
          </p:cNvSpPr>
          <p:nvPr>
            <p:ph idx="1"/>
          </p:nvPr>
        </p:nvSpPr>
        <p:spPr>
          <a:xfrm>
            <a:off x="457200" y="1403493"/>
            <a:ext cx="8229600" cy="4525963"/>
          </a:xfrm>
        </p:spPr>
        <p:txBody>
          <a:bodyPr/>
          <a:lstStyle/>
          <a:p>
            <a:r>
              <a:rPr lang="en-US" dirty="0">
                <a:hlinkClick r:id="rId2"/>
              </a:rPr>
              <a:t>https://www.pembrokepublishers.com/data/ff/Online%20Critical%</a:t>
            </a:r>
            <a:r>
              <a:rPr lang="en-US" dirty="0" smtClean="0">
                <a:hlinkClick r:id="rId2"/>
              </a:rPr>
              <a:t>20Literacy.pdf</a:t>
            </a:r>
            <a:r>
              <a:rPr lang="en-US" dirty="0" smtClean="0"/>
              <a:t> </a:t>
            </a:r>
            <a:endParaRPr lang="en-US" dirty="0"/>
          </a:p>
        </p:txBody>
      </p:sp>
      <p:pic>
        <p:nvPicPr>
          <p:cNvPr id="4" name="Picture 3" descr="Screen Shot 2015-12-10 at 7.15.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833144">
            <a:off x="942727" y="3296607"/>
            <a:ext cx="5944925" cy="5659111"/>
          </a:xfrm>
          <a:prstGeom prst="rect">
            <a:avLst/>
          </a:prstGeom>
        </p:spPr>
      </p:pic>
    </p:spTree>
    <p:extLst>
      <p:ext uri="{BB962C8B-B14F-4D97-AF65-F5344CB8AC3E}">
        <p14:creationId xmlns:p14="http://schemas.microsoft.com/office/powerpoint/2010/main" val="33662469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nada_44766.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040" y="0"/>
            <a:ext cx="8694770" cy="6858000"/>
          </a:xfrm>
          <a:prstGeom prst="rect">
            <a:avLst/>
          </a:prstGeom>
        </p:spPr>
      </p:pic>
      <p:sp>
        <p:nvSpPr>
          <p:cNvPr id="2" name="Right Arrow 1"/>
          <p:cNvSpPr/>
          <p:nvPr/>
        </p:nvSpPr>
        <p:spPr>
          <a:xfrm rot="15876797">
            <a:off x="1597909" y="3316612"/>
            <a:ext cx="6867055" cy="224591"/>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85678" y="5745309"/>
            <a:ext cx="2754480" cy="461665"/>
          </a:xfrm>
          <a:prstGeom prst="rect">
            <a:avLst/>
          </a:prstGeom>
          <a:noFill/>
        </p:spPr>
        <p:txBody>
          <a:bodyPr wrap="none" rtlCol="0">
            <a:spAutoFit/>
          </a:bodyPr>
          <a:lstStyle/>
          <a:p>
            <a:r>
              <a:rPr lang="en-US" sz="2400" b="1" dirty="0" smtClean="0">
                <a:solidFill>
                  <a:srgbClr val="FF0000"/>
                </a:solidFill>
              </a:rPr>
              <a:t>4600 km (300 miles)</a:t>
            </a:r>
            <a:endParaRPr lang="en-US" sz="2400" b="1" dirty="0">
              <a:solidFill>
                <a:srgbClr val="FF0000"/>
              </a:solidFill>
            </a:endParaRPr>
          </a:p>
        </p:txBody>
      </p:sp>
    </p:spTree>
    <p:extLst>
      <p:ext uri="{BB962C8B-B14F-4D97-AF65-F5344CB8AC3E}">
        <p14:creationId xmlns:p14="http://schemas.microsoft.com/office/powerpoint/2010/main" val="792018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katchewa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179" y="-64877"/>
            <a:ext cx="10377511" cy="6947067"/>
          </a:xfrm>
          <a:prstGeom prst="rect">
            <a:avLst/>
          </a:prstGeom>
        </p:spPr>
      </p:pic>
      <p:sp>
        <p:nvSpPr>
          <p:cNvPr id="5" name="Title 1"/>
          <p:cNvSpPr txBox="1">
            <a:spLocks/>
          </p:cNvSpPr>
          <p:nvPr/>
        </p:nvSpPr>
        <p:spPr>
          <a:xfrm>
            <a:off x="157239" y="451377"/>
            <a:ext cx="3507620" cy="1470025"/>
          </a:xfrm>
          <a:prstGeom prst="rect">
            <a:avLst/>
          </a:prstGeom>
          <a:solidFill>
            <a:schemeClr val="bg1">
              <a:alpha val="66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Where in Canada?</a:t>
            </a:r>
            <a:endParaRPr lang="en-US" dirty="0"/>
          </a:p>
        </p:txBody>
      </p:sp>
    </p:spTree>
    <p:extLst>
      <p:ext uri="{BB962C8B-B14F-4D97-AF65-F5344CB8AC3E}">
        <p14:creationId xmlns:p14="http://schemas.microsoft.com/office/powerpoint/2010/main" val="3596910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skatchewa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900" y="0"/>
            <a:ext cx="7937500" cy="6858000"/>
          </a:xfrm>
          <a:prstGeom prst="rect">
            <a:avLst/>
          </a:prstGeom>
        </p:spPr>
      </p:pic>
      <p:pic>
        <p:nvPicPr>
          <p:cNvPr id="6" name="Picture 5" descr="tempalt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888" y="0"/>
            <a:ext cx="7937500" cy="6858000"/>
          </a:xfrm>
          <a:prstGeom prst="rect">
            <a:avLst/>
          </a:prstGeom>
        </p:spPr>
      </p:pic>
      <p:sp>
        <p:nvSpPr>
          <p:cNvPr id="2" name="Title 1"/>
          <p:cNvSpPr>
            <a:spLocks noGrp="1"/>
          </p:cNvSpPr>
          <p:nvPr>
            <p:ph type="title"/>
          </p:nvPr>
        </p:nvSpPr>
        <p:spPr>
          <a:xfrm>
            <a:off x="5001529" y="607004"/>
            <a:ext cx="4142471" cy="1143000"/>
          </a:xfrm>
        </p:spPr>
        <p:txBody>
          <a:bodyPr>
            <a:normAutofit/>
          </a:bodyPr>
          <a:lstStyle/>
          <a:p>
            <a:r>
              <a:rPr lang="en-US" dirty="0" smtClean="0"/>
              <a:t>Saskatchewan</a:t>
            </a:r>
            <a:endParaRPr lang="en-US" dirty="0"/>
          </a:p>
        </p:txBody>
      </p:sp>
    </p:spTree>
    <p:extLst>
      <p:ext uri="{BB962C8B-B14F-4D97-AF65-F5344CB8AC3E}">
        <p14:creationId xmlns:p14="http://schemas.microsoft.com/office/powerpoint/2010/main" val="779987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Foundations of Education in BC</a:t>
            </a:r>
            <a:endParaRPr lang="en-US" dirty="0"/>
          </a:p>
        </p:txBody>
      </p:sp>
      <p:pic>
        <p:nvPicPr>
          <p:cNvPr id="4" name="Picture 3" descr="Screen Shot 2015-12-10 at 6.33.3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1419" y="2155537"/>
            <a:ext cx="5334000" cy="1600200"/>
          </a:xfrm>
          <a:prstGeom prst="rect">
            <a:avLst/>
          </a:prstGeom>
        </p:spPr>
      </p:pic>
      <p:pic>
        <p:nvPicPr>
          <p:cNvPr id="5" name="Picture 4" descr="Screen Shot 2015-12-10 at 6.33.27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3660776"/>
            <a:ext cx="7066512" cy="1946740"/>
          </a:xfrm>
          <a:prstGeom prst="rect">
            <a:avLst/>
          </a:prstGeom>
        </p:spPr>
      </p:pic>
      <p:sp>
        <p:nvSpPr>
          <p:cNvPr id="6" name="Oval 5"/>
          <p:cNvSpPr/>
          <p:nvPr/>
        </p:nvSpPr>
        <p:spPr>
          <a:xfrm>
            <a:off x="2634343" y="3660776"/>
            <a:ext cx="2658778" cy="2445258"/>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
        <p:nvSpPr>
          <p:cNvPr id="7" name="TextBox 6"/>
          <p:cNvSpPr txBox="1"/>
          <p:nvPr/>
        </p:nvSpPr>
        <p:spPr>
          <a:xfrm>
            <a:off x="4843091" y="1332971"/>
            <a:ext cx="4300909" cy="3416320"/>
          </a:xfrm>
          <a:prstGeom prst="rect">
            <a:avLst/>
          </a:prstGeom>
          <a:solidFill>
            <a:schemeClr val="bg1"/>
          </a:solidFill>
        </p:spPr>
        <p:txBody>
          <a:bodyPr wrap="square" rtlCol="0">
            <a:spAutoFit/>
          </a:bodyPr>
          <a:lstStyle/>
          <a:p>
            <a:endParaRPr lang="en-US" sz="2400" dirty="0" smtClean="0"/>
          </a:p>
          <a:p>
            <a:r>
              <a:rPr lang="en-US" sz="2400" dirty="0" smtClean="0"/>
              <a:t>Critical visual literacy</a:t>
            </a:r>
            <a:br>
              <a:rPr lang="en-US" sz="2400" dirty="0" smtClean="0"/>
            </a:br>
            <a:endParaRPr lang="en-US" sz="2400" dirty="0" smtClean="0"/>
          </a:p>
          <a:p>
            <a:pPr marL="285750" indent="-285750">
              <a:buFont typeface="Arial"/>
              <a:buChar char="•"/>
            </a:pPr>
            <a:r>
              <a:rPr lang="en-US" sz="2400" dirty="0" smtClean="0"/>
              <a:t>Question assumptions</a:t>
            </a:r>
          </a:p>
          <a:p>
            <a:pPr marL="285750" indent="-285750">
              <a:buFont typeface="Arial"/>
              <a:buChar char="•"/>
            </a:pPr>
            <a:r>
              <a:rPr lang="en-US" sz="2400" dirty="0" smtClean="0"/>
              <a:t>Be open to other viewpoints</a:t>
            </a:r>
          </a:p>
          <a:p>
            <a:pPr marL="285750" indent="-285750">
              <a:buFont typeface="Arial"/>
              <a:buChar char="•"/>
            </a:pPr>
            <a:r>
              <a:rPr lang="en-US" sz="2400" dirty="0" smtClean="0"/>
              <a:t>What are the motives?</a:t>
            </a:r>
          </a:p>
          <a:p>
            <a:pPr marL="285750" indent="-285750">
              <a:buFont typeface="Arial"/>
              <a:buChar char="•"/>
            </a:pPr>
            <a:r>
              <a:rPr lang="en-US" sz="2400" dirty="0" smtClean="0"/>
              <a:t>Move beyond opinion</a:t>
            </a:r>
          </a:p>
          <a:p>
            <a:pPr marL="285750" indent="-285750">
              <a:buFont typeface="Arial"/>
              <a:buChar char="•"/>
            </a:pPr>
            <a:r>
              <a:rPr lang="en-US" sz="2400" dirty="0" smtClean="0"/>
              <a:t>Move beyond yes/no</a:t>
            </a:r>
          </a:p>
          <a:p>
            <a:pPr marL="285750" indent="-285750">
              <a:buFont typeface="Arial"/>
              <a:buChar char="•"/>
            </a:pPr>
            <a:endParaRPr lang="en-US" sz="2400" dirty="0" smtClean="0"/>
          </a:p>
        </p:txBody>
      </p:sp>
    </p:spTree>
    <p:extLst>
      <p:ext uri="{BB962C8B-B14F-4D97-AF65-F5344CB8AC3E}">
        <p14:creationId xmlns:p14="http://schemas.microsoft.com/office/powerpoint/2010/main" val="2124344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1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ntatio.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28952" y="0"/>
            <a:ext cx="12469964" cy="6858000"/>
          </a:xfrm>
        </p:spPr>
      </p:pic>
      <p:pic>
        <p:nvPicPr>
          <p:cNvPr id="5" name="Picture 4" descr="canadian-parliament-building.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6286" y="4933383"/>
            <a:ext cx="2757714" cy="1835228"/>
          </a:xfrm>
          <a:prstGeom prst="rect">
            <a:avLst/>
          </a:prstGeom>
        </p:spPr>
      </p:pic>
      <p:sp>
        <p:nvSpPr>
          <p:cNvPr id="6" name="Title 1"/>
          <p:cNvSpPr txBox="1">
            <a:spLocks/>
          </p:cNvSpPr>
          <p:nvPr/>
        </p:nvSpPr>
        <p:spPr>
          <a:xfrm>
            <a:off x="157239" y="451377"/>
            <a:ext cx="3507620" cy="1470025"/>
          </a:xfrm>
          <a:prstGeom prst="rect">
            <a:avLst/>
          </a:prstGeom>
          <a:solidFill>
            <a:schemeClr val="bg1">
              <a:alpha val="66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Where in Canada?</a:t>
            </a:r>
            <a:endParaRPr lang="en-US" dirty="0"/>
          </a:p>
        </p:txBody>
      </p:sp>
      <p:sp>
        <p:nvSpPr>
          <p:cNvPr id="7" name="Title 1"/>
          <p:cNvSpPr>
            <a:spLocks noGrp="1"/>
          </p:cNvSpPr>
          <p:nvPr>
            <p:ph type="title"/>
          </p:nvPr>
        </p:nvSpPr>
        <p:spPr>
          <a:xfrm>
            <a:off x="4777619" y="608614"/>
            <a:ext cx="3217334" cy="966261"/>
          </a:xfrm>
          <a:solidFill>
            <a:schemeClr val="bg1">
              <a:alpha val="71000"/>
            </a:schemeClr>
          </a:solidFill>
        </p:spPr>
        <p:txBody>
          <a:bodyPr/>
          <a:lstStyle/>
          <a:p>
            <a:r>
              <a:rPr lang="en-US" dirty="0" smtClean="0">
                <a:solidFill>
                  <a:srgbClr val="FF0000"/>
                </a:solidFill>
              </a:rPr>
              <a:t>Break</a:t>
            </a:r>
            <a:endParaRPr lang="en-US" dirty="0">
              <a:solidFill>
                <a:srgbClr val="FF0000"/>
              </a:solidFill>
            </a:endParaRPr>
          </a:p>
        </p:txBody>
      </p:sp>
    </p:spTree>
    <p:extLst>
      <p:ext uri="{BB962C8B-B14F-4D97-AF65-F5344CB8AC3E}">
        <p14:creationId xmlns:p14="http://schemas.microsoft.com/office/powerpoint/2010/main" val="2379653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ntari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900" y="0"/>
            <a:ext cx="7937500" cy="6858000"/>
          </a:xfrm>
          <a:prstGeom prst="rect">
            <a:avLst/>
          </a:prstGeom>
        </p:spPr>
      </p:pic>
      <p:pic>
        <p:nvPicPr>
          <p:cNvPr id="6" name="Picture 5" descr="tempalt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888" y="0"/>
            <a:ext cx="7937500" cy="6858000"/>
          </a:xfrm>
          <a:prstGeom prst="rect">
            <a:avLst/>
          </a:prstGeom>
        </p:spPr>
      </p:pic>
      <p:sp>
        <p:nvSpPr>
          <p:cNvPr id="2" name="Title 1"/>
          <p:cNvSpPr>
            <a:spLocks noGrp="1"/>
          </p:cNvSpPr>
          <p:nvPr>
            <p:ph type="title"/>
          </p:nvPr>
        </p:nvSpPr>
        <p:spPr>
          <a:xfrm>
            <a:off x="5001529" y="607004"/>
            <a:ext cx="4142471" cy="1143000"/>
          </a:xfrm>
        </p:spPr>
        <p:txBody>
          <a:bodyPr>
            <a:normAutofit/>
          </a:bodyPr>
          <a:lstStyle/>
          <a:p>
            <a:r>
              <a:rPr lang="en-US" dirty="0" smtClean="0"/>
              <a:t>Ontario</a:t>
            </a:r>
            <a:endParaRPr lang="en-US" dirty="0"/>
          </a:p>
        </p:txBody>
      </p:sp>
    </p:spTree>
    <p:extLst>
      <p:ext uri="{BB962C8B-B14F-4D97-AF65-F5344CB8AC3E}">
        <p14:creationId xmlns:p14="http://schemas.microsoft.com/office/powerpoint/2010/main" val="37821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Cooperative Games</a:t>
            </a:r>
            <a:endParaRPr lang="en-US" dirty="0"/>
          </a:p>
        </p:txBody>
      </p:sp>
      <p:sp>
        <p:nvSpPr>
          <p:cNvPr id="5" name="Title 3"/>
          <p:cNvSpPr txBox="1">
            <a:spLocks/>
          </p:cNvSpPr>
          <p:nvPr/>
        </p:nvSpPr>
        <p:spPr>
          <a:xfrm>
            <a:off x="609600" y="1721178"/>
            <a:ext cx="8229600" cy="4023992"/>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2800" dirty="0" smtClean="0"/>
              <a:t>“</a:t>
            </a:r>
            <a:r>
              <a:rPr lang="en-US" sz="12800" dirty="0" smtClean="0">
                <a:solidFill>
                  <a:srgbClr val="FF0000"/>
                </a:solidFill>
              </a:rPr>
              <a:t>Competitive </a:t>
            </a:r>
            <a:r>
              <a:rPr lang="en-US" sz="12800" dirty="0">
                <a:solidFill>
                  <a:srgbClr val="FF0000"/>
                </a:solidFill>
              </a:rPr>
              <a:t>games </a:t>
            </a:r>
            <a:r>
              <a:rPr lang="en-US" sz="12800" dirty="0"/>
              <a:t>sometimes result in poor self-esteem for students who are on the losing end and not all students have the competitive edge needed in order to </a:t>
            </a:r>
            <a:r>
              <a:rPr lang="en-US" sz="12800" dirty="0" smtClean="0"/>
              <a:t>win.</a:t>
            </a:r>
            <a:br>
              <a:rPr lang="en-US" sz="12800" dirty="0" smtClean="0"/>
            </a:br>
            <a:endParaRPr lang="en-US" sz="12800" dirty="0" smtClean="0"/>
          </a:p>
          <a:p>
            <a:r>
              <a:rPr lang="en-US" sz="12800" dirty="0" smtClean="0">
                <a:solidFill>
                  <a:srgbClr val="FF0000"/>
                </a:solidFill>
              </a:rPr>
              <a:t>Co-operative games </a:t>
            </a:r>
            <a:r>
              <a:rPr lang="en-US" sz="12800" dirty="0" smtClean="0"/>
              <a:t>are [where] all students will benefit since no one is left out and the focus is on the success of the team as a whole”. </a:t>
            </a:r>
            <a:r>
              <a:rPr lang="en-US" sz="9600" dirty="0" smtClean="0"/>
              <a:t/>
            </a:r>
            <a:br>
              <a:rPr lang="en-US" sz="9600" dirty="0" smtClean="0"/>
            </a:br>
            <a:endParaRPr lang="en-US" sz="9600" dirty="0" smtClean="0"/>
          </a:p>
          <a:p>
            <a:r>
              <a:rPr lang="en-US" sz="7200" u="sng" dirty="0" err="1" smtClean="0"/>
              <a:t>Loriana</a:t>
            </a:r>
            <a:r>
              <a:rPr lang="en-US" sz="7200" u="sng" dirty="0" smtClean="0"/>
              <a:t> </a:t>
            </a:r>
            <a:r>
              <a:rPr lang="en-US" sz="7200" u="sng" dirty="0"/>
              <a:t>Romano, Lisa Papa, and </a:t>
            </a:r>
            <a:r>
              <a:rPr lang="en-US" sz="7200" u="sng" dirty="0" err="1"/>
              <a:t>Elita</a:t>
            </a:r>
            <a:r>
              <a:rPr lang="en-US" sz="7200" u="sng" dirty="0"/>
              <a:t> </a:t>
            </a:r>
            <a:r>
              <a:rPr lang="en-US" sz="7200" u="sng" dirty="0" err="1" smtClean="0"/>
              <a:t>Saulle</a:t>
            </a:r>
            <a:endParaRPr lang="en-US" sz="7200" u="sng" dirty="0" smtClean="0"/>
          </a:p>
          <a:p>
            <a:r>
              <a:rPr lang="en-US" sz="7200" u="sng" dirty="0"/>
              <a:t>http://</a:t>
            </a:r>
            <a:r>
              <a:rPr lang="en-US" sz="7200" u="sng" dirty="0" err="1"/>
              <a:t>www.teachhub.com</a:t>
            </a:r>
            <a:r>
              <a:rPr lang="en-US" sz="7200" u="sng" dirty="0"/>
              <a:t>/6-awesome-cooperative-classroom-games</a:t>
            </a:r>
          </a:p>
          <a:p>
            <a:endParaRPr lang="en-US" dirty="0"/>
          </a:p>
        </p:txBody>
      </p:sp>
    </p:spTree>
    <p:extLst>
      <p:ext uri="{BB962C8B-B14F-4D97-AF65-F5344CB8AC3E}">
        <p14:creationId xmlns:p14="http://schemas.microsoft.com/office/powerpoint/2010/main" val="344382610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not.jpg"/>
          <p:cNvPicPr>
            <a:picLocks noChangeAspect="1"/>
          </p:cNvPicPr>
          <p:nvPr/>
        </p:nvPicPr>
        <p:blipFill>
          <a:blip r:embed="rId2">
            <a:alphaModFix amt="21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dirty="0"/>
              <a:t>Human </a:t>
            </a:r>
            <a:r>
              <a:rPr lang="en-US" dirty="0" smtClean="0"/>
              <a:t>Knots</a:t>
            </a:r>
            <a:endParaRPr lang="en-US" dirty="0"/>
          </a:p>
        </p:txBody>
      </p:sp>
      <p:sp>
        <p:nvSpPr>
          <p:cNvPr id="3" name="Content Placeholder 2"/>
          <p:cNvSpPr>
            <a:spLocks noGrp="1"/>
          </p:cNvSpPr>
          <p:nvPr>
            <p:ph idx="1"/>
          </p:nvPr>
        </p:nvSpPr>
        <p:spPr/>
        <p:txBody>
          <a:bodyPr>
            <a:normAutofit/>
          </a:bodyPr>
          <a:lstStyle/>
          <a:p>
            <a:r>
              <a:rPr lang="en-US" dirty="0" smtClean="0"/>
              <a:t>Get into groups of 6</a:t>
            </a:r>
            <a:r>
              <a:rPr lang="en-US" dirty="0"/>
              <a:t>-8 </a:t>
            </a:r>
            <a:r>
              <a:rPr lang="en-US" dirty="0" smtClean="0"/>
              <a:t>people. </a:t>
            </a:r>
          </a:p>
          <a:p>
            <a:r>
              <a:rPr lang="en-US" dirty="0" smtClean="0"/>
              <a:t>Form </a:t>
            </a:r>
            <a:r>
              <a:rPr lang="en-US" dirty="0"/>
              <a:t>a large </a:t>
            </a:r>
            <a:r>
              <a:rPr lang="en-US" dirty="0" smtClean="0"/>
              <a:t>circle</a:t>
            </a:r>
          </a:p>
          <a:p>
            <a:r>
              <a:rPr lang="en-US" dirty="0" smtClean="0"/>
              <a:t>Standing </a:t>
            </a:r>
            <a:r>
              <a:rPr lang="en-US" dirty="0"/>
              <a:t>within the circle, </a:t>
            </a:r>
            <a:r>
              <a:rPr lang="en-US" dirty="0" smtClean="0"/>
              <a:t>cross </a:t>
            </a:r>
            <a:r>
              <a:rPr lang="en-US" dirty="0"/>
              <a:t>arms at the wrist. </a:t>
            </a:r>
            <a:endParaRPr lang="en-US" dirty="0" smtClean="0"/>
          </a:p>
          <a:p>
            <a:r>
              <a:rPr lang="en-US" dirty="0" smtClean="0"/>
              <a:t>Next</a:t>
            </a:r>
            <a:r>
              <a:rPr lang="en-US" dirty="0"/>
              <a:t>, </a:t>
            </a:r>
            <a:r>
              <a:rPr lang="en-US" dirty="0" smtClean="0"/>
              <a:t>grasp </a:t>
            </a:r>
            <a:r>
              <a:rPr lang="en-US" dirty="0"/>
              <a:t>hands with 2 different people across from them. </a:t>
            </a:r>
            <a:endParaRPr lang="en-US" dirty="0" smtClean="0"/>
          </a:p>
          <a:p>
            <a:r>
              <a:rPr lang="en-US" dirty="0" smtClean="0"/>
              <a:t>Work </a:t>
            </a:r>
            <a:r>
              <a:rPr lang="en-US" dirty="0"/>
              <a:t>together to try and untangle the knot without letting go of any hands.</a:t>
            </a:r>
          </a:p>
        </p:txBody>
      </p:sp>
    </p:spTree>
    <p:extLst>
      <p:ext uri="{BB962C8B-B14F-4D97-AF65-F5344CB8AC3E}">
        <p14:creationId xmlns:p14="http://schemas.microsoft.com/office/powerpoint/2010/main" val="313412390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orful-Balloons-540x30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7971"/>
            <a:ext cx="4910667" cy="2764524"/>
          </a:xfrm>
          <a:prstGeom prst="rect">
            <a:avLst/>
          </a:prstGeom>
        </p:spPr>
      </p:pic>
      <p:sp>
        <p:nvSpPr>
          <p:cNvPr id="2" name="Title 1"/>
          <p:cNvSpPr>
            <a:spLocks noGrp="1"/>
          </p:cNvSpPr>
          <p:nvPr>
            <p:ph type="title"/>
          </p:nvPr>
        </p:nvSpPr>
        <p:spPr>
          <a:xfrm>
            <a:off x="4910667" y="327175"/>
            <a:ext cx="4735948" cy="1143000"/>
          </a:xfrm>
        </p:spPr>
        <p:txBody>
          <a:bodyPr/>
          <a:lstStyle/>
          <a:p>
            <a:pPr algn="l"/>
            <a:r>
              <a:rPr lang="en-US" dirty="0" smtClean="0"/>
              <a:t>Balloon Balance</a:t>
            </a:r>
            <a:endParaRPr lang="en-US" dirty="0"/>
          </a:p>
        </p:txBody>
      </p:sp>
      <p:sp>
        <p:nvSpPr>
          <p:cNvPr id="4" name="Rectangle 3"/>
          <p:cNvSpPr/>
          <p:nvPr/>
        </p:nvSpPr>
        <p:spPr>
          <a:xfrm>
            <a:off x="457200" y="1709013"/>
            <a:ext cx="8354453" cy="4585871"/>
          </a:xfrm>
          <a:prstGeom prst="rect">
            <a:avLst/>
          </a:prstGeom>
        </p:spPr>
        <p:txBody>
          <a:bodyPr wrap="square">
            <a:spAutoFit/>
          </a:bodyPr>
          <a:lstStyle/>
          <a:p>
            <a:pPr marL="457200" indent="-457200">
              <a:buFont typeface="Arial"/>
              <a:buChar char="•"/>
            </a:pPr>
            <a:r>
              <a:rPr lang="en-US" sz="2800" dirty="0" smtClean="0"/>
              <a:t>stand </a:t>
            </a:r>
            <a:r>
              <a:rPr lang="en-US" sz="2800" dirty="0"/>
              <a:t>in a </a:t>
            </a:r>
            <a:r>
              <a:rPr lang="en-US" sz="2800" dirty="0" smtClean="0"/>
              <a:t>circle of 5-8 people, </a:t>
            </a:r>
            <a:r>
              <a:rPr lang="en-US" sz="2800" dirty="0"/>
              <a:t>holding </a:t>
            </a:r>
            <a:r>
              <a:rPr lang="en-US" sz="2800" dirty="0" smtClean="0"/>
              <a:t>hands with balloon in middle. </a:t>
            </a:r>
          </a:p>
          <a:p>
            <a:pPr marL="457200" indent="-457200">
              <a:buFont typeface="Arial"/>
              <a:buChar char="•"/>
            </a:pPr>
            <a:r>
              <a:rPr lang="en-US" sz="2800" dirty="0" smtClean="0"/>
              <a:t>Without releasing hands pick up balloon and bounce it. </a:t>
            </a:r>
          </a:p>
          <a:p>
            <a:pPr marL="457200" indent="-457200">
              <a:spcAft>
                <a:spcPts val="2400"/>
              </a:spcAft>
              <a:buFont typeface="Arial"/>
              <a:buChar char="•"/>
            </a:pPr>
            <a:r>
              <a:rPr lang="en-US" sz="2800" dirty="0" smtClean="0"/>
              <a:t>You </a:t>
            </a:r>
            <a:r>
              <a:rPr lang="en-US" sz="2800" b="1" i="1" dirty="0" smtClean="0"/>
              <a:t>may </a:t>
            </a:r>
            <a:r>
              <a:rPr lang="en-US" sz="2800" b="1" i="1" dirty="0"/>
              <a:t>tap the balloon with hands, arms, heads, shoulders, chests, or knees—but NO </a:t>
            </a:r>
            <a:r>
              <a:rPr lang="en-US" sz="2800" b="1" i="1" dirty="0" smtClean="0"/>
              <a:t>feet</a:t>
            </a:r>
            <a:r>
              <a:rPr lang="en-US" sz="2800" dirty="0" smtClean="0"/>
              <a:t>, </a:t>
            </a:r>
            <a:r>
              <a:rPr lang="en-US" sz="2800" dirty="0"/>
              <a:t>keeping it up in the air, without losing connection (</a:t>
            </a:r>
            <a:r>
              <a:rPr lang="en-US" sz="2800" b="1" i="1" dirty="0"/>
              <a:t>all students must continue holding hands</a:t>
            </a:r>
            <a:r>
              <a:rPr lang="en-US" sz="2800" dirty="0" smtClean="0"/>
              <a:t>)</a:t>
            </a:r>
          </a:p>
          <a:p>
            <a:pPr marL="514350" indent="-514350">
              <a:buAutoNum type="alphaUcParenR"/>
            </a:pPr>
            <a:r>
              <a:rPr lang="en-US" sz="2400" dirty="0" smtClean="0"/>
              <a:t>How many times can you bounce it?</a:t>
            </a:r>
          </a:p>
          <a:p>
            <a:pPr marL="514350" indent="-514350">
              <a:buAutoNum type="alphaUcParenR"/>
            </a:pPr>
            <a:r>
              <a:rPr lang="en-US" sz="2400" dirty="0" smtClean="0"/>
              <a:t>Can you bounce it from one end of the room to the other?</a:t>
            </a:r>
            <a:endParaRPr lang="en-US" sz="2400" dirty="0"/>
          </a:p>
        </p:txBody>
      </p:sp>
    </p:spTree>
    <p:extLst>
      <p:ext uri="{BB962C8B-B14F-4D97-AF65-F5344CB8AC3E}">
        <p14:creationId xmlns:p14="http://schemas.microsoft.com/office/powerpoint/2010/main" val="255616012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ebec-City-4898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7768" y="0"/>
            <a:ext cx="12203590" cy="6858000"/>
          </a:xfrm>
          <a:prstGeom prst="rect">
            <a:avLst/>
          </a:prstGeom>
        </p:spPr>
      </p:pic>
      <p:sp>
        <p:nvSpPr>
          <p:cNvPr id="5" name="Title 1"/>
          <p:cNvSpPr txBox="1">
            <a:spLocks/>
          </p:cNvSpPr>
          <p:nvPr/>
        </p:nvSpPr>
        <p:spPr>
          <a:xfrm>
            <a:off x="5471887" y="443135"/>
            <a:ext cx="3507620" cy="1470025"/>
          </a:xfrm>
          <a:prstGeom prst="rect">
            <a:avLst/>
          </a:prstGeom>
          <a:solidFill>
            <a:schemeClr val="bg1">
              <a:alpha val="66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Where in Canada?</a:t>
            </a:r>
            <a:endParaRPr lang="en-US" dirty="0"/>
          </a:p>
        </p:txBody>
      </p:sp>
    </p:spTree>
    <p:extLst>
      <p:ext uri="{BB962C8B-B14F-4D97-AF65-F5344CB8AC3E}">
        <p14:creationId xmlns:p14="http://schemas.microsoft.com/office/powerpoint/2010/main" val="144801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ebec.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900" y="0"/>
            <a:ext cx="7937500" cy="6858000"/>
          </a:xfrm>
          <a:prstGeom prst="rect">
            <a:avLst/>
          </a:prstGeom>
        </p:spPr>
      </p:pic>
      <p:pic>
        <p:nvPicPr>
          <p:cNvPr id="6" name="Picture 5" descr="tempalt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882" y="-1"/>
            <a:ext cx="7937500" cy="6858000"/>
          </a:xfrm>
          <a:prstGeom prst="rect">
            <a:avLst/>
          </a:prstGeom>
        </p:spPr>
      </p:pic>
      <p:sp>
        <p:nvSpPr>
          <p:cNvPr id="2" name="Title 1"/>
          <p:cNvSpPr>
            <a:spLocks noGrp="1"/>
          </p:cNvSpPr>
          <p:nvPr>
            <p:ph type="title"/>
          </p:nvPr>
        </p:nvSpPr>
        <p:spPr>
          <a:xfrm>
            <a:off x="5001529" y="607004"/>
            <a:ext cx="4142471" cy="1143000"/>
          </a:xfrm>
        </p:spPr>
        <p:txBody>
          <a:bodyPr>
            <a:normAutofit/>
          </a:bodyPr>
          <a:lstStyle/>
          <a:p>
            <a:r>
              <a:rPr lang="en-US" dirty="0" smtClean="0"/>
              <a:t>Quebec</a:t>
            </a:r>
            <a:endParaRPr lang="en-US" dirty="0"/>
          </a:p>
        </p:txBody>
      </p:sp>
    </p:spTree>
    <p:extLst>
      <p:ext uri="{BB962C8B-B14F-4D97-AF65-F5344CB8AC3E}">
        <p14:creationId xmlns:p14="http://schemas.microsoft.com/office/powerpoint/2010/main" val="31643416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nada_44766.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040" y="0"/>
            <a:ext cx="8694770" cy="6858000"/>
          </a:xfrm>
          <a:prstGeom prst="rect">
            <a:avLst/>
          </a:prstGeom>
        </p:spPr>
      </p:pic>
    </p:spTree>
    <p:extLst>
      <p:ext uri="{BB962C8B-B14F-4D97-AF65-F5344CB8AC3E}">
        <p14:creationId xmlns:p14="http://schemas.microsoft.com/office/powerpoint/2010/main" val="93448474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Puzzle</a:t>
            </a:r>
            <a:endParaRPr lang="en-US" dirty="0"/>
          </a:p>
        </p:txBody>
      </p:sp>
      <p:sp>
        <p:nvSpPr>
          <p:cNvPr id="4" name="Content Placeholder 2"/>
          <p:cNvSpPr txBox="1">
            <a:spLocks/>
          </p:cNvSpPr>
          <p:nvPr/>
        </p:nvSpPr>
        <p:spPr>
          <a:xfrm>
            <a:off x="609599" y="1877342"/>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Each member of a group-of-four is given four pieces.</a:t>
            </a:r>
          </a:p>
          <a:p>
            <a:pPr marL="0" indent="0">
              <a:buFont typeface="Arial"/>
              <a:buNone/>
            </a:pPr>
            <a:r>
              <a:rPr lang="en-US" dirty="0" smtClean="0"/>
              <a:t>The aim is for the group is to start with the square filled like so.</a:t>
            </a:r>
            <a:endParaRPr lang="en-US" dirty="0"/>
          </a:p>
        </p:txBody>
      </p:sp>
    </p:spTree>
    <p:extLst>
      <p:ext uri="{BB962C8B-B14F-4D97-AF65-F5344CB8AC3E}">
        <p14:creationId xmlns:p14="http://schemas.microsoft.com/office/powerpoint/2010/main" val="3148557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1-29 at 7.49.3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4100" y="0"/>
            <a:ext cx="7029450" cy="6858000"/>
          </a:xfrm>
          <a:prstGeom prst="rect">
            <a:avLst/>
          </a:prstGeom>
        </p:spPr>
      </p:pic>
    </p:spTree>
    <p:extLst>
      <p:ext uri="{BB962C8B-B14F-4D97-AF65-F5344CB8AC3E}">
        <p14:creationId xmlns:p14="http://schemas.microsoft.com/office/powerpoint/2010/main" val="34012435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1-29 at 7.49.57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3300" y="0"/>
            <a:ext cx="7133592" cy="6858000"/>
          </a:xfrm>
          <a:prstGeom prst="rect">
            <a:avLst/>
          </a:prstGeom>
        </p:spPr>
      </p:pic>
    </p:spTree>
    <p:extLst>
      <p:ext uri="{BB962C8B-B14F-4D97-AF65-F5344CB8AC3E}">
        <p14:creationId xmlns:p14="http://schemas.microsoft.com/office/powerpoint/2010/main" val="1310429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examples of collaborative and cooperative learning</a:t>
            </a:r>
            <a:endParaRPr lang="en-US" dirty="0"/>
          </a:p>
        </p:txBody>
      </p:sp>
      <p:sp>
        <p:nvSpPr>
          <p:cNvPr id="3" name="Content Placeholder 2"/>
          <p:cNvSpPr>
            <a:spLocks noGrp="1"/>
          </p:cNvSpPr>
          <p:nvPr>
            <p:ph idx="1"/>
          </p:nvPr>
        </p:nvSpPr>
        <p:spPr>
          <a:xfrm>
            <a:off x="457200" y="2609166"/>
            <a:ext cx="8229600" cy="4525963"/>
          </a:xfrm>
        </p:spPr>
        <p:txBody>
          <a:bodyPr/>
          <a:lstStyle/>
          <a:p>
            <a:r>
              <a:rPr lang="en-US" dirty="0" smtClean="0"/>
              <a:t>Collaborative writing using blogs</a:t>
            </a:r>
          </a:p>
          <a:p>
            <a:r>
              <a:rPr lang="en-US" dirty="0" smtClean="0"/>
              <a:t>Solving math problems as teams</a:t>
            </a:r>
          </a:p>
          <a:p>
            <a:r>
              <a:rPr lang="en-US" dirty="0" smtClean="0"/>
              <a:t>Partnering with local shelter to feed locals</a:t>
            </a:r>
          </a:p>
          <a:p>
            <a:r>
              <a:rPr lang="en-US" dirty="0" smtClean="0"/>
              <a:t>Debates/discussions on current topics</a:t>
            </a:r>
          </a:p>
          <a:p>
            <a:endParaRPr lang="en-US" dirty="0"/>
          </a:p>
        </p:txBody>
      </p:sp>
    </p:spTree>
    <p:extLst>
      <p:ext uri="{BB962C8B-B14F-4D97-AF65-F5344CB8AC3E}">
        <p14:creationId xmlns:p14="http://schemas.microsoft.com/office/powerpoint/2010/main" val="403023413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Foundations of Education in BC</a:t>
            </a:r>
            <a:endParaRPr lang="en-US" dirty="0"/>
          </a:p>
        </p:txBody>
      </p:sp>
      <p:pic>
        <p:nvPicPr>
          <p:cNvPr id="4" name="Picture 3" descr="Screen Shot 2015-12-10 at 6.33.3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1419" y="2155537"/>
            <a:ext cx="5334000" cy="1600200"/>
          </a:xfrm>
          <a:prstGeom prst="rect">
            <a:avLst/>
          </a:prstGeom>
        </p:spPr>
      </p:pic>
      <p:pic>
        <p:nvPicPr>
          <p:cNvPr id="5" name="Picture 4" descr="Screen Shot 2015-12-10 at 6.33.27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3660776"/>
            <a:ext cx="7066512" cy="1946740"/>
          </a:xfrm>
          <a:prstGeom prst="rect">
            <a:avLst/>
          </a:prstGeom>
        </p:spPr>
      </p:pic>
      <p:sp>
        <p:nvSpPr>
          <p:cNvPr id="6" name="Oval 5"/>
          <p:cNvSpPr/>
          <p:nvPr/>
        </p:nvSpPr>
        <p:spPr>
          <a:xfrm>
            <a:off x="4864934" y="3618608"/>
            <a:ext cx="2658778" cy="2445258"/>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
        <p:nvSpPr>
          <p:cNvPr id="7" name="TextBox 6"/>
          <p:cNvSpPr txBox="1"/>
          <p:nvPr/>
        </p:nvSpPr>
        <p:spPr>
          <a:xfrm>
            <a:off x="457200" y="1780584"/>
            <a:ext cx="4300909" cy="4893647"/>
          </a:xfrm>
          <a:prstGeom prst="rect">
            <a:avLst/>
          </a:prstGeom>
          <a:solidFill>
            <a:schemeClr val="bg1"/>
          </a:solidFill>
        </p:spPr>
        <p:txBody>
          <a:bodyPr wrap="square" rtlCol="0">
            <a:spAutoFit/>
          </a:bodyPr>
          <a:lstStyle/>
          <a:p>
            <a:r>
              <a:rPr lang="en-US" sz="2400" dirty="0" smtClean="0"/>
              <a:t>Personal &amp; Social competencies</a:t>
            </a:r>
          </a:p>
          <a:p>
            <a:pPr marL="285750" indent="-285750">
              <a:buFont typeface="Arial"/>
              <a:buChar char="•"/>
            </a:pPr>
            <a:r>
              <a:rPr lang="en-US" sz="2400" dirty="0" smtClean="0"/>
              <a:t>Understand oneself</a:t>
            </a:r>
          </a:p>
          <a:p>
            <a:pPr marL="285750" indent="-285750">
              <a:buFont typeface="Arial"/>
              <a:buChar char="•"/>
            </a:pPr>
            <a:r>
              <a:rPr lang="en-US" sz="2400" dirty="0" smtClean="0"/>
              <a:t>Take care of oneself and others</a:t>
            </a:r>
          </a:p>
          <a:p>
            <a:pPr marL="285750" indent="-285750">
              <a:buFont typeface="Arial"/>
              <a:buChar char="•"/>
            </a:pPr>
            <a:r>
              <a:rPr lang="en-US" sz="2400" dirty="0" smtClean="0"/>
              <a:t>Develop skills to work with others</a:t>
            </a:r>
          </a:p>
          <a:p>
            <a:pPr marL="285750" indent="-285750">
              <a:buFont typeface="Arial"/>
              <a:buChar char="•"/>
            </a:pPr>
            <a:r>
              <a:rPr lang="en-US" sz="2400" dirty="0" smtClean="0"/>
              <a:t>Develop an awareness of global web of life</a:t>
            </a:r>
          </a:p>
          <a:p>
            <a:pPr marL="285750" indent="-285750">
              <a:buFont typeface="Arial"/>
              <a:buChar char="•"/>
            </a:pPr>
            <a:r>
              <a:rPr lang="en-US" sz="2400" dirty="0" smtClean="0"/>
              <a:t>Be responsible for your actions, and be knowledgeable and active in local-global issues </a:t>
            </a:r>
          </a:p>
          <a:p>
            <a:pPr marL="285750" indent="-285750">
              <a:buFont typeface="Arial"/>
              <a:buChar char="•"/>
            </a:pPr>
            <a:endParaRPr lang="en-US" sz="2400" dirty="0" smtClean="0"/>
          </a:p>
        </p:txBody>
      </p:sp>
    </p:spTree>
    <p:extLst>
      <p:ext uri="{BB962C8B-B14F-4D97-AF65-F5344CB8AC3E}">
        <p14:creationId xmlns:p14="http://schemas.microsoft.com/office/powerpoint/2010/main" val="3878632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1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Foundations of Education in BC</a:t>
            </a:r>
            <a:endParaRPr lang="en-US" dirty="0"/>
          </a:p>
        </p:txBody>
      </p:sp>
      <p:pic>
        <p:nvPicPr>
          <p:cNvPr id="4" name="Picture 3" descr="Screen Shot 2015-12-10 at 6.33.3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63679" y="2155537"/>
            <a:ext cx="5334000" cy="1600200"/>
          </a:xfrm>
          <a:prstGeom prst="rect">
            <a:avLst/>
          </a:prstGeom>
        </p:spPr>
      </p:pic>
      <p:pic>
        <p:nvPicPr>
          <p:cNvPr id="5" name="Picture 4" descr="Screen Shot 2015-12-10 at 6.33.27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9460" y="3660776"/>
            <a:ext cx="7066512" cy="1946740"/>
          </a:xfrm>
          <a:prstGeom prst="rect">
            <a:avLst/>
          </a:prstGeom>
        </p:spPr>
      </p:pic>
      <p:sp>
        <p:nvSpPr>
          <p:cNvPr id="6" name="Oval 5"/>
          <p:cNvSpPr/>
          <p:nvPr/>
        </p:nvSpPr>
        <p:spPr>
          <a:xfrm>
            <a:off x="747781" y="3618608"/>
            <a:ext cx="7572769" cy="2445258"/>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noFill/>
            </a:endParaRPr>
          </a:p>
        </p:txBody>
      </p:sp>
    </p:spTree>
    <p:extLst>
      <p:ext uri="{BB962C8B-B14F-4D97-AF65-F5344CB8AC3E}">
        <p14:creationId xmlns:p14="http://schemas.microsoft.com/office/powerpoint/2010/main" val="2064111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BRITISH-COLUMBIA-COAST-faceboo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52096" y="0"/>
            <a:ext cx="13788572" cy="6894286"/>
          </a:xfrm>
          <a:prstGeom prst="rect">
            <a:avLst/>
          </a:prstGeom>
        </p:spPr>
      </p:pic>
      <p:sp>
        <p:nvSpPr>
          <p:cNvPr id="5" name="Title 1"/>
          <p:cNvSpPr txBox="1">
            <a:spLocks/>
          </p:cNvSpPr>
          <p:nvPr/>
        </p:nvSpPr>
        <p:spPr>
          <a:xfrm>
            <a:off x="-761999" y="140754"/>
            <a:ext cx="3507620" cy="1470025"/>
          </a:xfrm>
          <a:prstGeom prst="rect">
            <a:avLst/>
          </a:prstGeom>
          <a:solidFill>
            <a:schemeClr val="bg1">
              <a:alpha val="66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Where in Canada?</a:t>
            </a:r>
            <a:endParaRPr lang="en-US" dirty="0"/>
          </a:p>
        </p:txBody>
      </p:sp>
      <p:pic>
        <p:nvPicPr>
          <p:cNvPr id="3" name="Picture 2" descr="VancouverSkyline_hi.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64000" y="4087585"/>
            <a:ext cx="5080000" cy="2552700"/>
          </a:xfrm>
          <a:prstGeom prst="rect">
            <a:avLst/>
          </a:prstGeom>
        </p:spPr>
      </p:pic>
    </p:spTree>
    <p:extLst>
      <p:ext uri="{BB962C8B-B14F-4D97-AF65-F5344CB8AC3E}">
        <p14:creationId xmlns:p14="http://schemas.microsoft.com/office/powerpoint/2010/main" val="1631889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C.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900" y="0"/>
            <a:ext cx="7937500" cy="6858000"/>
          </a:xfrm>
          <a:prstGeom prst="rect">
            <a:avLst/>
          </a:prstGeom>
        </p:spPr>
      </p:pic>
      <p:pic>
        <p:nvPicPr>
          <p:cNvPr id="6" name="Picture 5" descr="tempalt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882" y="-1"/>
            <a:ext cx="7937500" cy="6858000"/>
          </a:xfrm>
          <a:prstGeom prst="rect">
            <a:avLst/>
          </a:prstGeom>
        </p:spPr>
      </p:pic>
      <p:sp>
        <p:nvSpPr>
          <p:cNvPr id="2" name="Title 1"/>
          <p:cNvSpPr>
            <a:spLocks noGrp="1"/>
          </p:cNvSpPr>
          <p:nvPr>
            <p:ph type="title"/>
          </p:nvPr>
        </p:nvSpPr>
        <p:spPr>
          <a:xfrm>
            <a:off x="5001529" y="607004"/>
            <a:ext cx="4142471" cy="1143000"/>
          </a:xfrm>
        </p:spPr>
        <p:txBody>
          <a:bodyPr>
            <a:normAutofit/>
          </a:bodyPr>
          <a:lstStyle/>
          <a:p>
            <a:r>
              <a:rPr lang="en-US" dirty="0" smtClean="0"/>
              <a:t>British Columbia</a:t>
            </a:r>
            <a:endParaRPr lang="en-US" dirty="0"/>
          </a:p>
        </p:txBody>
      </p:sp>
    </p:spTree>
    <p:extLst>
      <p:ext uri="{BB962C8B-B14F-4D97-AF65-F5344CB8AC3E}">
        <p14:creationId xmlns:p14="http://schemas.microsoft.com/office/powerpoint/2010/main" val="1850664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Enjoy your time in </a:t>
            </a:r>
            <a:br>
              <a:rPr lang="en-US" dirty="0" smtClean="0"/>
            </a:br>
            <a:r>
              <a:rPr lang="en-US" dirty="0" smtClean="0"/>
              <a:t>Vancouver!</a:t>
            </a:r>
            <a:endParaRPr lang="en-US" dirty="0"/>
          </a:p>
        </p:txBody>
      </p:sp>
      <p:pic>
        <p:nvPicPr>
          <p:cNvPr id="4" name="Picture 3" descr="killerwhale-thumb-480xauto-55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8562" y="1844511"/>
            <a:ext cx="5850513" cy="3912530"/>
          </a:xfrm>
          <a:prstGeom prst="rect">
            <a:avLst/>
          </a:prstGeom>
        </p:spPr>
      </p:pic>
    </p:spTree>
    <p:extLst>
      <p:ext uri="{BB962C8B-B14F-4D97-AF65-F5344CB8AC3E}">
        <p14:creationId xmlns:p14="http://schemas.microsoft.com/office/powerpoint/2010/main" val="1147832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Size of Country</a:t>
            </a:r>
            <a:br>
              <a:rPr lang="en-US" dirty="0" smtClean="0"/>
            </a:br>
            <a:r>
              <a:rPr lang="en-US" dirty="0" smtClean="0"/>
              <a:t>Comparing China to Canada</a:t>
            </a:r>
            <a:endParaRPr lang="en-US" dirty="0"/>
          </a:p>
        </p:txBody>
      </p:sp>
      <p:sp>
        <p:nvSpPr>
          <p:cNvPr id="3" name="Content Placeholder 2"/>
          <p:cNvSpPr>
            <a:spLocks noGrp="1"/>
          </p:cNvSpPr>
          <p:nvPr>
            <p:ph idx="1"/>
          </p:nvPr>
        </p:nvSpPr>
        <p:spPr>
          <a:xfrm>
            <a:off x="228868" y="1871137"/>
            <a:ext cx="8915132" cy="2101406"/>
          </a:xfrm>
        </p:spPr>
        <p:txBody>
          <a:bodyPr/>
          <a:lstStyle/>
          <a:p>
            <a:pPr marL="0" indent="0">
              <a:buNone/>
            </a:pPr>
            <a:r>
              <a:rPr lang="en-US" dirty="0" smtClean="0"/>
              <a:t>Taiwan- 35,980 km</a:t>
            </a:r>
            <a:r>
              <a:rPr lang="en-US" baseline="30000" dirty="0" smtClean="0"/>
              <a:t>2           </a:t>
            </a:r>
            <a:r>
              <a:rPr lang="en-US" dirty="0" smtClean="0"/>
              <a:t>Canada – 9,964,670 km</a:t>
            </a:r>
            <a:r>
              <a:rPr lang="en-US" baseline="30000" dirty="0" smtClean="0"/>
              <a:t>2 </a:t>
            </a:r>
            <a:endParaRPr lang="en-US" dirty="0"/>
          </a:p>
        </p:txBody>
      </p:sp>
      <p:pic>
        <p:nvPicPr>
          <p:cNvPr id="4" name="Picture 3" descr="Screen Shot 2017-05-08 at 7.14.1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7983" y="2744334"/>
            <a:ext cx="5464026" cy="4054936"/>
          </a:xfrm>
          <a:prstGeom prst="rect">
            <a:avLst/>
          </a:prstGeom>
        </p:spPr>
      </p:pic>
    </p:spTree>
    <p:extLst>
      <p:ext uri="{BB962C8B-B14F-4D97-AF65-F5344CB8AC3E}">
        <p14:creationId xmlns:p14="http://schemas.microsoft.com/office/powerpoint/2010/main" val="37019142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5-08 at 7.16.04 AM.pn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
        <p:nvSpPr>
          <p:cNvPr id="5" name="Content Placeholder 2"/>
          <p:cNvSpPr txBox="1">
            <a:spLocks/>
          </p:cNvSpPr>
          <p:nvPr/>
        </p:nvSpPr>
        <p:spPr>
          <a:xfrm>
            <a:off x="136075" y="215465"/>
            <a:ext cx="9219125" cy="21014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t>Taiwan- 35,980 km</a:t>
            </a:r>
            <a:r>
              <a:rPr lang="en-US" baseline="30000" dirty="0" smtClean="0"/>
              <a:t>2       </a:t>
            </a:r>
          </a:p>
          <a:p>
            <a:pPr marL="0" indent="0" algn="ctr">
              <a:buFont typeface="Arial"/>
              <a:buNone/>
            </a:pPr>
            <a:r>
              <a:rPr lang="en-US" baseline="30000" dirty="0" smtClean="0"/>
              <a:t>  </a:t>
            </a:r>
            <a:r>
              <a:rPr lang="en-US" dirty="0" smtClean="0"/>
              <a:t>Vancouver Island – 32, 134km</a:t>
            </a:r>
            <a:r>
              <a:rPr lang="en-US" baseline="30000" dirty="0" smtClean="0"/>
              <a:t>2 </a:t>
            </a:r>
            <a:endParaRPr lang="en-US" dirty="0"/>
          </a:p>
        </p:txBody>
      </p:sp>
      <p:sp>
        <p:nvSpPr>
          <p:cNvPr id="6" name="Content Placeholder 2"/>
          <p:cNvSpPr txBox="1">
            <a:spLocks/>
          </p:cNvSpPr>
          <p:nvPr/>
        </p:nvSpPr>
        <p:spPr>
          <a:xfrm>
            <a:off x="228868" y="1871137"/>
            <a:ext cx="8915132" cy="21014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mtClean="0"/>
              <a:t>Taiwan- 35,980 km</a:t>
            </a:r>
            <a:r>
              <a:rPr lang="en-US" baseline="30000" smtClean="0"/>
              <a:t>2           </a:t>
            </a:r>
            <a:r>
              <a:rPr lang="en-US" smtClean="0"/>
              <a:t>Canada – 9,964,670 km</a:t>
            </a:r>
            <a:r>
              <a:rPr lang="en-US" baseline="30000" smtClean="0"/>
              <a:t>2 </a:t>
            </a:r>
            <a:endParaRPr lang="en-US" dirty="0"/>
          </a:p>
        </p:txBody>
      </p:sp>
    </p:spTree>
    <p:extLst>
      <p:ext uri="{BB962C8B-B14F-4D97-AF65-F5344CB8AC3E}">
        <p14:creationId xmlns:p14="http://schemas.microsoft.com/office/powerpoint/2010/main" val="2437839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5-08 at 7.16.04 AM.pn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
        <p:nvSpPr>
          <p:cNvPr id="5" name="Content Placeholder 2"/>
          <p:cNvSpPr txBox="1">
            <a:spLocks/>
          </p:cNvSpPr>
          <p:nvPr/>
        </p:nvSpPr>
        <p:spPr>
          <a:xfrm>
            <a:off x="136075" y="215465"/>
            <a:ext cx="9219125" cy="21014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t>Taiwan- 23,000,000 people</a:t>
            </a:r>
            <a:endParaRPr lang="en-US" baseline="30000" dirty="0" smtClean="0"/>
          </a:p>
          <a:p>
            <a:pPr marL="0" indent="0" algn="ctr">
              <a:buFont typeface="Arial"/>
              <a:buNone/>
            </a:pPr>
            <a:r>
              <a:rPr lang="en-US" baseline="30000" dirty="0" smtClean="0"/>
              <a:t>  </a:t>
            </a:r>
            <a:r>
              <a:rPr lang="en-US" dirty="0" smtClean="0"/>
              <a:t>Vancouver Island – 748,937 people</a:t>
            </a:r>
            <a:endParaRPr lang="en-US" dirty="0"/>
          </a:p>
        </p:txBody>
      </p:sp>
      <p:sp>
        <p:nvSpPr>
          <p:cNvPr id="6" name="Content Placeholder 2"/>
          <p:cNvSpPr txBox="1">
            <a:spLocks/>
          </p:cNvSpPr>
          <p:nvPr/>
        </p:nvSpPr>
        <p:spPr>
          <a:xfrm>
            <a:off x="228868" y="1871137"/>
            <a:ext cx="8915132" cy="210140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mtClean="0"/>
              <a:t>Taiwan- 35,980 km</a:t>
            </a:r>
            <a:r>
              <a:rPr lang="en-US" baseline="30000" smtClean="0"/>
              <a:t>2           </a:t>
            </a:r>
            <a:r>
              <a:rPr lang="en-US" smtClean="0"/>
              <a:t>Canada – 9,964,670 km</a:t>
            </a:r>
            <a:r>
              <a:rPr lang="en-US" baseline="30000" smtClean="0"/>
              <a:t>2 </a:t>
            </a:r>
            <a:endParaRPr lang="en-US" dirty="0"/>
          </a:p>
        </p:txBody>
      </p:sp>
    </p:spTree>
    <p:extLst>
      <p:ext uri="{BB962C8B-B14F-4D97-AF65-F5344CB8AC3E}">
        <p14:creationId xmlns:p14="http://schemas.microsoft.com/office/powerpoint/2010/main" val="725302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nada_44766.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040" y="0"/>
            <a:ext cx="8694770" cy="6858000"/>
          </a:xfrm>
          <a:prstGeom prst="rect">
            <a:avLst/>
          </a:prstGeom>
        </p:spPr>
      </p:pic>
      <p:sp>
        <p:nvSpPr>
          <p:cNvPr id="4" name="TextBox 3"/>
          <p:cNvSpPr txBox="1"/>
          <p:nvPr/>
        </p:nvSpPr>
        <p:spPr>
          <a:xfrm>
            <a:off x="5560686" y="542476"/>
            <a:ext cx="3329014" cy="1384995"/>
          </a:xfrm>
          <a:prstGeom prst="rect">
            <a:avLst/>
          </a:prstGeom>
          <a:solidFill>
            <a:schemeClr val="bg1"/>
          </a:solidFill>
        </p:spPr>
        <p:txBody>
          <a:bodyPr wrap="square" rtlCol="0">
            <a:spAutoFit/>
          </a:bodyPr>
          <a:lstStyle/>
          <a:p>
            <a:pPr algn="ctr"/>
            <a:r>
              <a:rPr lang="en-US" sz="2800" dirty="0" smtClean="0">
                <a:solidFill>
                  <a:srgbClr val="FF0000"/>
                </a:solidFill>
              </a:rPr>
              <a:t>Education is a Provincial</a:t>
            </a:r>
          </a:p>
          <a:p>
            <a:pPr algn="ctr"/>
            <a:r>
              <a:rPr lang="en-US" sz="2800" dirty="0" smtClean="0">
                <a:solidFill>
                  <a:srgbClr val="FF0000"/>
                </a:solidFill>
              </a:rPr>
              <a:t>Responsibility</a:t>
            </a:r>
            <a:endParaRPr lang="en-US" sz="2800" dirty="0">
              <a:solidFill>
                <a:srgbClr val="FF0000"/>
              </a:solidFill>
            </a:endParaRPr>
          </a:p>
        </p:txBody>
      </p:sp>
    </p:spTree>
    <p:extLst>
      <p:ext uri="{BB962C8B-B14F-4D97-AF65-F5344CB8AC3E}">
        <p14:creationId xmlns:p14="http://schemas.microsoft.com/office/powerpoint/2010/main" val="36761488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7132</TotalTime>
  <Words>1489</Words>
  <Application>Microsoft Macintosh PowerPoint</Application>
  <PresentationFormat>On-screen Show (4:3)</PresentationFormat>
  <Paragraphs>245</Paragraphs>
  <Slides>58</Slides>
  <Notes>23</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Education  in Canada</vt:lpstr>
      <vt:lpstr>Goals:</vt:lpstr>
      <vt:lpstr>PowerPoint Presentation</vt:lpstr>
      <vt:lpstr>PowerPoint Presentation</vt:lpstr>
      <vt:lpstr>PowerPoint Presentation</vt:lpstr>
      <vt:lpstr>Size of Country Comparing China to Canada</vt:lpstr>
      <vt:lpstr>PowerPoint Presentation</vt:lpstr>
      <vt:lpstr>PowerPoint Presentation</vt:lpstr>
      <vt:lpstr>PowerPoint Presentation</vt:lpstr>
      <vt:lpstr>UBC is Largely Funded Provincially</vt:lpstr>
      <vt:lpstr>55,000 students</vt:lpstr>
      <vt:lpstr>UBC has 2 sessions and 4 terms</vt:lpstr>
      <vt:lpstr>Vacation/Study Time</vt:lpstr>
      <vt:lpstr>Faculty of Education</vt:lpstr>
      <vt:lpstr>Bachelor of Education</vt:lpstr>
      <vt:lpstr>Bachelor of Education</vt:lpstr>
      <vt:lpstr>BEd at UBC - practice-teaching in schools</vt:lpstr>
      <vt:lpstr>B.Ed &amp; BC Teaching Certificate</vt:lpstr>
      <vt:lpstr>Education  in BC</vt:lpstr>
      <vt:lpstr>Where in Canada?</vt:lpstr>
      <vt:lpstr>Alberta</vt:lpstr>
      <vt:lpstr>Schedule</vt:lpstr>
      <vt:lpstr>Prince Edward Island</vt:lpstr>
      <vt:lpstr>What’s Your Avatar?</vt:lpstr>
      <vt:lpstr>What’s Your Avatar?</vt:lpstr>
      <vt:lpstr>What’s Your Avatar?</vt:lpstr>
      <vt:lpstr>What’s Your Avatar?</vt:lpstr>
      <vt:lpstr>What’s Your Avatar?</vt:lpstr>
      <vt:lpstr>PowerPoint Presentation</vt:lpstr>
      <vt:lpstr>How to find an avatar</vt:lpstr>
      <vt:lpstr>Activity: What’s Your Avatar?</vt:lpstr>
      <vt:lpstr>Foundations of Education in BC</vt:lpstr>
      <vt:lpstr>PowerPoint Presentation</vt:lpstr>
      <vt:lpstr>Nunavut</vt:lpstr>
      <vt:lpstr>Critical Visual Literacy</vt:lpstr>
      <vt:lpstr>Greg Apodaca’ Digital Portfolio</vt:lpstr>
      <vt:lpstr>What do these touch ups say about what we value or see as being important? </vt:lpstr>
      <vt:lpstr>Which one is real?</vt:lpstr>
      <vt:lpstr>Tool for evaluating online websites</vt:lpstr>
      <vt:lpstr>PowerPoint Presentation</vt:lpstr>
      <vt:lpstr>Saskatchewan</vt:lpstr>
      <vt:lpstr>Foundations of Education in BC</vt:lpstr>
      <vt:lpstr>Break</vt:lpstr>
      <vt:lpstr>Ontario</vt:lpstr>
      <vt:lpstr>Cooperative Games</vt:lpstr>
      <vt:lpstr>Human Knots</vt:lpstr>
      <vt:lpstr>Balloon Balance</vt:lpstr>
      <vt:lpstr>PowerPoint Presentation</vt:lpstr>
      <vt:lpstr>Quebec</vt:lpstr>
      <vt:lpstr>Paper Puzzle</vt:lpstr>
      <vt:lpstr>PowerPoint Presentation</vt:lpstr>
      <vt:lpstr>PowerPoint Presentation</vt:lpstr>
      <vt:lpstr>Other examples of collaborative and cooperative learning</vt:lpstr>
      <vt:lpstr>Foundations of Education in BC</vt:lpstr>
      <vt:lpstr>Foundations of Education in BC</vt:lpstr>
      <vt:lpstr>PowerPoint Presentation</vt:lpstr>
      <vt:lpstr>British Columbia</vt:lpstr>
      <vt:lpstr>Enjoy your time in  Vancouver!</vt:lpstr>
    </vt:vector>
  </TitlesOfParts>
  <Company>TEO, Fac. of Education, UBC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in Canada</dc:title>
  <dc:creator>TEO TEO-EDUC</dc:creator>
  <cp:lastModifiedBy>TEO TEO-EDUC</cp:lastModifiedBy>
  <cp:revision>46</cp:revision>
  <dcterms:created xsi:type="dcterms:W3CDTF">2015-12-08T15:23:15Z</dcterms:created>
  <dcterms:modified xsi:type="dcterms:W3CDTF">2017-05-12T16:20:32Z</dcterms:modified>
</cp:coreProperties>
</file>