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2jpg" ContentType="image/jpeg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  <p:sldMasterId id="2147483804" r:id="rId3"/>
  </p:sldMasterIdLst>
  <p:notesMasterIdLst>
    <p:notesMasterId r:id="rId44"/>
  </p:notesMasterIdLst>
  <p:sldIdLst>
    <p:sldId id="256" r:id="rId4"/>
    <p:sldId id="315" r:id="rId5"/>
    <p:sldId id="318" r:id="rId6"/>
    <p:sldId id="319" r:id="rId7"/>
    <p:sldId id="320" r:id="rId8"/>
    <p:sldId id="325" r:id="rId9"/>
    <p:sldId id="316" r:id="rId10"/>
    <p:sldId id="346" r:id="rId11"/>
    <p:sldId id="339" r:id="rId12"/>
    <p:sldId id="348" r:id="rId13"/>
    <p:sldId id="321" r:id="rId14"/>
    <p:sldId id="323" r:id="rId15"/>
    <p:sldId id="357" r:id="rId16"/>
    <p:sldId id="338" r:id="rId17"/>
    <p:sldId id="358" r:id="rId18"/>
    <p:sldId id="324" r:id="rId19"/>
    <p:sldId id="340" r:id="rId20"/>
    <p:sldId id="326" r:id="rId21"/>
    <p:sldId id="365" r:id="rId22"/>
    <p:sldId id="359" r:id="rId23"/>
    <p:sldId id="341" r:id="rId24"/>
    <p:sldId id="342" r:id="rId25"/>
    <p:sldId id="344" r:id="rId26"/>
    <p:sldId id="345" r:id="rId27"/>
    <p:sldId id="360" r:id="rId28"/>
    <p:sldId id="361" r:id="rId29"/>
    <p:sldId id="351" r:id="rId30"/>
    <p:sldId id="366" r:id="rId31"/>
    <p:sldId id="364" r:id="rId32"/>
    <p:sldId id="329" r:id="rId33"/>
    <p:sldId id="362" r:id="rId34"/>
    <p:sldId id="363" r:id="rId35"/>
    <p:sldId id="349" r:id="rId36"/>
    <p:sldId id="368" r:id="rId37"/>
    <p:sldId id="331" r:id="rId38"/>
    <p:sldId id="350" r:id="rId39"/>
    <p:sldId id="352" r:id="rId40"/>
    <p:sldId id="354" r:id="rId41"/>
    <p:sldId id="355" r:id="rId42"/>
    <p:sldId id="33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40"/>
    <a:srgbClr val="3BF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41" autoAdjust="0"/>
  </p:normalViewPr>
  <p:slideViewPr>
    <p:cSldViewPr>
      <p:cViewPr>
        <p:scale>
          <a:sx n="85" d="100"/>
          <a:sy n="85" d="100"/>
        </p:scale>
        <p:origin x="-1824" y="-536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3FF86-EF45-1B45-96A2-BFA3CADABE87}" type="datetimeFigureOut">
              <a:rPr lang="en-US" smtClean="0"/>
              <a:t>16-09-20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AE52A-0A90-A244-9F8E-0EF1A3A7B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travel.gc.ca/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://travel.gc.ca/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://travel.gc.ca/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Department of Foreign Affairs, Trade and Development Canada (DFATD)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Regardless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Department of Foreign Affairs, Trade and Development Canada (DFATD)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Department of Foreign Affairs, Trade and Development Canada (DFATD)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You will be told when your CFE is assigned to you.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You will be told when your CFE is assigned to you.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You will be told when your CFE is assigned to you.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You will be told when your CFE is assigned to you.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You will be told when your CFE is assigned to you.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The CFE is guided by research and based on beliefs that teacher candidates, community partners and students all benefit.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b="1" dirty="0" smtClean="0"/>
              <a:t>no</a:t>
            </a:r>
            <a:r>
              <a:rPr lang="en-US" dirty="0" smtClean="0"/>
              <a:t> teacher </a:t>
            </a:r>
            <a:r>
              <a:rPr lang="en-US" dirty="0" err="1" smtClean="0"/>
              <a:t>canddates</a:t>
            </a:r>
            <a:r>
              <a:rPr lang="en-US" dirty="0" smtClean="0"/>
              <a:t> skip by this section and the essay on to E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88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You will be told when your CFE is assigned to you.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The CFE is guided by research and based on beliefs that teacher candidates, community partners and students all benefit.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The CFE is guided by research and based on beliefs that teacher candidates, community partners and students all benefit.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The CFE is guided by research and based on beliefs that teacher candidates, community partners and students all benefit.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The CFE is guided by research and based on beliefs that teacher candidates, community partners and students all benefit.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The CFE is guided by research and based on beliefs that teacher candidates, community partners and students all benefit.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The CFE is guided by research and based on beliefs that teacher candidates, community partners and students all benefit.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The CFE is guided by research and based on beliefs that teacher candidates, community partners and students all benefit.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Must get</a:t>
            </a:r>
            <a:r>
              <a:rPr lang="en-US" altLang="en-US" b="0" baseline="0" dirty="0" smtClean="0">
                <a:latin typeface="+mn-lt"/>
                <a:ea typeface="ＭＳ Ｐゴシック" pitchFamily="34" charset="-128"/>
              </a:rPr>
              <a:t> permission from FA and SA</a:t>
            </a:r>
            <a:endParaRPr lang="en-US" altLang="en-US" b="0" dirty="0" smtClean="0">
              <a:latin typeface="+mn-lt"/>
              <a:ea typeface="ＭＳ Ｐゴシック" pitchFamily="34" charset="-128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The CFE is guided by research and based on beliefs that teacher candidates, community partners and students all benefit.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Keith meets with groups before you go on 10 week practicum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Anything in Red, I</a:t>
            </a:r>
            <a:r>
              <a:rPr lang="en-US" baseline="0" dirty="0" smtClean="0"/>
              <a:t>s not safe you can not go.  </a:t>
            </a:r>
            <a:r>
              <a:rPr lang="en-US" baseline="0" dirty="0" err="1" smtClean="0"/>
              <a:t>Gov</a:t>
            </a:r>
            <a:r>
              <a:rPr lang="en-US" baseline="0" dirty="0" smtClean="0"/>
              <a:t> of </a:t>
            </a:r>
            <a:r>
              <a:rPr lang="en-US" baseline="0" dirty="0" smtClean="0"/>
              <a:t>Canada (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Government Electronic Directory Services (GEDS))</a:t>
            </a:r>
            <a:r>
              <a:rPr lang="en-US" baseline="0" dirty="0" smtClean="0"/>
              <a:t> </a:t>
            </a:r>
            <a:r>
              <a:rPr lang="en-US" baseline="0" dirty="0" smtClean="0"/>
              <a:t>will not come and get you.</a:t>
            </a:r>
          </a:p>
          <a:p>
            <a:r>
              <a:rPr lang="en-US" baseline="0" dirty="0" smtClean="0"/>
              <a:t>Green normal travel caution.</a:t>
            </a:r>
          </a:p>
          <a:p>
            <a:r>
              <a:rPr lang="en-US" baseline="0" dirty="0" err="1" smtClean="0"/>
              <a:t>Yellowshihg</a:t>
            </a:r>
            <a:r>
              <a:rPr lang="en-US" baseline="0" dirty="0" smtClean="0"/>
              <a:t> or  extreme </a:t>
            </a:r>
            <a:r>
              <a:rPr lang="en-US" baseline="0" dirty="0" err="1" smtClean="0"/>
              <a:t>cuation</a:t>
            </a:r>
            <a:r>
              <a:rPr lang="en-US" baseline="0" dirty="0" smtClean="0"/>
              <a:t> and travel plans must be approved by Go Global/</a:t>
            </a:r>
            <a:r>
              <a:rPr lang="en-US" baseline="0" dirty="0" err="1" smtClean="0"/>
              <a:t>Isl</a:t>
            </a:r>
            <a:r>
              <a:rPr lang="en-US" baseline="0" dirty="0" smtClean="0"/>
              <a:t> or set up by Go Global or </a:t>
            </a:r>
            <a:r>
              <a:rPr lang="en-US" baseline="0" dirty="0" err="1" smtClean="0"/>
              <a:t>Isl</a:t>
            </a:r>
            <a:endParaRPr lang="en-US" baseline="0" dirty="0" smtClean="0"/>
          </a:p>
          <a:p>
            <a:r>
              <a:rPr lang="en-US" baseline="0" dirty="0" smtClean="0"/>
              <a:t>Go Global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44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Manila </a:t>
            </a:r>
            <a:r>
              <a:rPr lang="en-US" dirty="0" err="1" smtClean="0"/>
              <a:t>Philipines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44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Manila </a:t>
            </a:r>
            <a:r>
              <a:rPr lang="en-US" dirty="0" err="1" smtClean="0"/>
              <a:t>Philipines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44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Manila </a:t>
            </a:r>
            <a:r>
              <a:rPr lang="en-US" dirty="0" err="1" smtClean="0"/>
              <a:t>Philipines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44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Manila </a:t>
            </a:r>
            <a:r>
              <a:rPr lang="en-US" dirty="0" err="1" smtClean="0"/>
              <a:t>Philipines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4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Depends on where you go.  But on average: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="0" dirty="0" smtClean="0">
              <a:latin typeface="+mn-lt"/>
              <a:ea typeface="ＭＳ Ｐゴシック" pitchFamily="34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smtClean="0">
                <a:latin typeface="+mn-lt"/>
                <a:ea typeface="ＭＳ Ｐゴシック" pitchFamily="34" charset="-128"/>
              </a:rPr>
              <a:t>Some locations </a:t>
            </a:r>
            <a:r>
              <a:rPr lang="en-US" altLang="en-US" b="0" dirty="0" err="1" smtClean="0">
                <a:latin typeface="+mn-lt"/>
                <a:ea typeface="ＭＳ Ｐゴシック" pitchFamily="34" charset="-128"/>
              </a:rPr>
              <a:t>accomodation</a:t>
            </a:r>
            <a:r>
              <a:rPr lang="en-US" altLang="en-US" b="0" dirty="0" smtClean="0">
                <a:latin typeface="+mn-lt"/>
                <a:ea typeface="ＭＳ Ｐゴシック" pitchFamily="34" charset="-128"/>
              </a:rPr>
              <a:t> is taken care of or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AE52A-0A90-A244-9F8E-0EF1A3A7B8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4" Type="http://schemas.openxmlformats.org/officeDocument/2006/relationships/image" Target="../media/image5.png"/><Relationship Id="rId5" Type="http://schemas.openxmlformats.org/officeDocument/2006/relationships/image" Target="file:///\\localhost\Users\anngoncalves\Desktop\UBC%20PPT%20Templates%20explore\graphic%20objects\POM.png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file:///\\localhost\Users\anngoncalves\Desktop\UBC%20PPT%20Templates%20explore\UBC_Cliff_Tritone_annedit.jpg" TargetMode="External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file:///\\localhost\Users\anngoncalves\Desktop\UBC%20PPT%20Templates%20explore\graphic%20objects\shield.png" TargetMode="External"/><Relationship Id="rId5" Type="http://schemas.openxmlformats.org/officeDocument/2006/relationships/image" Target="../media/image5.png"/><Relationship Id="rId6" Type="http://schemas.openxmlformats.org/officeDocument/2006/relationships/image" Target="file:///\\localhost\Users\anngoncalves\Desktop\UBC%20PPT%20Templates%20explore\graphic%20objects\POM.png" TargetMode="External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file:///\\localhost\Users\anngoncalves\Desktop\UBC%20PPT%20Templates%20explore\graphic%20objects\shield.png" TargetMode="External"/><Relationship Id="rId5" Type="http://schemas.openxmlformats.org/officeDocument/2006/relationships/image" Target="../media/image5.png"/><Relationship Id="rId6" Type="http://schemas.openxmlformats.org/officeDocument/2006/relationships/image" Target="file:///\\localhost\Users\anngoncalves\Desktop\UBC%20PPT%20Templates%20explore\graphic%20objects\POM.png" TargetMode="External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file:///\\localhost\Users\anngoncalves\Desktop\UBC%20PPT%20Templates%20explore\graphic%20objects\shield.png" TargetMode="External"/><Relationship Id="rId5" Type="http://schemas.openxmlformats.org/officeDocument/2006/relationships/image" Target="../media/image5.png"/><Relationship Id="rId6" Type="http://schemas.openxmlformats.org/officeDocument/2006/relationships/image" Target="file:///\\localhost\Users\anngoncalves\Desktop\UBC%20PPT%20Templates%20explore\graphic%20objects\POM.png" TargetMode="External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file:///\\localhost\Users\anngoncalves\Desktop\UBC%20PPT%20Templates%20explore\graphic%20objects\shield.png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file:///\\localhost\Users\anngoncalves\Desktop\UBC%20PPT%20Templates%20explore\graphic%20objects\shield_B.png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file:///\\localhost\Users\anngoncalves\Desktop\UBC%20PPT%20Templates%20explore\graphic%20objects\shield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file:///\\localhost\Users\anngoncalves\Desktop\UBC%20PPT%20Templates%20explore\graphic%20objects\shield.png" TargetMode="External"/><Relationship Id="rId5" Type="http://schemas.openxmlformats.org/officeDocument/2006/relationships/image" Target="../media/image5.png"/><Relationship Id="rId6" Type="http://schemas.openxmlformats.org/officeDocument/2006/relationships/image" Target="file:///\\localhost\Users\anngoncalves\Desktop\UBC%20PPT%20Templates%20explore\graphic%20objects\POM.png" TargetMode="External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file:///\\localhost\Users\anngoncalves\Desktop\UBC%20PPT%20Templates%20explore\graphic%20objects\shield.png" TargetMode="External"/><Relationship Id="rId5" Type="http://schemas.openxmlformats.org/officeDocument/2006/relationships/image" Target="../media/image5.png"/><Relationship Id="rId6" Type="http://schemas.openxmlformats.org/officeDocument/2006/relationships/image" Target="file:///\\localhost\Users\anngoncalves\Desktop\UBC%20PPT%20Templates%20explore\graphic%20objects\POM.png" TargetMode="External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file:///\\localhost\Users\anngoncalves\Desktop\UBC%20PPT%20Templates%20explore\graphic%20objects\shield.png" TargetMode="External"/><Relationship Id="rId5" Type="http://schemas.openxmlformats.org/officeDocument/2006/relationships/image" Target="../media/image5.png"/><Relationship Id="rId6" Type="http://schemas.openxmlformats.org/officeDocument/2006/relationships/image" Target="file:///\\localhost\Users\anngoncalves\Desktop\UBC%20PPT%20Templates%20explore\graphic%20objects\POM.png" TargetMode="External"/><Relationship Id="rId7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file:///\\localhost\Users\anngoncalves\Desktop\UBC%20PPT%20Templates%20explore\graphic%20objects\FullSig.png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file:///\\localhost\Users\anngoncalves\Desktop\UBC%20PPT%20Templates%20explore\graphic%20objects\shield.png" TargetMode="External"/><Relationship Id="rId5" Type="http://schemas.openxmlformats.org/officeDocument/2006/relationships/image" Target="../media/image13.png"/><Relationship Id="rId6" Type="http://schemas.openxmlformats.org/officeDocument/2006/relationships/image" Target="file:///\\localhost\Users\anngoncalves\Desktop\UBC%20PPT%20Templates%20explore\graphic%20objects\POM.png" TargetMode="External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file:///\\localhost\Users\anngoncalves\Desktop\UBC%20PPT%20Templates%20explore\graphic%20objects\shield.png" TargetMode="External"/><Relationship Id="rId5" Type="http://schemas.openxmlformats.org/officeDocument/2006/relationships/image" Target="../media/image13.png"/><Relationship Id="rId6" Type="http://schemas.openxmlformats.org/officeDocument/2006/relationships/image" Target="file:///\\localhost\Users\anngoncalves\Desktop\UBC%20PPT%20Templates%20explore\graphic%20objects\POM.png" TargetMode="External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4" Type="http://schemas.openxmlformats.org/officeDocument/2006/relationships/image" Target="../media/image13.png"/><Relationship Id="rId5" Type="http://schemas.openxmlformats.org/officeDocument/2006/relationships/image" Target="file:///\\localhost\Users\anngoncalves\Desktop\UBC%20PPT%20Templates%20explore\graphic%20objects\POM.png" TargetMode="External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4" Type="http://schemas.openxmlformats.org/officeDocument/2006/relationships/image" Target="../media/image13.png"/><Relationship Id="rId5" Type="http://schemas.openxmlformats.org/officeDocument/2006/relationships/image" Target="file:///\\localhost\Users\anngoncalves\Desktop\UBC%20PPT%20Templates%20explore\graphic%20objects\POM.png" TargetMode="External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4" Type="http://schemas.openxmlformats.org/officeDocument/2006/relationships/image" Target="../media/image13.png"/><Relationship Id="rId5" Type="http://schemas.openxmlformats.org/officeDocument/2006/relationships/image" Target="file:///\\localhost\Users\anngoncalves\Desktop\UBC%20PPT%20Templates%20explore\graphic%20objects\POM.png" TargetMode="External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file:///\\localhost\Users\anngoncalves\Desktop\UBC%20PPT%20Templates%20explore\graphic%20objects\shield.png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4" Type="http://schemas.openxmlformats.org/officeDocument/2006/relationships/image" Target="../media/image13.png"/><Relationship Id="rId5" Type="http://schemas.openxmlformats.org/officeDocument/2006/relationships/image" Target="file:///\\localhost\Users\anngoncalves\Desktop\UBC%20PPT%20Templates%20explore\graphic%20objects\POM.png" TargetMode="External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4" Type="http://schemas.openxmlformats.org/officeDocument/2006/relationships/image" Target="../media/image13.png"/><Relationship Id="rId5" Type="http://schemas.openxmlformats.org/officeDocument/2006/relationships/image" Target="file:///\\localhost\Users\anngoncalves\Desktop\UBC%20PPT%20Templates%20explore\graphic%20objects\POM.png" TargetMode="External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4" Type="http://schemas.openxmlformats.org/officeDocument/2006/relationships/image" Target="../media/image13.png"/><Relationship Id="rId5" Type="http://schemas.openxmlformats.org/officeDocument/2006/relationships/image" Target="file:///\\localhost\Users\anngoncalves\Desktop\UBC%20PPT%20Templates%20explore\graphic%20objects\POM.png" TargetMode="External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glossy Earth,loopi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300555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77825"/>
            <a:ext cx="8229601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1859622"/>
            <a:ext cx="49530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16-09-20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5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16-09-20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319921"/>
            <a:ext cx="1965064" cy="4983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19921"/>
            <a:ext cx="6607884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16-09-20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8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1: UBC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806450" y="-3175"/>
            <a:ext cx="1512888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2365375" y="-3175"/>
            <a:ext cx="6854825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-3175"/>
            <a:ext cx="763588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pic>
        <p:nvPicPr>
          <p:cNvPr id="5" name="shield.png" descr="/Users/anngoncalves/Desktop/UBC PPT Templates explore/graphic objects/shield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5738"/>
            <a:ext cx="31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OM.png" descr="/Users/anngoncalves/Desktop/UBC PPT Templates explore/graphic objects/POM.png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15900"/>
            <a:ext cx="89535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heUofBC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175"/>
            <a:ext cx="6781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UBC_Cliff_Tritone_annedit.jpg" descr="/Users/anngoncalves/Desktop/UBC PPT Templates explore/UBC_Cliff_Tritone_annedit.jpg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914" r="19727" b="2914"/>
          <a:stretch>
            <a:fillRect/>
          </a:stretch>
        </p:blipFill>
        <p:spPr bwMode="auto">
          <a:xfrm>
            <a:off x="0" y="950913"/>
            <a:ext cx="9228138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56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52500"/>
            <a:ext cx="9220200" cy="5908675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5" name="theUofB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188913"/>
            <a:ext cx="35909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806450" y="-3175"/>
            <a:ext cx="1512888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2365375" y="-3175"/>
            <a:ext cx="6854825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-3175"/>
            <a:ext cx="763588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pic>
        <p:nvPicPr>
          <p:cNvPr id="9" name="shield.png" descr="/Users/anngoncalves/Desktop/UBC PPT Templates explore/graphic objects/shield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5738"/>
            <a:ext cx="31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OM.png" descr="/Users/anngoncalves/Desktop/UBC PPT Templates explore/graphic objects/POM.png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15900"/>
            <a:ext cx="89535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heUofBC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175"/>
            <a:ext cx="6781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653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eUofB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188913"/>
            <a:ext cx="35909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 bwMode="auto">
          <a:xfrm>
            <a:off x="806450" y="-3175"/>
            <a:ext cx="1512888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5375" y="-3175"/>
            <a:ext cx="6854825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-3175"/>
            <a:ext cx="763588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pic>
        <p:nvPicPr>
          <p:cNvPr id="8" name="shield.png" descr="/Users/anngoncalves/Desktop/UBC PPT Templates explore/graphic objects/shield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5738"/>
            <a:ext cx="31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OM.png" descr="/Users/anngoncalves/Desktop/UBC PPT Templates explore/graphic objects/POM.png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15900"/>
            <a:ext cx="89535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heUofBC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175"/>
            <a:ext cx="6781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445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52500"/>
            <a:ext cx="9220200" cy="5908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5" name="theUofB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188913"/>
            <a:ext cx="35909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806450" y="-3175"/>
            <a:ext cx="1512888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2365375" y="-3175"/>
            <a:ext cx="6854825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-3175"/>
            <a:ext cx="763588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pic>
        <p:nvPicPr>
          <p:cNvPr id="9" name="shield.png" descr="/Users/anngoncalves/Desktop/UBC PPT Templates explore/graphic objects/shield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5738"/>
            <a:ext cx="31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OM.png" descr="/Users/anngoncalves/Desktop/UBC PPT Templates explore/graphic objects/POM.png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15900"/>
            <a:ext cx="89535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heUofBC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175"/>
            <a:ext cx="6781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76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220200" cy="6861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4" name="shield.png" descr="/Users/anngoncalves/Desktop/UBC PPT Templates explore/graphic objects/shield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5738"/>
            <a:ext cx="314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251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Divider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ield_B.png" descr="/Users/anngoncalves/Desktop/UBC PPT Templates explore/graphic objects/shield_B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7325"/>
            <a:ext cx="314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25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Divider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220200" cy="68611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4" name="shield.png" descr="/Users/anngoncalves/Desktop/UBC PPT Templates explore/graphic objects/shield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5738"/>
            <a:ext cx="314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719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p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52500"/>
            <a:ext cx="9220200" cy="5908675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6" name="theUofB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188913"/>
            <a:ext cx="35909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 bwMode="auto">
          <a:xfrm>
            <a:off x="806450" y="-3175"/>
            <a:ext cx="1512888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2365375" y="-3175"/>
            <a:ext cx="6854825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-3175"/>
            <a:ext cx="763588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pic>
        <p:nvPicPr>
          <p:cNvPr id="10" name="shield.png" descr="/Users/anngoncalves/Desktop/UBC PPT Templates explore/graphic objects/shield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5738"/>
            <a:ext cx="31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OM.png" descr="/Users/anngoncalves/Desktop/UBC PPT Templates explore/graphic objects/POM.png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15900"/>
            <a:ext cx="89535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eUofBC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175"/>
            <a:ext cx="6781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14917" y="2979058"/>
            <a:ext cx="756285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213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16-09-20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py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heUofB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188913"/>
            <a:ext cx="35909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806450" y="-3175"/>
            <a:ext cx="1512888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2365375" y="-3175"/>
            <a:ext cx="6854825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-3175"/>
            <a:ext cx="763588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pic>
        <p:nvPicPr>
          <p:cNvPr id="9" name="shield.png" descr="/Users/anngoncalves/Desktop/UBC PPT Templates explore/graphic objects/shield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5738"/>
            <a:ext cx="31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OM.png" descr="/Users/anngoncalves/Desktop/UBC PPT Templates explore/graphic objects/POM.png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15900"/>
            <a:ext cx="89535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heUofBC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175"/>
            <a:ext cx="6781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2979058"/>
            <a:ext cx="756285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 marL="457200" indent="0">
              <a:buNone/>
              <a:defRPr sz="1800" b="0" i="0"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39405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py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52500"/>
            <a:ext cx="9220200" cy="5908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6" name="theUofB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188913"/>
            <a:ext cx="35909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 bwMode="auto">
          <a:xfrm>
            <a:off x="806450" y="-3175"/>
            <a:ext cx="1512888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2365375" y="-3175"/>
            <a:ext cx="6854825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-3175"/>
            <a:ext cx="763588" cy="914400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pic>
        <p:nvPicPr>
          <p:cNvPr id="10" name="shield.png" descr="/Users/anngoncalves/Desktop/UBC PPT Templates explore/graphic objects/shield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5738"/>
            <a:ext cx="31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OM.png" descr="/Users/anngoncalves/Desktop/UBC PPT Templates explore/graphic objects/POM.png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15900"/>
            <a:ext cx="89535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eUofBC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175"/>
            <a:ext cx="6781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2979058"/>
            <a:ext cx="756285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25624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: UBC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76200" y="-3175"/>
            <a:ext cx="9220200" cy="6861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" name="FullSig.png" descr="/Users/anngoncalves/Desktop/UBC PPT Templates explore/graphic objects/FullSig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46313"/>
            <a:ext cx="71326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678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2a: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9325"/>
            <a:ext cx="9220200" cy="59086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06450" y="-3175"/>
            <a:ext cx="1512888" cy="914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pic>
        <p:nvPicPr>
          <p:cNvPr id="5" name="Picture 3" descr="CIRS\CIRS-interiors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9" r="19492"/>
          <a:stretch>
            <a:fillRect/>
          </a:stretch>
        </p:blipFill>
        <p:spPr bwMode="auto">
          <a:xfrm>
            <a:off x="5030788" y="950913"/>
            <a:ext cx="4230687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0" y="-3175"/>
            <a:ext cx="9220200" cy="914400"/>
            <a:chOff x="0" y="-3175"/>
            <a:chExt cx="9220200" cy="915050"/>
          </a:xfrm>
        </p:grpSpPr>
        <p:sp>
          <p:nvSpPr>
            <p:cNvPr id="7" name="Rectangle 6"/>
            <p:cNvSpPr/>
            <p:nvPr userDrawn="1"/>
          </p:nvSpPr>
          <p:spPr>
            <a:xfrm>
              <a:off x="2365375" y="-3175"/>
              <a:ext cx="6854825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-3175"/>
              <a:ext cx="7635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grpSp>
          <p:nvGrpSpPr>
            <p:cNvPr id="9" name="Group 17"/>
            <p:cNvGrpSpPr>
              <a:grpSpLocks/>
            </p:cNvGrpSpPr>
            <p:nvPr userDrawn="1"/>
          </p:nvGrpSpPr>
          <p:grpSpPr bwMode="auto">
            <a:xfrm>
              <a:off x="227160" y="185588"/>
              <a:ext cx="1698583" cy="428245"/>
              <a:chOff x="227160" y="185588"/>
              <a:chExt cx="1698583" cy="428245"/>
            </a:xfrm>
          </p:grpSpPr>
          <p:pic>
            <p:nvPicPr>
              <p:cNvPr id="10" name="shield.png" descr="/Users/anngoncalves/Desktop/UBC PPT Templates explore/graphic objects/shield.png"/>
              <p:cNvPicPr>
                <a:picLocks noChangeAspect="1"/>
              </p:cNvPicPr>
              <p:nvPr userDrawn="1"/>
            </p:nvPicPr>
            <p:blipFill>
              <a:blip r:embed="rId3" r:link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60" y="185588"/>
                <a:ext cx="314707" cy="42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OM.png" descr="/Users/anngoncalves/Desktop/UBC PPT Templates explore/graphic objects/POM.png"/>
              <p:cNvPicPr>
                <a:picLocks noChangeAspect="1"/>
              </p:cNvPicPr>
              <p:nvPr userDrawn="1"/>
            </p:nvPicPr>
            <p:blipFill>
              <a:blip r:embed="rId5" r:link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631" y="215901"/>
                <a:ext cx="896112" cy="11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" name="theUofBC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175"/>
            <a:ext cx="6781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15974" y="1841500"/>
            <a:ext cx="4022725" cy="212936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35907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2b: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IRS\CIRS-interiors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5" b="2351"/>
          <a:stretch>
            <a:fillRect/>
          </a:stretch>
        </p:blipFill>
        <p:spPr bwMode="auto">
          <a:xfrm>
            <a:off x="0" y="950913"/>
            <a:ext cx="9185275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806450" y="-3175"/>
            <a:ext cx="1512888" cy="914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-3175"/>
            <a:ext cx="9220200" cy="914400"/>
            <a:chOff x="0" y="-3175"/>
            <a:chExt cx="9220200" cy="915050"/>
          </a:xfrm>
        </p:grpSpPr>
        <p:sp>
          <p:nvSpPr>
            <p:cNvPr id="6" name="Rectangle 5"/>
            <p:cNvSpPr/>
            <p:nvPr userDrawn="1"/>
          </p:nvSpPr>
          <p:spPr>
            <a:xfrm>
              <a:off x="2365375" y="-3175"/>
              <a:ext cx="6854825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-3175"/>
              <a:ext cx="7635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grpSp>
          <p:nvGrpSpPr>
            <p:cNvPr id="8" name="Group 17"/>
            <p:cNvGrpSpPr>
              <a:grpSpLocks/>
            </p:cNvGrpSpPr>
            <p:nvPr userDrawn="1"/>
          </p:nvGrpSpPr>
          <p:grpSpPr bwMode="auto">
            <a:xfrm>
              <a:off x="227160" y="185588"/>
              <a:ext cx="1698583" cy="428245"/>
              <a:chOff x="227160" y="185588"/>
              <a:chExt cx="1698583" cy="428245"/>
            </a:xfrm>
          </p:grpSpPr>
          <p:pic>
            <p:nvPicPr>
              <p:cNvPr id="9" name="shield.png" descr="/Users/anngoncalves/Desktop/UBC PPT Templates explore/graphic objects/shield.png"/>
              <p:cNvPicPr>
                <a:picLocks noChangeAspect="1"/>
              </p:cNvPicPr>
              <p:nvPr userDrawn="1"/>
            </p:nvPicPr>
            <p:blipFill>
              <a:blip r:embed="rId3" r:link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60" y="185588"/>
                <a:ext cx="314707" cy="42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OM.png" descr="/Users/anngoncalves/Desktop/UBC PPT Templates explore/graphic objects/POM.png"/>
              <p:cNvPicPr>
                <a:picLocks noChangeAspect="1"/>
              </p:cNvPicPr>
              <p:nvPr userDrawn="1"/>
            </p:nvPicPr>
            <p:blipFill>
              <a:blip r:embed="rId5" r:link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631" y="215901"/>
                <a:ext cx="896112" cy="11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1" name="theUofBC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175"/>
            <a:ext cx="6781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3139" y="1837944"/>
            <a:ext cx="8380598" cy="91440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txBody>
          <a:bodyPr lIns="18288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53971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ustom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52500"/>
            <a:ext cx="9220200" cy="5908675"/>
          </a:xfrm>
          <a:prstGeom prst="rect">
            <a:avLst/>
          </a:prstGeom>
          <a:solidFill>
            <a:srgbClr val="002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6450" y="-3175"/>
            <a:ext cx="1512888" cy="914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0" y="-3175"/>
            <a:ext cx="9220200" cy="914400"/>
            <a:chOff x="0" y="-3175"/>
            <a:chExt cx="9220200" cy="915050"/>
          </a:xfrm>
        </p:grpSpPr>
        <p:sp>
          <p:nvSpPr>
            <p:cNvPr id="7" name="Rectangle 6"/>
            <p:cNvSpPr/>
            <p:nvPr userDrawn="1"/>
          </p:nvSpPr>
          <p:spPr>
            <a:xfrm>
              <a:off x="2365375" y="-3175"/>
              <a:ext cx="6854825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-3175"/>
              <a:ext cx="7635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grpSp>
          <p:nvGrpSpPr>
            <p:cNvPr id="9" name="Group 17"/>
            <p:cNvGrpSpPr>
              <a:grpSpLocks/>
            </p:cNvGrpSpPr>
            <p:nvPr userDrawn="1"/>
          </p:nvGrpSpPr>
          <p:grpSpPr bwMode="auto">
            <a:xfrm>
              <a:off x="227160" y="185588"/>
              <a:ext cx="1698583" cy="428245"/>
              <a:chOff x="227160" y="185588"/>
              <a:chExt cx="1698583" cy="428245"/>
            </a:xfrm>
          </p:grpSpPr>
          <p:pic>
            <p:nvPicPr>
              <p:cNvPr id="10" name="shield.png" descr="/Users/anngoncalves/Desktop/UBC PPT Templates explore/graphic objects/shield.png"/>
              <p:cNvPicPr>
                <a:picLocks noChangeAspect="1"/>
              </p:cNvPicPr>
              <p:nvPr userDrawn="1"/>
            </p:nvPicPr>
            <p:blipFill>
              <a:blip r:embed="rId2" r:link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60" y="185588"/>
                <a:ext cx="314707" cy="42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OM.png" descr="/Users/anngoncalves/Desktop/UBC PPT Templates explore/graphic objects/POM.png"/>
              <p:cNvPicPr>
                <a:picLocks noChangeAspect="1"/>
              </p:cNvPicPr>
              <p:nvPr userDrawn="1"/>
            </p:nvPicPr>
            <p:blipFill>
              <a:blip r:embed="rId4" r:link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631" y="215901"/>
                <a:ext cx="896112" cy="11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" name="theUofBC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175"/>
            <a:ext cx="6781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540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ustom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52500"/>
            <a:ext cx="9220200" cy="59086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6450" y="-3175"/>
            <a:ext cx="1512888" cy="914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0" y="-3175"/>
            <a:ext cx="9220200" cy="914400"/>
            <a:chOff x="0" y="-3175"/>
            <a:chExt cx="9220200" cy="915050"/>
          </a:xfrm>
        </p:grpSpPr>
        <p:sp>
          <p:nvSpPr>
            <p:cNvPr id="7" name="Rectangle 6"/>
            <p:cNvSpPr/>
            <p:nvPr userDrawn="1"/>
          </p:nvSpPr>
          <p:spPr>
            <a:xfrm>
              <a:off x="2365375" y="-3175"/>
              <a:ext cx="6854825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-3175"/>
              <a:ext cx="7635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grpSp>
          <p:nvGrpSpPr>
            <p:cNvPr id="9" name="Group 17"/>
            <p:cNvGrpSpPr>
              <a:grpSpLocks/>
            </p:cNvGrpSpPr>
            <p:nvPr userDrawn="1"/>
          </p:nvGrpSpPr>
          <p:grpSpPr bwMode="auto">
            <a:xfrm>
              <a:off x="227160" y="185588"/>
              <a:ext cx="1698583" cy="428245"/>
              <a:chOff x="227160" y="185588"/>
              <a:chExt cx="1698583" cy="428245"/>
            </a:xfrm>
          </p:grpSpPr>
          <p:pic>
            <p:nvPicPr>
              <p:cNvPr id="10" name="shield.png" descr="/Users/anngoncalves/Desktop/UBC PPT Templates explore/graphic objects/shield.png"/>
              <p:cNvPicPr>
                <a:picLocks noChangeAspect="1"/>
              </p:cNvPicPr>
              <p:nvPr userDrawn="1"/>
            </p:nvPicPr>
            <p:blipFill>
              <a:blip r:embed="rId2" r:link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60" y="185588"/>
                <a:ext cx="314707" cy="42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OM.png" descr="/Users/anngoncalves/Desktop/UBC PPT Templates explore/graphic objects/POM.png"/>
              <p:cNvPicPr>
                <a:picLocks noChangeAspect="1"/>
              </p:cNvPicPr>
              <p:nvPr userDrawn="1"/>
            </p:nvPicPr>
            <p:blipFill>
              <a:blip r:embed="rId4" r:link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631" y="215901"/>
                <a:ext cx="896112" cy="11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" name="theUofBC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175"/>
            <a:ext cx="6781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5181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ustom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06450" y="-3175"/>
            <a:ext cx="1512888" cy="914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0" y="-3175"/>
            <a:ext cx="9220200" cy="914400"/>
            <a:chOff x="0" y="-3175"/>
            <a:chExt cx="9220200" cy="915050"/>
          </a:xfrm>
        </p:grpSpPr>
        <p:sp>
          <p:nvSpPr>
            <p:cNvPr id="6" name="Rectangle 5"/>
            <p:cNvSpPr/>
            <p:nvPr userDrawn="1"/>
          </p:nvSpPr>
          <p:spPr>
            <a:xfrm>
              <a:off x="2365375" y="-3175"/>
              <a:ext cx="6854825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-3175"/>
              <a:ext cx="7635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grpSp>
          <p:nvGrpSpPr>
            <p:cNvPr id="8" name="Group 17"/>
            <p:cNvGrpSpPr>
              <a:grpSpLocks/>
            </p:cNvGrpSpPr>
            <p:nvPr userDrawn="1"/>
          </p:nvGrpSpPr>
          <p:grpSpPr bwMode="auto">
            <a:xfrm>
              <a:off x="227160" y="185588"/>
              <a:ext cx="1698583" cy="428245"/>
              <a:chOff x="227160" y="185588"/>
              <a:chExt cx="1698583" cy="428245"/>
            </a:xfrm>
          </p:grpSpPr>
          <p:pic>
            <p:nvPicPr>
              <p:cNvPr id="9" name="shield.png" descr="/Users/anngoncalves/Desktop/UBC PPT Templates explore/graphic objects/shield.png"/>
              <p:cNvPicPr>
                <a:picLocks noChangeAspect="1"/>
              </p:cNvPicPr>
              <p:nvPr userDrawn="1"/>
            </p:nvPicPr>
            <p:blipFill>
              <a:blip r:embed="rId2" r:link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60" y="185588"/>
                <a:ext cx="314707" cy="42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OM.png" descr="/Users/anngoncalves/Desktop/UBC PPT Templates explore/graphic objects/POM.png"/>
              <p:cNvPicPr>
                <a:picLocks noChangeAspect="1"/>
              </p:cNvPicPr>
              <p:nvPr userDrawn="1"/>
            </p:nvPicPr>
            <p:blipFill>
              <a:blip r:embed="rId4" r:link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631" y="215901"/>
                <a:ext cx="896112" cy="11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1" name="theUofBC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175"/>
            <a:ext cx="6781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725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ustom 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220200" cy="68611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4" name="shield.png" descr="/Users/anngoncalves/Desktop/UBC PPT Templates explore/graphic objects/shield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5738"/>
            <a:ext cx="314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099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ustom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6450" y="-3175"/>
            <a:ext cx="1512888" cy="914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949325"/>
            <a:ext cx="9220200" cy="5908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0" y="-3175"/>
            <a:ext cx="9220200" cy="914400"/>
            <a:chOff x="0" y="-3175"/>
            <a:chExt cx="9220200" cy="915050"/>
          </a:xfrm>
        </p:grpSpPr>
        <p:sp>
          <p:nvSpPr>
            <p:cNvPr id="8" name="Rectangle 7"/>
            <p:cNvSpPr/>
            <p:nvPr userDrawn="1"/>
          </p:nvSpPr>
          <p:spPr>
            <a:xfrm>
              <a:off x="2365375" y="-3175"/>
              <a:ext cx="6854825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-3175"/>
              <a:ext cx="7635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grpSp>
          <p:nvGrpSpPr>
            <p:cNvPr id="10" name="Group 17"/>
            <p:cNvGrpSpPr>
              <a:grpSpLocks/>
            </p:cNvGrpSpPr>
            <p:nvPr userDrawn="1"/>
          </p:nvGrpSpPr>
          <p:grpSpPr bwMode="auto">
            <a:xfrm>
              <a:off x="227160" y="185588"/>
              <a:ext cx="1698583" cy="428245"/>
              <a:chOff x="227160" y="185588"/>
              <a:chExt cx="1698583" cy="428245"/>
            </a:xfrm>
          </p:grpSpPr>
          <p:pic>
            <p:nvPicPr>
              <p:cNvPr id="11" name="shield.png" descr="/Users/anngoncalves/Desktop/UBC PPT Templates explore/graphic objects/shield.png"/>
              <p:cNvPicPr>
                <a:picLocks noChangeAspect="1"/>
              </p:cNvPicPr>
              <p:nvPr userDrawn="1"/>
            </p:nvPicPr>
            <p:blipFill>
              <a:blip r:embed="rId2" r:link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60" y="185588"/>
                <a:ext cx="314707" cy="42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OM.png" descr="/Users/anngoncalves/Desktop/UBC PPT Templates explore/graphic objects/POM.png"/>
              <p:cNvPicPr>
                <a:picLocks noChangeAspect="1"/>
              </p:cNvPicPr>
              <p:nvPr userDrawn="1"/>
            </p:nvPicPr>
            <p:blipFill>
              <a:blip r:embed="rId4" r:link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631" y="215901"/>
                <a:ext cx="896112" cy="11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3" name="theUofBC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175"/>
            <a:ext cx="6781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14917" y="2979058"/>
            <a:ext cx="756285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8224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671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669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16-09-20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45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ustom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6450" y="-3175"/>
            <a:ext cx="1512888" cy="914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949325"/>
            <a:ext cx="9220200" cy="59086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0" y="-3175"/>
            <a:ext cx="9220200" cy="914400"/>
            <a:chOff x="0" y="-3175"/>
            <a:chExt cx="9220200" cy="915050"/>
          </a:xfrm>
        </p:grpSpPr>
        <p:sp>
          <p:nvSpPr>
            <p:cNvPr id="8" name="Rectangle 7"/>
            <p:cNvSpPr/>
            <p:nvPr userDrawn="1"/>
          </p:nvSpPr>
          <p:spPr>
            <a:xfrm>
              <a:off x="2365375" y="-3175"/>
              <a:ext cx="6854825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-3175"/>
              <a:ext cx="7635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grpSp>
          <p:nvGrpSpPr>
            <p:cNvPr id="10" name="Group 17"/>
            <p:cNvGrpSpPr>
              <a:grpSpLocks/>
            </p:cNvGrpSpPr>
            <p:nvPr userDrawn="1"/>
          </p:nvGrpSpPr>
          <p:grpSpPr bwMode="auto">
            <a:xfrm>
              <a:off x="227160" y="185588"/>
              <a:ext cx="1698583" cy="428245"/>
              <a:chOff x="227160" y="185588"/>
              <a:chExt cx="1698583" cy="428245"/>
            </a:xfrm>
          </p:grpSpPr>
          <p:pic>
            <p:nvPicPr>
              <p:cNvPr id="11" name="shield.png" descr="/Users/anngoncalves/Desktop/UBC PPT Templates explore/graphic objects/shield.png"/>
              <p:cNvPicPr>
                <a:picLocks noChangeAspect="1"/>
              </p:cNvPicPr>
              <p:nvPr userDrawn="1"/>
            </p:nvPicPr>
            <p:blipFill>
              <a:blip r:embed="rId2" r:link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60" y="185588"/>
                <a:ext cx="314707" cy="42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OM.png" descr="/Users/anngoncalves/Desktop/UBC PPT Templates explore/graphic objects/POM.png"/>
              <p:cNvPicPr>
                <a:picLocks noChangeAspect="1"/>
              </p:cNvPicPr>
              <p:nvPr userDrawn="1"/>
            </p:nvPicPr>
            <p:blipFill>
              <a:blip r:embed="rId4" r:link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631" y="215901"/>
                <a:ext cx="896112" cy="11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3" name="theUofBC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175"/>
            <a:ext cx="6781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14917" y="2979058"/>
            <a:ext cx="756285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14899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ustom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6450" y="-3175"/>
            <a:ext cx="1512888" cy="914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0" y="-3175"/>
            <a:ext cx="9220200" cy="914400"/>
            <a:chOff x="0" y="-3175"/>
            <a:chExt cx="9220200" cy="915050"/>
          </a:xfrm>
        </p:grpSpPr>
        <p:sp>
          <p:nvSpPr>
            <p:cNvPr id="7" name="Rectangle 6"/>
            <p:cNvSpPr/>
            <p:nvPr userDrawn="1"/>
          </p:nvSpPr>
          <p:spPr>
            <a:xfrm>
              <a:off x="2365375" y="-3175"/>
              <a:ext cx="6854825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-3175"/>
              <a:ext cx="7635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grpSp>
          <p:nvGrpSpPr>
            <p:cNvPr id="9" name="Group 17"/>
            <p:cNvGrpSpPr>
              <a:grpSpLocks/>
            </p:cNvGrpSpPr>
            <p:nvPr userDrawn="1"/>
          </p:nvGrpSpPr>
          <p:grpSpPr bwMode="auto">
            <a:xfrm>
              <a:off x="227160" y="185588"/>
              <a:ext cx="1698583" cy="428245"/>
              <a:chOff x="227160" y="185588"/>
              <a:chExt cx="1698583" cy="428245"/>
            </a:xfrm>
          </p:grpSpPr>
          <p:pic>
            <p:nvPicPr>
              <p:cNvPr id="10" name="shield.png" descr="/Users/anngoncalves/Desktop/UBC PPT Templates explore/graphic objects/shield.png"/>
              <p:cNvPicPr>
                <a:picLocks noChangeAspect="1"/>
              </p:cNvPicPr>
              <p:nvPr userDrawn="1"/>
            </p:nvPicPr>
            <p:blipFill>
              <a:blip r:embed="rId2" r:link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60" y="185588"/>
                <a:ext cx="314707" cy="42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OM.png" descr="/Users/anngoncalves/Desktop/UBC PPT Templates explore/graphic objects/POM.png"/>
              <p:cNvPicPr>
                <a:picLocks noChangeAspect="1"/>
              </p:cNvPicPr>
              <p:nvPr userDrawn="1"/>
            </p:nvPicPr>
            <p:blipFill>
              <a:blip r:embed="rId4" r:link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631" y="215901"/>
                <a:ext cx="896112" cy="11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" name="theUofBC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175"/>
            <a:ext cx="6781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14917" y="1608667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14917" y="2290234"/>
            <a:ext cx="756285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14917" y="2979058"/>
            <a:ext cx="756285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 marL="457200" indent="0">
              <a:buNone/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6112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ultimate Slide: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220200" cy="68611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83242" y="2294467"/>
            <a:ext cx="6654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83242" y="2980267"/>
            <a:ext cx="6654800" cy="381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94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16-09-20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1362"/>
            <a:ext cx="4268788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270375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16-09-20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16-09-20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6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16-09-20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87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9687"/>
            <a:ext cx="53403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737"/>
            <a:ext cx="32369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16-09-20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2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16-09-20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2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0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82358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6A22-1817-47A2-BE7E-A3C3CA36A58B}" type="datetimeFigureOut">
              <a:rPr lang="en-US" smtClean="0"/>
              <a:t>16-09-20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93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90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cfe.educ.ubc.c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2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838200"/>
            <a:ext cx="8915401" cy="1523999"/>
          </a:xfrm>
        </p:spPr>
        <p:txBody>
          <a:bodyPr>
            <a:noAutofit/>
          </a:bodyPr>
          <a:lstStyle/>
          <a:p>
            <a:r>
              <a:rPr lang="en-CA" sz="4000" dirty="0" smtClean="0"/>
              <a:t>UBC’s International </a:t>
            </a:r>
            <a:br>
              <a:rPr lang="en-CA" sz="4000" dirty="0" smtClean="0"/>
            </a:br>
            <a:r>
              <a:rPr lang="en-CA" sz="4000" dirty="0" smtClean="0"/>
              <a:t>Community Field Experience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EDUC </a:t>
            </a:r>
            <a:r>
              <a:rPr lang="en-US" sz="4000" dirty="0" smtClean="0"/>
              <a:t>430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667000"/>
            <a:ext cx="5562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September 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5257800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Keith McPherson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Coordinator, CFE International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UBC Faculty of Education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1438124"/>
            <a:ext cx="9144000" cy="543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What is the difference?</a:t>
            </a:r>
            <a:r>
              <a:rPr lang="en-US" sz="3200" b="0" dirty="0" smtClean="0">
                <a:solidFill>
                  <a:srgbClr val="FFFF00"/>
                </a:solidFill>
              </a:rPr>
              <a:t/>
            </a:r>
            <a:br>
              <a:rPr lang="en-US" sz="3200" b="0" dirty="0" smtClean="0">
                <a:solidFill>
                  <a:srgbClr val="FFFF00"/>
                </a:solidFill>
              </a:rPr>
            </a:br>
            <a:r>
              <a:rPr lang="en-US" sz="3200" b="0" dirty="0" smtClean="0">
                <a:solidFill>
                  <a:srgbClr val="FFFF00"/>
                </a:solidFill>
              </a:rPr>
              <a:t>  </a:t>
            </a:r>
            <a:br>
              <a:rPr lang="en-US" sz="3200" b="0" dirty="0" smtClean="0">
                <a:solidFill>
                  <a:srgbClr val="FFFF00"/>
                </a:solidFill>
              </a:rPr>
            </a:br>
            <a:endParaRPr lang="en-US" sz="3200" b="0" dirty="0">
              <a:solidFill>
                <a:srgbClr val="FFFF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048000" y="1981200"/>
            <a:ext cx="2971800" cy="543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104144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We Place You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___</a:t>
            </a:r>
          </a:p>
          <a:p>
            <a:pPr algn="ctr"/>
            <a:endParaRPr lang="en-US" sz="2800" dirty="0" smtClean="0">
              <a:solidFill>
                <a:srgbClr val="FFFFFF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We do much  of the work</a:t>
            </a:r>
          </a:p>
          <a:p>
            <a:pPr algn="ctr"/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038600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You Place You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___</a:t>
            </a:r>
          </a:p>
          <a:p>
            <a:pPr algn="ctr"/>
            <a:endParaRPr lang="en-US" sz="2800" dirty="0" smtClean="0">
              <a:solidFill>
                <a:srgbClr val="FFFFFF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You do much of the work</a:t>
            </a:r>
          </a:p>
          <a:p>
            <a:pPr algn="ctr"/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9" name="Picture 8" descr="gre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1219200" cy="1348954"/>
          </a:xfrm>
          <a:prstGeom prst="rect">
            <a:avLst/>
          </a:prstGeom>
        </p:spPr>
      </p:pic>
      <p:pic>
        <p:nvPicPr>
          <p:cNvPr id="10" name="Picture 9" descr="r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362200"/>
            <a:ext cx="11049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9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143000"/>
            <a:ext cx="9296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FFFF00"/>
                </a:solidFill>
                <a:latin typeface="+mn-lt"/>
              </a:rPr>
              <a:t>A</a:t>
            </a: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pproximately what will it cost me 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to do an international CFE?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76400" y="2971800"/>
            <a:ext cx="34290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Flight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Accommodation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Travel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Food</a:t>
            </a:r>
          </a:p>
          <a:p>
            <a:pPr marL="0" indent="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Total: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2971800"/>
            <a:ext cx="2895600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3BFF43"/>
                </a:solidFill>
              </a:rPr>
              <a:t>$1,000 </a:t>
            </a:r>
            <a:r>
              <a:rPr lang="en-US" sz="2800" dirty="0" smtClean="0">
                <a:solidFill>
                  <a:srgbClr val="FFFFFF"/>
                </a:solidFill>
              </a:rPr>
              <a:t>– </a:t>
            </a:r>
            <a:r>
              <a:rPr lang="en-US" sz="2800" dirty="0" smtClean="0">
                <a:solidFill>
                  <a:srgbClr val="FF6600"/>
                </a:solidFill>
              </a:rPr>
              <a:t>$4,000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3BFF43"/>
                </a:solidFill>
              </a:rPr>
              <a:t>$500   </a:t>
            </a:r>
            <a:r>
              <a:rPr lang="en-US" sz="2800" dirty="0" smtClean="0">
                <a:solidFill>
                  <a:srgbClr val="FFFFFF"/>
                </a:solidFill>
              </a:rPr>
              <a:t>–  </a:t>
            </a:r>
            <a:r>
              <a:rPr lang="en-US" sz="2800" dirty="0" smtClean="0">
                <a:solidFill>
                  <a:srgbClr val="FF6600"/>
                </a:solidFill>
              </a:rPr>
              <a:t>$1,500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3BFF43"/>
                </a:solidFill>
              </a:rPr>
              <a:t>$200   </a:t>
            </a:r>
            <a:r>
              <a:rPr lang="en-US" sz="2800" dirty="0" smtClean="0">
                <a:solidFill>
                  <a:srgbClr val="FFFFFF"/>
                </a:solidFill>
              </a:rPr>
              <a:t>–  </a:t>
            </a:r>
            <a:r>
              <a:rPr lang="en-US" sz="2800" dirty="0" smtClean="0">
                <a:solidFill>
                  <a:srgbClr val="FF6600"/>
                </a:solidFill>
              </a:rPr>
              <a:t>$300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3BFF43"/>
                </a:solidFill>
              </a:rPr>
              <a:t>$400   </a:t>
            </a:r>
            <a:r>
              <a:rPr lang="en-US" sz="2800" dirty="0" smtClean="0">
                <a:solidFill>
                  <a:srgbClr val="FF6600"/>
                </a:solidFill>
              </a:rPr>
              <a:t>–  $750</a:t>
            </a:r>
          </a:p>
          <a:p>
            <a:pPr marL="0" indent="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BFF43"/>
                </a:solidFill>
              </a:rPr>
              <a:t>$2100 </a:t>
            </a:r>
            <a:r>
              <a:rPr lang="en-US" sz="2800" dirty="0">
                <a:solidFill>
                  <a:srgbClr val="FFFFFF"/>
                </a:solidFill>
              </a:rPr>
              <a:t>–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$6550</a:t>
            </a:r>
          </a:p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5334000"/>
            <a:ext cx="6019800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95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94" y="1600200"/>
            <a:ext cx="41124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Is there funding available? 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3505200"/>
            <a:ext cx="3020362" cy="543076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smtClean="0">
                <a:solidFill>
                  <a:srgbClr val="FF6600"/>
                </a:solidFill>
              </a:rPr>
              <a:t>Yes!</a:t>
            </a:r>
            <a:endParaRPr lang="en-US" sz="4000" b="0" dirty="0">
              <a:solidFill>
                <a:srgbClr val="FF6600"/>
              </a:solidFill>
            </a:endParaRPr>
          </a:p>
        </p:txBody>
      </p:sp>
      <p:pic>
        <p:nvPicPr>
          <p:cNvPr id="2" name="Picture 1" descr="cholu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90599"/>
            <a:ext cx="3429000" cy="5825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6019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Cholula Mexico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3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33" y="1066800"/>
            <a:ext cx="929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UBC’s Go Global funds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86200" y="2057400"/>
            <a:ext cx="3886200" cy="543076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>
                <a:solidFill>
                  <a:srgbClr val="FFFF00"/>
                </a:solidFill>
              </a:rPr>
              <a:t>Go Global &amp; </a:t>
            </a:r>
            <a:br>
              <a:rPr lang="en-US" sz="2400" b="0" dirty="0" smtClean="0">
                <a:solidFill>
                  <a:srgbClr val="FFFF00"/>
                </a:solidFill>
              </a:rPr>
            </a:br>
            <a:r>
              <a:rPr lang="en-US" sz="2400" b="0" dirty="0" smtClean="0">
                <a:solidFill>
                  <a:srgbClr val="FFFF00"/>
                </a:solidFill>
              </a:rPr>
              <a:t>Self Placed</a:t>
            </a:r>
            <a:endParaRPr lang="en-US" sz="2400" b="0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2895600"/>
            <a:ext cx="6781800" cy="762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8200" y="3200400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</a:rPr>
              <a:t>1000.00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90600" y="3962400"/>
            <a:ext cx="6858000" cy="762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0600" y="5334000"/>
            <a:ext cx="6858000" cy="762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2286000"/>
            <a:ext cx="0" cy="40386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3200400"/>
            <a:ext cx="1600200" cy="543076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>
                <a:solidFill>
                  <a:srgbClr val="FF6600"/>
                </a:solidFill>
              </a:rPr>
              <a:t>Award</a:t>
            </a:r>
            <a:endParaRPr lang="en-US" sz="2800" b="0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4419600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</a:rPr>
              <a:t>407.00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57400" y="4419600"/>
            <a:ext cx="1371600" cy="543076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>
                <a:solidFill>
                  <a:srgbClr val="FF6600"/>
                </a:solidFill>
              </a:rPr>
              <a:t>Fees</a:t>
            </a:r>
            <a:endParaRPr lang="en-US" sz="2800" b="0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5562600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BFF43"/>
                </a:solidFill>
              </a:rPr>
              <a:t>593.00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2038" y="5638800"/>
            <a:ext cx="2410762" cy="543076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>
                <a:solidFill>
                  <a:srgbClr val="3BFF43"/>
                </a:solidFill>
              </a:rPr>
              <a:t>Total Funds</a:t>
            </a:r>
            <a:endParaRPr lang="en-US" sz="2800" b="0" dirty="0">
              <a:solidFill>
                <a:srgbClr val="3BF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0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build="p"/>
      <p:bldP spid="22" grpId="0"/>
      <p:bldP spid="24" grpId="0" build="p"/>
      <p:bldP spid="29" grpId="0"/>
      <p:bldP spid="3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76800" y="1371600"/>
            <a:ext cx="403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CCFFCC"/>
                </a:solidFill>
                <a:latin typeface="+mn-lt"/>
              </a:rPr>
              <a:t> </a:t>
            </a: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Are there any other cost savings?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638800" y="3810000"/>
            <a:ext cx="2057400" cy="543076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smtClean="0">
                <a:solidFill>
                  <a:srgbClr val="3BFF43"/>
                </a:solidFill>
              </a:rPr>
              <a:t>There just may be!</a:t>
            </a:r>
            <a:endParaRPr lang="en-US" sz="4000" b="0" dirty="0">
              <a:solidFill>
                <a:srgbClr val="3BFF43"/>
              </a:solidFill>
            </a:endParaRPr>
          </a:p>
        </p:txBody>
      </p:sp>
      <p:pic>
        <p:nvPicPr>
          <p:cNvPr id="2" name="Picture 1" descr="friebu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218537" cy="472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0" y="624454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Freiburg Germany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7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295400"/>
            <a:ext cx="929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 Are there any other cost savings?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14800" y="2362200"/>
            <a:ext cx="3886200" cy="543076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>
                <a:solidFill>
                  <a:srgbClr val="3BFF43"/>
                </a:solidFill>
              </a:rPr>
              <a:t>Accommodation</a:t>
            </a:r>
            <a:endParaRPr lang="en-US" sz="2400" b="0" dirty="0">
              <a:solidFill>
                <a:srgbClr val="3BFF43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2895600"/>
            <a:ext cx="9296400" cy="762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6800" y="43535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provided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3962400"/>
            <a:ext cx="9296400" cy="762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5334000"/>
            <a:ext cx="9448800" cy="762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95600" y="2362200"/>
            <a:ext cx="0" cy="46482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650" y="4343400"/>
            <a:ext cx="2895600" cy="543076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err="1" smtClean="0">
                <a:solidFill>
                  <a:srgbClr val="FF6600"/>
                </a:solidFill>
              </a:rPr>
              <a:t>Qindao</a:t>
            </a:r>
            <a:r>
              <a:rPr lang="en-US" sz="2800" b="0" dirty="0" smtClean="0">
                <a:solidFill>
                  <a:srgbClr val="FF6600"/>
                </a:solidFill>
              </a:rPr>
              <a:t>, China</a:t>
            </a:r>
            <a:endParaRPr lang="en-US" sz="2800" b="0" dirty="0">
              <a:solidFill>
                <a:srgbClr val="FF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67000" y="4343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400.00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200400"/>
            <a:ext cx="1524000" cy="543076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>
                <a:solidFill>
                  <a:srgbClr val="FF6600"/>
                </a:solidFill>
              </a:rPr>
              <a:t>Mexico</a:t>
            </a:r>
            <a:endParaRPr lang="en-US" sz="2800" b="0" dirty="0">
              <a:solidFill>
                <a:srgbClr val="FF66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724400" y="2362200"/>
            <a:ext cx="0" cy="48006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19400" y="2362200"/>
            <a:ext cx="1981200" cy="543076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>
                <a:solidFill>
                  <a:srgbClr val="3BFF43"/>
                </a:solidFill>
              </a:rPr>
              <a:t>Airfare</a:t>
            </a:r>
            <a:endParaRPr lang="en-US" sz="2400" b="0" dirty="0">
              <a:solidFill>
                <a:srgbClr val="3BFF43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315200" y="2362200"/>
            <a:ext cx="0" cy="44958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0" y="2362200"/>
            <a:ext cx="3886200" cy="543076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>
                <a:solidFill>
                  <a:srgbClr val="3BFF43"/>
                </a:solidFill>
              </a:rPr>
              <a:t>Food</a:t>
            </a:r>
            <a:endParaRPr lang="en-US" sz="2400" b="0" dirty="0">
              <a:solidFill>
                <a:srgbClr val="3BFF43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62800" y="43828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Breakfast &amp;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Lunch provided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5638800"/>
            <a:ext cx="2286000" cy="543076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>
                <a:solidFill>
                  <a:srgbClr val="FF6600"/>
                </a:solidFill>
              </a:rPr>
              <a:t>Chongqing, China</a:t>
            </a:r>
            <a:endParaRPr lang="en-US" sz="2800" b="0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3200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0.00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600" y="3200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0.00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0400" y="3200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0.00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5877580"/>
            <a:ext cx="5638800" cy="523220"/>
          </a:xfrm>
          <a:prstGeom prst="rect">
            <a:avLst/>
          </a:prstGeom>
          <a:solidFill>
            <a:srgbClr val="002040"/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2500.00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2352524"/>
            <a:ext cx="1981200" cy="543076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>
                <a:solidFill>
                  <a:srgbClr val="3BFF43"/>
                </a:solidFill>
              </a:rPr>
              <a:t>Location</a:t>
            </a:r>
            <a:endParaRPr lang="en-US" sz="2400" b="0" dirty="0">
              <a:solidFill>
                <a:srgbClr val="3BF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4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 build="p"/>
      <p:bldP spid="31" grpId="0"/>
      <p:bldP spid="32" grpId="0" build="p"/>
      <p:bldP spid="43" grpId="0"/>
      <p:bldP spid="46" grpId="0" build="p"/>
      <p:bldP spid="19" grpId="0"/>
      <p:bldP spid="22" grpId="0"/>
      <p:bldP spid="2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295400"/>
            <a:ext cx="9296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Do I have to find my own accommodation ?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76600" y="2819400"/>
            <a:ext cx="3886200" cy="60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3BFF43"/>
                </a:solidFill>
              </a:rPr>
              <a:t>It depends.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0" y="3962400"/>
            <a:ext cx="2971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Costa Rica – No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0" y="4800600"/>
            <a:ext cx="48006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London, England - Possibly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67000" y="5715000"/>
            <a:ext cx="48006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Self Placements - Yes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38200" y="1371600"/>
            <a:ext cx="7562850" cy="1058333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>
                <a:solidFill>
                  <a:srgbClr val="FFFF00"/>
                </a:solidFill>
              </a:rPr>
              <a:t>Where </a:t>
            </a:r>
            <a:r>
              <a:rPr lang="en-US" sz="3600" b="0" dirty="0">
                <a:solidFill>
                  <a:srgbClr val="FFFF00"/>
                </a:solidFill>
              </a:rPr>
              <a:t>d</a:t>
            </a:r>
            <a:r>
              <a:rPr lang="en-US" sz="3600" b="0" dirty="0" smtClean="0">
                <a:solidFill>
                  <a:srgbClr val="FFFF00"/>
                </a:solidFill>
              </a:rPr>
              <a:t>o I find more information about costs, accommodation, etc. for UBC-arranged placements?</a:t>
            </a:r>
            <a:endParaRPr lang="en-US" sz="3600" b="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149297"/>
            <a:ext cx="7620000" cy="1661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hlinkClick r:id="rId2"/>
              </a:rPr>
              <a:t>cfe.educ.ubc.ca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143000"/>
            <a:ext cx="929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How do I register 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20574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There are</a:t>
            </a:r>
            <a:r>
              <a:rPr lang="en-US" sz="3600" dirty="0" smtClean="0">
                <a:solidFill>
                  <a:srgbClr val="FF6600"/>
                </a:solidFill>
              </a:rPr>
              <a:t> two </a:t>
            </a:r>
            <a:r>
              <a:rPr lang="en-US" sz="3600" dirty="0" smtClean="0">
                <a:solidFill>
                  <a:schemeClr val="bg1"/>
                </a:solidFill>
              </a:rPr>
              <a:t>UBC forms,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and </a:t>
            </a:r>
            <a:r>
              <a:rPr lang="en-US" sz="3600" dirty="0" smtClean="0">
                <a:solidFill>
                  <a:srgbClr val="FF6600"/>
                </a:solidFill>
              </a:rPr>
              <a:t>two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registries to complete.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-Shot-2016-09-16-at-5.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57600"/>
            <a:ext cx="5245100" cy="2946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5867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Hong Kong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6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906" y="1295400"/>
            <a:ext cx="929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Two Forms</a:t>
            </a:r>
          </a:p>
        </p:txBody>
      </p:sp>
      <p:pic>
        <p:nvPicPr>
          <p:cNvPr id="5" name="Picture 4" descr="Kampala-Ugan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8001000" cy="4410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767834" y="54160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Kampala Uganda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29" y="1828800"/>
            <a:ext cx="5575971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an international CFE?</a:t>
            </a:r>
          </a:p>
          <a:p>
            <a:r>
              <a:rPr lang="en-US" dirty="0" smtClean="0"/>
              <a:t>Why an international CFE?</a:t>
            </a:r>
          </a:p>
          <a:p>
            <a:r>
              <a:rPr lang="en-US" dirty="0" smtClean="0"/>
              <a:t>Where can I do an</a:t>
            </a:r>
            <a:br>
              <a:rPr lang="en-US" dirty="0" smtClean="0"/>
            </a:br>
            <a:r>
              <a:rPr lang="en-US" dirty="0" smtClean="0"/>
              <a:t> international CFE?</a:t>
            </a:r>
          </a:p>
          <a:p>
            <a:r>
              <a:rPr lang="en-US" dirty="0" smtClean="0"/>
              <a:t>How do I register for my</a:t>
            </a:r>
            <a:br>
              <a:rPr lang="en-US" dirty="0" smtClean="0"/>
            </a:br>
            <a:r>
              <a:rPr lang="en-US" dirty="0" smtClean="0"/>
              <a:t> international CFE?</a:t>
            </a:r>
          </a:p>
          <a:p>
            <a:r>
              <a:rPr lang="en-US" dirty="0" smtClean="0"/>
              <a:t>How am I assigned an</a:t>
            </a:r>
          </a:p>
          <a:p>
            <a:pPr marL="0" indent="0">
              <a:buNone/>
            </a:pPr>
            <a:r>
              <a:rPr lang="en-US" dirty="0" smtClean="0"/>
              <a:t>    international CFE?</a:t>
            </a:r>
          </a:p>
          <a:p>
            <a:r>
              <a:rPr lang="en-US" dirty="0" smtClean="0"/>
              <a:t>Costs and funding?</a:t>
            </a:r>
          </a:p>
          <a:p>
            <a:endParaRPr lang="en-US" dirty="0"/>
          </a:p>
        </p:txBody>
      </p:sp>
      <p:pic>
        <p:nvPicPr>
          <p:cNvPr id="6" name="Picture 5" descr="Screen Shot 2014-09-14 at 7.53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72" y="304800"/>
            <a:ext cx="3221028" cy="6402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6248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UBC TC in Querétaro, Mexico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7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143000"/>
            <a:ext cx="929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FF00"/>
                </a:solidFill>
                <a:latin typeface="+mn-lt"/>
              </a:rPr>
              <a:t>FORM 1</a:t>
            </a:r>
            <a:r>
              <a:rPr lang="en-US" altLang="en-US" sz="4000" dirty="0">
                <a:solidFill>
                  <a:srgbClr val="FFFF00"/>
                </a:solidFill>
                <a:latin typeface="+mn-lt"/>
              </a:rPr>
              <a:t>:</a:t>
            </a: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 General CFE registration</a:t>
            </a:r>
          </a:p>
        </p:txBody>
      </p:sp>
      <p:pic>
        <p:nvPicPr>
          <p:cNvPr id="5" name="Picture 4" descr="Screen Shot 2016-09-16 at 11.19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023381"/>
            <a:ext cx="9247169" cy="483461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67000" y="3276600"/>
            <a:ext cx="16764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3962400"/>
            <a:ext cx="16764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09800" y="6378152"/>
            <a:ext cx="16764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0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-Shot-2016-09-16-at-11.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28800"/>
            <a:ext cx="3535498" cy="4876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24200" y="2362200"/>
            <a:ext cx="2667000" cy="685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8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-Shot-2016-09-16-at-11.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31300" cy="4826000"/>
          </a:xfrm>
          <a:prstGeom prst="rect">
            <a:avLst/>
          </a:prstGeom>
        </p:spPr>
      </p:pic>
      <p:sp>
        <p:nvSpPr>
          <p:cNvPr id="2" name="Trapezoid 1"/>
          <p:cNvSpPr/>
          <p:nvPr/>
        </p:nvSpPr>
        <p:spPr>
          <a:xfrm>
            <a:off x="1905000" y="2438400"/>
            <a:ext cx="6858000" cy="990600"/>
          </a:xfrm>
          <a:prstGeom prst="trapezoid">
            <a:avLst>
              <a:gd name="adj" fmla="val 1130"/>
            </a:avLst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65" y="1905000"/>
            <a:ext cx="9233078" cy="58674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143000"/>
            <a:ext cx="929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FF00"/>
                </a:solidFill>
                <a:latin typeface="+mn-lt"/>
              </a:rPr>
              <a:t>FORM 2</a:t>
            </a:r>
            <a:r>
              <a:rPr lang="en-US" altLang="en-US" sz="4000" dirty="0">
                <a:solidFill>
                  <a:srgbClr val="FFFF00"/>
                </a:solidFill>
                <a:latin typeface="+mn-lt"/>
              </a:rPr>
              <a:t>:</a:t>
            </a: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 International CFE application </a:t>
            </a:r>
          </a:p>
        </p:txBody>
      </p:sp>
    </p:spTree>
    <p:extLst>
      <p:ext uri="{BB962C8B-B14F-4D97-AF65-F5344CB8AC3E}">
        <p14:creationId xmlns:p14="http://schemas.microsoft.com/office/powerpoint/2010/main" val="247448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072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76400" y="5105400"/>
            <a:ext cx="838200" cy="609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6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n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88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7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39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7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ST.2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80784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19200" y="5029200"/>
            <a:ext cx="838200" cy="609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5400" y="6400800"/>
            <a:ext cx="838200" cy="609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0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918" y="1295400"/>
            <a:ext cx="929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Two Registries</a:t>
            </a:r>
          </a:p>
        </p:txBody>
      </p:sp>
      <p:pic>
        <p:nvPicPr>
          <p:cNvPr id="4" name="Picture 3" descr="parking-Ethip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0"/>
            <a:ext cx="7391400" cy="3433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5943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Parking Woes – CFE Addis Ababa, Ethiopia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2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066800"/>
            <a:ext cx="929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1) Go Global registry</a:t>
            </a:r>
          </a:p>
        </p:txBody>
      </p:sp>
      <p:pic>
        <p:nvPicPr>
          <p:cNvPr id="7" name="Picture 6" descr="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2" y="1828800"/>
            <a:ext cx="6850608" cy="50717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10200" y="4800600"/>
            <a:ext cx="3048000" cy="10668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334000" y="5638800"/>
            <a:ext cx="3048000" cy="1066800"/>
          </a:xfrm>
          <a:prstGeom prst="ellipse">
            <a:avLst/>
          </a:prstGeom>
          <a:noFill/>
          <a:ln w="57150" cmpd="sng">
            <a:solidFill>
              <a:srgbClr val="3BFF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5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52400" y="2667000"/>
            <a:ext cx="88392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lnSpc>
                <a:spcPts val="3280"/>
              </a:lnSpc>
              <a:spcAft>
                <a:spcPct val="0"/>
              </a:spcAft>
            </a:pPr>
            <a:r>
              <a:rPr lang="en-US" sz="2800" b="0" dirty="0" smtClean="0">
                <a:latin typeface="Verdana"/>
                <a:cs typeface="Verdana"/>
              </a:rPr>
              <a:t>3 week field experience in a country </a:t>
            </a:r>
            <a:br>
              <a:rPr lang="en-US" sz="2800" b="0" dirty="0" smtClean="0">
                <a:latin typeface="Verdana"/>
                <a:cs typeface="Verdana"/>
              </a:rPr>
            </a:br>
            <a:r>
              <a:rPr lang="en-US" sz="2800" b="0" i="1" dirty="0" smtClean="0">
                <a:latin typeface="Verdana"/>
                <a:cs typeface="Verdana"/>
              </a:rPr>
              <a:t>outside of</a:t>
            </a:r>
            <a:r>
              <a:rPr altLang="en-US" sz="2800" b="0" i="1" dirty="0" smtClean="0">
                <a:latin typeface="Verdana"/>
                <a:ea typeface="ＭＳ Ｐゴシック" pitchFamily="34" charset="-128"/>
                <a:cs typeface="Verdana"/>
              </a:rPr>
              <a:t> </a:t>
            </a:r>
            <a:r>
              <a:rPr lang="en-US" altLang="en-US" sz="2800" b="0" i="1" dirty="0" smtClean="0">
                <a:latin typeface="Verdana"/>
                <a:ea typeface="ＭＳ Ｐゴシック" pitchFamily="34" charset="-128"/>
                <a:cs typeface="Verdana"/>
              </a:rPr>
              <a:t>Canada’s borders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143000"/>
            <a:ext cx="9296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What is an International 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Community Field Experience (CFE)?</a:t>
            </a:r>
          </a:p>
        </p:txBody>
      </p:sp>
      <p:pic>
        <p:nvPicPr>
          <p:cNvPr id="4" name="Picture 3" descr="ubcfe20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39700"/>
            <a:ext cx="7010400" cy="311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791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FFFFFF"/>
                </a:solidFill>
              </a:rPr>
              <a:t>Brasalito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Costa</a:t>
            </a:r>
            <a:endParaRPr lang="en-US" dirty="0" smtClean="0">
              <a:solidFill>
                <a:srgbClr val="FFFFFF"/>
              </a:solidFill>
            </a:endParaRP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Rica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7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9-14 at 10.45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18" y="2057400"/>
            <a:ext cx="9261763" cy="5562599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143000"/>
            <a:ext cx="929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2) Canadians Abroad registry</a:t>
            </a:r>
          </a:p>
        </p:txBody>
      </p:sp>
    </p:spTree>
    <p:extLst>
      <p:ext uri="{BB962C8B-B14F-4D97-AF65-F5344CB8AC3E}">
        <p14:creationId xmlns:p14="http://schemas.microsoft.com/office/powerpoint/2010/main" val="414433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19424" y="1143000"/>
            <a:ext cx="59630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Questions</a:t>
            </a:r>
          </a:p>
        </p:txBody>
      </p:sp>
      <p:pic>
        <p:nvPicPr>
          <p:cNvPr id="2" name="Picture 1" descr="zuri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" y="2057401"/>
            <a:ext cx="9295227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6600" y="1676400"/>
            <a:ext cx="219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Zurich, Switzerland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3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295400"/>
            <a:ext cx="9296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How are applicants selected for an international placement?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0480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6600"/>
                </a:solidFill>
              </a:rPr>
              <a:t>Self placements </a:t>
            </a:r>
            <a:r>
              <a:rPr lang="en-US" sz="3600" dirty="0" smtClean="0">
                <a:solidFill>
                  <a:schemeClr val="bg1"/>
                </a:solidFill>
              </a:rPr>
              <a:t>– </a:t>
            </a:r>
            <a:r>
              <a:rPr lang="en-US" sz="3200" dirty="0" smtClean="0">
                <a:solidFill>
                  <a:schemeClr val="bg1"/>
                </a:solidFill>
              </a:rPr>
              <a:t>1) Essay matches CFE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     goals.  2) Random selection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rgbClr val="FF6600"/>
                </a:solidFill>
              </a:rPr>
              <a:t>UBC Placements </a:t>
            </a:r>
            <a:r>
              <a:rPr lang="en-US" sz="3200" dirty="0" smtClean="0">
                <a:solidFill>
                  <a:schemeClr val="bg1"/>
                </a:solidFill>
              </a:rPr>
              <a:t>– 1) Partner’s preferences.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      2) Random selection.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4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295400"/>
            <a:ext cx="9296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When will I find out if I have been selected for an </a:t>
            </a:r>
            <a:br>
              <a:rPr lang="en-US" altLang="en-US" sz="4000" dirty="0" smtClean="0">
                <a:solidFill>
                  <a:srgbClr val="FFFF00"/>
                </a:solidFill>
                <a:latin typeface="+mn-lt"/>
              </a:rPr>
            </a:b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international placement?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0" y="3962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~ End of October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7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295400"/>
            <a:ext cx="929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Important Reminder!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981200"/>
            <a:ext cx="89154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rgbClr val="3BFF43"/>
                </a:solidFill>
              </a:rPr>
              <a:t>There are only 120 international placements.</a:t>
            </a:r>
          </a:p>
          <a:p>
            <a:pPr algn="ctr"/>
            <a:endParaRPr lang="en-US" sz="3200" dirty="0">
              <a:solidFill>
                <a:srgbClr val="FF6600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Last year there were 260 applications.</a:t>
            </a:r>
          </a:p>
          <a:p>
            <a:pPr algn="ctr"/>
            <a:endParaRPr lang="en-US" sz="3200" dirty="0">
              <a:solidFill>
                <a:srgbClr val="FF66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6600"/>
                </a:solidFill>
              </a:rPr>
              <a:t>Therefore, the odds of obtaining a first choice is </a:t>
            </a:r>
            <a:r>
              <a:rPr lang="en-US" sz="3200" dirty="0" smtClean="0">
                <a:solidFill>
                  <a:srgbClr val="FF6600"/>
                </a:solidFill>
              </a:rPr>
              <a:t>limited</a:t>
            </a:r>
            <a:r>
              <a:rPr lang="en-US" sz="3200" dirty="0" smtClean="0">
                <a:solidFill>
                  <a:srgbClr val="FF6600"/>
                </a:solidFill>
              </a:rPr>
              <a:t>. Moreover, please realize that there is only a 40-50% chance of obtaining </a:t>
            </a:r>
            <a:r>
              <a:rPr lang="en-US" sz="3200" dirty="0" smtClean="0">
                <a:solidFill>
                  <a:srgbClr val="FF6600"/>
                </a:solidFill>
              </a:rPr>
              <a:t>any </a:t>
            </a:r>
            <a:r>
              <a:rPr lang="en-US" sz="3200" dirty="0" smtClean="0">
                <a:solidFill>
                  <a:srgbClr val="FF6600"/>
                </a:solidFill>
              </a:rPr>
              <a:t>international placement.</a:t>
            </a:r>
          </a:p>
          <a:p>
            <a:pPr algn="ctr"/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5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295400"/>
            <a:ext cx="929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Is there a pre-departure session?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2362200"/>
            <a:ext cx="7467600" cy="32004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Definitely! This session is mandatory: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6600"/>
                </a:solidFill>
              </a:rPr>
              <a:t>Thursday November 24, 2017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6600"/>
                </a:solidFill>
              </a:rPr>
              <a:t>5:00 – 7:00 PM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Go Global fee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Meet with students, partners and coordinators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General Q &amp; As.</a:t>
            </a:r>
          </a:p>
          <a:p>
            <a:endParaRPr lang="en-US" sz="3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5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295400"/>
            <a:ext cx="9296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If I am selected, when can I buy my plane ticket?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81940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Strong recommendation: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Not until 5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th</a:t>
            </a:r>
            <a:r>
              <a:rPr lang="en-US" sz="3200" i="1" dirty="0" smtClean="0">
                <a:solidFill>
                  <a:schemeClr val="bg1"/>
                </a:solidFill>
              </a:rPr>
              <a:t> week in your 10 week practicum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rgbClr val="FF6600"/>
                </a:solidFill>
              </a:rPr>
              <a:t>Alternately: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Whenever there is a savings that offsets the cost of an UNLIMITED trip cancellation insurance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483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295400"/>
            <a:ext cx="929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Important Reminder!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2057400"/>
            <a:ext cx="731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rgbClr val="3BFF43"/>
                </a:solidFill>
              </a:rPr>
              <a:t>Teacher candidates must pass all course and practicum work to move onto their CFE.  </a:t>
            </a:r>
          </a:p>
          <a:p>
            <a:pPr algn="ctr"/>
            <a:endParaRPr lang="en-US" sz="3200" dirty="0">
              <a:solidFill>
                <a:srgbClr val="3BFF43"/>
              </a:solidFill>
            </a:endParaRPr>
          </a:p>
          <a:p>
            <a:pPr algn="ctr"/>
            <a:r>
              <a:rPr lang="en-US" sz="3200" dirty="0" smtClean="0">
                <a:solidFill>
                  <a:srgbClr val="3BFF43"/>
                </a:solidFill>
              </a:rPr>
              <a:t>Those struggling on their practicum may be required to withdraw from an international CFE. </a:t>
            </a:r>
            <a:endParaRPr lang="en-US" sz="3200" dirty="0">
              <a:solidFill>
                <a:srgbClr val="3BF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7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295400"/>
            <a:ext cx="9296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Can I leave my practicum early to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 attend to my CFE?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25908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rgbClr val="FF6600"/>
                </a:solidFill>
              </a:rPr>
              <a:t>NO.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With the </a:t>
            </a:r>
            <a:r>
              <a:rPr lang="en-US" sz="3200" i="1" dirty="0" smtClean="0">
                <a:solidFill>
                  <a:schemeClr val="bg1"/>
                </a:solidFill>
              </a:rPr>
              <a:t>one</a:t>
            </a:r>
            <a:r>
              <a:rPr lang="en-US" sz="3200" dirty="0" smtClean="0">
                <a:solidFill>
                  <a:schemeClr val="bg1"/>
                </a:solidFill>
              </a:rPr>
              <a:t> exception of those teacher candidates travelling to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Africa or India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7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295400"/>
            <a:ext cx="9296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Can elementary teacher candidates adjust their CFE dates?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635" y="2590800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Only if approved by your partners</a:t>
            </a: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and </a:t>
            </a:r>
            <a:r>
              <a:rPr lang="en-US" sz="3200" dirty="0" smtClean="0">
                <a:solidFill>
                  <a:schemeClr val="bg1"/>
                </a:solidFill>
              </a:rPr>
              <a:t>your faculty advisor.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6600"/>
                </a:solidFill>
              </a:rPr>
              <a:t>Sadly, secondary TCs do not have a week off after their CFE so they can not adjust their CFE dates… 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267447" y="2209800"/>
            <a:ext cx="88392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fontAlgn="base">
              <a:lnSpc>
                <a:spcPts val="3280"/>
              </a:lnSpc>
              <a:spcAft>
                <a:spcPct val="0"/>
              </a:spcAft>
            </a:pPr>
            <a:r>
              <a:rPr lang="en-US" sz="2800" b="0" dirty="0" smtClean="0"/>
              <a:t>“This [international CFE] </a:t>
            </a:r>
            <a:r>
              <a:rPr lang="en-US" sz="2800" b="0" dirty="0"/>
              <a:t>has had a huge impact on how I view early childhood education. I will definitely use this new-found knowledge in my teaching practice in the future.</a:t>
            </a:r>
            <a:r>
              <a:rPr lang="en-US" sz="2800" b="0" dirty="0" smtClean="0"/>
              <a:t>”</a:t>
            </a:r>
            <a:r>
              <a:rPr altLang="en-US" sz="2800" b="0" dirty="0" smtClean="0">
                <a:latin typeface="Calibri"/>
                <a:ea typeface="ＭＳ Ｐゴシック" pitchFamily="34" charset="-128"/>
                <a:cs typeface="Calibri"/>
              </a:rPr>
              <a:t> </a:t>
            </a:r>
            <a:endParaRPr lang="en-US" altLang="en-US" sz="2800" b="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algn="ctr" fontAlgn="base">
              <a:lnSpc>
                <a:spcPts val="3280"/>
              </a:lnSpc>
              <a:spcAft>
                <a:spcPct val="0"/>
              </a:spcAft>
            </a:pPr>
            <a:r>
              <a:rPr lang="en-US" altLang="en-US" sz="2800" b="0" dirty="0">
                <a:latin typeface="Calibri"/>
                <a:ea typeface="ＭＳ Ｐゴシック" pitchFamily="34" charset="-128"/>
                <a:cs typeface="Calibri"/>
              </a:rPr>
              <a:t>Stephanie </a:t>
            </a:r>
            <a:r>
              <a:rPr lang="en-US" altLang="en-US" sz="2800" b="0" dirty="0" err="1" smtClean="0">
                <a:latin typeface="Calibri"/>
                <a:ea typeface="ＭＳ Ｐゴシック" pitchFamily="34" charset="-128"/>
                <a:cs typeface="Calibri"/>
              </a:rPr>
              <a:t>Sammartino</a:t>
            </a:r>
            <a:r>
              <a:rPr lang="en-US" altLang="en-US" sz="2800" b="0" dirty="0" smtClean="0">
                <a:latin typeface="Calibri"/>
                <a:ea typeface="ＭＳ Ｐゴシック" pitchFamily="34" charset="-128"/>
                <a:cs typeface="Calibri"/>
              </a:rPr>
              <a:t>, Zurich CFE</a:t>
            </a:r>
            <a:endParaRPr lang="en-CA" altLang="en-US" sz="2800" b="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143000"/>
            <a:ext cx="929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Why an International CFE?</a:t>
            </a:r>
          </a:p>
        </p:txBody>
      </p:sp>
      <p:pic>
        <p:nvPicPr>
          <p:cNvPr id="4" name="Picture 3" descr="Screen Shot 2014-09-14 at 8.10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114800"/>
            <a:ext cx="4698673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2471" y="59436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Student’s Art Work</a:t>
            </a:r>
          </a:p>
          <a:p>
            <a:r>
              <a:rPr lang="en-US" sz="1400" dirty="0" err="1" smtClean="0">
                <a:solidFill>
                  <a:srgbClr val="FFFFFF"/>
                </a:solidFill>
              </a:rPr>
              <a:t>Sha</a:t>
            </a:r>
            <a:r>
              <a:rPr lang="en-US" sz="1400" dirty="0" smtClean="0">
                <a:solidFill>
                  <a:srgbClr val="FFFFFF"/>
                </a:solidFill>
              </a:rPr>
              <a:t> Tin Elementary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Hong Kong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7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219200"/>
            <a:ext cx="624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Your Questions? </a:t>
            </a:r>
          </a:p>
        </p:txBody>
      </p:sp>
      <p:pic>
        <p:nvPicPr>
          <p:cNvPr id="2" name="Picture 1" descr="hartl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5791200" cy="4311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000" y="5562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PE Class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Hartland,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England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9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24400" y="1219200"/>
            <a:ext cx="3581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00"/>
                </a:solidFill>
                <a:latin typeface="+mn-lt"/>
              </a:rPr>
              <a:t>Where can I do an International CFE?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14800" y="4038600"/>
            <a:ext cx="50292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Practically anywhere where Canadians are </a:t>
            </a:r>
            <a:r>
              <a:rPr lang="en-US" sz="2400" dirty="0" smtClean="0">
                <a:solidFill>
                  <a:srgbClr val="FFFF00"/>
                </a:solidFill>
              </a:rPr>
              <a:t>welcomed</a:t>
            </a:r>
            <a:r>
              <a:rPr lang="en-US" sz="2400" dirty="0" smtClean="0">
                <a:solidFill>
                  <a:srgbClr val="FFFFFF"/>
                </a:solidFill>
              </a:rPr>
              <a:t> and are </a:t>
            </a:r>
            <a:r>
              <a:rPr lang="en-US" sz="2400" dirty="0" smtClean="0">
                <a:solidFill>
                  <a:srgbClr val="FFFF00"/>
                </a:solidFill>
              </a:rPr>
              <a:t>safe</a:t>
            </a:r>
            <a:r>
              <a:rPr lang="en-US" sz="2400" dirty="0" smtClean="0">
                <a:solidFill>
                  <a:srgbClr val="FFFFFF"/>
                </a:solidFill>
              </a:rPr>
              <a:t>, and where you have an opportunity to observe </a:t>
            </a:r>
            <a:r>
              <a:rPr lang="en-US" sz="2400" dirty="0">
                <a:solidFill>
                  <a:srgbClr val="FFFFFF"/>
                </a:solidFill>
              </a:rPr>
              <a:t>teaching and learning </a:t>
            </a:r>
            <a:r>
              <a:rPr lang="en-US" sz="2400" dirty="0" smtClean="0">
                <a:solidFill>
                  <a:srgbClr val="FFFFFF"/>
                </a:solidFill>
              </a:rPr>
              <a:t>in local schools or community contexts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" name="Picture 1" descr="Emoji-CF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3816115" cy="542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6477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Qingdao, </a:t>
            </a:r>
            <a:r>
              <a:rPr lang="en-US" dirty="0" smtClean="0">
                <a:solidFill>
                  <a:schemeClr val="bg1"/>
                </a:solidFill>
              </a:rPr>
              <a:t>China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9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941" y="12192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Sep 16, 2016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Government of Canada Travel Advisories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" name="Picture 1" descr="map-int-20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" y="2514600"/>
            <a:ext cx="9144000" cy="4037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6488668"/>
            <a:ext cx="4149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travel.gc.ca</a:t>
            </a:r>
            <a:r>
              <a:rPr lang="en-US" dirty="0">
                <a:solidFill>
                  <a:schemeClr val="bg1"/>
                </a:solidFill>
              </a:rPr>
              <a:t>/travelling/advisories</a:t>
            </a:r>
          </a:p>
        </p:txBody>
      </p:sp>
    </p:spTree>
    <p:extLst>
      <p:ext uri="{BB962C8B-B14F-4D97-AF65-F5344CB8AC3E}">
        <p14:creationId xmlns:p14="http://schemas.microsoft.com/office/powerpoint/2010/main" val="145178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52400" y="1209524"/>
            <a:ext cx="8991600" cy="543076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</a:rPr>
              <a:t>Two placement options</a:t>
            </a:r>
            <a:endParaRPr lang="en-US" sz="4000" b="0" dirty="0">
              <a:solidFill>
                <a:srgbClr val="FFFF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048000" y="1981200"/>
            <a:ext cx="2971800" cy="543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 dirty="0">
              <a:solidFill>
                <a:srgbClr val="FFFF00"/>
              </a:solidFill>
            </a:endParaRPr>
          </a:p>
        </p:txBody>
      </p:sp>
      <p:pic>
        <p:nvPicPr>
          <p:cNvPr id="8" name="Picture 7" descr="two-choic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0"/>
            <a:ext cx="47244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6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1447800"/>
            <a:ext cx="7010400" cy="1228876"/>
          </a:xfrm>
        </p:spPr>
        <p:txBody>
          <a:bodyPr>
            <a:noAutofit/>
          </a:bodyPr>
          <a:lstStyle/>
          <a:p>
            <a:pPr marL="457200" indent="-457200" algn="ctr">
              <a:buAutoNum type="arabicParenR"/>
            </a:pPr>
            <a:r>
              <a:rPr lang="en-US" sz="3200" dirty="0" smtClean="0">
                <a:solidFill>
                  <a:srgbClr val="FFFF00"/>
                </a:solidFill>
              </a:rPr>
              <a:t> We place you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2400" b="0" dirty="0" smtClean="0">
                <a:solidFill>
                  <a:srgbClr val="FFFF00"/>
                </a:solidFill>
              </a:rPr>
              <a:t>(~80 </a:t>
            </a:r>
            <a:r>
              <a:rPr lang="en-US" sz="2400" b="0" dirty="0" smtClean="0">
                <a:solidFill>
                  <a:srgbClr val="FFFF00"/>
                </a:solidFill>
              </a:rPr>
              <a:t>placements)</a:t>
            </a:r>
          </a:p>
          <a:p>
            <a:pPr algn="ctr"/>
            <a:endParaRPr lang="en-US" sz="2400" b="0" dirty="0" smtClean="0">
              <a:solidFill>
                <a:srgbClr val="FFFF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048000" y="1981200"/>
            <a:ext cx="2971800" cy="543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95600"/>
            <a:ext cx="266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Hong Kong </a:t>
            </a:r>
            <a:endParaRPr lang="en-US" sz="2400" dirty="0">
              <a:solidFill>
                <a:srgbClr val="CCFFCC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Zurich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Freiburg Strasbourg Mexico 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Uganda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London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Tokyo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3353812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Uttarakhand</a:t>
            </a:r>
            <a:r>
              <a:rPr lang="en-US" sz="2400" dirty="0" smtClean="0">
                <a:solidFill>
                  <a:srgbClr val="FFFFFF"/>
                </a:solidFill>
              </a:rPr>
              <a:t>, India 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Taipie</a:t>
            </a:r>
            <a:r>
              <a:rPr lang="en-US" sz="2400" dirty="0" smtClean="0">
                <a:solidFill>
                  <a:schemeClr val="bg1"/>
                </a:solidFill>
              </a:rPr>
              <a:t>, Taiwan 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Qingdao</a:t>
            </a:r>
            <a:r>
              <a:rPr lang="en-US" sz="2400" dirty="0">
                <a:solidFill>
                  <a:srgbClr val="FFFFFF"/>
                </a:solidFill>
              </a:rPr>
              <a:t>, China 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Chongqing</a:t>
            </a:r>
            <a:r>
              <a:rPr lang="en-US" sz="2400" dirty="0">
                <a:solidFill>
                  <a:schemeClr val="bg1"/>
                </a:solidFill>
              </a:rPr>
              <a:t>, China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Costa </a:t>
            </a:r>
            <a:r>
              <a:rPr lang="en-US" sz="2400" dirty="0">
                <a:solidFill>
                  <a:srgbClr val="FFFFFF"/>
                </a:solidFill>
              </a:rPr>
              <a:t>Rica 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Ethiopia</a:t>
            </a:r>
            <a:endParaRPr lang="en-US" sz="2400" dirty="0" smtClean="0">
              <a:solidFill>
                <a:srgbClr val="FF6600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6" name="Picture 5" descr="gre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43000"/>
            <a:ext cx="1574593" cy="17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3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1371600"/>
            <a:ext cx="6705600" cy="543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2) Self-Placement</a:t>
            </a:r>
            <a:r>
              <a:rPr lang="en-US" sz="2400" b="0" dirty="0" smtClean="0">
                <a:solidFill>
                  <a:srgbClr val="FFFF00"/>
                </a:solidFill>
              </a:rPr>
              <a:t/>
            </a:r>
            <a:br>
              <a:rPr lang="en-US" sz="2400" b="0" dirty="0" smtClean="0">
                <a:solidFill>
                  <a:srgbClr val="FFFF00"/>
                </a:solidFill>
              </a:rPr>
            </a:br>
            <a:r>
              <a:rPr lang="en-US" sz="800" b="0" dirty="0" smtClean="0">
                <a:solidFill>
                  <a:srgbClr val="FFFF00"/>
                </a:solidFill>
              </a:rPr>
              <a:t>  </a:t>
            </a:r>
            <a:br>
              <a:rPr lang="en-US" sz="800" b="0" dirty="0" smtClean="0">
                <a:solidFill>
                  <a:srgbClr val="FFFF00"/>
                </a:solidFill>
              </a:rPr>
            </a:br>
            <a:r>
              <a:rPr lang="en-US" sz="2400" b="0" dirty="0" smtClean="0">
                <a:solidFill>
                  <a:srgbClr val="FFFF00"/>
                </a:solidFill>
              </a:rPr>
              <a:t>  (</a:t>
            </a:r>
            <a:r>
              <a:rPr lang="en-US" sz="2400" b="0" dirty="0" smtClean="0">
                <a:solidFill>
                  <a:srgbClr val="CCFFCC"/>
                </a:solidFill>
              </a:rPr>
              <a:t>20 Elem</a:t>
            </a:r>
            <a:r>
              <a:rPr lang="en-US" sz="2400" b="0" dirty="0" smtClean="0">
                <a:solidFill>
                  <a:srgbClr val="FFFF00"/>
                </a:solidFill>
              </a:rPr>
              <a:t> + </a:t>
            </a:r>
            <a:r>
              <a:rPr lang="en-US" sz="2400" b="0" dirty="0" smtClean="0">
                <a:solidFill>
                  <a:srgbClr val="FF6600"/>
                </a:solidFill>
              </a:rPr>
              <a:t>20 Sec</a:t>
            </a:r>
            <a:r>
              <a:rPr lang="en-US" sz="2400" b="0" dirty="0" smtClean="0">
                <a:solidFill>
                  <a:srgbClr val="FFFF00"/>
                </a:solidFill>
              </a:rPr>
              <a:t>)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048000" y="1981200"/>
            <a:ext cx="2971800" cy="543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3429000"/>
            <a:ext cx="403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Berlin, Germany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Dundee, Scotland </a:t>
            </a:r>
          </a:p>
          <a:p>
            <a:r>
              <a:rPr lang="en-US" sz="2400" dirty="0" err="1" smtClean="0">
                <a:solidFill>
                  <a:srgbClr val="FFFFFF"/>
                </a:solidFill>
              </a:rPr>
              <a:t>Edingburgh</a:t>
            </a:r>
            <a:r>
              <a:rPr lang="en-US" sz="2400" dirty="0" smtClean="0">
                <a:solidFill>
                  <a:srgbClr val="FFFFFF"/>
                </a:solidFill>
              </a:rPr>
              <a:t> , Scotland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Galapagos , </a:t>
            </a:r>
            <a:r>
              <a:rPr lang="en-US" sz="2400" dirty="0" err="1" smtClean="0">
                <a:solidFill>
                  <a:srgbClr val="FFFFFF"/>
                </a:solidFill>
              </a:rPr>
              <a:t>Ecudaor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Hartland, United Kingdom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Helsinki, Finland </a:t>
            </a:r>
          </a:p>
          <a:p>
            <a:r>
              <a:rPr lang="en-US" sz="2400" dirty="0" err="1" smtClean="0">
                <a:solidFill>
                  <a:srgbClr val="FFFFFF"/>
                </a:solidFill>
              </a:rPr>
              <a:t>Hsinchu</a:t>
            </a:r>
            <a:r>
              <a:rPr lang="en-US" sz="2400" dirty="0" smtClean="0">
                <a:solidFill>
                  <a:srgbClr val="FFFFFF"/>
                </a:solidFill>
              </a:rPr>
              <a:t>, Taiwan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San Francisco, USA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0480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Athens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Greece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Coimbatore, India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Hamburg, Germany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Kalambaka</a:t>
            </a:r>
            <a:r>
              <a:rPr lang="en-US" sz="2400" dirty="0" smtClean="0">
                <a:solidFill>
                  <a:schemeClr val="bg1"/>
                </a:solidFill>
              </a:rPr>
              <a:t>, Greece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Maui</a:t>
            </a:r>
            <a:r>
              <a:rPr lang="en-US" sz="2400" dirty="0">
                <a:solidFill>
                  <a:schemeClr val="bg1"/>
                </a:solidFill>
              </a:rPr>
              <a:t>, Hawaii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Kula</a:t>
            </a:r>
            <a:r>
              <a:rPr lang="en-US" sz="2400" dirty="0">
                <a:solidFill>
                  <a:schemeClr val="bg1"/>
                </a:solidFill>
              </a:rPr>
              <a:t>, Hawaii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Melbourne, Australia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Nijmegan</a:t>
            </a:r>
            <a:r>
              <a:rPr lang="en-US" sz="2400" dirty="0">
                <a:solidFill>
                  <a:schemeClr val="bg1"/>
                </a:solidFill>
              </a:rPr>
              <a:t>, Netherlands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Perth, </a:t>
            </a:r>
            <a:r>
              <a:rPr lang="en-US" sz="2400" dirty="0" smtClean="0">
                <a:solidFill>
                  <a:schemeClr val="bg1"/>
                </a:solidFill>
              </a:rPr>
              <a:t>Australia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 descr="r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43000"/>
            <a:ext cx="1428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6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B8EEAF-A208-4E3E-A062-1AFBB6977F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44452</TotalTime>
  <Words>1224</Words>
  <Application>Microsoft Macintosh PowerPoint</Application>
  <PresentationFormat>On-screen Show (4:3)</PresentationFormat>
  <Paragraphs>252</Paragraphs>
  <Slides>40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1_Office Theme</vt:lpstr>
      <vt:lpstr>UBC’s International  Community Field Experience EDUC 430</vt:lpstr>
      <vt:lpstr>Goals of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Animated_World_Globe</dc:title>
  <dc:creator>Yamamoto, John</dc:creator>
  <dc:description>2010 animated global powerpoint template from presentationpro.com</dc:description>
  <cp:lastModifiedBy>TEO TEO-EDUC</cp:lastModifiedBy>
  <cp:revision>211</cp:revision>
  <dcterms:modified xsi:type="dcterms:W3CDTF">2016-09-20T17:52:36Z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TC018813419991</vt:lpwstr>
  </property>
</Properties>
</file>