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embeddedFontLst>
    <p:embeddedFont>
      <p:font typeface="Lora" pitchFamily="2" charset="77"/>
      <p:regular r:id="rId44"/>
      <p:bold r:id="rId45"/>
      <p:italic r:id="rId46"/>
      <p:boldItalic r:id="rId47"/>
    </p:embeddedFont>
    <p:embeddedFont>
      <p:font typeface="Quattrocento Sans" panose="020B0802050000020003"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72B1BC-FEA1-4152-A26D-CFC13F327F77}">
  <a:tblStyle styleId="{0D72B1BC-FEA1-4152-A26D-CFC13F327F7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0"/>
    <p:restoredTop sz="94670"/>
  </p:normalViewPr>
  <p:slideViewPr>
    <p:cSldViewPr snapToGrid="0" snapToObjects="1">
      <p:cViewPr varScale="1">
        <p:scale>
          <a:sx n="105" d="100"/>
          <a:sy n="105" d="100"/>
        </p:scale>
        <p:origin x="192"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open.lib.umn.edu/affordablecontent/chapter/inclusive-access-who-what-when-where-how-and-wh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cdavisstores.com/SiteText.aspx?id=37700#hide6"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ucdavisstores.com/inclusiveacces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press.rebus.community/makingopentextbookswithstudents/chapter/open-pedagogy/"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hypothes.is" TargetMode="External"/><Relationship Id="rId5" Type="http://schemas.openxmlformats.org/officeDocument/2006/relationships/hyperlink" Target="https://environment.geog.ubc.ca/" TargetMode="External"/><Relationship Id="rId4" Type="http://schemas.openxmlformats.org/officeDocument/2006/relationships/hyperlink" Target="https://cases.open.ubc.ca"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05ef63fd0_0_9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05ef63fd0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rtl="0">
              <a:lnSpc>
                <a:spcPct val="115000"/>
              </a:lnSpc>
              <a:spcBef>
                <a:spcPts val="0"/>
              </a:spcBef>
              <a:spcAft>
                <a:spcPts val="0"/>
              </a:spcAft>
              <a:buClr>
                <a:schemeClr val="dk1"/>
              </a:buClr>
              <a:buSzPts val="1100"/>
              <a:buChar char="●"/>
            </a:pPr>
            <a:r>
              <a:rPr lang="en">
                <a:solidFill>
                  <a:schemeClr val="dk1"/>
                </a:solidFill>
              </a:rPr>
              <a:t>AMS Academic Experience Survey 2018 results: https://www.dropbox.com/s/a8vu7budsmef74s/AES%20Report%202018.pdf?dl=0</a:t>
            </a:r>
            <a:endParaRPr>
              <a:solidFill>
                <a:schemeClr val="dk1"/>
              </a:solidFill>
            </a:endParaRPr>
          </a:p>
          <a:p>
            <a:pPr marL="914400" lvl="1" indent="-298450" rtl="0">
              <a:lnSpc>
                <a:spcPct val="115000"/>
              </a:lnSpc>
              <a:spcBef>
                <a:spcPts val="0"/>
              </a:spcBef>
              <a:spcAft>
                <a:spcPts val="0"/>
              </a:spcAft>
              <a:buClr>
                <a:schemeClr val="dk1"/>
              </a:buClr>
              <a:buSzPts val="1100"/>
              <a:buChar char="○"/>
            </a:pPr>
            <a:r>
              <a:rPr lang="en">
                <a:solidFill>
                  <a:schemeClr val="dk1"/>
                </a:solidFill>
              </a:rPr>
              <a:t>3023 n, full time and part time, undergrad and grad</a:t>
            </a:r>
            <a:endParaRPr>
              <a:solidFill>
                <a:schemeClr val="dk1"/>
              </a:solidFill>
            </a:endParaRPr>
          </a:p>
          <a:p>
            <a:pPr marL="914400" lvl="1" indent="-298450" rtl="0">
              <a:lnSpc>
                <a:spcPct val="115000"/>
              </a:lnSpc>
              <a:spcBef>
                <a:spcPts val="0"/>
              </a:spcBef>
              <a:spcAft>
                <a:spcPts val="0"/>
              </a:spcAft>
              <a:buClr>
                <a:schemeClr val="dk1"/>
              </a:buClr>
              <a:buSzPts val="1100"/>
              <a:buChar char="○"/>
            </a:pPr>
            <a:r>
              <a:rPr lang="en">
                <a:solidFill>
                  <a:schemeClr val="dk1"/>
                </a:solidFill>
              </a:rPr>
              <a:t>Over 2200 undergrads in sample reporting the following:</a:t>
            </a:r>
            <a:endParaRPr>
              <a:solidFill>
                <a:schemeClr val="dk1"/>
              </a:solidFill>
            </a:endParaRPr>
          </a:p>
          <a:p>
            <a:pPr marL="1371600" lvl="1" indent="-298450" rtl="0">
              <a:lnSpc>
                <a:spcPct val="115000"/>
              </a:lnSpc>
              <a:spcBef>
                <a:spcPts val="0"/>
              </a:spcBef>
              <a:spcAft>
                <a:spcPts val="0"/>
              </a:spcAft>
              <a:buClr>
                <a:schemeClr val="dk1"/>
              </a:buClr>
              <a:buSzPts val="1100"/>
              <a:buChar char="○"/>
            </a:pPr>
            <a:r>
              <a:rPr lang="en">
                <a:solidFill>
                  <a:schemeClr val="dk1"/>
                </a:solidFill>
              </a:rPr>
              <a:t>43% report experiencing financial hardship related to tuition &amp; other expenses</a:t>
            </a:r>
            <a:endParaRPr>
              <a:solidFill>
                <a:schemeClr val="dk1"/>
              </a:solidFill>
            </a:endParaRPr>
          </a:p>
          <a:p>
            <a:pPr marL="1371600" lvl="1" indent="-298450" rtl="0">
              <a:lnSpc>
                <a:spcPct val="115000"/>
              </a:lnSpc>
              <a:spcBef>
                <a:spcPts val="0"/>
              </a:spcBef>
              <a:spcAft>
                <a:spcPts val="0"/>
              </a:spcAft>
              <a:buClr>
                <a:schemeClr val="dk1"/>
              </a:buClr>
              <a:buSzPts val="1100"/>
              <a:buChar char="○"/>
            </a:pPr>
            <a:r>
              <a:rPr lang="en">
                <a:solidFill>
                  <a:schemeClr val="dk1"/>
                </a:solidFill>
              </a:rPr>
              <a:t>44% report spending $500 or more per year on textbooks; mean spend per year is $760</a:t>
            </a:r>
            <a:endParaRPr>
              <a:solidFill>
                <a:schemeClr val="dk1"/>
              </a:solidFill>
            </a:endParaRPr>
          </a:p>
          <a:p>
            <a:pPr marL="1371600" lvl="1" indent="-298450" rtl="0">
              <a:lnSpc>
                <a:spcPct val="115000"/>
              </a:lnSpc>
              <a:spcBef>
                <a:spcPts val="0"/>
              </a:spcBef>
              <a:spcAft>
                <a:spcPts val="0"/>
              </a:spcAft>
              <a:buClr>
                <a:schemeClr val="dk1"/>
              </a:buClr>
              <a:buSzPts val="1100"/>
              <a:buChar char="○"/>
            </a:pPr>
            <a:r>
              <a:rPr lang="en">
                <a:solidFill>
                  <a:schemeClr val="dk1"/>
                </a:solidFill>
              </a:rPr>
              <a:t>44% report replying on part-time employment for finances to support them</a:t>
            </a:r>
            <a:endParaRPr>
              <a:solidFill>
                <a:schemeClr val="dk1"/>
              </a:solidFill>
            </a:endParaRPr>
          </a:p>
          <a:p>
            <a:pPr marL="1371600" lvl="1" indent="-298450" rtl="0">
              <a:lnSpc>
                <a:spcPct val="115000"/>
              </a:lnSpc>
              <a:spcBef>
                <a:spcPts val="0"/>
              </a:spcBef>
              <a:spcAft>
                <a:spcPts val="0"/>
              </a:spcAft>
              <a:buClr>
                <a:schemeClr val="dk1"/>
              </a:buClr>
              <a:buSzPts val="1100"/>
              <a:buChar char="○"/>
            </a:pPr>
            <a:r>
              <a:rPr lang="en">
                <a:solidFill>
                  <a:schemeClr val="dk1"/>
                </a:solidFill>
              </a:rPr>
              <a:t>38% report worrying about how to pay for books &amp; other course materials (down from 43% last year, and 44% 2016)</a:t>
            </a:r>
            <a:endParaRPr>
              <a:solidFill>
                <a:schemeClr val="dk1"/>
              </a:solidFill>
            </a:endParaRPr>
          </a:p>
          <a:p>
            <a:pPr marL="1371600" lvl="1" indent="-298450" rtl="0">
              <a:lnSpc>
                <a:spcPct val="115000"/>
              </a:lnSpc>
              <a:spcBef>
                <a:spcPts val="0"/>
              </a:spcBef>
              <a:spcAft>
                <a:spcPts val="0"/>
              </a:spcAft>
              <a:buClr>
                <a:schemeClr val="dk1"/>
              </a:buClr>
              <a:buSzPts val="1100"/>
              <a:buChar char="○"/>
            </a:pPr>
            <a:r>
              <a:rPr lang="en">
                <a:solidFill>
                  <a:schemeClr val="dk1"/>
                </a:solidFill>
              </a:rPr>
              <a:t>16% report might need to abandon studies at UBC for financial reasons</a:t>
            </a:r>
            <a:endParaRPr>
              <a:solidFill>
                <a:schemeClr val="dk1"/>
              </a:solidFill>
            </a:endParaRPr>
          </a:p>
          <a:p>
            <a:pPr marL="1371600" lvl="1" indent="-298450" rtl="0">
              <a:lnSpc>
                <a:spcPct val="115000"/>
              </a:lnSpc>
              <a:spcBef>
                <a:spcPts val="0"/>
              </a:spcBef>
              <a:spcAft>
                <a:spcPts val="0"/>
              </a:spcAft>
              <a:buClr>
                <a:schemeClr val="dk1"/>
              </a:buClr>
              <a:buSzPts val="1100"/>
              <a:buChar char="○"/>
            </a:pPr>
            <a:r>
              <a:rPr lang="en">
                <a:solidFill>
                  <a:schemeClr val="dk1"/>
                </a:solidFill>
              </a:rPr>
              <a:t>66% they have gone without a textbook in  course due to cost (from rarely 14%, to sometimes 22%, to often 15%, to frequently 17%); 54% at least sometimes; 32% often or frequently.</a:t>
            </a:r>
            <a:endParaRPr>
              <a:solidFill>
                <a:schemeClr val="dk1"/>
              </a:solidFill>
            </a:endParaRPr>
          </a:p>
          <a:p>
            <a:pPr marL="457200" lvl="0" indent="0" rtl="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None/>
            </a:pPr>
            <a:endParaRPr sz="1000" b="1">
              <a:solidFill>
                <a:schemeClr val="dk1"/>
              </a:solidFill>
              <a:latin typeface="Georgia"/>
              <a:ea typeface="Georgia"/>
              <a:cs typeface="Georgia"/>
              <a:sym typeface="Georgi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05ef63fd0_0_157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05ef63fd0_0_1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000">
                <a:solidFill>
                  <a:schemeClr val="dk1"/>
                </a:solidFill>
                <a:latin typeface="Georgia"/>
                <a:ea typeface="Georgia"/>
                <a:cs typeface="Georgia"/>
                <a:sym typeface="Georgia"/>
              </a:rPr>
              <a:t>“The present study involves a survey of 320 post-secondary students in British Columbia enrolled in courses using an open textbook during the Spring 2015, Summer 2015, and Fall 2015 semesters.”</a:t>
            </a:r>
            <a:endParaRPr sz="1000">
              <a:solidFill>
                <a:schemeClr val="dk1"/>
              </a:solidFill>
              <a:latin typeface="Georgia"/>
              <a:ea typeface="Georgia"/>
              <a:cs typeface="Georgia"/>
              <a:sym typeface="Georgia"/>
            </a:endParaRPr>
          </a:p>
          <a:p>
            <a:pPr marL="0" lvl="0" indent="0" rtl="0">
              <a:spcBef>
                <a:spcPts val="0"/>
              </a:spcBef>
              <a:spcAft>
                <a:spcPts val="0"/>
              </a:spcAft>
              <a:buNone/>
            </a:pPr>
            <a:endParaRPr sz="1000">
              <a:solidFill>
                <a:schemeClr val="dk1"/>
              </a:solidFill>
              <a:latin typeface="Georgia"/>
              <a:ea typeface="Georgia"/>
              <a:cs typeface="Georgia"/>
              <a:sym typeface="Georgia"/>
            </a:endParaRPr>
          </a:p>
          <a:p>
            <a:pPr marL="0" lvl="0" indent="0" rtl="0">
              <a:spcBef>
                <a:spcPts val="0"/>
              </a:spcBef>
              <a:spcAft>
                <a:spcPts val="0"/>
              </a:spcAft>
              <a:buNone/>
            </a:pPr>
            <a:r>
              <a:rPr lang="en" sz="1000">
                <a:solidFill>
                  <a:schemeClr val="dk1"/>
                </a:solidFill>
                <a:latin typeface="Georgia"/>
                <a:ea typeface="Georgia"/>
                <a:cs typeface="Georgia"/>
                <a:sym typeface="Georgia"/>
              </a:rPr>
              <a:t>“The final sample consisted of 320 undergraduate students</a:t>
            </a:r>
            <a:r>
              <a:rPr lang="en" sz="600">
                <a:solidFill>
                  <a:schemeClr val="dk1"/>
                </a:solidFill>
                <a:latin typeface="Georgia"/>
                <a:ea typeface="Georgia"/>
                <a:cs typeface="Georgia"/>
                <a:sym typeface="Georgia"/>
              </a:rPr>
              <a:t>2 </a:t>
            </a:r>
            <a:r>
              <a:rPr lang="en" sz="1000">
                <a:solidFill>
                  <a:schemeClr val="dk1"/>
                </a:solidFill>
                <a:latin typeface="Georgia"/>
                <a:ea typeface="Georgia"/>
                <a:cs typeface="Georgia"/>
                <a:sym typeface="Georgia"/>
              </a:rPr>
              <a:t>enrolled in 19 courses at 12 B.C. post- secondary institutions that had adopted an open textbook.”</a:t>
            </a:r>
            <a:endParaRPr sz="1000">
              <a:solidFill>
                <a:schemeClr val="dk1"/>
              </a:solidFill>
              <a:latin typeface="Georgia"/>
              <a:ea typeface="Georgia"/>
              <a:cs typeface="Georgia"/>
              <a:sym typeface="Georgia"/>
            </a:endParaRPr>
          </a:p>
          <a:p>
            <a:pPr marL="0" lvl="0" indent="0" rtl="0">
              <a:spcBef>
                <a:spcPts val="0"/>
              </a:spcBef>
              <a:spcAft>
                <a:spcPts val="0"/>
              </a:spcAft>
              <a:buNone/>
            </a:pPr>
            <a:endParaRPr sz="1000">
              <a:solidFill>
                <a:schemeClr val="dk1"/>
              </a:solidFill>
              <a:latin typeface="Georgia"/>
              <a:ea typeface="Georgia"/>
              <a:cs typeface="Georgia"/>
              <a:sym typeface="Georgia"/>
            </a:endParaRPr>
          </a:p>
          <a:p>
            <a:pPr marL="0" lvl="0" indent="0" rtl="0">
              <a:spcBef>
                <a:spcPts val="0"/>
              </a:spcBef>
              <a:spcAft>
                <a:spcPts val="0"/>
              </a:spcAft>
              <a:buNone/>
            </a:pPr>
            <a:r>
              <a:rPr lang="en" sz="1000">
                <a:solidFill>
                  <a:schemeClr val="dk1"/>
                </a:solidFill>
                <a:latin typeface="Georgia"/>
                <a:ea typeface="Georgia"/>
                <a:cs typeface="Georgia"/>
                <a:sym typeface="Georgia"/>
              </a:rPr>
              <a:t>“</a:t>
            </a:r>
            <a:r>
              <a:rPr lang="en">
                <a:solidFill>
                  <a:schemeClr val="dk1"/>
                </a:solidFill>
              </a:rPr>
              <a:t>When asked about how the cost of textbooks had influenced their course enrolment and persistence, 27% of respondents indicated that they had taken fewer courses, 26% had not registered for a course, and 17% reported dropping or withdrawing from a course, all at least once. Although in every case the sum of those who reported these outcomes "often" and "very often" amounted to less than 5% (see Table 1), those who reported working more hours per week were more likely to drop or withdraw from a course due to the cost of textbooks [</a:t>
            </a:r>
            <a:r>
              <a:rPr lang="en" i="1">
                <a:solidFill>
                  <a:schemeClr val="dk1"/>
                </a:solidFill>
              </a:rPr>
              <a:t>r</a:t>
            </a:r>
            <a:r>
              <a:rPr lang="en">
                <a:solidFill>
                  <a:schemeClr val="dk1"/>
                </a:solidFill>
              </a:rPr>
              <a:t>(251) = .13, </a:t>
            </a:r>
            <a:r>
              <a:rPr lang="en" i="1">
                <a:solidFill>
                  <a:schemeClr val="dk1"/>
                </a:solidFill>
              </a:rPr>
              <a:t>p</a:t>
            </a:r>
            <a:r>
              <a:rPr lang="en">
                <a:solidFill>
                  <a:schemeClr val="dk1"/>
                </a:solidFill>
              </a:rPr>
              <a:t> = .04].</a:t>
            </a:r>
            <a:endParaRPr>
              <a:solidFill>
                <a:schemeClr val="dk1"/>
              </a:solidFill>
            </a:endParaRPr>
          </a:p>
          <a:p>
            <a:pPr marL="0" lvl="0" indent="0" rtl="0">
              <a:spcBef>
                <a:spcPts val="0"/>
              </a:spcBef>
              <a:spcAft>
                <a:spcPts val="0"/>
              </a:spcAft>
              <a:buNone/>
            </a:pPr>
            <a:endParaRPr>
              <a:solidFill>
                <a:schemeClr val="dk1"/>
              </a:solidFill>
            </a:endParaRPr>
          </a:p>
          <a:p>
            <a:pPr marL="0" lvl="0" indent="0" rtl="0">
              <a:spcBef>
                <a:spcPts val="0"/>
              </a:spcBef>
              <a:spcAft>
                <a:spcPts val="0"/>
              </a:spcAft>
              <a:buNone/>
            </a:pPr>
            <a:r>
              <a:rPr lang="en">
                <a:solidFill>
                  <a:schemeClr val="dk1"/>
                </a:solidFill>
              </a:rPr>
              <a:t>Thirty percent of respondents reported earning a poorer grade in a course because of textbook costs. These individuals were more likely to self-identify as a member of a visible minority group [</a:t>
            </a:r>
            <a:r>
              <a:rPr lang="en" i="1">
                <a:solidFill>
                  <a:schemeClr val="dk1"/>
                </a:solidFill>
              </a:rPr>
              <a:t>r</a:t>
            </a:r>
            <a:r>
              <a:rPr lang="en" i="1" baseline="-25000">
                <a:solidFill>
                  <a:schemeClr val="dk1"/>
                </a:solidFill>
              </a:rPr>
              <a:t>pb</a:t>
            </a:r>
            <a:r>
              <a:rPr lang="en">
                <a:solidFill>
                  <a:schemeClr val="dk1"/>
                </a:solidFill>
              </a:rPr>
              <a:t>(252) = .14, </a:t>
            </a:r>
            <a:r>
              <a:rPr lang="en" i="1">
                <a:solidFill>
                  <a:schemeClr val="dk1"/>
                </a:solidFill>
              </a:rPr>
              <a:t>p</a:t>
            </a:r>
            <a:r>
              <a:rPr lang="en">
                <a:solidFill>
                  <a:schemeClr val="dk1"/>
                </a:solidFill>
              </a:rPr>
              <a:t> = .03], hold a student loan [</a:t>
            </a:r>
            <a:r>
              <a:rPr lang="en" i="1">
                <a:solidFill>
                  <a:schemeClr val="dk1"/>
                </a:solidFill>
              </a:rPr>
              <a:t>r</a:t>
            </a:r>
            <a:r>
              <a:rPr lang="en" i="1" baseline="-25000">
                <a:solidFill>
                  <a:schemeClr val="dk1"/>
                </a:solidFill>
              </a:rPr>
              <a:t>pb</a:t>
            </a:r>
            <a:r>
              <a:rPr lang="en">
                <a:solidFill>
                  <a:schemeClr val="dk1"/>
                </a:solidFill>
              </a:rPr>
              <a:t>(305) = .14, </a:t>
            </a:r>
            <a:r>
              <a:rPr lang="en" i="1">
                <a:solidFill>
                  <a:schemeClr val="dk1"/>
                </a:solidFill>
              </a:rPr>
              <a:t>p</a:t>
            </a:r>
            <a:r>
              <a:rPr lang="en">
                <a:solidFill>
                  <a:schemeClr val="dk1"/>
                </a:solidFill>
              </a:rPr>
              <a:t> = .02], and be working more hours per week [</a:t>
            </a:r>
            <a:r>
              <a:rPr lang="en" i="1">
                <a:solidFill>
                  <a:schemeClr val="dk1"/>
                </a:solidFill>
              </a:rPr>
              <a:t>r</a:t>
            </a:r>
            <a:r>
              <a:rPr lang="en">
                <a:solidFill>
                  <a:schemeClr val="dk1"/>
                </a:solidFill>
              </a:rPr>
              <a:t>(253) = .15, </a:t>
            </a:r>
            <a:r>
              <a:rPr lang="en" i="1">
                <a:solidFill>
                  <a:schemeClr val="dk1"/>
                </a:solidFill>
              </a:rPr>
              <a:t>p</a:t>
            </a:r>
            <a:r>
              <a:rPr lang="en">
                <a:solidFill>
                  <a:schemeClr val="dk1"/>
                </a:solidFill>
              </a:rPr>
              <a:t> = .02].”</a:t>
            </a:r>
            <a:endParaRPr sz="1000">
              <a:solidFill>
                <a:schemeClr val="dk1"/>
              </a:solidFill>
              <a:latin typeface="Georgia"/>
              <a:ea typeface="Georgia"/>
              <a:cs typeface="Georgia"/>
              <a:sym typeface="Georgia"/>
            </a:endParaRPr>
          </a:p>
          <a:p>
            <a:pPr marL="0" lvl="0" indent="0" rtl="0">
              <a:spcBef>
                <a:spcPts val="0"/>
              </a:spcBef>
              <a:spcAft>
                <a:spcPts val="0"/>
              </a:spcAft>
              <a:buNone/>
            </a:pPr>
            <a:r>
              <a:rPr lang="en">
                <a:solidFill>
                  <a:schemeClr val="dk1"/>
                </a:solidFill>
              </a:rPr>
              <a:t>					</a:t>
            </a:r>
            <a:endParaRPr>
              <a:solidFill>
                <a:schemeClr val="dk1"/>
              </a:solidFill>
            </a:endParaRPr>
          </a:p>
          <a:p>
            <a:pPr marL="0" lvl="0" indent="0" rtl="0">
              <a:spcBef>
                <a:spcPts val="0"/>
              </a:spcBef>
              <a:spcAft>
                <a:spcPts val="0"/>
              </a:spcAft>
              <a:buNone/>
            </a:pPr>
            <a:r>
              <a:rPr lang="en">
                <a:solidFill>
                  <a:schemeClr val="dk1"/>
                </a:solidFill>
              </a:rPr>
              <a:t>				</a:t>
            </a:r>
            <a:endParaRPr>
              <a:solidFill>
                <a:schemeClr val="dk1"/>
              </a:solidFill>
            </a:endParaRPr>
          </a:p>
          <a:p>
            <a:pPr marL="0" lvl="0" indent="0" rtl="0">
              <a:spcBef>
                <a:spcPts val="0"/>
              </a:spcBef>
              <a:spcAft>
                <a:spcPts val="0"/>
              </a:spcAft>
              <a:buNone/>
            </a:pPr>
            <a:r>
              <a:rPr lang="en">
                <a:solidFill>
                  <a:schemeClr val="dk1"/>
                </a:solidFill>
              </a:rPr>
              <a:t>			</a:t>
            </a:r>
            <a:endParaRPr>
              <a:solidFill>
                <a:schemeClr val="dk1"/>
              </a:solidFill>
            </a:endParaRPr>
          </a:p>
          <a:p>
            <a:pPr marL="0" lvl="0" indent="0" rtl="0">
              <a:spcBef>
                <a:spcPts val="0"/>
              </a:spcBef>
              <a:spcAft>
                <a:spcPts val="0"/>
              </a:spcAft>
              <a:buNone/>
            </a:pPr>
            <a:r>
              <a:rPr lang="en">
                <a:solidFill>
                  <a:schemeClr val="dk1"/>
                </a:solidFill>
              </a:rPr>
              <a:t>		</a:t>
            </a:r>
            <a:endParaRPr>
              <a:solidFill>
                <a:schemeClr val="dk1"/>
              </a:solidFill>
            </a:endParaRPr>
          </a:p>
          <a:p>
            <a:pPr marL="0" lvl="0" indent="0" rtl="0">
              <a:spcBef>
                <a:spcPts val="0"/>
              </a:spcBef>
              <a:spcAft>
                <a:spcPts val="0"/>
              </a:spcAft>
              <a:buNone/>
            </a:pPr>
            <a:r>
              <a:rPr lang="en">
                <a:solidFill>
                  <a:schemeClr val="dk1"/>
                </a:solidFill>
              </a:rPr>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05ef63fd0_0_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05ef63fd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E.g.,</a:t>
            </a:r>
            <a:endParaRPr/>
          </a:p>
          <a:p>
            <a:pPr marL="457200" lvl="0" indent="-298450" rtl="0">
              <a:lnSpc>
                <a:spcPct val="115000"/>
              </a:lnSpc>
              <a:spcBef>
                <a:spcPts val="0"/>
              </a:spcBef>
              <a:spcAft>
                <a:spcPts val="0"/>
              </a:spcAft>
              <a:buClr>
                <a:schemeClr val="dk1"/>
              </a:buClr>
              <a:buSzPts val="1100"/>
              <a:buChar char="●"/>
            </a:pPr>
            <a:r>
              <a:rPr lang="en"/>
              <a:t>Buy textbooks and then hardly use them (if at all)not (all) used</a:t>
            </a:r>
            <a:endParaRPr/>
          </a:p>
          <a:p>
            <a:pPr marL="457200" lvl="0" indent="-298450" rtl="0">
              <a:lnSpc>
                <a:spcPct val="115000"/>
              </a:lnSpc>
              <a:spcBef>
                <a:spcPts val="0"/>
              </a:spcBef>
              <a:spcAft>
                <a:spcPts val="0"/>
              </a:spcAft>
              <a:buClr>
                <a:schemeClr val="dk1"/>
              </a:buClr>
              <a:buSzPts val="1100"/>
              <a:buChar char="●"/>
            </a:pPr>
            <a:r>
              <a:rPr lang="en"/>
              <a:t>updated editions: have to buy an entirely new book</a:t>
            </a:r>
            <a:endParaRPr/>
          </a:p>
          <a:p>
            <a:pPr marL="457200" lvl="0" indent="-298450" rtl="0">
              <a:lnSpc>
                <a:spcPct val="115000"/>
              </a:lnSpc>
              <a:spcBef>
                <a:spcPts val="0"/>
              </a:spcBef>
              <a:spcAft>
                <a:spcPts val="0"/>
              </a:spcAft>
              <a:buClr>
                <a:schemeClr val="dk1"/>
              </a:buClr>
              <a:buSzPts val="1100"/>
              <a:buChar char="●"/>
            </a:pPr>
            <a:r>
              <a:rPr lang="en"/>
              <a:t>bundled texts and digital resources</a:t>
            </a:r>
            <a:endParaRPr/>
          </a:p>
          <a:p>
            <a:pPr marL="457200" lvl="0" indent="-298450" rtl="0">
              <a:lnSpc>
                <a:spcPct val="115000"/>
              </a:lnSpc>
              <a:spcBef>
                <a:spcPts val="0"/>
              </a:spcBef>
              <a:spcAft>
                <a:spcPts val="0"/>
              </a:spcAft>
              <a:buClr>
                <a:schemeClr val="dk1"/>
              </a:buClr>
              <a:buSzPts val="1100"/>
              <a:buChar char="●"/>
            </a:pPr>
            <a:r>
              <a:rPr lang="en"/>
              <a:t>The people who make the choices (faculty) aren’t the ones who have to buy the books, so there isn’t as much of an incentive to keep costs low; students have to buy to take a course</a:t>
            </a:r>
            <a:endParaRPr/>
          </a:p>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05ef63fd0_0_5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05ef63fd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E.g.,</a:t>
            </a:r>
            <a:endParaRPr/>
          </a:p>
          <a:p>
            <a:pPr marL="457200" lvl="0" indent="-298450" rtl="0">
              <a:lnSpc>
                <a:spcPct val="115000"/>
              </a:lnSpc>
              <a:spcBef>
                <a:spcPts val="0"/>
              </a:spcBef>
              <a:spcAft>
                <a:spcPts val="0"/>
              </a:spcAft>
              <a:buClr>
                <a:schemeClr val="dk1"/>
              </a:buClr>
              <a:buSzPts val="1100"/>
              <a:buChar char="●"/>
            </a:pPr>
            <a:r>
              <a:rPr lang="en"/>
              <a:t>Buy textbooks and then hardly use them (if at all)not (all) used</a:t>
            </a:r>
            <a:endParaRPr/>
          </a:p>
          <a:p>
            <a:pPr marL="457200" lvl="0" indent="-298450" rtl="0">
              <a:lnSpc>
                <a:spcPct val="115000"/>
              </a:lnSpc>
              <a:spcBef>
                <a:spcPts val="0"/>
              </a:spcBef>
              <a:spcAft>
                <a:spcPts val="0"/>
              </a:spcAft>
              <a:buClr>
                <a:schemeClr val="dk1"/>
              </a:buClr>
              <a:buSzPts val="1100"/>
              <a:buChar char="●"/>
            </a:pPr>
            <a:r>
              <a:rPr lang="en"/>
              <a:t>updated editions: have to buy an entirely new book</a:t>
            </a:r>
            <a:endParaRPr/>
          </a:p>
          <a:p>
            <a:pPr marL="457200" lvl="0" indent="-298450" rtl="0">
              <a:lnSpc>
                <a:spcPct val="115000"/>
              </a:lnSpc>
              <a:spcBef>
                <a:spcPts val="0"/>
              </a:spcBef>
              <a:spcAft>
                <a:spcPts val="0"/>
              </a:spcAft>
              <a:buClr>
                <a:schemeClr val="dk1"/>
              </a:buClr>
              <a:buSzPts val="1100"/>
              <a:buChar char="●"/>
            </a:pPr>
            <a:r>
              <a:rPr lang="en"/>
              <a:t>bundled texts and digital resources</a:t>
            </a:r>
            <a:endParaRPr/>
          </a:p>
          <a:p>
            <a:pPr marL="457200" lvl="0" indent="-298450" rtl="0">
              <a:lnSpc>
                <a:spcPct val="115000"/>
              </a:lnSpc>
              <a:spcBef>
                <a:spcPts val="0"/>
              </a:spcBef>
              <a:spcAft>
                <a:spcPts val="0"/>
              </a:spcAft>
              <a:buClr>
                <a:schemeClr val="dk1"/>
              </a:buClr>
              <a:buSzPts val="1100"/>
              <a:buChar char="●"/>
            </a:pPr>
            <a:endParaRPr/>
          </a:p>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05ef63fd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05ef63fd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05ef63fd0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05ef63fd0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Lose all your notes and highlights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05ef63fd0_0_7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05ef63fd0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rtl="0">
              <a:lnSpc>
                <a:spcPct val="115000"/>
              </a:lnSpc>
              <a:spcBef>
                <a:spcPts val="0"/>
              </a:spcBef>
              <a:spcAft>
                <a:spcPts val="0"/>
              </a:spcAft>
              <a:buNone/>
            </a:pPr>
            <a:r>
              <a:rPr lang="en"/>
              <a:t>From: </a:t>
            </a:r>
            <a:r>
              <a:rPr lang="en" u="sng">
                <a:solidFill>
                  <a:schemeClr val="hlink"/>
                </a:solidFill>
                <a:hlinkClick r:id="rId3"/>
              </a:rPr>
              <a:t>http://open.lib.umn.edu/affordablecontent/chapter/inclusive-access-who-what-when-where-how-and-why/</a:t>
            </a:r>
            <a:endParaRPr/>
          </a:p>
          <a:p>
            <a:pPr marL="457200" lvl="0" indent="0" rtl="0">
              <a:lnSpc>
                <a:spcPct val="115000"/>
              </a:lnSpc>
              <a:spcBef>
                <a:spcPts val="0"/>
              </a:spcBef>
              <a:spcAft>
                <a:spcPts val="0"/>
              </a:spcAft>
              <a:buNone/>
            </a:pPr>
            <a:endParaRPr/>
          </a:p>
          <a:p>
            <a:pPr marL="457200" lvl="0" indent="0" rtl="0">
              <a:lnSpc>
                <a:spcPct val="115000"/>
              </a:lnSpc>
              <a:spcBef>
                <a:spcPts val="0"/>
              </a:spcBef>
              <a:spcAft>
                <a:spcPts val="0"/>
              </a:spcAft>
              <a:buNone/>
            </a:pPr>
            <a:endParaRPr/>
          </a:p>
          <a:p>
            <a:pPr marL="457200" lvl="0" indent="0" rtl="0">
              <a:lnSpc>
                <a:spcPct val="115000"/>
              </a:lnSpc>
              <a:spcBef>
                <a:spcPts val="0"/>
              </a:spcBef>
              <a:spcAft>
                <a:spcPts val="0"/>
              </a:spcAft>
              <a:buNone/>
            </a:pPr>
            <a:r>
              <a:rPr lang="en"/>
              <a:t>“While the details may vary by publisher, vendor, retailer, or institution, inclusive access generally works like this: Students receive access to digital course materials on or before the first day of class. Content is usually linked in the campus learning management system (LMS). Access for enrolled students is free during a brief opt-out period at the beginning of the course; if students opt out of buying the inclusive access content by the deadline, their access disappears. If they do not opt out, access continues and they are automatically charged for the content. Because opt-out rates tend to be low, publishers say they can afford to offer volume discounts at substantial savings (“as much as 70 percent” [Dimeo, 2017, Michael Hale section, para. 8]). Student access to purchased materials ends at a length of time negotiated with the publisher.”</a:t>
            </a:r>
            <a:endParaRPr/>
          </a:p>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05ef63fd0_0_8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05ef63fd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Have to opt out within first 10 days for many places; have to find information on how to opt out: </a:t>
            </a:r>
            <a:r>
              <a:rPr lang="en" u="sng">
                <a:solidFill>
                  <a:schemeClr val="hlink"/>
                </a:solidFill>
                <a:hlinkClick r:id="rId3"/>
              </a:rPr>
              <a:t>UC Davis Stores </a:t>
            </a:r>
            <a:r>
              <a:rPr lang="en"/>
              <a:t>says opt out info will be emailed to you.</a:t>
            </a:r>
            <a:endParaRPr/>
          </a:p>
          <a:p>
            <a:pPr marL="0" lvl="0" indent="0" rtl="0">
              <a:spcBef>
                <a:spcPts val="0"/>
              </a:spcBef>
              <a:spcAft>
                <a:spcPts val="0"/>
              </a:spcAft>
              <a:buNone/>
            </a:pPr>
            <a:endParaRPr/>
          </a:p>
          <a:p>
            <a:pPr marL="0" lvl="0" indent="0" rtl="0">
              <a:spcBef>
                <a:spcPts val="0"/>
              </a:spcBef>
              <a:spcAft>
                <a:spcPts val="0"/>
              </a:spcAft>
              <a:buNone/>
            </a:pPr>
            <a:r>
              <a:rPr lang="en"/>
              <a:t>If add late, sometimes you only have 48 hours to decide to opt out (e.g, </a:t>
            </a:r>
            <a:r>
              <a:rPr lang="en" u="sng">
                <a:solidFill>
                  <a:schemeClr val="hlink"/>
                </a:solidFill>
                <a:hlinkClick r:id="rId4"/>
              </a:rPr>
              <a:t>UC Davis Stores</a:t>
            </a:r>
            <a:r>
              <a:rPr lang="en"/>
              <a:t>)</a:t>
            </a:r>
            <a:endParaRPr/>
          </a:p>
          <a:p>
            <a:pPr marL="0" lvl="0" indent="0" rtl="0">
              <a:spcBef>
                <a:spcPts val="0"/>
              </a:spcBef>
              <a:spcAft>
                <a:spcPts val="0"/>
              </a:spcAft>
              <a:buNone/>
            </a:pPr>
            <a:endParaRPr/>
          </a:p>
          <a:p>
            <a:pPr marL="0" lvl="0" indent="0" rtl="0">
              <a:spcBef>
                <a:spcPts val="0"/>
              </a:spcBef>
              <a:spcAft>
                <a:spcPts val="0"/>
              </a:spcAft>
              <a:buNone/>
            </a:pPr>
            <a:r>
              <a:rPr lang="en"/>
              <a:t>Requires that you have reliable access to wifi or data to read (or possibly download) the course materials on the LMS</a:t>
            </a:r>
            <a:endParaRPr/>
          </a:p>
          <a:p>
            <a:pPr marL="0" lvl="0" indent="0" rtl="0">
              <a:spcBef>
                <a:spcPts val="0"/>
              </a:spcBef>
              <a:spcAft>
                <a:spcPts val="0"/>
              </a:spcAft>
              <a:buNone/>
            </a:pPr>
            <a:endParaRPr/>
          </a:p>
          <a:p>
            <a:pPr marL="0" lvl="0" indent="0">
              <a:spcBef>
                <a:spcPts val="0"/>
              </a:spcBef>
              <a:spcAft>
                <a:spcPts val="0"/>
              </a:spcAft>
              <a:buNone/>
            </a:pPr>
            <a:r>
              <a:rPr lang="en"/>
              <a:t>Also allows more digital surveillance as instructors can see how often you’re accessing the text and for how long.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05ef63fd0_0_1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05ef63fd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405ef63fd0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405ef63fd0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05ef63fd0_0_147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05ef63fd0_0_1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05ef63fd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05ef63fd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05ef63fd0_0_1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05ef63fd0_0_1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405ef63fd0_0_135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405ef63fd0_0_1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05ef63fd0_0_149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05ef63fd0_0_1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05ef63fd0_0_135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05ef63fd0_0_1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405ef63fd0_0_12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405ef63fd0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000">
                <a:solidFill>
                  <a:schemeClr val="dk1"/>
                </a:solidFill>
                <a:latin typeface="Georgia"/>
                <a:ea typeface="Georgia"/>
                <a:cs typeface="Georgia"/>
                <a:sym typeface="Georgia"/>
              </a:rPr>
              <a:t>143 respondents who took PHYS 100 in Fall 2015 or Spring 2016</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05ef63fd0_0_138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405ef63fd0_0_1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Wiley: “They’re assignments that add no value to the world – after a student spends three hours creating it, a teacher spends 30 minutes grading it, and then the student throws it away. Not only do these assignments add no value to the world, they actually suck value out of the world.”</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05ef63fd0_0_138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405ef63fd0_0_1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Examples:</a:t>
            </a:r>
            <a:endParaRPr/>
          </a:p>
          <a:p>
            <a:pPr marL="0" lvl="0" indent="0" rtl="0">
              <a:spcBef>
                <a:spcPts val="0"/>
              </a:spcBef>
              <a:spcAft>
                <a:spcPts val="0"/>
              </a:spcAft>
              <a:buNone/>
            </a:pPr>
            <a:endParaRPr/>
          </a:p>
          <a:p>
            <a:pPr marL="0" lvl="0" indent="0" rtl="0">
              <a:spcBef>
                <a:spcPts val="0"/>
              </a:spcBef>
              <a:spcAft>
                <a:spcPts val="0"/>
              </a:spcAft>
              <a:buNone/>
            </a:pPr>
            <a:r>
              <a:rPr lang="en"/>
              <a:t>Wikipedia assignments</a:t>
            </a:r>
            <a:endParaRPr/>
          </a:p>
          <a:p>
            <a:pPr marL="0" lvl="0" indent="0" rtl="0">
              <a:spcBef>
                <a:spcPts val="0"/>
              </a:spcBef>
              <a:spcAft>
                <a:spcPts val="0"/>
              </a:spcAft>
              <a:buNone/>
            </a:pPr>
            <a:r>
              <a:rPr lang="en"/>
              <a:t>Open Textbooks, e.g.</a:t>
            </a:r>
            <a:endParaRPr/>
          </a:p>
          <a:p>
            <a:pPr marL="0" lvl="0" indent="0" rtl="0">
              <a:spcBef>
                <a:spcPts val="0"/>
              </a:spcBef>
              <a:spcAft>
                <a:spcPts val="0"/>
              </a:spcAft>
              <a:buNone/>
            </a:pPr>
            <a:endParaRPr/>
          </a:p>
          <a:p>
            <a:pPr marL="0" lvl="0" indent="0">
              <a:spcBef>
                <a:spcPts val="0"/>
              </a:spcBef>
              <a:spcAft>
                <a:spcPts val="0"/>
              </a:spcAft>
              <a:buNone/>
            </a:pPr>
            <a:r>
              <a:rPr lang="en"/>
              <a:t>Annotations with hypothes.is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405ef63fd0_0_139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405ef63fd0_0_1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See, e.g., </a:t>
            </a:r>
            <a:endParaRPr/>
          </a:p>
          <a:p>
            <a:pPr marL="0" lvl="0" indent="0" rtl="0">
              <a:spcBef>
                <a:spcPts val="0"/>
              </a:spcBef>
              <a:spcAft>
                <a:spcPts val="0"/>
              </a:spcAft>
              <a:buNone/>
            </a:pPr>
            <a:r>
              <a:rPr lang="en" u="sng">
                <a:solidFill>
                  <a:schemeClr val="hlink"/>
                </a:solidFill>
                <a:hlinkClick r:id="rId3"/>
              </a:rPr>
              <a:t>A Guide to Making Open Textbooks with Students</a:t>
            </a:r>
            <a:r>
              <a:rPr lang="en"/>
              <a:t> (Rebus Community)</a:t>
            </a:r>
            <a:endParaRPr/>
          </a:p>
          <a:p>
            <a:pPr marL="0" lvl="0" indent="0" rtl="0">
              <a:spcBef>
                <a:spcPts val="0"/>
              </a:spcBef>
              <a:spcAft>
                <a:spcPts val="0"/>
              </a:spcAft>
              <a:buNone/>
            </a:pPr>
            <a:r>
              <a:rPr lang="en" u="sng">
                <a:solidFill>
                  <a:schemeClr val="hlink"/>
                </a:solidFill>
                <a:hlinkClick r:id="rId4"/>
              </a:rPr>
              <a:t>UBC Open Case Studies</a:t>
            </a:r>
            <a:endParaRPr/>
          </a:p>
          <a:p>
            <a:pPr marL="0" lvl="0" indent="0" rtl="0">
              <a:spcBef>
                <a:spcPts val="0"/>
              </a:spcBef>
              <a:spcAft>
                <a:spcPts val="0"/>
              </a:spcAft>
              <a:buNone/>
            </a:pPr>
            <a:r>
              <a:rPr lang="en" u="sng">
                <a:solidFill>
                  <a:schemeClr val="hlink"/>
                </a:solidFill>
                <a:hlinkClick r:id="rId5"/>
              </a:rPr>
              <a:t>UBC Geography student-created resources</a:t>
            </a:r>
            <a:r>
              <a:rPr lang="en"/>
              <a:t> on sustainability</a:t>
            </a:r>
            <a:endParaRPr/>
          </a:p>
          <a:p>
            <a:pPr marL="0" lvl="0" indent="0" rtl="0">
              <a:spcBef>
                <a:spcPts val="0"/>
              </a:spcBef>
              <a:spcAft>
                <a:spcPts val="0"/>
              </a:spcAft>
              <a:buNone/>
            </a:pPr>
            <a:endParaRPr/>
          </a:p>
          <a:p>
            <a:pPr marL="0" lvl="0" indent="0" rtl="0">
              <a:spcBef>
                <a:spcPts val="0"/>
              </a:spcBef>
              <a:spcAft>
                <a:spcPts val="0"/>
              </a:spcAft>
              <a:buNone/>
            </a:pPr>
            <a:r>
              <a:rPr lang="en"/>
              <a:t>Also, students annotating works on the web with </a:t>
            </a:r>
            <a:r>
              <a:rPr lang="en" u="sng">
                <a:solidFill>
                  <a:schemeClr val="hlink"/>
                </a:solidFill>
                <a:hlinkClick r:id="rId6"/>
              </a:rPr>
              <a:t>hypothes.is</a:t>
            </a:r>
            <a:endParaRPr/>
          </a:p>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05ef63fd0_0_158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405ef63fd0_0_1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405ef63fd0_0_137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405ef63fd0_0_1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05ef63fd0_0_14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405ef63fd0_0_1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405ef63fd0_0_144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405ef63fd0_0_1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405ef63fd0_0_14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405ef63fd0_0_1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405ef63fd0_0_14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405ef63fd0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405ef63fd0_0_136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405ef63fd0_0_1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405ef63fd0_0_144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405ef63fd0_0_1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405ef63fd0_0_149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405ef63fd0_0_1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05ef63fd0_0_143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05ef63fd0_0_1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5ed75ccf_0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05ef63fd0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05ef63f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5ed75ccf_01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5ed75ccf_014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f94979e9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f94979e9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05ef63fd0_0_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05ef63fd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05ef63fd0_0_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05ef63fd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0" name="Google Shape;10;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1" name="Google Shape;11;p2"/>
          <p:cNvSpPr/>
          <p:nvPr/>
        </p:nvSpPr>
        <p:spPr>
          <a:xfrm>
            <a:off x="1117950" y="3393000"/>
            <a:ext cx="567000" cy="567000"/>
          </a:xfrm>
          <a:prstGeom prst="ellipse">
            <a:avLst/>
          </a:prstGeom>
          <a:solidFill>
            <a:srgbClr val="76E3F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5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subTitle" idx="1"/>
          </p:nvPr>
        </p:nvSpPr>
        <p:spPr>
          <a:xfrm>
            <a:off x="1978475" y="2855248"/>
            <a:ext cx="5591400" cy="7848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2400"/>
              <a:buNone/>
              <a:defRPr>
                <a:highlight>
                  <a:srgbClr val="76E3F7"/>
                </a:highlight>
              </a:defRPr>
            </a:lvl1pPr>
            <a:lvl2pPr lvl="1" rtl="0">
              <a:spcBef>
                <a:spcPts val="0"/>
              </a:spcBef>
              <a:spcAft>
                <a:spcPts val="0"/>
              </a:spcAft>
              <a:buClr>
                <a:schemeClr val="dk2"/>
              </a:buClr>
              <a:buSzPts val="1400"/>
              <a:buNone/>
              <a:defRPr sz="1400">
                <a:solidFill>
                  <a:schemeClr val="dk2"/>
                </a:solidFill>
                <a:highlight>
                  <a:srgbClr val="FFCD00"/>
                </a:highlight>
              </a:defRPr>
            </a:lvl2pPr>
            <a:lvl3pPr lvl="2" rtl="0">
              <a:spcBef>
                <a:spcPts val="0"/>
              </a:spcBef>
              <a:spcAft>
                <a:spcPts val="0"/>
              </a:spcAft>
              <a:buClr>
                <a:schemeClr val="dk2"/>
              </a:buClr>
              <a:buSzPts val="1400"/>
              <a:buNone/>
              <a:defRPr sz="1400">
                <a:solidFill>
                  <a:schemeClr val="dk2"/>
                </a:solidFill>
                <a:highlight>
                  <a:srgbClr val="FFCD00"/>
                </a:highlight>
              </a:defRPr>
            </a:lvl3pPr>
            <a:lvl4pPr lvl="3" rtl="0">
              <a:spcBef>
                <a:spcPts val="0"/>
              </a:spcBef>
              <a:spcAft>
                <a:spcPts val="0"/>
              </a:spcAft>
              <a:buClr>
                <a:schemeClr val="dk2"/>
              </a:buClr>
              <a:buSzPts val="1400"/>
              <a:buNone/>
              <a:defRPr sz="1400">
                <a:solidFill>
                  <a:schemeClr val="dk2"/>
                </a:solidFill>
                <a:highlight>
                  <a:srgbClr val="FFCD00"/>
                </a:highlight>
              </a:defRPr>
            </a:lvl4pPr>
            <a:lvl5pPr lvl="4" rtl="0">
              <a:spcBef>
                <a:spcPts val="0"/>
              </a:spcBef>
              <a:spcAft>
                <a:spcPts val="0"/>
              </a:spcAft>
              <a:buClr>
                <a:schemeClr val="dk2"/>
              </a:buClr>
              <a:buSzPts val="1400"/>
              <a:buNone/>
              <a:defRPr sz="1400">
                <a:solidFill>
                  <a:schemeClr val="dk2"/>
                </a:solidFill>
                <a:highlight>
                  <a:srgbClr val="FFCD00"/>
                </a:highlight>
              </a:defRPr>
            </a:lvl5pPr>
            <a:lvl6pPr lvl="5" rtl="0">
              <a:spcBef>
                <a:spcPts val="0"/>
              </a:spcBef>
              <a:spcAft>
                <a:spcPts val="0"/>
              </a:spcAft>
              <a:buClr>
                <a:schemeClr val="dk2"/>
              </a:buClr>
              <a:buSzPts val="1400"/>
              <a:buNone/>
              <a:defRPr sz="1400">
                <a:solidFill>
                  <a:schemeClr val="dk2"/>
                </a:solidFill>
                <a:highlight>
                  <a:srgbClr val="FFCD00"/>
                </a:highlight>
              </a:defRPr>
            </a:lvl6pPr>
            <a:lvl7pPr lvl="6" rtl="0">
              <a:spcBef>
                <a:spcPts val="0"/>
              </a:spcBef>
              <a:spcAft>
                <a:spcPts val="0"/>
              </a:spcAft>
              <a:buClr>
                <a:schemeClr val="dk2"/>
              </a:buClr>
              <a:buSzPts val="1400"/>
              <a:buNone/>
              <a:defRPr sz="1400">
                <a:solidFill>
                  <a:schemeClr val="dk2"/>
                </a:solidFill>
                <a:highlight>
                  <a:srgbClr val="FFCD00"/>
                </a:highlight>
              </a:defRPr>
            </a:lvl7pPr>
            <a:lvl8pPr lvl="7" rtl="0">
              <a:spcBef>
                <a:spcPts val="0"/>
              </a:spcBef>
              <a:spcAft>
                <a:spcPts val="0"/>
              </a:spcAft>
              <a:buClr>
                <a:schemeClr val="dk2"/>
              </a:buClr>
              <a:buSzPts val="1400"/>
              <a:buNone/>
              <a:defRPr sz="1400">
                <a:solidFill>
                  <a:schemeClr val="dk2"/>
                </a:solidFill>
                <a:highlight>
                  <a:srgbClr val="FFCD00"/>
                </a:highlight>
              </a:defRPr>
            </a:lvl8pPr>
            <a:lvl9pPr lvl="8" rtl="0">
              <a:spcBef>
                <a:spcPts val="0"/>
              </a:spcBef>
              <a:spcAft>
                <a:spcPts val="0"/>
              </a:spcAft>
              <a:buClr>
                <a:schemeClr val="dk2"/>
              </a:buClr>
              <a:buSzPts val="1400"/>
              <a:buNone/>
              <a:defRPr sz="1400">
                <a:solidFill>
                  <a:schemeClr val="dk2"/>
                </a:solidFill>
                <a:highlight>
                  <a:srgbClr val="FFCD00"/>
                </a:highlight>
              </a:defRPr>
            </a:lvl9pPr>
          </a:lstStyle>
          <a:p>
            <a:endParaRPr/>
          </a:p>
        </p:txBody>
      </p:sp>
      <p:cxnSp>
        <p:nvCxnSpPr>
          <p:cNvPr id="14" name="Google Shape;14;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5" name="Google Shape;15;p3"/>
          <p:cNvSpPr/>
          <p:nvPr/>
        </p:nvSpPr>
        <p:spPr>
          <a:xfrm>
            <a:off x="1117950" y="2288250"/>
            <a:ext cx="567000" cy="567000"/>
          </a:xfrm>
          <a:prstGeom prst="ellipse">
            <a:avLst/>
          </a:prstGeom>
          <a:solidFill>
            <a:srgbClr val="76E3F7"/>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 name="Google Shape;16;p3"/>
          <p:cNvSpPr txBox="1">
            <a:spLocks noGrp="1"/>
          </p:cNvSpPr>
          <p:nvPr>
            <p:ph type="ctrTitle"/>
          </p:nvPr>
        </p:nvSpPr>
        <p:spPr>
          <a:xfrm>
            <a:off x="1978475" y="1695450"/>
            <a:ext cx="4005600" cy="11598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7" name="Google Shape;17;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2105050" y="2238000"/>
            <a:ext cx="4933800" cy="819900"/>
          </a:xfrm>
          <a:prstGeom prst="rect">
            <a:avLst/>
          </a:prstGeom>
        </p:spPr>
        <p:txBody>
          <a:bodyPr spcFirstLastPara="1" wrap="square" lIns="91425" tIns="91425" rIns="91425" bIns="91425" anchor="b" anchorCtr="0"/>
          <a:lstStyle>
            <a:lvl1pPr marL="457200" lvl="0" indent="-381000" algn="ctr" rtl="0">
              <a:spcBef>
                <a:spcPts val="600"/>
              </a:spcBef>
              <a:spcAft>
                <a:spcPts val="0"/>
              </a:spcAft>
              <a:buSzPts val="2400"/>
              <a:buFont typeface="Lora"/>
              <a:buChar char="●"/>
              <a:defRPr sz="2400" i="1">
                <a:latin typeface="Lora"/>
                <a:ea typeface="Lora"/>
                <a:cs typeface="Lora"/>
                <a:sym typeface="Lora"/>
              </a:defRPr>
            </a:lvl1pPr>
            <a:lvl2pPr marL="914400" lvl="1" indent="-355600" algn="ctr" rtl="0">
              <a:spcBef>
                <a:spcPts val="0"/>
              </a:spcBef>
              <a:spcAft>
                <a:spcPts val="0"/>
              </a:spcAft>
              <a:buSzPts val="2000"/>
              <a:buFont typeface="Lora"/>
              <a:buChar char="○"/>
              <a:defRPr i="1">
                <a:latin typeface="Lora"/>
                <a:ea typeface="Lora"/>
                <a:cs typeface="Lora"/>
                <a:sym typeface="Lora"/>
              </a:defRPr>
            </a:lvl2pPr>
            <a:lvl3pPr marL="1371600" lvl="2" indent="-355600" algn="ctr" rtl="0">
              <a:spcBef>
                <a:spcPts val="0"/>
              </a:spcBef>
              <a:spcAft>
                <a:spcPts val="0"/>
              </a:spcAft>
              <a:buSzPts val="2000"/>
              <a:buFont typeface="Lora"/>
              <a:buChar char="■"/>
              <a:defRPr i="1">
                <a:latin typeface="Lora"/>
                <a:ea typeface="Lora"/>
                <a:cs typeface="Lora"/>
                <a:sym typeface="Lora"/>
              </a:defRPr>
            </a:lvl3pPr>
            <a:lvl4pPr marL="1828800" lvl="3" indent="-381000" algn="ctr" rtl="0">
              <a:spcBef>
                <a:spcPts val="0"/>
              </a:spcBef>
              <a:spcAft>
                <a:spcPts val="0"/>
              </a:spcAft>
              <a:buSzPts val="2400"/>
              <a:buFont typeface="Lora"/>
              <a:buChar char="●"/>
              <a:defRPr sz="2400" i="1">
                <a:latin typeface="Lora"/>
                <a:ea typeface="Lora"/>
                <a:cs typeface="Lora"/>
                <a:sym typeface="Lora"/>
              </a:defRPr>
            </a:lvl4pPr>
            <a:lvl5pPr marL="2286000" lvl="4" indent="-381000" algn="ctr" rtl="0">
              <a:spcBef>
                <a:spcPts val="0"/>
              </a:spcBef>
              <a:spcAft>
                <a:spcPts val="0"/>
              </a:spcAft>
              <a:buSzPts val="2400"/>
              <a:buFont typeface="Lora"/>
              <a:buChar char="○"/>
              <a:defRPr sz="2400" i="1">
                <a:latin typeface="Lora"/>
                <a:ea typeface="Lora"/>
                <a:cs typeface="Lora"/>
                <a:sym typeface="Lora"/>
              </a:defRPr>
            </a:lvl5pPr>
            <a:lvl6pPr marL="2743200" lvl="5" indent="-381000" algn="ctr" rtl="0">
              <a:spcBef>
                <a:spcPts val="0"/>
              </a:spcBef>
              <a:spcAft>
                <a:spcPts val="0"/>
              </a:spcAft>
              <a:buSzPts val="2400"/>
              <a:buFont typeface="Lora"/>
              <a:buChar char="■"/>
              <a:defRPr sz="2400" i="1">
                <a:latin typeface="Lora"/>
                <a:ea typeface="Lora"/>
                <a:cs typeface="Lora"/>
                <a:sym typeface="Lora"/>
              </a:defRPr>
            </a:lvl6pPr>
            <a:lvl7pPr marL="3200400" lvl="6" indent="-381000" algn="ctr" rtl="0">
              <a:spcBef>
                <a:spcPts val="0"/>
              </a:spcBef>
              <a:spcAft>
                <a:spcPts val="0"/>
              </a:spcAft>
              <a:buSzPts val="2400"/>
              <a:buFont typeface="Lora"/>
              <a:buChar char="●"/>
              <a:defRPr sz="2400" i="1">
                <a:latin typeface="Lora"/>
                <a:ea typeface="Lora"/>
                <a:cs typeface="Lora"/>
                <a:sym typeface="Lora"/>
              </a:defRPr>
            </a:lvl7pPr>
            <a:lvl8pPr marL="3657600" lvl="7" indent="-381000" algn="ctr" rtl="0">
              <a:spcBef>
                <a:spcPts val="0"/>
              </a:spcBef>
              <a:spcAft>
                <a:spcPts val="0"/>
              </a:spcAft>
              <a:buSzPts val="2400"/>
              <a:buFont typeface="Lora"/>
              <a:buChar char="○"/>
              <a:defRPr sz="2400" i="1">
                <a:latin typeface="Lora"/>
                <a:ea typeface="Lora"/>
                <a:cs typeface="Lora"/>
                <a:sym typeface="Lora"/>
              </a:defRPr>
            </a:lvl8pPr>
            <a:lvl9pPr marL="4114800" lvl="8" indent="-381000" algn="ctr">
              <a:spcBef>
                <a:spcPts val="0"/>
              </a:spcBef>
              <a:spcAft>
                <a:spcPts val="0"/>
              </a:spcAft>
              <a:buSzPts val="2400"/>
              <a:buFont typeface="Lora"/>
              <a:buChar char="■"/>
              <a:defRPr sz="2400" i="1">
                <a:latin typeface="Lora"/>
                <a:ea typeface="Lora"/>
                <a:cs typeface="Lora"/>
                <a:sym typeface="Lora"/>
              </a:defRPr>
            </a:lvl9pPr>
          </a:lstStyle>
          <a:p>
            <a:endParaRPr/>
          </a:p>
        </p:txBody>
      </p:sp>
      <p:cxnSp>
        <p:nvCxnSpPr>
          <p:cNvPr id="20" name="Google Shape;20;p4"/>
          <p:cNvCxnSpPr/>
          <p:nvPr/>
        </p:nvCxnSpPr>
        <p:spPr>
          <a:xfrm>
            <a:off x="4584075" y="3676500"/>
            <a:ext cx="0" cy="1480500"/>
          </a:xfrm>
          <a:prstGeom prst="straightConnector1">
            <a:avLst/>
          </a:prstGeom>
          <a:noFill/>
          <a:ln w="9525" cap="flat" cmpd="sng">
            <a:solidFill>
              <a:srgbClr val="CCCCCC"/>
            </a:solidFill>
            <a:prstDash val="solid"/>
            <a:round/>
            <a:headEnd type="none" w="med" len="med"/>
            <a:tailEnd type="none" w="med" len="med"/>
          </a:ln>
        </p:spPr>
      </p:cxnSp>
      <p:sp>
        <p:nvSpPr>
          <p:cNvPr id="21" name="Google Shape;21;p4"/>
          <p:cNvSpPr/>
          <p:nvPr/>
        </p:nvSpPr>
        <p:spPr>
          <a:xfrm>
            <a:off x="4288500" y="3393000"/>
            <a:ext cx="567000" cy="567000"/>
          </a:xfrm>
          <a:prstGeom prst="ellipse">
            <a:avLst/>
          </a:prstGeom>
          <a:solidFill>
            <a:srgbClr val="76E3F7"/>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2" name="Google Shape;22;p4"/>
          <p:cNvSpPr txBox="1"/>
          <p:nvPr/>
        </p:nvSpPr>
        <p:spPr>
          <a:xfrm>
            <a:off x="3605475" y="3393002"/>
            <a:ext cx="19572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3600" b="1">
                <a:latin typeface="Lora"/>
                <a:ea typeface="Lora"/>
                <a:cs typeface="Lora"/>
                <a:sym typeface="Lora"/>
              </a:rPr>
              <a:t>“</a:t>
            </a:r>
            <a:endParaRPr sz="3600" b="1">
              <a:latin typeface="Lora"/>
              <a:ea typeface="Lora"/>
              <a:cs typeface="Lora"/>
              <a:sym typeface="Lor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cxnSp>
        <p:nvCxnSpPr>
          <p:cNvPr id="24" name="Google Shape;24;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5" name="Google Shape;25;p5"/>
          <p:cNvSpPr/>
          <p:nvPr/>
        </p:nvSpPr>
        <p:spPr>
          <a:xfrm>
            <a:off x="817475" y="928767"/>
            <a:ext cx="405900" cy="405900"/>
          </a:xfrm>
          <a:prstGeom prst="ellipse">
            <a:avLst/>
          </a:prstGeom>
          <a:solidFill>
            <a:srgbClr val="76E3F7"/>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6" name="Google Shape;26;p5"/>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lstStyle>
            <a:lvl1pPr lvl="0" rtl="0">
              <a:spcBef>
                <a:spcPts val="0"/>
              </a:spcBef>
              <a:spcAft>
                <a:spcPts val="0"/>
              </a:spcAft>
              <a:buSzPts val="3200"/>
              <a:buFont typeface="Lora"/>
              <a:buNone/>
              <a:defRPr sz="32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27" name="Google Shape;27;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76E3F7"/>
              </a:buClr>
              <a:buSzPts val="3000"/>
              <a:buFont typeface="Quattrocento Sans"/>
              <a:buChar char="◉"/>
              <a:defRPr sz="3000">
                <a:latin typeface="Quattrocento Sans"/>
                <a:ea typeface="Quattrocento Sans"/>
                <a:cs typeface="Quattrocento Sans"/>
                <a:sym typeface="Quattrocento Sans"/>
              </a:defRPr>
            </a:lvl1pPr>
            <a:lvl2pPr marL="914400" lvl="1" indent="-381000" rtl="0">
              <a:spcBef>
                <a:spcPts val="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28" name="Google Shape;28;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1" name="Google Shape;31;p6"/>
          <p:cNvSpPr txBox="1">
            <a:spLocks noGrp="1"/>
          </p:cNvSpPr>
          <p:nvPr>
            <p:ph type="body" idx="1"/>
          </p:nvPr>
        </p:nvSpPr>
        <p:spPr>
          <a:xfrm>
            <a:off x="1381250" y="1618700"/>
            <a:ext cx="3425400" cy="32310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76E3F7"/>
              </a:buClr>
              <a:buSzPts val="2000"/>
              <a:buChar char="◉"/>
              <a:defRPr sz="2000"/>
            </a:lvl1pPr>
            <a:lvl2pPr marL="914400" lvl="1" indent="-355600">
              <a:spcBef>
                <a:spcPts val="0"/>
              </a:spcBef>
              <a:spcAft>
                <a:spcPts val="0"/>
              </a:spcAft>
              <a:buClr>
                <a:srgbClr val="FFCD00"/>
              </a:buClr>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body" idx="2"/>
          </p:nvPr>
        </p:nvSpPr>
        <p:spPr>
          <a:xfrm>
            <a:off x="5012916" y="1618700"/>
            <a:ext cx="3425400" cy="32310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76E3F7"/>
              </a:buClr>
              <a:buSzPts val="2000"/>
              <a:buChar char="◉"/>
              <a:defRPr sz="2000"/>
            </a:lvl1pPr>
            <a:lvl2pPr marL="914400" lvl="1" indent="-355600">
              <a:spcBef>
                <a:spcPts val="0"/>
              </a:spcBef>
              <a:spcAft>
                <a:spcPts val="0"/>
              </a:spcAft>
              <a:buClr>
                <a:srgbClr val="FFCD00"/>
              </a:buClr>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33" name="Google Shape;33;p6"/>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34" name="Google Shape;34;p6"/>
          <p:cNvSpPr/>
          <p:nvPr/>
        </p:nvSpPr>
        <p:spPr>
          <a:xfrm>
            <a:off x="817475" y="928767"/>
            <a:ext cx="405900" cy="405900"/>
          </a:xfrm>
          <a:prstGeom prst="ellipse">
            <a:avLst/>
          </a:prstGeom>
          <a:solidFill>
            <a:srgbClr val="76E3F7"/>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cxnSp>
        <p:nvCxnSpPr>
          <p:cNvPr id="35" name="Google Shape;35;p6"/>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38" name="Google Shape;38;p7"/>
          <p:cNvSpPr txBox="1">
            <a:spLocks noGrp="1"/>
          </p:cNvSpPr>
          <p:nvPr>
            <p:ph type="body" idx="1"/>
          </p:nvPr>
        </p:nvSpPr>
        <p:spPr>
          <a:xfrm>
            <a:off x="1381250" y="1651075"/>
            <a:ext cx="2334000" cy="31224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39" name="Google Shape;39;p7"/>
          <p:cNvSpPr txBox="1">
            <a:spLocks noGrp="1"/>
          </p:cNvSpPr>
          <p:nvPr>
            <p:ph type="body" idx="2"/>
          </p:nvPr>
        </p:nvSpPr>
        <p:spPr>
          <a:xfrm>
            <a:off x="3834912" y="1651075"/>
            <a:ext cx="2334000" cy="31224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0" name="Google Shape;40;p7"/>
          <p:cNvSpPr txBox="1">
            <a:spLocks noGrp="1"/>
          </p:cNvSpPr>
          <p:nvPr>
            <p:ph type="body" idx="3"/>
          </p:nvPr>
        </p:nvSpPr>
        <p:spPr>
          <a:xfrm>
            <a:off x="6288573" y="1651075"/>
            <a:ext cx="2334000" cy="31224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cxnSp>
        <p:nvCxnSpPr>
          <p:cNvPr id="41" name="Google Shape;41;p7"/>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42" name="Google Shape;42;p7"/>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cxnSp>
        <p:nvCxnSpPr>
          <p:cNvPr id="43" name="Google Shape;43;p7"/>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4" name="Google Shape;44;p7"/>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381250" y="937125"/>
            <a:ext cx="3878400" cy="435600"/>
          </a:xfrm>
          <a:prstGeom prst="rect">
            <a:avLst/>
          </a:prstGeom>
        </p:spPr>
        <p:txBody>
          <a:bodyPr spcFirstLastPara="1" wrap="square" lIns="91425" tIns="91425" rIns="91425" bIns="91425" anchor="ctr" anchorCtr="0"/>
          <a:lstStyle>
            <a:lvl1pPr lvl="0">
              <a:spcBef>
                <a:spcPts val="0"/>
              </a:spcBef>
              <a:spcAft>
                <a:spcPts val="0"/>
              </a:spcAft>
              <a:buSzPts val="3200"/>
              <a:buNone/>
              <a:defRPr sz="3200"/>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cxnSp>
        <p:nvCxnSpPr>
          <p:cNvPr id="47" name="Google Shape;47;p8"/>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48" name="Google Shape;48;p8"/>
          <p:cNvSpPr/>
          <p:nvPr/>
        </p:nvSpPr>
        <p:spPr>
          <a:xfrm>
            <a:off x="817475" y="928767"/>
            <a:ext cx="405900" cy="405900"/>
          </a:xfrm>
          <a:prstGeom prst="ellipse">
            <a:avLst/>
          </a:prstGeom>
          <a:solidFill>
            <a:srgbClr val="76E3F7"/>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cxnSp>
        <p:nvCxnSpPr>
          <p:cNvPr id="49" name="Google Shape;49;p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9"/>
          <p:cNvSpPr txBox="1">
            <a:spLocks noGrp="1"/>
          </p:cNvSpPr>
          <p:nvPr>
            <p:ph type="body" idx="1"/>
          </p:nvPr>
        </p:nvSpPr>
        <p:spPr>
          <a:xfrm>
            <a:off x="1990450" y="4037375"/>
            <a:ext cx="5163000" cy="519600"/>
          </a:xfrm>
          <a:prstGeom prst="rect">
            <a:avLst/>
          </a:prstGeom>
        </p:spPr>
        <p:txBody>
          <a:bodyPr spcFirstLastPara="1" wrap="square" lIns="91425" tIns="91425" rIns="91425" bIns="91425" anchor="b" anchorCtr="0"/>
          <a:lstStyle>
            <a:lvl1pPr marL="457200" lvl="0" indent="-228600" algn="ctr">
              <a:spcBef>
                <a:spcPts val="360"/>
              </a:spcBef>
              <a:spcAft>
                <a:spcPts val="0"/>
              </a:spcAft>
              <a:buSzPts val="1400"/>
              <a:buFont typeface="Lora"/>
              <a:buNone/>
              <a:defRPr sz="1400" i="1">
                <a:latin typeface="Lora"/>
                <a:ea typeface="Lora"/>
                <a:cs typeface="Lora"/>
                <a:sym typeface="Lora"/>
              </a:defRPr>
            </a:lvl1pPr>
          </a:lstStyle>
          <a:p>
            <a:endParaRPr/>
          </a:p>
        </p:txBody>
      </p:sp>
      <p:cxnSp>
        <p:nvCxnSpPr>
          <p:cNvPr id="52" name="Google Shape;52;p9"/>
          <p:cNvCxnSpPr/>
          <p:nvPr/>
        </p:nvCxnSpPr>
        <p:spPr>
          <a:xfrm>
            <a:off x="-6025" y="4666129"/>
            <a:ext cx="9162000" cy="0"/>
          </a:xfrm>
          <a:prstGeom prst="straightConnector1">
            <a:avLst/>
          </a:prstGeom>
          <a:noFill/>
          <a:ln w="9525" cap="flat" cmpd="sng">
            <a:solidFill>
              <a:srgbClr val="CCCCCC"/>
            </a:solidFill>
            <a:prstDash val="solid"/>
            <a:round/>
            <a:headEnd type="none" w="med" len="med"/>
            <a:tailEnd type="none" w="med" len="med"/>
          </a:ln>
        </p:spPr>
      </p:cxnSp>
      <p:sp>
        <p:nvSpPr>
          <p:cNvPr id="53" name="Google Shape;53;p9"/>
          <p:cNvSpPr/>
          <p:nvPr/>
        </p:nvSpPr>
        <p:spPr>
          <a:xfrm>
            <a:off x="4457400" y="4551496"/>
            <a:ext cx="229200" cy="229200"/>
          </a:xfrm>
          <a:prstGeom prst="ellipse">
            <a:avLst/>
          </a:prstGeom>
          <a:solidFill>
            <a:srgbClr val="76E3F7"/>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cxnSp>
        <p:nvCxnSpPr>
          <p:cNvPr id="55" name="Google Shape;55;p10"/>
          <p:cNvCxnSpPr/>
          <p:nvPr/>
        </p:nvCxnSpPr>
        <p:spPr>
          <a:xfrm>
            <a:off x="-6025" y="4513729"/>
            <a:ext cx="9162000" cy="0"/>
          </a:xfrm>
          <a:prstGeom prst="straightConnector1">
            <a:avLst/>
          </a:prstGeom>
          <a:noFill/>
          <a:ln w="9525" cap="flat" cmpd="sng">
            <a:solidFill>
              <a:srgbClr val="CCCCCC"/>
            </a:solidFill>
            <a:prstDash val="solid"/>
            <a:round/>
            <a:headEnd type="none" w="med" len="med"/>
            <a:tailEnd type="none" w="med" len="med"/>
          </a:ln>
        </p:spPr>
      </p:cxnSp>
      <p:sp>
        <p:nvSpPr>
          <p:cNvPr id="56" name="Google Shape;56;p10"/>
          <p:cNvSpPr/>
          <p:nvPr/>
        </p:nvSpPr>
        <p:spPr>
          <a:xfrm>
            <a:off x="4293700" y="4235405"/>
            <a:ext cx="556500" cy="556500"/>
          </a:xfrm>
          <a:prstGeom prst="ellipse">
            <a:avLst/>
          </a:prstGeom>
          <a:solidFill>
            <a:srgbClr val="76E3F7"/>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76E3F7"/>
              </a:buClr>
              <a:buSzPts val="2400"/>
              <a:buFont typeface="Quattrocento Sans"/>
              <a:buChar char="◉"/>
              <a:defRPr sz="2400">
                <a:latin typeface="Quattrocento Sans"/>
                <a:ea typeface="Quattrocento Sans"/>
                <a:cs typeface="Quattrocento Sans"/>
                <a:sym typeface="Quattrocento Sans"/>
              </a:defRPr>
            </a:lvl1pPr>
            <a:lvl2pPr marL="914400" lvl="1"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lstStyle>
            <a:lvl1pPr lvl="0">
              <a:spcBef>
                <a:spcPts val="0"/>
              </a:spcBef>
              <a:spcAft>
                <a:spcPts val="0"/>
              </a:spcAft>
              <a:buSzPts val="2000"/>
              <a:buFont typeface="Lora"/>
              <a:buNone/>
              <a:defRPr sz="2000" b="1">
                <a:latin typeface="Lora"/>
                <a:ea typeface="Lora"/>
                <a:cs typeface="Lora"/>
                <a:sym typeface="Lora"/>
              </a:defRPr>
            </a:lvl1pPr>
            <a:lvl2pPr lvl="1">
              <a:spcBef>
                <a:spcPts val="0"/>
              </a:spcBef>
              <a:spcAft>
                <a:spcPts val="0"/>
              </a:spcAft>
              <a:buSzPts val="2000"/>
              <a:buFont typeface="Lora"/>
              <a:buNone/>
              <a:defRPr sz="2000" b="1">
                <a:latin typeface="Lora"/>
                <a:ea typeface="Lora"/>
                <a:cs typeface="Lora"/>
                <a:sym typeface="Lora"/>
              </a:defRPr>
            </a:lvl2pPr>
            <a:lvl3pPr lvl="2">
              <a:spcBef>
                <a:spcPts val="0"/>
              </a:spcBef>
              <a:spcAft>
                <a:spcPts val="0"/>
              </a:spcAft>
              <a:buSzPts val="2000"/>
              <a:buFont typeface="Lora"/>
              <a:buNone/>
              <a:defRPr sz="2000" b="1">
                <a:latin typeface="Lora"/>
                <a:ea typeface="Lora"/>
                <a:cs typeface="Lora"/>
                <a:sym typeface="Lora"/>
              </a:defRPr>
            </a:lvl3pPr>
            <a:lvl4pPr lvl="3">
              <a:spcBef>
                <a:spcPts val="0"/>
              </a:spcBef>
              <a:spcAft>
                <a:spcPts val="0"/>
              </a:spcAft>
              <a:buSzPts val="2000"/>
              <a:buFont typeface="Lora"/>
              <a:buNone/>
              <a:defRPr sz="2000" b="1">
                <a:latin typeface="Lora"/>
                <a:ea typeface="Lora"/>
                <a:cs typeface="Lora"/>
                <a:sym typeface="Lora"/>
              </a:defRPr>
            </a:lvl4pPr>
            <a:lvl5pPr lvl="4">
              <a:spcBef>
                <a:spcPts val="0"/>
              </a:spcBef>
              <a:spcAft>
                <a:spcPts val="0"/>
              </a:spcAft>
              <a:buSzPts val="2000"/>
              <a:buFont typeface="Lora"/>
              <a:buNone/>
              <a:defRPr sz="2000" b="1">
                <a:latin typeface="Lora"/>
                <a:ea typeface="Lora"/>
                <a:cs typeface="Lora"/>
                <a:sym typeface="Lora"/>
              </a:defRPr>
            </a:lvl5pPr>
            <a:lvl6pPr lvl="5">
              <a:spcBef>
                <a:spcPts val="0"/>
              </a:spcBef>
              <a:spcAft>
                <a:spcPts val="0"/>
              </a:spcAft>
              <a:buSzPts val="2000"/>
              <a:buFont typeface="Lora"/>
              <a:buNone/>
              <a:defRPr sz="2000" b="1">
                <a:latin typeface="Lora"/>
                <a:ea typeface="Lora"/>
                <a:cs typeface="Lora"/>
                <a:sym typeface="Lora"/>
              </a:defRPr>
            </a:lvl6pPr>
            <a:lvl7pPr lvl="6">
              <a:spcBef>
                <a:spcPts val="0"/>
              </a:spcBef>
              <a:spcAft>
                <a:spcPts val="0"/>
              </a:spcAft>
              <a:buSzPts val="2000"/>
              <a:buFont typeface="Lora"/>
              <a:buNone/>
              <a:defRPr sz="2000" b="1">
                <a:latin typeface="Lora"/>
                <a:ea typeface="Lora"/>
                <a:cs typeface="Lora"/>
                <a:sym typeface="Lora"/>
              </a:defRPr>
            </a:lvl7pPr>
            <a:lvl8pPr lvl="7">
              <a:spcBef>
                <a:spcPts val="0"/>
              </a:spcBef>
              <a:spcAft>
                <a:spcPts val="0"/>
              </a:spcAft>
              <a:buSzPts val="2000"/>
              <a:buFont typeface="Lora"/>
              <a:buNone/>
              <a:defRPr sz="2000" b="1">
                <a:latin typeface="Lora"/>
                <a:ea typeface="Lora"/>
                <a:cs typeface="Lora"/>
                <a:sym typeface="Lora"/>
              </a:defRPr>
            </a:lvl8pPr>
            <a:lvl9pPr lvl="8">
              <a:spcBef>
                <a:spcPts val="0"/>
              </a:spcBef>
              <a:spcAft>
                <a:spcPts val="0"/>
              </a:spcAft>
              <a:buSzPts val="2000"/>
              <a:buFont typeface="Lora"/>
              <a:buNone/>
              <a:defRPr sz="2000" b="1">
                <a:latin typeface="Lora"/>
                <a:ea typeface="Lora"/>
                <a:cs typeface="Lora"/>
                <a:sym typeface="Lo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dropbox.com/s/a8vu7budsmef74s/AES%20Report%202018.pdf?dl=0"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irrodl.org/index.php/irrodl/article/view/3012"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https://nelsonbrain.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nelsonbrain.com"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mpusstore.utah.edu/inclusiveacces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unesco.org/new/en/communication-and-information/access-to-knowledge/open-educational-resources/what-are-open-educational-resources-oer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opencontent.org/definition/"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hyperlink" Target="https://creativecommons.org/licenses/by-sa/3.0/" TargetMode="External"/><Relationship Id="rId4" Type="http://schemas.openxmlformats.org/officeDocument/2006/relationships/hyperlink" Target="https://foter.com/blog/how-to-attribute-creative-commons-photo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open.ubc.ca/teach/oer-accessibility-toolkit/"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irrodl.org/index.php/irrodl/article/view/3006"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pixabay.com/en/red-cancel-delete-no-forbidden-146613/" TargetMode="External"/><Relationship Id="rId3" Type="http://schemas.openxmlformats.org/officeDocument/2006/relationships/hyperlink" Target="https://www.yearofopen.org/april-open-perspective-what-is-open-pedagogy/" TargetMode="External"/><Relationship Id="rId7" Type="http://schemas.openxmlformats.org/officeDocument/2006/relationships/hyperlink" Target="https://pixabay.com/en/trash-can-bin-garbage-trash-311411/"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creativecommons.org/publicdomain/zero/1.0/deed.en" TargetMode="External"/><Relationship Id="rId5" Type="http://schemas.openxmlformats.org/officeDocument/2006/relationships/image" Target="../media/image16.png"/><Relationship Id="rId4" Type="http://schemas.openxmlformats.org/officeDocument/2006/relationships/hyperlink" Target="https://opencontent.org/blog/archives/2975"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ft.vanderbilt.edu/2013/09/students-as-producers-an-introduction/"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creativecommons.org/licenses/by-sa/3.0/deed.en"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commons.wikimedia.org/wiki/File:Wikipedia-logo-v2.svg"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rojects.rebus.community/project/hr5hEAGt1hYTS7Git91umj/introduction-to-philosophy"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r.educause.edu/blogs/2018/7/university-of-british-columbia-recognizing-open-in-promotion-and-tenure"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hyperlink" Target="https://bccampus.ca/2018/08/14/textbookbrokebc-2018/" TargetMode="External"/><Relationship Id="rId4" Type="http://schemas.openxmlformats.org/officeDocument/2006/relationships/hyperlink" Target="https://tlef.ubc.ca/application/tlef-criteri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slideshare.net/txtbks/neoersummit18-oer-advocacy-workshop"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s://creativecommons.org/licenses/by/4.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slideshare.net/thatpsychprof/2017-student-union-development-summit"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s://creativecommons.org/licenses/by/4.0/"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library.educause.edu/~/media/files/library/2018/8/eli7159.pdf" TargetMode="External"/><Relationship Id="rId13" Type="http://schemas.openxmlformats.org/officeDocument/2006/relationships/hyperlink" Target="https://open.bccampus.ca/open-textbook-directory/" TargetMode="External"/><Relationship Id="rId3" Type="http://schemas.openxmlformats.org/officeDocument/2006/relationships/hyperlink" Target="https://tlp-lpa.ca/oer-toolkit/home" TargetMode="External"/><Relationship Id="rId7" Type="http://schemas.openxmlformats.org/officeDocument/2006/relationships/hyperlink" Target="https://sparcopen.org/our-work/oer-mythbusting/" TargetMode="External"/><Relationship Id="rId12" Type="http://schemas.openxmlformats.org/officeDocument/2006/relationships/hyperlink" Target="https://openlibrary.ecampusontario.ca"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hyperlink" Target="https://docs.google.com/document/d/14LLYZoi8es6vVsMDF9zrbPYBwVHu1lvdtd5tccwaJLs/edit" TargetMode="External"/><Relationship Id="rId11" Type="http://schemas.openxmlformats.org/officeDocument/2006/relationships/hyperlink" Target="https://open.bccampus.ca/" TargetMode="External"/><Relationship Id="rId5" Type="http://schemas.openxmlformats.org/officeDocument/2006/relationships/hyperlink" Target="https://press.rebus.community/makingopentextbookswithstudents/" TargetMode="External"/><Relationship Id="rId10" Type="http://schemas.openxmlformats.org/officeDocument/2006/relationships/hyperlink" Target="https://guides.library.ualberta.ca/open-educational-resources" TargetMode="External"/><Relationship Id="rId4" Type="http://schemas.openxmlformats.org/officeDocument/2006/relationships/hyperlink" Target="https://open.bccampus.ca/find-open-textbooks/?uuid=55b789e4-c4a3-42d3-8125-b43943f211f0&amp;contributor=&amp;keyword=&amp;subject=Toolkits" TargetMode="External"/><Relationship Id="rId9" Type="http://schemas.openxmlformats.org/officeDocument/2006/relationships/hyperlink" Target="http://guides.library.ubc.ca/open_education/home"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File:OER_Logo_Open_Educational_Resources.png"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slidescarnival.com/viola-free-presentation-template/414" TargetMode="External"/><Relationship Id="rId7" Type="http://schemas.openxmlformats.org/officeDocument/2006/relationships/hyperlink" Target="https://docs.google.com/presentation/d/1sp7-PMa95q2eVvaj89_r_mcluZd_lbbQXByNoAqPP_8/edit?usp=sharing"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s://thenounproject.org" TargetMode="External"/><Relationship Id="rId5" Type="http://schemas.openxmlformats.org/officeDocument/2006/relationships/hyperlink" Target="https://creativecommons.org/licenses/by/4.0/" TargetMode="External"/><Relationship Id="rId4" Type="http://schemas.openxmlformats.org/officeDocument/2006/relationships/hyperlink" Target="http://www.slidescarnival.com/"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hyperlink" Target="https://you.ubc.ca/financial-planning/cost/"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www.bls.gov/opub/ted/2016/college-tuition-and-fees-increase-63-percent-since-january-2006.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2"/>
          <p:cNvSpPr txBox="1">
            <a:spLocks noGrp="1"/>
          </p:cNvSpPr>
          <p:nvPr>
            <p:ph type="ctrTitle"/>
          </p:nvPr>
        </p:nvSpPr>
        <p:spPr>
          <a:xfrm>
            <a:off x="988725" y="664575"/>
            <a:ext cx="7961100" cy="1159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000" dirty="0">
                <a:highlight>
                  <a:srgbClr val="76E3F7"/>
                </a:highlight>
              </a:rPr>
              <a:t>OER</a:t>
            </a:r>
            <a:r>
              <a:rPr lang="en" sz="4000" dirty="0"/>
              <a:t> and advocacy on campus</a:t>
            </a:r>
            <a:endParaRPr sz="4000" b="0" dirty="0"/>
          </a:p>
        </p:txBody>
      </p:sp>
      <p:grpSp>
        <p:nvGrpSpPr>
          <p:cNvPr id="63" name="Google Shape;63;p12"/>
          <p:cNvGrpSpPr/>
          <p:nvPr/>
        </p:nvGrpSpPr>
        <p:grpSpPr>
          <a:xfrm>
            <a:off x="1209459" y="3487311"/>
            <a:ext cx="383835" cy="363369"/>
            <a:chOff x="6618700" y="1635475"/>
            <a:chExt cx="456675" cy="432325"/>
          </a:xfrm>
        </p:grpSpPr>
        <p:sp>
          <p:nvSpPr>
            <p:cNvPr id="64" name="Google Shape;64;p12"/>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Google Shape;65;p12"/>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Google Shape;66;p12"/>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Google Shape;67;p12"/>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Google Shape;68;p12"/>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9" name="Google Shape;69;p12"/>
          <p:cNvSpPr txBox="1"/>
          <p:nvPr/>
        </p:nvSpPr>
        <p:spPr>
          <a:xfrm>
            <a:off x="988725" y="1824375"/>
            <a:ext cx="6636600" cy="1023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b="1" dirty="0">
                <a:latin typeface="Quattrocento Sans"/>
                <a:ea typeface="Quattrocento Sans"/>
                <a:cs typeface="Quattrocento Sans"/>
                <a:sym typeface="Quattrocento Sans"/>
              </a:rPr>
              <a:t>Christina Hendricks</a:t>
            </a:r>
            <a:endParaRPr sz="3000" b="1" dirty="0">
              <a:latin typeface="Quattrocento Sans"/>
              <a:ea typeface="Quattrocento Sans"/>
              <a:cs typeface="Quattrocento Sans"/>
              <a:sym typeface="Quattrocento Sans"/>
            </a:endParaRPr>
          </a:p>
          <a:p>
            <a:pPr marL="0" lvl="0" indent="0">
              <a:spcBef>
                <a:spcPts val="0"/>
              </a:spcBef>
              <a:spcAft>
                <a:spcPts val="0"/>
              </a:spcAft>
              <a:buNone/>
            </a:pPr>
            <a:endParaRPr sz="1800" dirty="0">
              <a:latin typeface="Quattrocento Sans"/>
              <a:ea typeface="Quattrocento Sans"/>
              <a:cs typeface="Quattrocento Sans"/>
              <a:sym typeface="Quattrocento Sans"/>
            </a:endParaRPr>
          </a:p>
          <a:p>
            <a:pPr marL="0" lvl="0" indent="0">
              <a:spcBef>
                <a:spcPts val="0"/>
              </a:spcBef>
              <a:spcAft>
                <a:spcPts val="0"/>
              </a:spcAft>
              <a:buClr>
                <a:schemeClr val="dk1"/>
              </a:buClr>
              <a:buSzPts val="1100"/>
              <a:buFont typeface="Arial"/>
              <a:buNone/>
            </a:pPr>
            <a:r>
              <a:rPr lang="en" sz="2000" dirty="0">
                <a:solidFill>
                  <a:schemeClr val="dk1"/>
                </a:solidFill>
                <a:latin typeface="Quattrocento Sans"/>
                <a:ea typeface="Quattrocento Sans"/>
                <a:cs typeface="Quattrocento Sans"/>
                <a:sym typeface="Quattrocento Sans"/>
              </a:rPr>
              <a:t>Student Union Development Summit, UBC</a:t>
            </a:r>
            <a:endParaRPr sz="2000" dirty="0">
              <a:solidFill>
                <a:schemeClr val="dk1"/>
              </a:solidFill>
              <a:latin typeface="Quattrocento Sans"/>
              <a:ea typeface="Quattrocento Sans"/>
              <a:cs typeface="Quattrocento Sans"/>
              <a:sym typeface="Quattrocento Sans"/>
            </a:endParaRPr>
          </a:p>
          <a:p>
            <a:pPr marL="0" lvl="0" indent="0">
              <a:spcBef>
                <a:spcPts val="0"/>
              </a:spcBef>
              <a:spcAft>
                <a:spcPts val="0"/>
              </a:spcAft>
              <a:buClr>
                <a:schemeClr val="dk1"/>
              </a:buClr>
              <a:buSzPts val="1100"/>
              <a:buFont typeface="Arial"/>
              <a:buNone/>
            </a:pPr>
            <a:r>
              <a:rPr lang="en" sz="2000" dirty="0">
                <a:solidFill>
                  <a:schemeClr val="dk1"/>
                </a:solidFill>
                <a:latin typeface="Quattrocento Sans"/>
                <a:ea typeface="Quattrocento Sans"/>
                <a:cs typeface="Quattrocento Sans"/>
                <a:sym typeface="Quattrocento Sans"/>
              </a:rPr>
              <a:t>August 19, 2018</a:t>
            </a:r>
            <a:endParaRPr sz="2000" dirty="0">
              <a:solidFill>
                <a:schemeClr val="dk1"/>
              </a:solidFill>
              <a:latin typeface="Quattrocento Sans"/>
              <a:ea typeface="Quattrocento Sans"/>
              <a:cs typeface="Quattrocento Sans"/>
              <a:sym typeface="Quattrocento Sans"/>
            </a:endParaRPr>
          </a:p>
          <a:p>
            <a:pPr marL="0" lvl="0" indent="0">
              <a:spcBef>
                <a:spcPts val="0"/>
              </a:spcBef>
              <a:spcAft>
                <a:spcPts val="0"/>
              </a:spcAft>
              <a:buNone/>
            </a:pPr>
            <a:br>
              <a:rPr lang="en" sz="1800" dirty="0">
                <a:latin typeface="Quattrocento Sans"/>
                <a:ea typeface="Quattrocento Sans"/>
                <a:cs typeface="Quattrocento Sans"/>
                <a:sym typeface="Quattrocento Sans"/>
              </a:rPr>
            </a:br>
            <a:endParaRPr sz="1800" dirty="0">
              <a:latin typeface="Quattrocento Sans"/>
              <a:ea typeface="Quattrocento Sans"/>
              <a:cs typeface="Quattrocento Sans"/>
              <a:sym typeface="Quattrocento Sans"/>
            </a:endParaRPr>
          </a:p>
          <a:p>
            <a:pPr marL="0" lvl="0" indent="0">
              <a:spcBef>
                <a:spcPts val="0"/>
              </a:spcBef>
              <a:spcAft>
                <a:spcPts val="0"/>
              </a:spcAft>
              <a:buNone/>
            </a:pPr>
            <a:endParaRPr sz="1800" dirty="0">
              <a:latin typeface="Quattrocento Sans"/>
              <a:ea typeface="Quattrocento Sans"/>
              <a:cs typeface="Quattrocento Sans"/>
              <a:sym typeface="Quattrocento Sans"/>
            </a:endParaRPr>
          </a:p>
        </p:txBody>
      </p:sp>
      <p:sp>
        <p:nvSpPr>
          <p:cNvPr id="70" name="Google Shape;70;p12"/>
          <p:cNvSpPr txBox="1"/>
          <p:nvPr/>
        </p:nvSpPr>
        <p:spPr>
          <a:xfrm>
            <a:off x="1134250" y="4054250"/>
            <a:ext cx="6982200" cy="886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1800">
              <a:latin typeface="Quattrocento Sans"/>
              <a:ea typeface="Quattrocento Sans"/>
              <a:cs typeface="Quattrocento Sans"/>
              <a:sym typeface="Quattrocento Sans"/>
            </a:endParaRPr>
          </a:p>
        </p:txBody>
      </p:sp>
      <p:pic>
        <p:nvPicPr>
          <p:cNvPr id="71" name="Google Shape;71;p12" title="Creative Commons Attribution License icon">
            <a:hlinkClick r:id="rId3"/>
          </p:cNvPr>
          <p:cNvPicPr preferRelativeResize="0"/>
          <p:nvPr/>
        </p:nvPicPr>
        <p:blipFill>
          <a:blip r:embed="rId4">
            <a:alphaModFix/>
          </a:blip>
          <a:stretch>
            <a:fillRect/>
          </a:stretch>
        </p:blipFill>
        <p:spPr>
          <a:xfrm>
            <a:off x="7911241" y="4450491"/>
            <a:ext cx="1038582" cy="363375"/>
          </a:xfrm>
          <a:prstGeom prst="rect">
            <a:avLst/>
          </a:prstGeom>
          <a:noFill/>
          <a:ln>
            <a:noFill/>
          </a:ln>
        </p:spPr>
      </p:pic>
      <p:sp>
        <p:nvSpPr>
          <p:cNvPr id="72" name="Google Shape;72;p12"/>
          <p:cNvSpPr txBox="1"/>
          <p:nvPr/>
        </p:nvSpPr>
        <p:spPr>
          <a:xfrm>
            <a:off x="2544550" y="4450500"/>
            <a:ext cx="5366700" cy="509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t>Except for elements licensed otherwise, these slides are licensed </a:t>
            </a:r>
            <a:r>
              <a:rPr lang="en" sz="1200" u="sng">
                <a:solidFill>
                  <a:schemeClr val="hlink"/>
                </a:solidFill>
                <a:hlinkClick r:id="rId3"/>
              </a:rPr>
              <a:t>CC BY 4.0</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xfrm>
            <a:off x="1381250" y="937125"/>
            <a:ext cx="3878400" cy="43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highlight>
                  <a:srgbClr val="76E3F7"/>
                </a:highlight>
              </a:rPr>
              <a:t>UBC</a:t>
            </a:r>
            <a:r>
              <a:rPr lang="en" sz="3000"/>
              <a:t> students</a:t>
            </a:r>
            <a:endParaRPr sz="3000"/>
          </a:p>
        </p:txBody>
      </p:sp>
      <p:graphicFrame>
        <p:nvGraphicFramePr>
          <p:cNvPr id="152" name="Google Shape;152;p21"/>
          <p:cNvGraphicFramePr/>
          <p:nvPr/>
        </p:nvGraphicFramePr>
        <p:xfrm>
          <a:off x="570925" y="1526250"/>
          <a:ext cx="8002150" cy="2865000"/>
        </p:xfrm>
        <a:graphic>
          <a:graphicData uri="http://schemas.openxmlformats.org/drawingml/2006/table">
            <a:tbl>
              <a:tblPr>
                <a:noFill/>
                <a:tableStyleId>{0D72B1BC-FEA1-4152-A26D-CFC13F327F77}</a:tableStyleId>
              </a:tblPr>
              <a:tblGrid>
                <a:gridCol w="1084500">
                  <a:extLst>
                    <a:ext uri="{9D8B030D-6E8A-4147-A177-3AD203B41FA5}">
                      <a16:colId xmlns:a16="http://schemas.microsoft.com/office/drawing/2014/main" val="20000"/>
                    </a:ext>
                  </a:extLst>
                </a:gridCol>
                <a:gridCol w="6917650">
                  <a:extLst>
                    <a:ext uri="{9D8B030D-6E8A-4147-A177-3AD203B41FA5}">
                      <a16:colId xmlns:a16="http://schemas.microsoft.com/office/drawing/2014/main" val="20001"/>
                    </a:ext>
                  </a:extLst>
                </a:gridCol>
              </a:tblGrid>
              <a:tr h="595475">
                <a:tc>
                  <a:txBody>
                    <a:bodyPr/>
                    <a:lstStyle/>
                    <a:p>
                      <a:pPr marL="0" lvl="0" indent="0">
                        <a:spcBef>
                          <a:spcPts val="0"/>
                        </a:spcBef>
                        <a:spcAft>
                          <a:spcPts val="0"/>
                        </a:spcAft>
                        <a:buNone/>
                      </a:pPr>
                      <a:r>
                        <a:rPr lang="en" sz="2000" b="1">
                          <a:highlight>
                            <a:srgbClr val="FFCD00"/>
                          </a:highlight>
                        </a:rPr>
                        <a:t>66%</a:t>
                      </a:r>
                      <a:endParaRPr sz="2000" b="1">
                        <a:highlight>
                          <a:srgbClr val="FFCD00"/>
                        </a:highlight>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lvl="0" indent="0">
                        <a:spcBef>
                          <a:spcPts val="0"/>
                        </a:spcBef>
                        <a:spcAft>
                          <a:spcPts val="0"/>
                        </a:spcAft>
                        <a:buNone/>
                      </a:pPr>
                      <a:r>
                        <a:rPr lang="en" sz="2000"/>
                        <a:t>Have gone w/o required texts in a course b/c of cost, at least rarely (32% said often or frequently)</a:t>
                      </a:r>
                      <a:endParaRPr sz="2000"/>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spcBef>
                          <a:spcPts val="0"/>
                        </a:spcBef>
                        <a:spcAft>
                          <a:spcPts val="0"/>
                        </a:spcAft>
                        <a:buNone/>
                      </a:pPr>
                      <a:r>
                        <a:rPr lang="en" sz="2000" b="1">
                          <a:highlight>
                            <a:srgbClr val="FFCD00"/>
                          </a:highlight>
                        </a:rPr>
                        <a:t>44%</a:t>
                      </a:r>
                      <a:endParaRPr sz="2000" b="1">
                        <a:highlight>
                          <a:srgbClr val="FFCD00"/>
                        </a:highlight>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lvl="0" indent="0">
                        <a:spcBef>
                          <a:spcPts val="0"/>
                        </a:spcBef>
                        <a:spcAft>
                          <a:spcPts val="0"/>
                        </a:spcAft>
                        <a:buNone/>
                      </a:pPr>
                      <a:r>
                        <a:rPr lang="en" sz="2000"/>
                        <a:t>Report spending $500 or more per year on textbooks; mean cost per year reported: $760</a:t>
                      </a:r>
                      <a:endParaRPr sz="2000"/>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spcBef>
                          <a:spcPts val="0"/>
                        </a:spcBef>
                        <a:spcAft>
                          <a:spcPts val="0"/>
                        </a:spcAft>
                        <a:buNone/>
                      </a:pPr>
                      <a:r>
                        <a:rPr lang="en" sz="2000" b="1">
                          <a:highlight>
                            <a:srgbClr val="FFCD00"/>
                          </a:highlight>
                        </a:rPr>
                        <a:t>43%</a:t>
                      </a:r>
                      <a:endParaRPr sz="2000" b="1">
                        <a:highlight>
                          <a:srgbClr val="FFCD00"/>
                        </a:highlight>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lvl="0" indent="0">
                        <a:spcBef>
                          <a:spcPts val="0"/>
                        </a:spcBef>
                        <a:spcAft>
                          <a:spcPts val="0"/>
                        </a:spcAft>
                        <a:buClr>
                          <a:schemeClr val="dk1"/>
                        </a:buClr>
                        <a:buSzPts val="1100"/>
                        <a:buFont typeface="Arial"/>
                        <a:buNone/>
                      </a:pPr>
                      <a:r>
                        <a:rPr lang="en" sz="2000">
                          <a:solidFill>
                            <a:schemeClr val="dk1"/>
                          </a:solidFill>
                        </a:rPr>
                        <a:t>Report experiencing financial hardship related to tuition &amp; other expenses</a:t>
                      </a:r>
                      <a:endParaRPr sz="2000"/>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rtl="0">
                        <a:spcBef>
                          <a:spcPts val="0"/>
                        </a:spcBef>
                        <a:spcAft>
                          <a:spcPts val="0"/>
                        </a:spcAft>
                        <a:buNone/>
                      </a:pPr>
                      <a:r>
                        <a:rPr lang="en" sz="2000" b="1">
                          <a:highlight>
                            <a:srgbClr val="FFCD00"/>
                          </a:highlight>
                        </a:rPr>
                        <a:t>38%</a:t>
                      </a:r>
                      <a:endParaRPr sz="2000" b="1">
                        <a:highlight>
                          <a:srgbClr val="FFCD00"/>
                        </a:highlight>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lvl="0" indent="0" rtl="0">
                        <a:spcBef>
                          <a:spcPts val="0"/>
                        </a:spcBef>
                        <a:spcAft>
                          <a:spcPts val="0"/>
                        </a:spcAft>
                        <a:buNone/>
                      </a:pPr>
                      <a:r>
                        <a:rPr lang="en" sz="2000">
                          <a:solidFill>
                            <a:schemeClr val="dk1"/>
                          </a:solidFill>
                        </a:rPr>
                        <a:t>Worry about how to pay for books &amp; other course materials</a:t>
                      </a:r>
                      <a:endParaRPr sz="2000">
                        <a:solidFill>
                          <a:schemeClr val="dk1"/>
                        </a:solidFill>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53" name="Google Shape;153;p21"/>
          <p:cNvSpPr txBox="1"/>
          <p:nvPr/>
        </p:nvSpPr>
        <p:spPr>
          <a:xfrm>
            <a:off x="633850" y="4544775"/>
            <a:ext cx="7705200" cy="3504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100" u="sng">
                <a:solidFill>
                  <a:schemeClr val="hlink"/>
                </a:solidFill>
                <a:hlinkClick r:id="rId3"/>
              </a:rPr>
              <a:t>AMS Undergraduate Experience Survey 2018</a:t>
            </a:r>
            <a:r>
              <a:rPr lang="en" sz="1100">
                <a:solidFill>
                  <a:schemeClr val="dk1"/>
                </a:solidFill>
              </a:rPr>
              <a:t> results. Numbers above are from responses by over 2200 undergraduates. </a:t>
            </a:r>
            <a:endParaRPr/>
          </a:p>
        </p:txBody>
      </p:sp>
      <p:sp>
        <p:nvSpPr>
          <p:cNvPr id="154" name="Google Shape;154;p21"/>
          <p:cNvSpPr/>
          <p:nvPr/>
        </p:nvSpPr>
        <p:spPr>
          <a:xfrm>
            <a:off x="894750" y="969452"/>
            <a:ext cx="272391" cy="256338"/>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1381250" y="937125"/>
            <a:ext cx="3878400" cy="43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highlight>
                  <a:srgbClr val="76E3F7"/>
                </a:highlight>
              </a:rPr>
              <a:t>BC</a:t>
            </a:r>
            <a:r>
              <a:rPr lang="en" sz="3000"/>
              <a:t> post-secondary </a:t>
            </a:r>
            <a:endParaRPr sz="3000"/>
          </a:p>
          <a:p>
            <a:pPr marL="0" lvl="0" indent="0" rtl="0">
              <a:spcBef>
                <a:spcPts val="0"/>
              </a:spcBef>
              <a:spcAft>
                <a:spcPts val="0"/>
              </a:spcAft>
              <a:buNone/>
            </a:pPr>
            <a:r>
              <a:rPr lang="en" sz="3000"/>
              <a:t>students</a:t>
            </a:r>
            <a:endParaRPr sz="3000"/>
          </a:p>
        </p:txBody>
      </p:sp>
      <p:graphicFrame>
        <p:nvGraphicFramePr>
          <p:cNvPr id="160" name="Google Shape;160;p22"/>
          <p:cNvGraphicFramePr/>
          <p:nvPr/>
        </p:nvGraphicFramePr>
        <p:xfrm>
          <a:off x="570925" y="1717100"/>
          <a:ext cx="8002150" cy="2560230"/>
        </p:xfrm>
        <a:graphic>
          <a:graphicData uri="http://schemas.openxmlformats.org/drawingml/2006/table">
            <a:tbl>
              <a:tblPr>
                <a:noFill/>
                <a:tableStyleId>{0D72B1BC-FEA1-4152-A26D-CFC13F327F77}</a:tableStyleId>
              </a:tblPr>
              <a:tblGrid>
                <a:gridCol w="1084500">
                  <a:extLst>
                    <a:ext uri="{9D8B030D-6E8A-4147-A177-3AD203B41FA5}">
                      <a16:colId xmlns:a16="http://schemas.microsoft.com/office/drawing/2014/main" val="20000"/>
                    </a:ext>
                  </a:extLst>
                </a:gridCol>
                <a:gridCol w="6917650">
                  <a:extLst>
                    <a:ext uri="{9D8B030D-6E8A-4147-A177-3AD203B41FA5}">
                      <a16:colId xmlns:a16="http://schemas.microsoft.com/office/drawing/2014/main" val="20001"/>
                    </a:ext>
                  </a:extLst>
                </a:gridCol>
              </a:tblGrid>
              <a:tr h="595475">
                <a:tc>
                  <a:txBody>
                    <a:bodyPr/>
                    <a:lstStyle/>
                    <a:p>
                      <a:pPr marL="0" lvl="0" indent="0" rtl="0">
                        <a:spcBef>
                          <a:spcPts val="0"/>
                        </a:spcBef>
                        <a:spcAft>
                          <a:spcPts val="0"/>
                        </a:spcAft>
                        <a:buNone/>
                      </a:pPr>
                      <a:r>
                        <a:rPr lang="en" sz="2200" b="1">
                          <a:highlight>
                            <a:srgbClr val="FFCD00"/>
                          </a:highlight>
                        </a:rPr>
                        <a:t>54%</a:t>
                      </a:r>
                      <a:endParaRPr sz="2200" b="1">
                        <a:highlight>
                          <a:srgbClr val="FFCD00"/>
                        </a:highlight>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lvl="0" indent="0" rtl="0">
                        <a:spcBef>
                          <a:spcPts val="0"/>
                        </a:spcBef>
                        <a:spcAft>
                          <a:spcPts val="0"/>
                        </a:spcAft>
                        <a:buNone/>
                      </a:pPr>
                      <a:r>
                        <a:rPr lang="en" sz="2200"/>
                        <a:t>Didn’t purchase a required textbook at least once in past 12 months</a:t>
                      </a:r>
                      <a:endParaRPr sz="2200"/>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rtl="0">
                        <a:spcBef>
                          <a:spcPts val="0"/>
                        </a:spcBef>
                        <a:spcAft>
                          <a:spcPts val="0"/>
                        </a:spcAft>
                        <a:buNone/>
                      </a:pPr>
                      <a:r>
                        <a:rPr lang="en" sz="2200" b="1">
                          <a:highlight>
                            <a:srgbClr val="FFCD00"/>
                          </a:highlight>
                        </a:rPr>
                        <a:t>27%</a:t>
                      </a:r>
                      <a:endParaRPr sz="2200" b="1">
                        <a:highlight>
                          <a:srgbClr val="FFCD00"/>
                        </a:highlight>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lvl="0" indent="0" rtl="0">
                        <a:spcBef>
                          <a:spcPts val="0"/>
                        </a:spcBef>
                        <a:spcAft>
                          <a:spcPts val="0"/>
                        </a:spcAft>
                        <a:buNone/>
                      </a:pPr>
                      <a:r>
                        <a:rPr lang="en" sz="2200"/>
                        <a:t>Took fewer courses b/c of cost of materials: rarely, sometimes, often or very often</a:t>
                      </a:r>
                      <a:endParaRPr sz="2200"/>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rtl="0">
                        <a:spcBef>
                          <a:spcPts val="0"/>
                        </a:spcBef>
                        <a:spcAft>
                          <a:spcPts val="0"/>
                        </a:spcAft>
                        <a:buNone/>
                      </a:pPr>
                      <a:r>
                        <a:rPr lang="en" sz="2200" b="1">
                          <a:highlight>
                            <a:srgbClr val="FFCD00"/>
                          </a:highlight>
                        </a:rPr>
                        <a:t>26%</a:t>
                      </a:r>
                      <a:endParaRPr sz="2200" b="1">
                        <a:highlight>
                          <a:srgbClr val="FFCD00"/>
                        </a:highlight>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lvl="0" indent="0" rtl="0">
                        <a:spcBef>
                          <a:spcPts val="0"/>
                        </a:spcBef>
                        <a:spcAft>
                          <a:spcPts val="0"/>
                        </a:spcAft>
                        <a:buNone/>
                      </a:pPr>
                      <a:r>
                        <a:rPr lang="en" sz="2200">
                          <a:solidFill>
                            <a:schemeClr val="dk1"/>
                          </a:solidFill>
                        </a:rPr>
                        <a:t>Didn’t take a particular course b/c of cost of materials: rarely, sometimes, often or very often</a:t>
                      </a:r>
                      <a:endParaRPr sz="2200"/>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61" name="Google Shape;161;p22"/>
          <p:cNvSpPr txBox="1"/>
          <p:nvPr/>
        </p:nvSpPr>
        <p:spPr>
          <a:xfrm>
            <a:off x="302900" y="4423300"/>
            <a:ext cx="8614500" cy="6162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100">
                <a:solidFill>
                  <a:schemeClr val="dk1"/>
                </a:solidFill>
              </a:rPr>
              <a:t>Jhangiani, R. S., &amp; Jhangiani, S. (2017). Investigating the Perceptions, Use, and Impact of Open Textbooks: A survey of Post-Secondary Students in British Columbia. </a:t>
            </a:r>
            <a:r>
              <a:rPr lang="en" sz="1100" i="1">
                <a:solidFill>
                  <a:schemeClr val="dk1"/>
                </a:solidFill>
              </a:rPr>
              <a:t>The International Review of Research in Open and Distributed Learning</a:t>
            </a:r>
            <a:r>
              <a:rPr lang="en" sz="1100">
                <a:solidFill>
                  <a:schemeClr val="dk1"/>
                </a:solidFill>
              </a:rPr>
              <a:t>, </a:t>
            </a:r>
            <a:r>
              <a:rPr lang="en" sz="1100" i="1">
                <a:solidFill>
                  <a:schemeClr val="dk1"/>
                </a:solidFill>
              </a:rPr>
              <a:t>18</a:t>
            </a:r>
            <a:r>
              <a:rPr lang="en" sz="1100">
                <a:solidFill>
                  <a:schemeClr val="dk1"/>
                </a:solidFill>
              </a:rPr>
              <a:t>(4). </a:t>
            </a:r>
            <a:r>
              <a:rPr lang="en" sz="1100" u="sng">
                <a:solidFill>
                  <a:schemeClr val="hlink"/>
                </a:solidFill>
                <a:hlinkClick r:id="rId3"/>
              </a:rPr>
              <a:t>http://www.irrodl.org/index.php/irrodl/article/view/3012</a:t>
            </a:r>
            <a:endParaRPr sz="1100" u="sng">
              <a:solidFill>
                <a:schemeClr val="hlink"/>
              </a:solidFill>
              <a:hlinkClick r:id="rId3"/>
            </a:endParaRPr>
          </a:p>
          <a:p>
            <a:pPr marL="0" lvl="0" indent="0" rtl="0">
              <a:spcBef>
                <a:spcPts val="0"/>
              </a:spcBef>
              <a:spcAft>
                <a:spcPts val="0"/>
              </a:spcAft>
              <a:buNone/>
            </a:pPr>
            <a:endParaRPr/>
          </a:p>
        </p:txBody>
      </p:sp>
      <p:sp>
        <p:nvSpPr>
          <p:cNvPr id="162" name="Google Shape;162;p22"/>
          <p:cNvSpPr/>
          <p:nvPr/>
        </p:nvSpPr>
        <p:spPr>
          <a:xfrm>
            <a:off x="894750" y="969452"/>
            <a:ext cx="272391" cy="256338"/>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ctrTitle" idx="4294967295"/>
          </p:nvPr>
        </p:nvSpPr>
        <p:spPr>
          <a:xfrm>
            <a:off x="1080225" y="3074800"/>
            <a:ext cx="72366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What </a:t>
            </a:r>
            <a:r>
              <a:rPr lang="en" sz="3600">
                <a:highlight>
                  <a:srgbClr val="76E3F7"/>
                </a:highlight>
              </a:rPr>
              <a:t>other issues </a:t>
            </a:r>
            <a:r>
              <a:rPr lang="en" sz="3600"/>
              <a:t>are there with course materials?</a:t>
            </a:r>
            <a:endParaRPr sz="3600"/>
          </a:p>
        </p:txBody>
      </p:sp>
      <p:cxnSp>
        <p:nvCxnSpPr>
          <p:cNvPr id="168" name="Google Shape;168;p23"/>
          <p:cNvCxnSpPr/>
          <p:nvPr/>
        </p:nvCxnSpPr>
        <p:spPr>
          <a:xfrm>
            <a:off x="-6025" y="1668728"/>
            <a:ext cx="9162000" cy="0"/>
          </a:xfrm>
          <a:prstGeom prst="straightConnector1">
            <a:avLst/>
          </a:prstGeom>
          <a:noFill/>
          <a:ln w="9525" cap="flat" cmpd="sng">
            <a:solidFill>
              <a:srgbClr val="CCCCCC"/>
            </a:solidFill>
            <a:prstDash val="solid"/>
            <a:round/>
            <a:headEnd type="none" w="med" len="med"/>
            <a:tailEnd type="none" w="med" len="med"/>
          </a:ln>
        </p:spPr>
      </p:cxnSp>
      <p:sp>
        <p:nvSpPr>
          <p:cNvPr id="169" name="Google Shape;169;p23"/>
          <p:cNvSpPr/>
          <p:nvPr/>
        </p:nvSpPr>
        <p:spPr>
          <a:xfrm>
            <a:off x="3596775" y="675244"/>
            <a:ext cx="2203500" cy="2203500"/>
          </a:xfrm>
          <a:prstGeom prst="ellipse">
            <a:avLst/>
          </a:prstGeom>
          <a:solidFill>
            <a:srgbClr val="76E3F7"/>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70" name="Google Shape;170;p23" title="icon of people coming up with an idea together"/>
          <p:cNvPicPr preferRelativeResize="0"/>
          <p:nvPr/>
        </p:nvPicPr>
        <p:blipFill>
          <a:blip r:embed="rId3">
            <a:alphaModFix/>
          </a:blip>
          <a:stretch>
            <a:fillRect/>
          </a:stretch>
        </p:blipFill>
        <p:spPr>
          <a:xfrm>
            <a:off x="3967825" y="1046300"/>
            <a:ext cx="1461400" cy="1461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ctrTitle" idx="4294967295"/>
          </p:nvPr>
        </p:nvSpPr>
        <p:spPr>
          <a:xfrm>
            <a:off x="1080225" y="3074800"/>
            <a:ext cx="72366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What about </a:t>
            </a:r>
            <a:r>
              <a:rPr lang="en" sz="3600">
                <a:highlight>
                  <a:srgbClr val="76E3F7"/>
                </a:highlight>
              </a:rPr>
              <a:t>digital books</a:t>
            </a:r>
            <a:r>
              <a:rPr lang="en" sz="3600"/>
              <a:t>?</a:t>
            </a:r>
            <a:endParaRPr sz="3600"/>
          </a:p>
        </p:txBody>
      </p:sp>
      <p:cxnSp>
        <p:nvCxnSpPr>
          <p:cNvPr id="176" name="Google Shape;176;p24"/>
          <p:cNvCxnSpPr/>
          <p:nvPr/>
        </p:nvCxnSpPr>
        <p:spPr>
          <a:xfrm>
            <a:off x="-6025" y="1668728"/>
            <a:ext cx="9162000" cy="0"/>
          </a:xfrm>
          <a:prstGeom prst="straightConnector1">
            <a:avLst/>
          </a:prstGeom>
          <a:noFill/>
          <a:ln w="9525" cap="flat" cmpd="sng">
            <a:solidFill>
              <a:srgbClr val="CCCCCC"/>
            </a:solidFill>
            <a:prstDash val="solid"/>
            <a:round/>
            <a:headEnd type="none" w="med" len="med"/>
            <a:tailEnd type="none" w="med" len="med"/>
          </a:ln>
        </p:spPr>
      </p:cxnSp>
      <p:sp>
        <p:nvSpPr>
          <p:cNvPr id="177" name="Google Shape;177;p24"/>
          <p:cNvSpPr/>
          <p:nvPr/>
        </p:nvSpPr>
        <p:spPr>
          <a:xfrm>
            <a:off x="3596775" y="675244"/>
            <a:ext cx="2203500" cy="2203500"/>
          </a:xfrm>
          <a:prstGeom prst="ellipse">
            <a:avLst/>
          </a:prstGeom>
          <a:solidFill>
            <a:srgbClr val="76E3F7"/>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78" name="Google Shape;178;p24" title="icon of a book on a computer screen"/>
          <p:cNvPicPr preferRelativeResize="0"/>
          <p:nvPr/>
        </p:nvPicPr>
        <p:blipFill>
          <a:blip r:embed="rId3">
            <a:alphaModFix/>
          </a:blip>
          <a:stretch>
            <a:fillRect/>
          </a:stretch>
        </p:blipFill>
        <p:spPr>
          <a:xfrm>
            <a:off x="3970200" y="1048675"/>
            <a:ext cx="1456650" cy="1456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idx="4294967295"/>
          </p:nvPr>
        </p:nvSpPr>
        <p:spPr>
          <a:xfrm>
            <a:off x="2837575" y="713075"/>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Print book price</a:t>
            </a:r>
            <a:endParaRPr/>
          </a:p>
        </p:txBody>
      </p:sp>
      <p:pic>
        <p:nvPicPr>
          <p:cNvPr id="184" name="Google Shape;184;p25" title="screen shot of cost of print economics textbook: $478,95"/>
          <p:cNvPicPr preferRelativeResize="0"/>
          <p:nvPr/>
        </p:nvPicPr>
        <p:blipFill>
          <a:blip r:embed="rId3">
            <a:alphaModFix/>
          </a:blip>
          <a:stretch>
            <a:fillRect/>
          </a:stretch>
        </p:blipFill>
        <p:spPr>
          <a:xfrm>
            <a:off x="441375" y="334850"/>
            <a:ext cx="8461850" cy="4150775"/>
          </a:xfrm>
          <a:prstGeom prst="rect">
            <a:avLst/>
          </a:prstGeom>
          <a:noFill/>
          <a:ln>
            <a:noFill/>
          </a:ln>
        </p:spPr>
      </p:pic>
      <p:sp>
        <p:nvSpPr>
          <p:cNvPr id="185" name="Google Shape;185;p25"/>
          <p:cNvSpPr txBox="1"/>
          <p:nvPr/>
        </p:nvSpPr>
        <p:spPr>
          <a:xfrm>
            <a:off x="3080700" y="4569300"/>
            <a:ext cx="2982600" cy="574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t>From </a:t>
            </a:r>
            <a:r>
              <a:rPr lang="en" sz="1200" u="sng">
                <a:solidFill>
                  <a:schemeClr val="hlink"/>
                </a:solidFill>
                <a:hlinkClick r:id="rId4"/>
              </a:rPr>
              <a:t>NelsonBrain.com</a:t>
            </a:r>
            <a:r>
              <a:rPr lang="en" sz="1200"/>
              <a:t>, Aug 2018</a:t>
            </a:r>
            <a:endParaRPr sz="1200"/>
          </a:p>
        </p:txBody>
      </p:sp>
      <p:sp>
        <p:nvSpPr>
          <p:cNvPr id="186" name="Google Shape;186;p25"/>
          <p:cNvSpPr/>
          <p:nvPr/>
        </p:nvSpPr>
        <p:spPr>
          <a:xfrm>
            <a:off x="6609450" y="1601025"/>
            <a:ext cx="2142600" cy="602100"/>
          </a:xfrm>
          <a:prstGeom prst="roundRect">
            <a:avLst>
              <a:gd name="adj" fmla="val 16667"/>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idx="4294967295"/>
          </p:nvPr>
        </p:nvSpPr>
        <p:spPr>
          <a:xfrm>
            <a:off x="2837575" y="713075"/>
            <a:ext cx="3878400" cy="43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Ebook price for 6 months</a:t>
            </a:r>
            <a:endParaRPr/>
          </a:p>
        </p:txBody>
      </p:sp>
      <p:sp>
        <p:nvSpPr>
          <p:cNvPr id="192" name="Google Shape;192;p26"/>
          <p:cNvSpPr txBox="1"/>
          <p:nvPr/>
        </p:nvSpPr>
        <p:spPr>
          <a:xfrm>
            <a:off x="3080700" y="4569300"/>
            <a:ext cx="2982600" cy="574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a:t>From </a:t>
            </a:r>
            <a:r>
              <a:rPr lang="en" sz="1200" u="sng">
                <a:solidFill>
                  <a:schemeClr val="hlink"/>
                </a:solidFill>
                <a:hlinkClick r:id="rId3"/>
              </a:rPr>
              <a:t>NelsonBrain.com</a:t>
            </a:r>
            <a:r>
              <a:rPr lang="en" sz="1200"/>
              <a:t>, Aug 2018</a:t>
            </a:r>
            <a:endParaRPr sz="1200"/>
          </a:p>
        </p:txBody>
      </p:sp>
      <p:pic>
        <p:nvPicPr>
          <p:cNvPr id="193" name="Google Shape;193;p26" title="screen shot of cost of digital economics textbook for 6 months only: $99.95"/>
          <p:cNvPicPr preferRelativeResize="0"/>
          <p:nvPr/>
        </p:nvPicPr>
        <p:blipFill>
          <a:blip r:embed="rId4">
            <a:alphaModFix/>
          </a:blip>
          <a:stretch>
            <a:fillRect/>
          </a:stretch>
        </p:blipFill>
        <p:spPr>
          <a:xfrm>
            <a:off x="463500" y="236850"/>
            <a:ext cx="8216998" cy="4332451"/>
          </a:xfrm>
          <a:prstGeom prst="rect">
            <a:avLst/>
          </a:prstGeom>
          <a:noFill/>
          <a:ln>
            <a:noFill/>
          </a:ln>
        </p:spPr>
      </p:pic>
      <p:sp>
        <p:nvSpPr>
          <p:cNvPr id="194" name="Google Shape;194;p26"/>
          <p:cNvSpPr/>
          <p:nvPr/>
        </p:nvSpPr>
        <p:spPr>
          <a:xfrm>
            <a:off x="6273375" y="816850"/>
            <a:ext cx="2142600" cy="602100"/>
          </a:xfrm>
          <a:prstGeom prst="roundRect">
            <a:avLst>
              <a:gd name="adj" fmla="val 16667"/>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5" name="Google Shape;195;p26"/>
          <p:cNvSpPr/>
          <p:nvPr/>
        </p:nvSpPr>
        <p:spPr>
          <a:xfrm>
            <a:off x="2837575" y="713075"/>
            <a:ext cx="1741500" cy="352200"/>
          </a:xfrm>
          <a:prstGeom prst="roundRect">
            <a:avLst>
              <a:gd name="adj" fmla="val 16667"/>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ctrTitle" idx="4294967295"/>
          </p:nvPr>
        </p:nvSpPr>
        <p:spPr>
          <a:xfrm>
            <a:off x="1080225" y="3074800"/>
            <a:ext cx="72366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What about “</a:t>
            </a:r>
            <a:r>
              <a:rPr lang="en" sz="3600">
                <a:highlight>
                  <a:srgbClr val="76E3F7"/>
                </a:highlight>
              </a:rPr>
              <a:t>inclusive access</a:t>
            </a:r>
            <a:r>
              <a:rPr lang="en" sz="3600"/>
              <a:t>”?</a:t>
            </a:r>
            <a:endParaRPr sz="3600"/>
          </a:p>
        </p:txBody>
      </p:sp>
      <p:cxnSp>
        <p:nvCxnSpPr>
          <p:cNvPr id="201" name="Google Shape;201;p27"/>
          <p:cNvCxnSpPr/>
          <p:nvPr/>
        </p:nvCxnSpPr>
        <p:spPr>
          <a:xfrm>
            <a:off x="-6025" y="1668728"/>
            <a:ext cx="9162000" cy="0"/>
          </a:xfrm>
          <a:prstGeom prst="straightConnector1">
            <a:avLst/>
          </a:prstGeom>
          <a:noFill/>
          <a:ln w="9525" cap="flat" cmpd="sng">
            <a:solidFill>
              <a:srgbClr val="CCCCCC"/>
            </a:solidFill>
            <a:prstDash val="solid"/>
            <a:round/>
            <a:headEnd type="none" w="med" len="med"/>
            <a:tailEnd type="none" w="med" len="med"/>
          </a:ln>
        </p:spPr>
      </p:cxnSp>
      <p:sp>
        <p:nvSpPr>
          <p:cNvPr id="202" name="Google Shape;202;p27"/>
          <p:cNvSpPr/>
          <p:nvPr/>
        </p:nvSpPr>
        <p:spPr>
          <a:xfrm>
            <a:off x="3596775" y="675244"/>
            <a:ext cx="2203500" cy="2203500"/>
          </a:xfrm>
          <a:prstGeom prst="ellipse">
            <a:avLst/>
          </a:prstGeom>
          <a:solidFill>
            <a:srgbClr val="76E3F7"/>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203" name="Google Shape;203;p27"/>
          <p:cNvPicPr preferRelativeResize="0"/>
          <p:nvPr/>
        </p:nvPicPr>
        <p:blipFill>
          <a:blip r:embed="rId3">
            <a:alphaModFix/>
          </a:blip>
          <a:stretch>
            <a:fillRect/>
          </a:stretch>
        </p:blipFill>
        <p:spPr>
          <a:xfrm>
            <a:off x="3973111" y="1051589"/>
            <a:ext cx="1450825" cy="1450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Opt-</a:t>
            </a:r>
            <a:r>
              <a:rPr lang="en" sz="3600">
                <a:highlight>
                  <a:srgbClr val="76E3F7"/>
                </a:highlight>
              </a:rPr>
              <a:t>out</a:t>
            </a:r>
            <a:endParaRPr sz="3600">
              <a:highlight>
                <a:srgbClr val="76E3F7"/>
              </a:highlight>
            </a:endParaRPr>
          </a:p>
        </p:txBody>
      </p:sp>
      <p:sp>
        <p:nvSpPr>
          <p:cNvPr id="209" name="Google Shape;209;p28"/>
          <p:cNvSpPr txBox="1">
            <a:spLocks noGrp="1"/>
          </p:cNvSpPr>
          <p:nvPr>
            <p:ph type="body" idx="1"/>
          </p:nvPr>
        </p:nvSpPr>
        <p:spPr>
          <a:xfrm>
            <a:off x="1381250" y="1616475"/>
            <a:ext cx="7467900" cy="3112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200"/>
              <a:t>“The access is complimentary through the add/drop date, but you will see a charge on your tuition account. …. </a:t>
            </a:r>
            <a:br>
              <a:rPr lang="en" sz="2200"/>
            </a:br>
            <a:br>
              <a:rPr lang="en" sz="2200"/>
            </a:br>
            <a:r>
              <a:rPr lang="en" sz="2200"/>
              <a:t>You will be required to pay the course material cost as part of your tuition payment, but if you chose to opt-out of the Inclusive Access course material offering you will be refunded that charge.”</a:t>
            </a:r>
            <a:br>
              <a:rPr lang="en" sz="2200"/>
            </a:br>
            <a:endParaRPr sz="2200"/>
          </a:p>
          <a:p>
            <a:pPr marL="0" lvl="0" indent="0">
              <a:spcBef>
                <a:spcPts val="600"/>
              </a:spcBef>
              <a:spcAft>
                <a:spcPts val="0"/>
              </a:spcAft>
              <a:buNone/>
            </a:pPr>
            <a:r>
              <a:rPr lang="en" sz="2200"/>
              <a:t>-- From </a:t>
            </a:r>
            <a:r>
              <a:rPr lang="en" sz="2200" u="sng">
                <a:solidFill>
                  <a:schemeClr val="hlink"/>
                </a:solidFill>
                <a:hlinkClick r:id="rId3"/>
              </a:rPr>
              <a:t>University of Utah bookstore inclusive access page </a:t>
            </a:r>
            <a:endParaRPr sz="2200"/>
          </a:p>
        </p:txBody>
      </p:sp>
      <p:sp>
        <p:nvSpPr>
          <p:cNvPr id="210" name="Google Shape;210;p28"/>
          <p:cNvSpPr/>
          <p:nvPr/>
        </p:nvSpPr>
        <p:spPr>
          <a:xfrm>
            <a:off x="894750" y="969452"/>
            <a:ext cx="272391" cy="256338"/>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a:spLocks noGrp="1"/>
          </p:cNvSpPr>
          <p:nvPr>
            <p:ph type="subTitle" idx="1"/>
          </p:nvPr>
        </p:nvSpPr>
        <p:spPr>
          <a:xfrm>
            <a:off x="1978475" y="2855248"/>
            <a:ext cx="5591400" cy="78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dirty="0"/>
              <a:t>Open Educational Resources: What?</a:t>
            </a:r>
            <a:endParaRPr sz="3000" dirty="0"/>
          </a:p>
        </p:txBody>
      </p:sp>
      <p:sp>
        <p:nvSpPr>
          <p:cNvPr id="216" name="Google Shape;216;p29"/>
          <p:cNvSpPr txBox="1">
            <a:spLocks noGrp="1"/>
          </p:cNvSpPr>
          <p:nvPr>
            <p:ph type="ctrTitle"/>
          </p:nvPr>
        </p:nvSpPr>
        <p:spPr>
          <a:xfrm>
            <a:off x="1978475" y="1695450"/>
            <a:ext cx="4005600" cy="1159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The solution</a:t>
            </a:r>
            <a:endParaRPr/>
          </a:p>
        </p:txBody>
      </p:sp>
      <p:sp>
        <p:nvSpPr>
          <p:cNvPr id="217" name="Google Shape;217;p29"/>
          <p:cNvSpPr/>
          <p:nvPr/>
        </p:nvSpPr>
        <p:spPr>
          <a:xfrm>
            <a:off x="1219601" y="2390950"/>
            <a:ext cx="369393" cy="361588"/>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body" idx="1"/>
          </p:nvPr>
        </p:nvSpPr>
        <p:spPr>
          <a:xfrm>
            <a:off x="449840" y="619457"/>
            <a:ext cx="8223300" cy="2664300"/>
          </a:xfrm>
          <a:prstGeom prst="rect">
            <a:avLst/>
          </a:prstGeom>
        </p:spPr>
        <p:txBody>
          <a:bodyPr spcFirstLastPara="1" wrap="square" lIns="91425" tIns="91425" rIns="91425" bIns="91425" anchor="b" anchorCtr="0">
            <a:noAutofit/>
          </a:bodyPr>
          <a:lstStyle/>
          <a:p>
            <a:pPr marL="0" lvl="0" indent="0" algn="l">
              <a:spcBef>
                <a:spcPts val="600"/>
              </a:spcBef>
              <a:spcAft>
                <a:spcPts val="0"/>
              </a:spcAft>
              <a:buNone/>
            </a:pPr>
            <a:r>
              <a:rPr lang="en" sz="2800" b="1" i="0" u="sng" dirty="0">
                <a:solidFill>
                  <a:schemeClr val="hlink"/>
                </a:solidFill>
                <a:latin typeface="Quattrocento Sans"/>
                <a:ea typeface="Quattrocento Sans"/>
                <a:cs typeface="Quattrocento Sans"/>
                <a:sym typeface="Quattrocento Sans"/>
                <a:hlinkClick r:id="rId3"/>
              </a:rPr>
              <a:t>UNESCO definition</a:t>
            </a:r>
            <a:r>
              <a:rPr lang="en" sz="2800" b="1" i="0" dirty="0">
                <a:latin typeface="Quattrocento Sans"/>
                <a:ea typeface="Quattrocento Sans"/>
                <a:cs typeface="Quattrocento Sans"/>
                <a:sym typeface="Quattrocento Sans"/>
              </a:rPr>
              <a:t> of OER: </a:t>
            </a:r>
            <a:br>
              <a:rPr lang="en" i="0" dirty="0">
                <a:latin typeface="Quattrocento Sans"/>
                <a:ea typeface="Quattrocento Sans"/>
                <a:cs typeface="Quattrocento Sans"/>
                <a:sym typeface="Quattrocento Sans"/>
              </a:rPr>
            </a:br>
            <a:r>
              <a:rPr lang="en" sz="2800" i="0" dirty="0">
                <a:latin typeface="Quattrocento Sans"/>
                <a:ea typeface="Quattrocento Sans"/>
                <a:cs typeface="Quattrocento Sans"/>
                <a:sym typeface="Quattrocento Sans"/>
              </a:rPr>
              <a:t>“</a:t>
            </a:r>
            <a:r>
              <a:rPr lang="en" sz="2800" i="0" dirty="0">
                <a:solidFill>
                  <a:schemeClr val="dk1"/>
                </a:solidFill>
                <a:latin typeface="Quattrocento Sans"/>
                <a:ea typeface="Quattrocento Sans"/>
                <a:cs typeface="Quattrocento Sans"/>
                <a:sym typeface="Quattrocento Sans"/>
              </a:rPr>
              <a:t>any type of educational materials that are in the public domain or introduced with an open license. The nature of these open materials means that anyone can legally and freely copy, use, adapt and re-share them.”</a:t>
            </a:r>
            <a:endParaRPr sz="2800" i="0" dirty="0">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3"/>
          <p:cNvSpPr txBox="1">
            <a:spLocks noGrp="1"/>
          </p:cNvSpPr>
          <p:nvPr>
            <p:ph type="ctrTitle"/>
          </p:nvPr>
        </p:nvSpPr>
        <p:spPr>
          <a:xfrm>
            <a:off x="1978475" y="1695450"/>
            <a:ext cx="4005600" cy="1159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Slides available:</a:t>
            </a:r>
            <a:endParaRPr/>
          </a:p>
        </p:txBody>
      </p:sp>
      <p:sp>
        <p:nvSpPr>
          <p:cNvPr id="78" name="Google Shape;78;p13"/>
          <p:cNvSpPr txBox="1">
            <a:spLocks noGrp="1"/>
          </p:cNvSpPr>
          <p:nvPr>
            <p:ph type="subTitle" idx="1"/>
          </p:nvPr>
        </p:nvSpPr>
        <p:spPr>
          <a:xfrm>
            <a:off x="1978475" y="2855250"/>
            <a:ext cx="6456900" cy="78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a:t>https://is.gd/oer_suds_2018</a:t>
            </a:r>
            <a:endParaRPr sz="3000"/>
          </a:p>
        </p:txBody>
      </p:sp>
      <p:grpSp>
        <p:nvGrpSpPr>
          <p:cNvPr id="79" name="Google Shape;79;p13"/>
          <p:cNvGrpSpPr/>
          <p:nvPr/>
        </p:nvGrpSpPr>
        <p:grpSpPr>
          <a:xfrm>
            <a:off x="1245078" y="2370096"/>
            <a:ext cx="322685" cy="356448"/>
            <a:chOff x="2594050" y="1631825"/>
            <a:chExt cx="439625" cy="439625"/>
          </a:xfrm>
        </p:grpSpPr>
        <p:sp>
          <p:nvSpPr>
            <p:cNvPr id="80" name="Google Shape;80;p13"/>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Google Shape;81;p13"/>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Google Shape;82;p13"/>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Google Shape;83;p13"/>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txBox="1">
            <a:spLocks noGrp="1"/>
          </p:cNvSpPr>
          <p:nvPr>
            <p:ph type="title"/>
          </p:nvPr>
        </p:nvSpPr>
        <p:spPr>
          <a:xfrm>
            <a:off x="1381250" y="937125"/>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David Wiley, 5 R’s</a:t>
            </a:r>
            <a:endParaRPr sz="3000"/>
          </a:p>
        </p:txBody>
      </p:sp>
      <p:sp>
        <p:nvSpPr>
          <p:cNvPr id="228" name="Google Shape;228;p31" title="5 text boxes: Reuse, Revise, Remix, Retain, Redistribute"/>
          <p:cNvSpPr/>
          <p:nvPr/>
        </p:nvSpPr>
        <p:spPr>
          <a:xfrm>
            <a:off x="803350" y="1816688"/>
            <a:ext cx="1940400" cy="1031700"/>
          </a:xfrm>
          <a:prstGeom prst="roundRect">
            <a:avLst>
              <a:gd name="adj" fmla="val 16667"/>
            </a:avLst>
          </a:prstGeom>
          <a:solidFill>
            <a:srgbClr val="76E3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57150" lvl="0" indent="0" algn="ctr">
              <a:spcBef>
                <a:spcPts val="0"/>
              </a:spcBef>
              <a:spcAft>
                <a:spcPts val="0"/>
              </a:spcAft>
              <a:buNone/>
            </a:pPr>
            <a:r>
              <a:rPr lang="en" sz="3000"/>
              <a:t>Reuse</a:t>
            </a:r>
            <a:endParaRPr sz="3000"/>
          </a:p>
        </p:txBody>
      </p:sp>
      <p:sp>
        <p:nvSpPr>
          <p:cNvPr id="229" name="Google Shape;229;p31"/>
          <p:cNvSpPr/>
          <p:nvPr/>
        </p:nvSpPr>
        <p:spPr>
          <a:xfrm>
            <a:off x="2032325" y="3292375"/>
            <a:ext cx="1940400" cy="1031700"/>
          </a:xfrm>
          <a:prstGeom prst="roundRect">
            <a:avLst>
              <a:gd name="adj" fmla="val 16667"/>
            </a:avLst>
          </a:prstGeom>
          <a:solidFill>
            <a:srgbClr val="76E3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57150" lvl="0" indent="0" algn="ctr" rtl="0">
              <a:spcBef>
                <a:spcPts val="0"/>
              </a:spcBef>
              <a:spcAft>
                <a:spcPts val="0"/>
              </a:spcAft>
              <a:buNone/>
            </a:pPr>
            <a:r>
              <a:rPr lang="en" sz="3000">
                <a:solidFill>
                  <a:schemeClr val="dk1"/>
                </a:solidFill>
              </a:rPr>
              <a:t>Retain</a:t>
            </a:r>
            <a:endParaRPr sz="3000">
              <a:solidFill>
                <a:schemeClr val="dk1"/>
              </a:solidFill>
            </a:endParaRPr>
          </a:p>
        </p:txBody>
      </p:sp>
      <p:sp>
        <p:nvSpPr>
          <p:cNvPr id="230" name="Google Shape;230;p31"/>
          <p:cNvSpPr/>
          <p:nvPr/>
        </p:nvSpPr>
        <p:spPr>
          <a:xfrm>
            <a:off x="4969750" y="3292375"/>
            <a:ext cx="2430000" cy="1031700"/>
          </a:xfrm>
          <a:prstGeom prst="roundRect">
            <a:avLst>
              <a:gd name="adj" fmla="val 16667"/>
            </a:avLst>
          </a:prstGeom>
          <a:solidFill>
            <a:srgbClr val="76E3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57150" lvl="0" indent="0" algn="ctr" rtl="0">
              <a:spcBef>
                <a:spcPts val="0"/>
              </a:spcBef>
              <a:spcAft>
                <a:spcPts val="0"/>
              </a:spcAft>
              <a:buNone/>
            </a:pPr>
            <a:r>
              <a:rPr lang="en" sz="3000"/>
              <a:t>Redistribute</a:t>
            </a:r>
            <a:endParaRPr sz="3000"/>
          </a:p>
        </p:txBody>
      </p:sp>
      <p:sp>
        <p:nvSpPr>
          <p:cNvPr id="231" name="Google Shape;231;p31"/>
          <p:cNvSpPr/>
          <p:nvPr/>
        </p:nvSpPr>
        <p:spPr>
          <a:xfrm>
            <a:off x="6116550" y="1816700"/>
            <a:ext cx="1940400" cy="1031700"/>
          </a:xfrm>
          <a:prstGeom prst="roundRect">
            <a:avLst>
              <a:gd name="adj" fmla="val 16667"/>
            </a:avLst>
          </a:prstGeom>
          <a:solidFill>
            <a:srgbClr val="76E3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57150" lvl="0" indent="0" algn="ctr" rtl="0">
              <a:spcBef>
                <a:spcPts val="0"/>
              </a:spcBef>
              <a:spcAft>
                <a:spcPts val="0"/>
              </a:spcAft>
              <a:buNone/>
            </a:pPr>
            <a:r>
              <a:rPr lang="en" sz="3000"/>
              <a:t>Remix</a:t>
            </a:r>
            <a:endParaRPr sz="3000"/>
          </a:p>
        </p:txBody>
      </p:sp>
      <p:sp>
        <p:nvSpPr>
          <p:cNvPr id="232" name="Google Shape;232;p31"/>
          <p:cNvSpPr/>
          <p:nvPr/>
        </p:nvSpPr>
        <p:spPr>
          <a:xfrm>
            <a:off x="3536150" y="1816688"/>
            <a:ext cx="1940400" cy="1031700"/>
          </a:xfrm>
          <a:prstGeom prst="roundRect">
            <a:avLst>
              <a:gd name="adj" fmla="val 16667"/>
            </a:avLst>
          </a:prstGeom>
          <a:solidFill>
            <a:srgbClr val="76E3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57150" lvl="0" indent="0" algn="ctr" rtl="0">
              <a:spcBef>
                <a:spcPts val="0"/>
              </a:spcBef>
              <a:spcAft>
                <a:spcPts val="0"/>
              </a:spcAft>
              <a:buNone/>
            </a:pPr>
            <a:r>
              <a:rPr lang="en" sz="3000"/>
              <a:t>Revise</a:t>
            </a:r>
            <a:endParaRPr sz="3000"/>
          </a:p>
        </p:txBody>
      </p:sp>
      <p:sp>
        <p:nvSpPr>
          <p:cNvPr id="233" name="Google Shape;233;p31"/>
          <p:cNvSpPr txBox="1"/>
          <p:nvPr/>
        </p:nvSpPr>
        <p:spPr>
          <a:xfrm>
            <a:off x="2992950" y="4567850"/>
            <a:ext cx="3158100" cy="343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t>From Wiley’s </a:t>
            </a:r>
            <a:r>
              <a:rPr lang="en" sz="1200" u="sng">
                <a:solidFill>
                  <a:schemeClr val="hlink"/>
                </a:solidFill>
                <a:hlinkClick r:id="rId3"/>
              </a:rPr>
              <a:t>open content definition</a:t>
            </a:r>
            <a:endParaRPr sz="1200"/>
          </a:p>
        </p:txBody>
      </p:sp>
      <p:sp>
        <p:nvSpPr>
          <p:cNvPr id="234" name="Google Shape;234;p31"/>
          <p:cNvSpPr/>
          <p:nvPr/>
        </p:nvSpPr>
        <p:spPr>
          <a:xfrm>
            <a:off x="867175" y="985135"/>
            <a:ext cx="297250" cy="291915"/>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a:spLocks noGrp="1"/>
          </p:cNvSpPr>
          <p:nvPr>
            <p:ph type="title" idx="4294967295"/>
          </p:nvPr>
        </p:nvSpPr>
        <p:spPr>
          <a:xfrm>
            <a:off x="2547525" y="682950"/>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Creative Commons licenses</a:t>
            </a:r>
            <a:endParaRPr/>
          </a:p>
        </p:txBody>
      </p:sp>
      <p:pic>
        <p:nvPicPr>
          <p:cNvPr id="240" name="Google Shape;240;p32" title="table showing the various Creative Commons licenses and what they allow"/>
          <p:cNvPicPr preferRelativeResize="0"/>
          <p:nvPr/>
        </p:nvPicPr>
        <p:blipFill rotWithShape="1">
          <a:blip r:embed="rId3">
            <a:alphaModFix/>
          </a:blip>
          <a:srcRect t="-1960" b="5406"/>
          <a:stretch/>
        </p:blipFill>
        <p:spPr>
          <a:xfrm>
            <a:off x="1079425" y="0"/>
            <a:ext cx="7185073" cy="4576901"/>
          </a:xfrm>
          <a:prstGeom prst="rect">
            <a:avLst/>
          </a:prstGeom>
          <a:noFill/>
          <a:ln>
            <a:noFill/>
          </a:ln>
        </p:spPr>
      </p:pic>
      <p:sp>
        <p:nvSpPr>
          <p:cNvPr id="241" name="Google Shape;241;p32"/>
          <p:cNvSpPr txBox="1"/>
          <p:nvPr/>
        </p:nvSpPr>
        <p:spPr>
          <a:xfrm>
            <a:off x="2050925" y="4650875"/>
            <a:ext cx="4680000" cy="29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u="sng">
                <a:solidFill>
                  <a:schemeClr val="hlink"/>
                </a:solidFill>
                <a:hlinkClick r:id="rId4"/>
              </a:rPr>
              <a:t>How to Attribute CC photos</a:t>
            </a:r>
            <a:r>
              <a:rPr lang="en" sz="1200"/>
              <a:t>, by fotor.com, licensed</a:t>
            </a:r>
            <a:r>
              <a:rPr lang="en" sz="1200" u="sng">
                <a:solidFill>
                  <a:schemeClr val="hlink"/>
                </a:solidFill>
                <a:hlinkClick r:id="rId5"/>
              </a:rPr>
              <a:t> CC BY-SA 3.0</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3"/>
          <p:cNvSpPr txBox="1">
            <a:spLocks noGrp="1"/>
          </p:cNvSpPr>
          <p:nvPr>
            <p:ph type="ctrTitle"/>
          </p:nvPr>
        </p:nvSpPr>
        <p:spPr>
          <a:xfrm>
            <a:off x="1978475" y="1695450"/>
            <a:ext cx="40056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OER: </a:t>
            </a:r>
            <a:r>
              <a:rPr lang="en">
                <a:highlight>
                  <a:srgbClr val="76E3F7"/>
                </a:highlight>
              </a:rPr>
              <a:t>Why?</a:t>
            </a:r>
            <a:endParaRPr>
              <a:highlight>
                <a:srgbClr val="76E3F7"/>
              </a:highlight>
            </a:endParaRPr>
          </a:p>
        </p:txBody>
      </p:sp>
      <p:sp>
        <p:nvSpPr>
          <p:cNvPr id="247" name="Google Shape;247;p33"/>
          <p:cNvSpPr txBox="1"/>
          <p:nvPr/>
        </p:nvSpPr>
        <p:spPr>
          <a:xfrm>
            <a:off x="1218300" y="2160150"/>
            <a:ext cx="382200" cy="695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4000" b="1">
                <a:latin typeface="Quattrocento Sans"/>
                <a:ea typeface="Quattrocento Sans"/>
                <a:cs typeface="Quattrocento Sans"/>
                <a:sym typeface="Quattrocento Sans"/>
              </a:rPr>
              <a:t>?</a:t>
            </a:r>
            <a:endParaRPr sz="4000" b="1">
              <a:latin typeface="Quattrocento Sans"/>
              <a:ea typeface="Quattrocento Sans"/>
              <a:cs typeface="Quattrocento Sans"/>
              <a:sym typeface="Quattrocent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Equity</a:t>
            </a:r>
            <a:endParaRPr/>
          </a:p>
        </p:txBody>
      </p:sp>
      <p:sp>
        <p:nvSpPr>
          <p:cNvPr id="253" name="Google Shape;253;p34"/>
          <p:cNvSpPr txBox="1">
            <a:spLocks noGrp="1"/>
          </p:cNvSpPr>
          <p:nvPr>
            <p:ph type="body" idx="1"/>
          </p:nvPr>
        </p:nvSpPr>
        <p:spPr>
          <a:xfrm>
            <a:off x="882350" y="1616475"/>
            <a:ext cx="4830600" cy="3112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dirty="0"/>
              <a:t>Improving access to education:</a:t>
            </a:r>
            <a:endParaRPr sz="2400" dirty="0"/>
          </a:p>
          <a:p>
            <a:pPr marL="457200" lvl="0" indent="-381000" rtl="0">
              <a:spcBef>
                <a:spcPts val="600"/>
              </a:spcBef>
              <a:spcAft>
                <a:spcPts val="0"/>
              </a:spcAft>
              <a:buClr>
                <a:srgbClr val="FFCD00"/>
              </a:buClr>
              <a:buSzPts val="2400"/>
              <a:buChar char="◉"/>
            </a:pPr>
            <a:r>
              <a:rPr lang="en" sz="2400" dirty="0"/>
              <a:t>Financially</a:t>
            </a:r>
            <a:endParaRPr sz="2400" dirty="0"/>
          </a:p>
          <a:p>
            <a:pPr marL="457200" lvl="0" indent="-381000" rtl="0">
              <a:spcBef>
                <a:spcPts val="0"/>
              </a:spcBef>
              <a:spcAft>
                <a:spcPts val="0"/>
              </a:spcAft>
              <a:buClr>
                <a:srgbClr val="FFCD00"/>
              </a:buClr>
              <a:buSzPts val="2400"/>
              <a:buChar char="◉"/>
            </a:pPr>
            <a:r>
              <a:rPr lang="en" sz="2400" dirty="0"/>
              <a:t>Ability to access resources needed</a:t>
            </a:r>
            <a:endParaRPr sz="2400" dirty="0"/>
          </a:p>
          <a:p>
            <a:pPr marL="457200" lvl="0" indent="-381000" rtl="0">
              <a:spcBef>
                <a:spcPts val="0"/>
              </a:spcBef>
              <a:spcAft>
                <a:spcPts val="0"/>
              </a:spcAft>
              <a:buClr>
                <a:srgbClr val="FFCD00"/>
              </a:buClr>
              <a:buSzPts val="2400"/>
              <a:buChar char="◉"/>
            </a:pPr>
            <a:r>
              <a:rPr lang="en" sz="2400" dirty="0"/>
              <a:t>Accessibility of resources to people with disabilities</a:t>
            </a:r>
            <a:endParaRPr sz="2400" dirty="0"/>
          </a:p>
          <a:p>
            <a:pPr marL="914400" lvl="1" indent="-381000">
              <a:spcBef>
                <a:spcPts val="0"/>
              </a:spcBef>
              <a:spcAft>
                <a:spcPts val="0"/>
              </a:spcAft>
              <a:buClr>
                <a:srgbClr val="76E3F7"/>
              </a:buClr>
              <a:buSzPts val="2400"/>
              <a:buChar char="○"/>
            </a:pPr>
            <a:r>
              <a:rPr lang="en" dirty="0"/>
              <a:t>E.g., </a:t>
            </a:r>
            <a:r>
              <a:rPr lang="en" u="sng" dirty="0">
                <a:solidFill>
                  <a:schemeClr val="hlink"/>
                </a:solidFill>
                <a:hlinkClick r:id="rId3"/>
              </a:rPr>
              <a:t>OER accessibility toolkit</a:t>
            </a:r>
            <a:endParaRPr sz="2400" dirty="0"/>
          </a:p>
        </p:txBody>
      </p:sp>
      <p:pic>
        <p:nvPicPr>
          <p:cNvPr id="254" name="Google Shape;254;p34"/>
          <p:cNvPicPr preferRelativeResize="0"/>
          <p:nvPr/>
        </p:nvPicPr>
        <p:blipFill>
          <a:blip r:embed="rId4">
            <a:alphaModFix/>
          </a:blip>
          <a:stretch>
            <a:fillRect/>
          </a:stretch>
        </p:blipFill>
        <p:spPr>
          <a:xfrm>
            <a:off x="6224575" y="2374525"/>
            <a:ext cx="2025500" cy="2025500"/>
          </a:xfrm>
          <a:prstGeom prst="rect">
            <a:avLst/>
          </a:prstGeom>
          <a:noFill/>
          <a:ln>
            <a:noFill/>
          </a:ln>
        </p:spPr>
      </p:pic>
      <p:sp>
        <p:nvSpPr>
          <p:cNvPr id="255" name="Google Shape;255;p34"/>
          <p:cNvSpPr/>
          <p:nvPr/>
        </p:nvSpPr>
        <p:spPr>
          <a:xfrm>
            <a:off x="6292350" y="2067825"/>
            <a:ext cx="440100" cy="435600"/>
          </a:xfrm>
          <a:prstGeom prst="ellipse">
            <a:avLst/>
          </a:prstGeom>
          <a:solidFill>
            <a:srgbClr val="76E3F7"/>
          </a:solidFill>
          <a:ln w="9525" cap="flat" cmpd="sng">
            <a:solidFill>
              <a:srgbClr val="76E3F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56" name="Google Shape;256;p34"/>
          <p:cNvCxnSpPr>
            <a:endCxn id="255" idx="0"/>
          </p:cNvCxnSpPr>
          <p:nvPr/>
        </p:nvCxnSpPr>
        <p:spPr>
          <a:xfrm flipH="1">
            <a:off x="6512400" y="897825"/>
            <a:ext cx="11700" cy="1170000"/>
          </a:xfrm>
          <a:prstGeom prst="straightConnector1">
            <a:avLst/>
          </a:prstGeom>
          <a:noFill/>
          <a:ln w="76200" cap="flat" cmpd="sng">
            <a:solidFill>
              <a:srgbClr val="FFCD00"/>
            </a:solidFill>
            <a:prstDash val="solid"/>
            <a:round/>
            <a:headEnd type="none" w="med" len="med"/>
            <a:tailEnd type="stealth" w="med" len="med"/>
          </a:ln>
        </p:spPr>
      </p:cxnSp>
      <p:sp>
        <p:nvSpPr>
          <p:cNvPr id="257" name="Google Shape;257;p34"/>
          <p:cNvSpPr txBox="1"/>
          <p:nvPr/>
        </p:nvSpPr>
        <p:spPr>
          <a:xfrm>
            <a:off x="859675" y="898850"/>
            <a:ext cx="279900" cy="435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500" b="1">
                <a:solidFill>
                  <a:schemeClr val="dk1"/>
                </a:solidFill>
                <a:latin typeface="Quattrocento Sans"/>
                <a:ea typeface="Quattrocento Sans"/>
                <a:cs typeface="Quattrocento Sans"/>
                <a:sym typeface="Quattrocento Sans"/>
              </a:rPr>
              <a:t>?</a:t>
            </a:r>
            <a:endParaRPr sz="25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Customizability</a:t>
            </a:r>
            <a:endParaRPr/>
          </a:p>
        </p:txBody>
      </p:sp>
      <p:sp>
        <p:nvSpPr>
          <p:cNvPr id="263" name="Google Shape;263;p35"/>
          <p:cNvSpPr txBox="1">
            <a:spLocks noGrp="1"/>
          </p:cNvSpPr>
          <p:nvPr>
            <p:ph type="body" idx="1"/>
          </p:nvPr>
        </p:nvSpPr>
        <p:spPr>
          <a:xfrm>
            <a:off x="1381250" y="1616475"/>
            <a:ext cx="4033800" cy="3112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endParaRPr>
              <a:highlight>
                <a:srgbClr val="76E3F7"/>
              </a:highlight>
            </a:endParaRPr>
          </a:p>
          <a:p>
            <a:pPr marL="0" lvl="0" indent="0">
              <a:spcBef>
                <a:spcPts val="600"/>
              </a:spcBef>
              <a:spcAft>
                <a:spcPts val="0"/>
              </a:spcAft>
              <a:buNone/>
            </a:pPr>
            <a:r>
              <a:rPr lang="en"/>
              <a:t>Ability for </a:t>
            </a:r>
            <a:r>
              <a:rPr lang="en" b="1"/>
              <a:t>faculty, staff  and </a:t>
            </a:r>
            <a:r>
              <a:rPr lang="en" b="1">
                <a:highlight>
                  <a:srgbClr val="76E3F7"/>
                </a:highlight>
              </a:rPr>
              <a:t>students</a:t>
            </a:r>
            <a:r>
              <a:rPr lang="en"/>
              <a:t> to alter the materials</a:t>
            </a:r>
            <a:endParaRPr/>
          </a:p>
        </p:txBody>
      </p:sp>
      <p:pic>
        <p:nvPicPr>
          <p:cNvPr id="264" name="Google Shape;264;p35"/>
          <p:cNvPicPr preferRelativeResize="0"/>
          <p:nvPr/>
        </p:nvPicPr>
        <p:blipFill>
          <a:blip r:embed="rId3">
            <a:alphaModFix/>
          </a:blip>
          <a:stretch>
            <a:fillRect/>
          </a:stretch>
        </p:blipFill>
        <p:spPr>
          <a:xfrm>
            <a:off x="5415050" y="1169125"/>
            <a:ext cx="3424151" cy="3424150"/>
          </a:xfrm>
          <a:prstGeom prst="rect">
            <a:avLst/>
          </a:prstGeom>
          <a:noFill/>
          <a:ln>
            <a:noFill/>
          </a:ln>
        </p:spPr>
      </p:pic>
      <p:sp>
        <p:nvSpPr>
          <p:cNvPr id="265" name="Google Shape;265;p35"/>
          <p:cNvSpPr txBox="1"/>
          <p:nvPr/>
        </p:nvSpPr>
        <p:spPr>
          <a:xfrm>
            <a:off x="859675" y="898850"/>
            <a:ext cx="279900" cy="435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500" b="1">
                <a:solidFill>
                  <a:schemeClr val="dk1"/>
                </a:solidFill>
                <a:latin typeface="Quattrocento Sans"/>
                <a:ea typeface="Quattrocento Sans"/>
                <a:cs typeface="Quattrocento Sans"/>
                <a:sym typeface="Quattrocento Sans"/>
              </a:rPr>
              <a:t>?</a:t>
            </a:r>
            <a:endParaRPr sz="25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title"/>
          </p:nvPr>
        </p:nvSpPr>
        <p:spPr>
          <a:xfrm>
            <a:off x="1381250" y="937125"/>
            <a:ext cx="3878400" cy="43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000">
                <a:highlight>
                  <a:srgbClr val="76E3F7"/>
                </a:highlight>
              </a:rPr>
              <a:t>PHYS 100 </a:t>
            </a:r>
            <a:r>
              <a:rPr lang="en" sz="3000"/>
              <a:t>at UBC</a:t>
            </a:r>
            <a:endParaRPr sz="3000"/>
          </a:p>
        </p:txBody>
      </p:sp>
      <p:graphicFrame>
        <p:nvGraphicFramePr>
          <p:cNvPr id="271" name="Google Shape;271;p36"/>
          <p:cNvGraphicFramePr/>
          <p:nvPr/>
        </p:nvGraphicFramePr>
        <p:xfrm>
          <a:off x="570925" y="1717100"/>
          <a:ext cx="8002150" cy="2560230"/>
        </p:xfrm>
        <a:graphic>
          <a:graphicData uri="http://schemas.openxmlformats.org/drawingml/2006/table">
            <a:tbl>
              <a:tblPr>
                <a:noFill/>
                <a:tableStyleId>{0D72B1BC-FEA1-4152-A26D-CFC13F327F77}</a:tableStyleId>
              </a:tblPr>
              <a:tblGrid>
                <a:gridCol w="1084500">
                  <a:extLst>
                    <a:ext uri="{9D8B030D-6E8A-4147-A177-3AD203B41FA5}">
                      <a16:colId xmlns:a16="http://schemas.microsoft.com/office/drawing/2014/main" val="20000"/>
                    </a:ext>
                  </a:extLst>
                </a:gridCol>
                <a:gridCol w="6917650">
                  <a:extLst>
                    <a:ext uri="{9D8B030D-6E8A-4147-A177-3AD203B41FA5}">
                      <a16:colId xmlns:a16="http://schemas.microsoft.com/office/drawing/2014/main" val="20001"/>
                    </a:ext>
                  </a:extLst>
                </a:gridCol>
              </a:tblGrid>
              <a:tr h="595475">
                <a:tc>
                  <a:txBody>
                    <a:bodyPr/>
                    <a:lstStyle/>
                    <a:p>
                      <a:pPr marL="0" lvl="0" indent="0" rtl="0">
                        <a:spcBef>
                          <a:spcPts val="0"/>
                        </a:spcBef>
                        <a:spcAft>
                          <a:spcPts val="0"/>
                        </a:spcAft>
                        <a:buNone/>
                      </a:pPr>
                      <a:r>
                        <a:rPr lang="en" sz="2200" b="1">
                          <a:highlight>
                            <a:srgbClr val="FFCD00"/>
                          </a:highlight>
                        </a:rPr>
                        <a:t>94%</a:t>
                      </a:r>
                      <a:endParaRPr sz="2200" b="1">
                        <a:highlight>
                          <a:srgbClr val="FFCD00"/>
                        </a:highlight>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lvl="0" indent="0" rtl="0">
                        <a:spcBef>
                          <a:spcPts val="0"/>
                        </a:spcBef>
                        <a:spcAft>
                          <a:spcPts val="0"/>
                        </a:spcAft>
                        <a:buNone/>
                      </a:pPr>
                      <a:r>
                        <a:rPr lang="en" sz="2200" b="1"/>
                        <a:t>The readings were </a:t>
                      </a:r>
                      <a:r>
                        <a:rPr lang="en" sz="2200" b="1">
                          <a:highlight>
                            <a:srgbClr val="76E3F7"/>
                          </a:highlight>
                        </a:rPr>
                        <a:t>customized </a:t>
                      </a:r>
                      <a:r>
                        <a:rPr lang="en" sz="2200" b="1"/>
                        <a:t>to this particular course:</a:t>
                      </a:r>
                      <a:r>
                        <a:rPr lang="en" sz="2200"/>
                        <a:t> somewhat or very important</a:t>
                      </a:r>
                      <a:endParaRPr sz="2200"/>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rtl="0">
                        <a:spcBef>
                          <a:spcPts val="0"/>
                        </a:spcBef>
                        <a:spcAft>
                          <a:spcPts val="0"/>
                        </a:spcAft>
                        <a:buNone/>
                      </a:pPr>
                      <a:r>
                        <a:rPr lang="en" sz="2200" b="1">
                          <a:highlight>
                            <a:srgbClr val="FFCD00"/>
                          </a:highlight>
                        </a:rPr>
                        <a:t>92%</a:t>
                      </a:r>
                      <a:endParaRPr sz="2200" b="1">
                        <a:highlight>
                          <a:srgbClr val="FFCD00"/>
                        </a:highlight>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lvl="0" indent="0" rtl="0">
                        <a:spcBef>
                          <a:spcPts val="0"/>
                        </a:spcBef>
                        <a:spcAft>
                          <a:spcPts val="0"/>
                        </a:spcAft>
                        <a:buNone/>
                      </a:pPr>
                      <a:r>
                        <a:rPr lang="en" sz="2200"/>
                        <a:t>The textbook didn’t cost any money: somewhat or very important</a:t>
                      </a:r>
                      <a:endParaRPr sz="2200"/>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rtl="0">
                        <a:spcBef>
                          <a:spcPts val="0"/>
                        </a:spcBef>
                        <a:spcAft>
                          <a:spcPts val="0"/>
                        </a:spcAft>
                        <a:buNone/>
                      </a:pPr>
                      <a:r>
                        <a:rPr lang="en" sz="2200" b="1">
                          <a:highlight>
                            <a:srgbClr val="FFCD00"/>
                          </a:highlight>
                        </a:rPr>
                        <a:t>86%</a:t>
                      </a:r>
                      <a:endParaRPr sz="2200" b="1">
                        <a:highlight>
                          <a:srgbClr val="FFCD00"/>
                        </a:highlight>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tc>
                  <a:txBody>
                    <a:bodyPr/>
                    <a:lstStyle/>
                    <a:p>
                      <a:pPr marL="0" lvl="0" indent="0" rtl="0">
                        <a:spcBef>
                          <a:spcPts val="0"/>
                        </a:spcBef>
                        <a:spcAft>
                          <a:spcPts val="0"/>
                        </a:spcAft>
                        <a:buNone/>
                      </a:pPr>
                      <a:r>
                        <a:rPr lang="en" sz="2200">
                          <a:solidFill>
                            <a:schemeClr val="dk1"/>
                          </a:solidFill>
                        </a:rPr>
                        <a:t>I could access the textbook anywhere with an internet connection: somewhat or very important</a:t>
                      </a:r>
                      <a:endParaRPr sz="2200"/>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72" name="Google Shape;272;p36"/>
          <p:cNvSpPr txBox="1"/>
          <p:nvPr/>
        </p:nvSpPr>
        <p:spPr>
          <a:xfrm>
            <a:off x="264750" y="4344650"/>
            <a:ext cx="8614500" cy="616200"/>
          </a:xfrm>
          <a:prstGeom prst="rect">
            <a:avLst/>
          </a:prstGeom>
          <a:noFill/>
          <a:ln>
            <a:noFill/>
          </a:ln>
        </p:spPr>
        <p:txBody>
          <a:bodyPr spcFirstLastPara="1" wrap="square" lIns="91425" tIns="91425" rIns="91425" bIns="91425" anchor="t" anchorCtr="0">
            <a:noAutofit/>
          </a:bodyPr>
          <a:lstStyle/>
          <a:p>
            <a:pPr marL="0" lvl="0" indent="9525" rtl="0">
              <a:lnSpc>
                <a:spcPct val="100000"/>
              </a:lnSpc>
              <a:spcBef>
                <a:spcPts val="0"/>
              </a:spcBef>
              <a:spcAft>
                <a:spcPts val="0"/>
              </a:spcAft>
              <a:buNone/>
            </a:pPr>
            <a:r>
              <a:rPr lang="en" sz="1100">
                <a:solidFill>
                  <a:schemeClr val="dk1"/>
                </a:solidFill>
              </a:rPr>
              <a:t>Hendricks, C., Reinsberg, S. A., &amp; Rieger, G. W. (2017). The adoption of an open textbook in a large physics course: An analysis of cost, outcomes, use, and perceptions. </a:t>
            </a:r>
            <a:r>
              <a:rPr lang="en" sz="1100" i="1">
                <a:solidFill>
                  <a:schemeClr val="dk1"/>
                </a:solidFill>
              </a:rPr>
              <a:t>The International Review of Research in Open and Distributed Learning</a:t>
            </a:r>
            <a:r>
              <a:rPr lang="en" sz="1100">
                <a:solidFill>
                  <a:schemeClr val="dk1"/>
                </a:solidFill>
              </a:rPr>
              <a:t>, </a:t>
            </a:r>
            <a:r>
              <a:rPr lang="en" sz="1100" i="1">
                <a:solidFill>
                  <a:schemeClr val="dk1"/>
                </a:solidFill>
              </a:rPr>
              <a:t>18</a:t>
            </a:r>
            <a:r>
              <a:rPr lang="en" sz="1100">
                <a:solidFill>
                  <a:schemeClr val="dk1"/>
                </a:solidFill>
              </a:rPr>
              <a:t>(4). </a:t>
            </a:r>
            <a:r>
              <a:rPr lang="en" sz="1100" u="sng">
                <a:solidFill>
                  <a:schemeClr val="hlink"/>
                </a:solidFill>
                <a:hlinkClick r:id="rId3"/>
              </a:rPr>
              <a:t>http://www.irrodl.org/index.php/irrodl/article/view/3006</a:t>
            </a:r>
            <a:endParaRPr sz="1100"/>
          </a:p>
          <a:p>
            <a:pPr marL="0" lvl="0" indent="9525" rtl="0">
              <a:lnSpc>
                <a:spcPct val="100000"/>
              </a:lnSpc>
              <a:spcBef>
                <a:spcPts val="0"/>
              </a:spcBef>
              <a:spcAft>
                <a:spcPts val="0"/>
              </a:spcAft>
              <a:buNone/>
            </a:pPr>
            <a:endParaRPr/>
          </a:p>
        </p:txBody>
      </p:sp>
      <p:sp>
        <p:nvSpPr>
          <p:cNvPr id="273" name="Google Shape;273;p36"/>
          <p:cNvSpPr txBox="1"/>
          <p:nvPr/>
        </p:nvSpPr>
        <p:spPr>
          <a:xfrm>
            <a:off x="859675" y="898850"/>
            <a:ext cx="279900" cy="435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500" b="1">
                <a:solidFill>
                  <a:schemeClr val="dk1"/>
                </a:solidFill>
                <a:latin typeface="Quattrocento Sans"/>
                <a:ea typeface="Quattrocento Sans"/>
                <a:cs typeface="Quattrocento Sans"/>
                <a:sym typeface="Quattrocento Sans"/>
              </a:rPr>
              <a:t>?</a:t>
            </a:r>
            <a:endParaRPr sz="25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7"/>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Non-disposable assignments</a:t>
            </a:r>
            <a:endParaRPr/>
          </a:p>
        </p:txBody>
      </p:sp>
      <p:sp>
        <p:nvSpPr>
          <p:cNvPr id="279" name="Google Shape;279;p37"/>
          <p:cNvSpPr txBox="1">
            <a:spLocks noGrp="1"/>
          </p:cNvSpPr>
          <p:nvPr>
            <p:ph type="body" idx="1"/>
          </p:nvPr>
        </p:nvSpPr>
        <p:spPr>
          <a:xfrm>
            <a:off x="585625" y="1706175"/>
            <a:ext cx="5633400" cy="3112200"/>
          </a:xfrm>
          <a:prstGeom prst="rect">
            <a:avLst/>
          </a:prstGeom>
        </p:spPr>
        <p:txBody>
          <a:bodyPr spcFirstLastPara="1" wrap="square" lIns="91425" tIns="91425" rIns="91425" bIns="91425" anchor="t" anchorCtr="0">
            <a:noAutofit/>
          </a:bodyPr>
          <a:lstStyle/>
          <a:p>
            <a:pPr marL="0" lvl="0" indent="0" rtl="0">
              <a:lnSpc>
                <a:spcPct val="115000"/>
              </a:lnSpc>
              <a:spcBef>
                <a:spcPts val="600"/>
              </a:spcBef>
              <a:spcAft>
                <a:spcPts val="0"/>
              </a:spcAft>
              <a:buClr>
                <a:schemeClr val="dk1"/>
              </a:buClr>
              <a:buSzPts val="1100"/>
              <a:buFont typeface="Arial"/>
              <a:buNone/>
            </a:pPr>
            <a:r>
              <a:rPr lang="en" sz="2400">
                <a:solidFill>
                  <a:schemeClr val="dk1"/>
                </a:solidFill>
              </a:rPr>
              <a:t>“… assignments that are sustainable or not disposable, assignments that would have </a:t>
            </a:r>
            <a:r>
              <a:rPr lang="en" sz="2400">
                <a:solidFill>
                  <a:schemeClr val="dk1"/>
                </a:solidFill>
                <a:highlight>
                  <a:srgbClr val="76E3F7"/>
                </a:highlight>
              </a:rPr>
              <a:t>benefit to others</a:t>
            </a:r>
            <a:r>
              <a:rPr lang="en" sz="2400">
                <a:solidFill>
                  <a:schemeClr val="dk1"/>
                </a:solidFill>
              </a:rPr>
              <a:t> beyond the limited course time and space” (</a:t>
            </a:r>
            <a:r>
              <a:rPr lang="en" sz="2400" u="sng">
                <a:solidFill>
                  <a:schemeClr val="hlink"/>
                </a:solidFill>
                <a:hlinkClick r:id="rId3"/>
              </a:rPr>
              <a:t>Maha Bali</a:t>
            </a:r>
            <a:r>
              <a:rPr lang="en" sz="2400">
                <a:solidFill>
                  <a:schemeClr val="dk1"/>
                </a:solidFill>
              </a:rPr>
              <a:t>, 2017)</a:t>
            </a:r>
            <a:br>
              <a:rPr lang="en" sz="2400">
                <a:solidFill>
                  <a:schemeClr val="dk1"/>
                </a:solidFill>
              </a:rPr>
            </a:br>
            <a:endParaRPr sz="2400">
              <a:solidFill>
                <a:schemeClr val="dk1"/>
              </a:solidFill>
            </a:endParaRPr>
          </a:p>
          <a:p>
            <a:pPr marL="0" lvl="0" indent="0" rtl="0">
              <a:lnSpc>
                <a:spcPct val="115000"/>
              </a:lnSpc>
              <a:spcBef>
                <a:spcPts val="600"/>
              </a:spcBef>
              <a:spcAft>
                <a:spcPts val="0"/>
              </a:spcAft>
              <a:buNone/>
            </a:pPr>
            <a:r>
              <a:rPr lang="en" sz="2400" u="sng">
                <a:solidFill>
                  <a:schemeClr val="hlink"/>
                </a:solidFill>
                <a:hlinkClick r:id="rId4"/>
              </a:rPr>
              <a:t>David Wiley on disposable assignments</a:t>
            </a:r>
            <a:r>
              <a:rPr lang="en" sz="2400">
                <a:solidFill>
                  <a:schemeClr val="dk1"/>
                </a:solidFill>
              </a:rPr>
              <a:t> (2013)</a:t>
            </a:r>
            <a:endParaRPr sz="2400"/>
          </a:p>
        </p:txBody>
      </p:sp>
      <p:pic>
        <p:nvPicPr>
          <p:cNvPr id="280" name="Google Shape;280;p37"/>
          <p:cNvPicPr preferRelativeResize="0"/>
          <p:nvPr/>
        </p:nvPicPr>
        <p:blipFill>
          <a:blip r:embed="rId5">
            <a:alphaModFix/>
          </a:blip>
          <a:stretch>
            <a:fillRect/>
          </a:stretch>
        </p:blipFill>
        <p:spPr>
          <a:xfrm>
            <a:off x="6607925" y="1616475"/>
            <a:ext cx="2081700" cy="2733025"/>
          </a:xfrm>
          <a:prstGeom prst="rect">
            <a:avLst/>
          </a:prstGeom>
          <a:noFill/>
          <a:ln>
            <a:noFill/>
          </a:ln>
        </p:spPr>
      </p:pic>
      <p:sp>
        <p:nvSpPr>
          <p:cNvPr id="281" name="Google Shape;281;p37"/>
          <p:cNvSpPr txBox="1"/>
          <p:nvPr/>
        </p:nvSpPr>
        <p:spPr>
          <a:xfrm>
            <a:off x="4369275" y="4709100"/>
            <a:ext cx="4506300" cy="336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t>Images licensed </a:t>
            </a:r>
            <a:r>
              <a:rPr lang="en" sz="1200" u="sng">
                <a:solidFill>
                  <a:schemeClr val="hlink"/>
                </a:solidFill>
                <a:hlinkClick r:id="rId6"/>
              </a:rPr>
              <a:t>CC0</a:t>
            </a:r>
            <a:r>
              <a:rPr lang="en" sz="1200"/>
              <a:t> on pixabay.com: </a:t>
            </a:r>
            <a:r>
              <a:rPr lang="en" sz="1200" u="sng">
                <a:solidFill>
                  <a:schemeClr val="hlink"/>
                </a:solidFill>
                <a:hlinkClick r:id="rId7"/>
              </a:rPr>
              <a:t>trash can</a:t>
            </a:r>
            <a:r>
              <a:rPr lang="en" sz="1200"/>
              <a:t> &amp; </a:t>
            </a:r>
            <a:r>
              <a:rPr lang="en" sz="1200" u="sng">
                <a:solidFill>
                  <a:schemeClr val="hlink"/>
                </a:solidFill>
                <a:hlinkClick r:id="rId8"/>
              </a:rPr>
              <a:t>icon for “no”</a:t>
            </a:r>
            <a:endParaRPr sz="1200"/>
          </a:p>
        </p:txBody>
      </p:sp>
      <p:sp>
        <p:nvSpPr>
          <p:cNvPr id="282" name="Google Shape;282;p37"/>
          <p:cNvSpPr txBox="1"/>
          <p:nvPr/>
        </p:nvSpPr>
        <p:spPr>
          <a:xfrm>
            <a:off x="859675" y="898850"/>
            <a:ext cx="279900" cy="435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500" b="1">
                <a:solidFill>
                  <a:schemeClr val="dk1"/>
                </a:solidFill>
                <a:latin typeface="Quattrocento Sans"/>
                <a:ea typeface="Quattrocento Sans"/>
                <a:cs typeface="Quattrocento Sans"/>
                <a:sym typeface="Quattrocento Sans"/>
              </a:rPr>
              <a:t>?</a:t>
            </a:r>
            <a:endParaRPr sz="25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8"/>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Students as producers</a:t>
            </a:r>
            <a:endParaRPr/>
          </a:p>
        </p:txBody>
      </p:sp>
      <p:sp>
        <p:nvSpPr>
          <p:cNvPr id="288" name="Google Shape;288;p38"/>
          <p:cNvSpPr txBox="1">
            <a:spLocks noGrp="1"/>
          </p:cNvSpPr>
          <p:nvPr>
            <p:ph type="body" idx="1"/>
          </p:nvPr>
        </p:nvSpPr>
        <p:spPr>
          <a:xfrm>
            <a:off x="1321425" y="1766000"/>
            <a:ext cx="7562700" cy="3112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t>“Students should not be merely consumers of knowledge but producers, engaged in </a:t>
            </a:r>
            <a:r>
              <a:rPr lang="en">
                <a:highlight>
                  <a:srgbClr val="76E3F7"/>
                </a:highlight>
              </a:rPr>
              <a:t>meaningful, generative work</a:t>
            </a:r>
            <a:r>
              <a:rPr lang="en"/>
              <a:t> alongside the university’s faculty.” </a:t>
            </a:r>
            <a:br>
              <a:rPr lang="en"/>
            </a:br>
            <a:endParaRPr/>
          </a:p>
          <a:p>
            <a:pPr marL="0" lvl="0" indent="0">
              <a:spcBef>
                <a:spcPts val="600"/>
              </a:spcBef>
              <a:spcAft>
                <a:spcPts val="0"/>
              </a:spcAft>
              <a:buNone/>
            </a:pPr>
            <a:r>
              <a:rPr lang="en" sz="1800"/>
              <a:t>-- Derek Bruff, </a:t>
            </a:r>
            <a:r>
              <a:rPr lang="en" sz="1800" u="sng">
                <a:solidFill>
                  <a:schemeClr val="hlink"/>
                </a:solidFill>
                <a:hlinkClick r:id="rId3"/>
              </a:rPr>
              <a:t>“Students as Producers: An Introduction”</a:t>
            </a:r>
            <a:endParaRPr sz="1800"/>
          </a:p>
        </p:txBody>
      </p:sp>
      <p:sp>
        <p:nvSpPr>
          <p:cNvPr id="289" name="Google Shape;289;p38"/>
          <p:cNvSpPr txBox="1"/>
          <p:nvPr/>
        </p:nvSpPr>
        <p:spPr>
          <a:xfrm>
            <a:off x="859675" y="898850"/>
            <a:ext cx="279900" cy="435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500" b="1">
                <a:solidFill>
                  <a:schemeClr val="dk1"/>
                </a:solidFill>
                <a:latin typeface="Quattrocento Sans"/>
                <a:ea typeface="Quattrocento Sans"/>
                <a:cs typeface="Quattrocento Sans"/>
                <a:sym typeface="Quattrocento Sans"/>
              </a:rPr>
              <a:t>?</a:t>
            </a:r>
            <a:endParaRPr sz="25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Examples</a:t>
            </a:r>
            <a:endParaRPr/>
          </a:p>
        </p:txBody>
      </p:sp>
      <p:sp>
        <p:nvSpPr>
          <p:cNvPr id="295" name="Google Shape;295;p39"/>
          <p:cNvSpPr txBox="1">
            <a:spLocks noGrp="1"/>
          </p:cNvSpPr>
          <p:nvPr>
            <p:ph type="body" idx="1"/>
          </p:nvPr>
        </p:nvSpPr>
        <p:spPr>
          <a:xfrm>
            <a:off x="1859725" y="1422095"/>
            <a:ext cx="6809700" cy="3112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t>Wikipedia assignments</a:t>
            </a:r>
            <a:br>
              <a:rPr lang="en"/>
            </a:br>
            <a:endParaRPr/>
          </a:p>
          <a:p>
            <a:pPr marL="0" lvl="0" indent="0" rtl="0">
              <a:spcBef>
                <a:spcPts val="600"/>
              </a:spcBef>
              <a:spcAft>
                <a:spcPts val="0"/>
              </a:spcAft>
              <a:buNone/>
            </a:pPr>
            <a:r>
              <a:rPr lang="en"/>
              <a:t>Students contributing to or </a:t>
            </a:r>
            <a:br>
              <a:rPr lang="en"/>
            </a:br>
            <a:r>
              <a:rPr lang="en"/>
              <a:t>writing open textbooks</a:t>
            </a:r>
            <a:br>
              <a:rPr lang="en"/>
            </a:br>
            <a:endParaRPr/>
          </a:p>
          <a:p>
            <a:pPr marL="0" lvl="0" indent="0">
              <a:spcBef>
                <a:spcPts val="600"/>
              </a:spcBef>
              <a:spcAft>
                <a:spcPts val="0"/>
              </a:spcAft>
              <a:buNone/>
            </a:pPr>
            <a:r>
              <a:rPr lang="en"/>
              <a:t>Students creating slides, videos, &amp; more</a:t>
            </a:r>
            <a:endParaRPr/>
          </a:p>
        </p:txBody>
      </p:sp>
      <p:pic>
        <p:nvPicPr>
          <p:cNvPr id="296" name="Google Shape;296;p39"/>
          <p:cNvPicPr preferRelativeResize="0"/>
          <p:nvPr/>
        </p:nvPicPr>
        <p:blipFill>
          <a:blip r:embed="rId3">
            <a:alphaModFix/>
          </a:blip>
          <a:stretch>
            <a:fillRect/>
          </a:stretch>
        </p:blipFill>
        <p:spPr>
          <a:xfrm>
            <a:off x="309938" y="1650230"/>
            <a:ext cx="1311675" cy="1200195"/>
          </a:xfrm>
          <a:prstGeom prst="rect">
            <a:avLst/>
          </a:prstGeom>
          <a:noFill/>
          <a:ln>
            <a:noFill/>
          </a:ln>
        </p:spPr>
      </p:pic>
      <p:pic>
        <p:nvPicPr>
          <p:cNvPr id="297" name="Google Shape;297;p39"/>
          <p:cNvPicPr preferRelativeResize="0"/>
          <p:nvPr/>
        </p:nvPicPr>
        <p:blipFill>
          <a:blip r:embed="rId4">
            <a:alphaModFix/>
          </a:blip>
          <a:stretch>
            <a:fillRect/>
          </a:stretch>
        </p:blipFill>
        <p:spPr>
          <a:xfrm>
            <a:off x="7011900" y="2410150"/>
            <a:ext cx="1311670" cy="1311670"/>
          </a:xfrm>
          <a:prstGeom prst="rect">
            <a:avLst/>
          </a:prstGeom>
          <a:noFill/>
          <a:ln>
            <a:noFill/>
          </a:ln>
        </p:spPr>
      </p:pic>
      <p:pic>
        <p:nvPicPr>
          <p:cNvPr id="298" name="Google Shape;298;p39"/>
          <p:cNvPicPr preferRelativeResize="0"/>
          <p:nvPr/>
        </p:nvPicPr>
        <p:blipFill>
          <a:blip r:embed="rId5">
            <a:alphaModFix/>
          </a:blip>
          <a:stretch>
            <a:fillRect/>
          </a:stretch>
        </p:blipFill>
        <p:spPr>
          <a:xfrm>
            <a:off x="504525" y="3721825"/>
            <a:ext cx="1117075" cy="1117075"/>
          </a:xfrm>
          <a:prstGeom prst="rect">
            <a:avLst/>
          </a:prstGeom>
          <a:noFill/>
          <a:ln>
            <a:noFill/>
          </a:ln>
        </p:spPr>
      </p:pic>
      <p:sp>
        <p:nvSpPr>
          <p:cNvPr id="299" name="Google Shape;299;p39"/>
          <p:cNvSpPr txBox="1"/>
          <p:nvPr/>
        </p:nvSpPr>
        <p:spPr>
          <a:xfrm>
            <a:off x="4413350" y="4777175"/>
            <a:ext cx="4650000" cy="26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u="sng">
                <a:solidFill>
                  <a:schemeClr val="hlink"/>
                </a:solidFill>
                <a:hlinkClick r:id="rId6"/>
              </a:rPr>
              <a:t>Wikipedia logo</a:t>
            </a:r>
            <a:r>
              <a:rPr lang="en" sz="1200"/>
              <a:t>, licensed </a:t>
            </a:r>
            <a:r>
              <a:rPr lang="en" sz="1200" u="sng">
                <a:solidFill>
                  <a:schemeClr val="hlink"/>
                </a:solidFill>
                <a:hlinkClick r:id="rId7"/>
              </a:rPr>
              <a:t>CC BY-SA 3.0</a:t>
            </a:r>
            <a:r>
              <a:rPr lang="en" sz="1200"/>
              <a:t> on Wikimedia Commons</a:t>
            </a:r>
            <a:endParaRPr sz="1200"/>
          </a:p>
        </p:txBody>
      </p:sp>
      <p:sp>
        <p:nvSpPr>
          <p:cNvPr id="300" name="Google Shape;300;p39"/>
          <p:cNvSpPr txBox="1"/>
          <p:nvPr/>
        </p:nvSpPr>
        <p:spPr>
          <a:xfrm>
            <a:off x="859675" y="898850"/>
            <a:ext cx="279900" cy="435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500" b="1">
                <a:solidFill>
                  <a:schemeClr val="dk1"/>
                </a:solidFill>
                <a:latin typeface="Quattrocento Sans"/>
                <a:ea typeface="Quattrocento Sans"/>
                <a:cs typeface="Quattrocento Sans"/>
                <a:sym typeface="Quattrocento Sans"/>
              </a:rPr>
              <a:t>?</a:t>
            </a:r>
            <a:endParaRPr sz="25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0"/>
          <p:cNvSpPr txBox="1">
            <a:spLocks noGrp="1"/>
          </p:cNvSpPr>
          <p:nvPr>
            <p:ph type="ctrTitle"/>
          </p:nvPr>
        </p:nvSpPr>
        <p:spPr>
          <a:xfrm>
            <a:off x="1978475" y="1695450"/>
            <a:ext cx="40056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OER: </a:t>
            </a:r>
            <a:r>
              <a:rPr lang="en">
                <a:highlight>
                  <a:srgbClr val="76E3F7"/>
                </a:highlight>
              </a:rPr>
              <a:t>Why?</a:t>
            </a:r>
            <a:endParaRPr>
              <a:highlight>
                <a:srgbClr val="76E3F7"/>
              </a:highlight>
            </a:endParaRPr>
          </a:p>
        </p:txBody>
      </p:sp>
      <p:sp>
        <p:nvSpPr>
          <p:cNvPr id="306" name="Google Shape;306;p40"/>
          <p:cNvSpPr txBox="1"/>
          <p:nvPr/>
        </p:nvSpPr>
        <p:spPr>
          <a:xfrm>
            <a:off x="1218300" y="2160150"/>
            <a:ext cx="382200" cy="69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4000" b="1">
                <a:latin typeface="Quattrocento Sans"/>
                <a:ea typeface="Quattrocento Sans"/>
                <a:cs typeface="Quattrocento Sans"/>
                <a:sym typeface="Quattrocento Sans"/>
              </a:rPr>
              <a:t>?</a:t>
            </a:r>
            <a:endParaRPr sz="4000" b="1">
              <a:latin typeface="Quattrocento Sans"/>
              <a:ea typeface="Quattrocento Sans"/>
              <a:cs typeface="Quattrocento Sans"/>
              <a:sym typeface="Quattrocento Sans"/>
            </a:endParaRPr>
          </a:p>
        </p:txBody>
      </p:sp>
      <p:sp>
        <p:nvSpPr>
          <p:cNvPr id="307" name="Google Shape;307;p40"/>
          <p:cNvSpPr txBox="1">
            <a:spLocks noGrp="1"/>
          </p:cNvSpPr>
          <p:nvPr>
            <p:ph type="subTitle" idx="1"/>
          </p:nvPr>
        </p:nvSpPr>
        <p:spPr>
          <a:xfrm>
            <a:off x="1978475" y="2855248"/>
            <a:ext cx="5591400" cy="78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Any other ideas on why OER?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txBox="1">
            <a:spLocks noGrp="1"/>
          </p:cNvSpPr>
          <p:nvPr>
            <p:ph type="subTitle" idx="4294967295"/>
          </p:nvPr>
        </p:nvSpPr>
        <p:spPr>
          <a:xfrm>
            <a:off x="983525" y="2229525"/>
            <a:ext cx="7923300" cy="2437500"/>
          </a:xfrm>
          <a:prstGeom prst="rect">
            <a:avLst/>
          </a:prstGeom>
        </p:spPr>
        <p:txBody>
          <a:bodyPr spcFirstLastPara="1" wrap="square" lIns="91425" tIns="91425" rIns="91425" bIns="91425" anchor="t" anchorCtr="0">
            <a:noAutofit/>
          </a:bodyPr>
          <a:lstStyle/>
          <a:p>
            <a:pPr marL="0" lvl="0" indent="0">
              <a:spcBef>
                <a:spcPts val="600"/>
              </a:spcBef>
              <a:spcAft>
                <a:spcPts val="0"/>
              </a:spcAft>
              <a:buClr>
                <a:schemeClr val="dk1"/>
              </a:buClr>
              <a:buSzPts val="1100"/>
              <a:buFont typeface="Arial"/>
              <a:buNone/>
            </a:pPr>
            <a:r>
              <a:rPr lang="en" sz="2200" dirty="0">
                <a:solidFill>
                  <a:schemeClr val="dk1"/>
                </a:solidFill>
              </a:rPr>
              <a:t>Professor of Teaching, </a:t>
            </a:r>
            <a:r>
              <a:rPr lang="en" sz="2200" dirty="0">
                <a:solidFill>
                  <a:schemeClr val="dk1"/>
                </a:solidFill>
                <a:highlight>
                  <a:srgbClr val="76E3F7"/>
                </a:highlight>
              </a:rPr>
              <a:t>Philosophy</a:t>
            </a:r>
            <a:endParaRPr sz="2200" dirty="0">
              <a:solidFill>
                <a:schemeClr val="dk1"/>
              </a:solidFill>
              <a:highlight>
                <a:srgbClr val="76E3F7"/>
              </a:highlight>
            </a:endParaRPr>
          </a:p>
          <a:p>
            <a:pPr marL="0" lvl="0" indent="0">
              <a:spcBef>
                <a:spcPts val="600"/>
              </a:spcBef>
              <a:spcAft>
                <a:spcPts val="0"/>
              </a:spcAft>
              <a:buClr>
                <a:schemeClr val="dk1"/>
              </a:buClr>
              <a:buSzPts val="1100"/>
              <a:buFont typeface="Arial"/>
              <a:buNone/>
            </a:pPr>
            <a:r>
              <a:rPr lang="en" sz="2200" dirty="0">
                <a:solidFill>
                  <a:schemeClr val="dk1"/>
                </a:solidFill>
                <a:highlight>
                  <a:srgbClr val="76E3F7"/>
                </a:highlight>
              </a:rPr>
              <a:t>Academic Director, </a:t>
            </a:r>
            <a:r>
              <a:rPr lang="en" sz="2200" dirty="0">
                <a:solidFill>
                  <a:schemeClr val="dk1"/>
                </a:solidFill>
              </a:rPr>
              <a:t>Centre for Teaching, Learning &amp; Technology</a:t>
            </a:r>
            <a:endParaRPr sz="2200" dirty="0">
              <a:solidFill>
                <a:schemeClr val="dk1"/>
              </a:solidFill>
            </a:endParaRPr>
          </a:p>
          <a:p>
            <a:pPr marL="0" lvl="0" indent="0">
              <a:spcBef>
                <a:spcPts val="600"/>
              </a:spcBef>
              <a:spcAft>
                <a:spcPts val="0"/>
              </a:spcAft>
              <a:buClr>
                <a:schemeClr val="dk1"/>
              </a:buClr>
              <a:buSzPts val="1100"/>
              <a:buFont typeface="Arial"/>
              <a:buNone/>
            </a:pPr>
            <a:endParaRPr sz="2200" dirty="0">
              <a:solidFill>
                <a:schemeClr val="dk1"/>
              </a:solidFill>
            </a:endParaRPr>
          </a:p>
          <a:p>
            <a:pPr marL="0" lvl="0" indent="0">
              <a:spcBef>
                <a:spcPts val="600"/>
              </a:spcBef>
              <a:spcAft>
                <a:spcPts val="0"/>
              </a:spcAft>
              <a:buClr>
                <a:schemeClr val="dk1"/>
              </a:buClr>
              <a:buSzPts val="1100"/>
              <a:buFont typeface="Arial"/>
              <a:buNone/>
            </a:pPr>
            <a:r>
              <a:rPr lang="en" sz="2200" dirty="0" err="1">
                <a:solidFill>
                  <a:schemeClr val="dk1"/>
                </a:solidFill>
              </a:rPr>
              <a:t>BCcampus</a:t>
            </a:r>
            <a:r>
              <a:rPr lang="en" sz="2200" dirty="0">
                <a:solidFill>
                  <a:schemeClr val="dk1"/>
                </a:solidFill>
              </a:rPr>
              <a:t> Open Textbook Fellow (2014-2015)</a:t>
            </a:r>
            <a:endParaRPr sz="2200" dirty="0">
              <a:solidFill>
                <a:schemeClr val="dk1"/>
              </a:solidFill>
            </a:endParaRPr>
          </a:p>
          <a:p>
            <a:pPr marL="0" lvl="0" indent="0">
              <a:spcBef>
                <a:spcPts val="600"/>
              </a:spcBef>
              <a:spcAft>
                <a:spcPts val="0"/>
              </a:spcAft>
              <a:buClr>
                <a:schemeClr val="dk1"/>
              </a:buClr>
              <a:buSzPts val="1100"/>
              <a:buFont typeface="Arial"/>
              <a:buNone/>
            </a:pPr>
            <a:r>
              <a:rPr lang="en" sz="2200" dirty="0">
                <a:solidFill>
                  <a:schemeClr val="dk1"/>
                </a:solidFill>
              </a:rPr>
              <a:t>OER Research Fellow, Open Education Group (2015-2016)</a:t>
            </a:r>
            <a:endParaRPr sz="2200" dirty="0">
              <a:solidFill>
                <a:schemeClr val="dk1"/>
              </a:solidFill>
            </a:endParaRPr>
          </a:p>
          <a:p>
            <a:pPr marL="0" lvl="0" indent="0">
              <a:spcBef>
                <a:spcPts val="600"/>
              </a:spcBef>
              <a:spcAft>
                <a:spcPts val="0"/>
              </a:spcAft>
              <a:buClr>
                <a:schemeClr val="dk1"/>
              </a:buClr>
              <a:buSzPts val="1100"/>
              <a:buFont typeface="Arial"/>
              <a:buNone/>
            </a:pPr>
            <a:r>
              <a:rPr lang="en" sz="2200" dirty="0">
                <a:solidFill>
                  <a:schemeClr val="dk1"/>
                </a:solidFill>
              </a:rPr>
              <a:t>Open textbook editor: </a:t>
            </a:r>
            <a:r>
              <a:rPr lang="en" sz="2200" u="sng" dirty="0">
                <a:solidFill>
                  <a:srgbClr val="0D6A99"/>
                </a:solidFill>
                <a:hlinkClick r:id="rId3"/>
              </a:rPr>
              <a:t>Introduction to Philosophy</a:t>
            </a:r>
            <a:endParaRPr sz="2200" dirty="0">
              <a:solidFill>
                <a:srgbClr val="0D6A99"/>
              </a:solidFill>
            </a:endParaRPr>
          </a:p>
          <a:p>
            <a:pPr marL="0" lvl="0" indent="0" rtl="0">
              <a:spcBef>
                <a:spcPts val="600"/>
              </a:spcBef>
              <a:spcAft>
                <a:spcPts val="0"/>
              </a:spcAft>
              <a:buClr>
                <a:schemeClr val="dk1"/>
              </a:buClr>
              <a:buSzPts val="1100"/>
              <a:buFont typeface="Arial"/>
              <a:buNone/>
            </a:pPr>
            <a:endParaRPr sz="1800" dirty="0">
              <a:solidFill>
                <a:schemeClr val="dk1"/>
              </a:solidFill>
              <a:highlight>
                <a:srgbClr val="FFCD00"/>
              </a:highlight>
            </a:endParaRPr>
          </a:p>
          <a:p>
            <a:pPr marL="0" lvl="0" indent="0" rtl="0">
              <a:spcBef>
                <a:spcPts val="600"/>
              </a:spcBef>
              <a:spcAft>
                <a:spcPts val="0"/>
              </a:spcAft>
              <a:buNone/>
            </a:pPr>
            <a:endParaRPr b="1" dirty="0"/>
          </a:p>
        </p:txBody>
      </p:sp>
      <p:cxnSp>
        <p:nvCxnSpPr>
          <p:cNvPr id="89" name="Google Shape;89;p14"/>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90" name="Google Shape;90;p14"/>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About me</a:t>
            </a:r>
            <a:endParaRPr sz="3600"/>
          </a:p>
        </p:txBody>
      </p:sp>
      <p:cxnSp>
        <p:nvCxnSpPr>
          <p:cNvPr id="91" name="Google Shape;91;p14"/>
          <p:cNvCxnSpPr/>
          <p:nvPr/>
        </p:nvCxnSpPr>
        <p:spPr>
          <a:xfrm>
            <a:off x="4738400" y="1428750"/>
            <a:ext cx="4405500" cy="0"/>
          </a:xfrm>
          <a:prstGeom prst="straightConnector1">
            <a:avLst/>
          </a:prstGeom>
          <a:noFill/>
          <a:ln w="9525" cap="flat" cmpd="sng">
            <a:solidFill>
              <a:srgbClr val="CCCCCC"/>
            </a:solidFill>
            <a:prstDash val="solid"/>
            <a:round/>
            <a:headEnd type="none" w="med" len="med"/>
            <a:tailEnd type="none" w="med" len="med"/>
          </a:ln>
        </p:spPr>
      </p:cxnSp>
      <p:sp>
        <p:nvSpPr>
          <p:cNvPr id="92" name="Google Shape;92;p14"/>
          <p:cNvSpPr/>
          <p:nvPr/>
        </p:nvSpPr>
        <p:spPr>
          <a:xfrm>
            <a:off x="739475" y="835950"/>
            <a:ext cx="1208100" cy="1159800"/>
          </a:xfrm>
          <a:prstGeom prst="ellipse">
            <a:avLst/>
          </a:prstGeom>
          <a:solidFill>
            <a:srgbClr val="76E3F7"/>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3" name="Google Shape;93;p14"/>
          <p:cNvPicPr preferRelativeResize="0"/>
          <p:nvPr/>
        </p:nvPicPr>
        <p:blipFill>
          <a:blip r:embed="rId4">
            <a:alphaModFix/>
          </a:blip>
          <a:stretch>
            <a:fillRect/>
          </a:stretch>
        </p:blipFill>
        <p:spPr>
          <a:xfrm>
            <a:off x="862974" y="915887"/>
            <a:ext cx="961100" cy="9611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1"/>
          <p:cNvSpPr txBox="1">
            <a:spLocks noGrp="1"/>
          </p:cNvSpPr>
          <p:nvPr>
            <p:ph type="ctrTitle"/>
          </p:nvPr>
        </p:nvSpPr>
        <p:spPr>
          <a:xfrm>
            <a:off x="1978475" y="1695450"/>
            <a:ext cx="42888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OER: </a:t>
            </a:r>
            <a:r>
              <a:rPr lang="en">
                <a:highlight>
                  <a:srgbClr val="76E3F7"/>
                </a:highlight>
              </a:rPr>
              <a:t>How?</a:t>
            </a:r>
            <a:endParaRPr>
              <a:highlight>
                <a:srgbClr val="76E3F7"/>
              </a:highlight>
            </a:endParaRPr>
          </a:p>
        </p:txBody>
      </p:sp>
      <p:sp>
        <p:nvSpPr>
          <p:cNvPr id="313" name="Google Shape;313;p41"/>
          <p:cNvSpPr txBox="1">
            <a:spLocks noGrp="1"/>
          </p:cNvSpPr>
          <p:nvPr>
            <p:ph type="subTitle" idx="1"/>
          </p:nvPr>
        </p:nvSpPr>
        <p:spPr>
          <a:xfrm>
            <a:off x="1978475" y="2855248"/>
            <a:ext cx="5591400" cy="78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a:t>Campus advocacy</a:t>
            </a:r>
            <a:endParaRPr sz="3000"/>
          </a:p>
        </p:txBody>
      </p:sp>
      <p:grpSp>
        <p:nvGrpSpPr>
          <p:cNvPr id="314" name="Google Shape;314;p41"/>
          <p:cNvGrpSpPr/>
          <p:nvPr/>
        </p:nvGrpSpPr>
        <p:grpSpPr>
          <a:xfrm>
            <a:off x="1172932" y="2384328"/>
            <a:ext cx="416214" cy="374826"/>
            <a:chOff x="6618700" y="1635475"/>
            <a:chExt cx="456675" cy="432325"/>
          </a:xfrm>
        </p:grpSpPr>
        <p:sp>
          <p:nvSpPr>
            <p:cNvPr id="315" name="Google Shape;315;p41"/>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6" name="Google Shape;316;p41"/>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 name="Google Shape;317;p41"/>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Google Shape;318;p41"/>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 name="Google Shape;319;p41"/>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2"/>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Student voices </a:t>
            </a:r>
            <a:r>
              <a:rPr lang="en">
                <a:highlight>
                  <a:srgbClr val="76E3F7"/>
                </a:highlight>
              </a:rPr>
              <a:t>powerful</a:t>
            </a:r>
            <a:endParaRPr>
              <a:highlight>
                <a:srgbClr val="76E3F7"/>
              </a:highlight>
            </a:endParaRPr>
          </a:p>
        </p:txBody>
      </p:sp>
      <p:sp>
        <p:nvSpPr>
          <p:cNvPr id="325" name="Google Shape;325;p42"/>
          <p:cNvSpPr txBox="1">
            <a:spLocks noGrp="1"/>
          </p:cNvSpPr>
          <p:nvPr>
            <p:ph type="body" idx="1"/>
          </p:nvPr>
        </p:nvSpPr>
        <p:spPr>
          <a:xfrm>
            <a:off x="914575" y="1756875"/>
            <a:ext cx="7804800" cy="2971800"/>
          </a:xfrm>
          <a:prstGeom prst="rect">
            <a:avLst/>
          </a:prstGeom>
        </p:spPr>
        <p:txBody>
          <a:bodyPr spcFirstLastPara="1" wrap="square" lIns="91425" tIns="91425" rIns="91425" bIns="91425" anchor="t" anchorCtr="0">
            <a:noAutofit/>
          </a:bodyPr>
          <a:lstStyle/>
          <a:p>
            <a:pPr marL="457200" lvl="0" indent="-406400" rtl="0">
              <a:spcBef>
                <a:spcPts val="600"/>
              </a:spcBef>
              <a:spcAft>
                <a:spcPts val="0"/>
              </a:spcAft>
              <a:buClr>
                <a:srgbClr val="FFCD00"/>
              </a:buClr>
              <a:buSzPts val="2800"/>
              <a:buChar char="◉"/>
            </a:pPr>
            <a:r>
              <a:rPr lang="en" sz="2800"/>
              <a:t>Contributions to OER in </a:t>
            </a:r>
            <a:r>
              <a:rPr lang="en" sz="2800" u="sng">
                <a:solidFill>
                  <a:schemeClr val="hlink"/>
                </a:solidFill>
                <a:hlinkClick r:id="rId3"/>
              </a:rPr>
              <a:t>tenure &amp; promotion at UBC</a:t>
            </a:r>
            <a:br>
              <a:rPr lang="en" sz="2800"/>
            </a:br>
            <a:endParaRPr sz="2800"/>
          </a:p>
          <a:p>
            <a:pPr marL="457200" lvl="0" indent="-406400" rtl="0">
              <a:spcBef>
                <a:spcPts val="0"/>
              </a:spcBef>
              <a:spcAft>
                <a:spcPts val="0"/>
              </a:spcAft>
              <a:buClr>
                <a:srgbClr val="FFCD00"/>
              </a:buClr>
              <a:buSzPts val="2800"/>
              <a:buChar char="◉"/>
            </a:pPr>
            <a:r>
              <a:rPr lang="en" sz="2800"/>
              <a:t>OER as priority area for </a:t>
            </a:r>
            <a:r>
              <a:rPr lang="en" sz="2800" u="sng">
                <a:solidFill>
                  <a:schemeClr val="hlink"/>
                </a:solidFill>
                <a:hlinkClick r:id="rId4"/>
              </a:rPr>
              <a:t>Teaching &amp; Learning grant at UBC</a:t>
            </a:r>
            <a:br>
              <a:rPr lang="en" sz="2800"/>
            </a:br>
            <a:endParaRPr sz="2800"/>
          </a:p>
          <a:p>
            <a:pPr marL="457200" lvl="0" indent="-406400">
              <a:spcBef>
                <a:spcPts val="0"/>
              </a:spcBef>
              <a:spcAft>
                <a:spcPts val="0"/>
              </a:spcAft>
              <a:buClr>
                <a:srgbClr val="FFCD00"/>
              </a:buClr>
              <a:buSzPts val="2800"/>
              <a:buChar char="◉"/>
            </a:pPr>
            <a:r>
              <a:rPr lang="en" sz="2800" u="sng">
                <a:solidFill>
                  <a:schemeClr val="hlink"/>
                </a:solidFill>
                <a:hlinkClick r:id="rId5"/>
              </a:rPr>
              <a:t>#textbookbrokeBC</a:t>
            </a:r>
            <a:endParaRPr sz="2800"/>
          </a:p>
        </p:txBody>
      </p:sp>
      <p:grpSp>
        <p:nvGrpSpPr>
          <p:cNvPr id="326" name="Google Shape;326;p42"/>
          <p:cNvGrpSpPr/>
          <p:nvPr/>
        </p:nvGrpSpPr>
        <p:grpSpPr>
          <a:xfrm>
            <a:off x="848366" y="1005707"/>
            <a:ext cx="311772" cy="269555"/>
            <a:chOff x="6618700" y="1635475"/>
            <a:chExt cx="456675" cy="432325"/>
          </a:xfrm>
        </p:grpSpPr>
        <p:sp>
          <p:nvSpPr>
            <p:cNvPr id="327" name="Google Shape;327;p42"/>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8" name="Google Shape;328;p42"/>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9" name="Google Shape;329;p42"/>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 name="Google Shape;330;p42"/>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Google Shape;331;p42"/>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3"/>
          <p:cNvSpPr txBox="1">
            <a:spLocks noGrp="1"/>
          </p:cNvSpPr>
          <p:nvPr>
            <p:ph type="title"/>
          </p:nvPr>
        </p:nvSpPr>
        <p:spPr>
          <a:xfrm>
            <a:off x="1306500" y="922675"/>
            <a:ext cx="40338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Stakeholders &amp; allies</a:t>
            </a:r>
            <a:endParaRPr/>
          </a:p>
        </p:txBody>
      </p:sp>
      <p:sp>
        <p:nvSpPr>
          <p:cNvPr id="337" name="Google Shape;337;p43"/>
          <p:cNvSpPr txBox="1">
            <a:spLocks noGrp="1"/>
          </p:cNvSpPr>
          <p:nvPr>
            <p:ph type="body" idx="1"/>
          </p:nvPr>
        </p:nvSpPr>
        <p:spPr>
          <a:xfrm>
            <a:off x="869700" y="1616475"/>
            <a:ext cx="4769700" cy="31122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Clr>
                <a:srgbClr val="FFCD00"/>
              </a:buClr>
              <a:buSzPts val="2400"/>
              <a:buChar char="◉"/>
            </a:pPr>
            <a:r>
              <a:rPr lang="en" sz="2400"/>
              <a:t>Faculty</a:t>
            </a:r>
            <a:endParaRPr sz="2400"/>
          </a:p>
          <a:p>
            <a:pPr marL="457200" lvl="0" indent="-381000" rtl="0">
              <a:spcBef>
                <a:spcPts val="0"/>
              </a:spcBef>
              <a:spcAft>
                <a:spcPts val="0"/>
              </a:spcAft>
              <a:buClr>
                <a:srgbClr val="FFCD00"/>
              </a:buClr>
              <a:buSzPts val="2400"/>
              <a:buChar char="◉"/>
            </a:pPr>
            <a:r>
              <a:rPr lang="en" sz="2400"/>
              <a:t>Students</a:t>
            </a:r>
            <a:endParaRPr sz="2400"/>
          </a:p>
          <a:p>
            <a:pPr marL="457200" lvl="0" indent="-381000" rtl="0">
              <a:spcBef>
                <a:spcPts val="0"/>
              </a:spcBef>
              <a:spcAft>
                <a:spcPts val="0"/>
              </a:spcAft>
              <a:buClr>
                <a:srgbClr val="FFCD00"/>
              </a:buClr>
              <a:buSzPts val="2400"/>
              <a:buChar char="◉"/>
            </a:pPr>
            <a:r>
              <a:rPr lang="en" sz="2400"/>
              <a:t>Librarians</a:t>
            </a:r>
            <a:endParaRPr sz="2400"/>
          </a:p>
          <a:p>
            <a:pPr marL="457200" lvl="0" indent="-381000" rtl="0">
              <a:spcBef>
                <a:spcPts val="0"/>
              </a:spcBef>
              <a:spcAft>
                <a:spcPts val="0"/>
              </a:spcAft>
              <a:buClr>
                <a:srgbClr val="FFCD00"/>
              </a:buClr>
              <a:buSzPts val="2400"/>
              <a:buChar char="◉"/>
            </a:pPr>
            <a:r>
              <a:rPr lang="en" sz="2400"/>
              <a:t>Administrators</a:t>
            </a:r>
            <a:endParaRPr sz="2400"/>
          </a:p>
          <a:p>
            <a:pPr marL="457200" lvl="0" indent="-381000" rtl="0">
              <a:spcBef>
                <a:spcPts val="0"/>
              </a:spcBef>
              <a:spcAft>
                <a:spcPts val="0"/>
              </a:spcAft>
              <a:buClr>
                <a:srgbClr val="FFCD00"/>
              </a:buClr>
              <a:buSzPts val="2400"/>
              <a:buChar char="◉"/>
            </a:pPr>
            <a:r>
              <a:rPr lang="en" sz="2400"/>
              <a:t>Teaching &amp; Learning Centre</a:t>
            </a:r>
            <a:endParaRPr sz="2400"/>
          </a:p>
          <a:p>
            <a:pPr marL="457200" lvl="0" indent="-381000" rtl="0">
              <a:spcBef>
                <a:spcPts val="0"/>
              </a:spcBef>
              <a:spcAft>
                <a:spcPts val="0"/>
              </a:spcAft>
              <a:buClr>
                <a:srgbClr val="FFCD00"/>
              </a:buClr>
              <a:buSzPts val="2400"/>
              <a:buChar char="◉"/>
            </a:pPr>
            <a:r>
              <a:rPr lang="en" sz="2400"/>
              <a:t>Bookstore</a:t>
            </a:r>
            <a:endParaRPr sz="2400"/>
          </a:p>
          <a:p>
            <a:pPr marL="457200" lvl="0" indent="-381000" rtl="0">
              <a:spcBef>
                <a:spcPts val="0"/>
              </a:spcBef>
              <a:spcAft>
                <a:spcPts val="0"/>
              </a:spcAft>
              <a:buClr>
                <a:srgbClr val="FFCD00"/>
              </a:buClr>
              <a:buSzPts val="2400"/>
              <a:buChar char="◉"/>
            </a:pPr>
            <a:r>
              <a:rPr lang="en" sz="2400"/>
              <a:t>Parents &amp; others in public</a:t>
            </a:r>
            <a:endParaRPr sz="2400"/>
          </a:p>
          <a:p>
            <a:pPr marL="457200" lvl="0" indent="-381000" rtl="0">
              <a:spcBef>
                <a:spcPts val="0"/>
              </a:spcBef>
              <a:spcAft>
                <a:spcPts val="0"/>
              </a:spcAft>
              <a:buClr>
                <a:srgbClr val="FFCD00"/>
              </a:buClr>
              <a:buSzPts val="2400"/>
              <a:buChar char="◉"/>
            </a:pPr>
            <a:r>
              <a:rPr lang="en" sz="2400"/>
              <a:t>Government</a:t>
            </a:r>
            <a:endParaRPr sz="2400"/>
          </a:p>
          <a:p>
            <a:pPr marL="0" lvl="0" indent="0" rtl="0">
              <a:spcBef>
                <a:spcPts val="600"/>
              </a:spcBef>
              <a:spcAft>
                <a:spcPts val="0"/>
              </a:spcAft>
              <a:buNone/>
            </a:pPr>
            <a:endParaRPr sz="2400"/>
          </a:p>
        </p:txBody>
      </p:sp>
      <p:pic>
        <p:nvPicPr>
          <p:cNvPr id="338" name="Google Shape;338;p43"/>
          <p:cNvPicPr preferRelativeResize="0"/>
          <p:nvPr/>
        </p:nvPicPr>
        <p:blipFill>
          <a:blip r:embed="rId3">
            <a:alphaModFix/>
          </a:blip>
          <a:stretch>
            <a:fillRect/>
          </a:stretch>
        </p:blipFill>
        <p:spPr>
          <a:xfrm>
            <a:off x="5639400" y="1509050"/>
            <a:ext cx="2964925" cy="2964925"/>
          </a:xfrm>
          <a:prstGeom prst="rect">
            <a:avLst/>
          </a:prstGeom>
          <a:noFill/>
          <a:ln>
            <a:noFill/>
          </a:ln>
        </p:spPr>
      </p:pic>
      <p:grpSp>
        <p:nvGrpSpPr>
          <p:cNvPr id="339" name="Google Shape;339;p43"/>
          <p:cNvGrpSpPr/>
          <p:nvPr/>
        </p:nvGrpSpPr>
        <p:grpSpPr>
          <a:xfrm>
            <a:off x="848366" y="1005707"/>
            <a:ext cx="311772" cy="269555"/>
            <a:chOff x="6618700" y="1635475"/>
            <a:chExt cx="456675" cy="432325"/>
          </a:xfrm>
        </p:grpSpPr>
        <p:sp>
          <p:nvSpPr>
            <p:cNvPr id="340" name="Google Shape;340;p43"/>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Google Shape;341;p43"/>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Google Shape;342;p43"/>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Google Shape;343;p43"/>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Google Shape;344;p43"/>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4"/>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Activity</a:t>
            </a:r>
            <a:endParaRPr sz="3600"/>
          </a:p>
        </p:txBody>
      </p:sp>
      <p:sp>
        <p:nvSpPr>
          <p:cNvPr id="350" name="Google Shape;350;p44"/>
          <p:cNvSpPr txBox="1">
            <a:spLocks noGrp="1"/>
          </p:cNvSpPr>
          <p:nvPr>
            <p:ph type="body" idx="1"/>
          </p:nvPr>
        </p:nvSpPr>
        <p:spPr>
          <a:xfrm>
            <a:off x="660375" y="1419100"/>
            <a:ext cx="8103900" cy="31899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Clr>
                <a:srgbClr val="000000"/>
              </a:buClr>
              <a:buSzPts val="3000"/>
              <a:buAutoNum type="arabicPeriod"/>
            </a:pPr>
            <a:r>
              <a:rPr lang="en"/>
              <a:t>What could you do to advocate that </a:t>
            </a:r>
            <a:r>
              <a:rPr lang="en">
                <a:highlight>
                  <a:srgbClr val="76E3F7"/>
                </a:highlight>
              </a:rPr>
              <a:t>would NOT work</a:t>
            </a:r>
            <a:r>
              <a:rPr lang="en"/>
              <a:t>, and why? </a:t>
            </a:r>
            <a:endParaRPr/>
          </a:p>
          <a:p>
            <a:pPr marL="914400" lvl="1" indent="-381000" rtl="0">
              <a:spcBef>
                <a:spcPts val="0"/>
              </a:spcBef>
              <a:spcAft>
                <a:spcPts val="0"/>
              </a:spcAft>
              <a:buClr>
                <a:srgbClr val="000000"/>
              </a:buClr>
              <a:buSzPts val="2400"/>
              <a:buAutoNum type="alphaLcPeriod"/>
            </a:pPr>
            <a:r>
              <a:rPr lang="en"/>
              <a:t>How could you talk to one of these in a way that would turn them off? Faculty, staff, students, government, the public</a:t>
            </a:r>
            <a:br>
              <a:rPr lang="en"/>
            </a:br>
            <a:endParaRPr/>
          </a:p>
          <a:p>
            <a:pPr marL="457200" lvl="0" indent="-419100" rtl="0">
              <a:spcBef>
                <a:spcPts val="0"/>
              </a:spcBef>
              <a:spcAft>
                <a:spcPts val="0"/>
              </a:spcAft>
              <a:buClr>
                <a:srgbClr val="000000"/>
              </a:buClr>
              <a:buSzPts val="3000"/>
              <a:buAutoNum type="arabicPeriod"/>
            </a:pPr>
            <a:r>
              <a:rPr lang="en"/>
              <a:t>From this, any ideas on what you could do that </a:t>
            </a:r>
            <a:r>
              <a:rPr lang="en">
                <a:highlight>
                  <a:srgbClr val="76E3F7"/>
                </a:highlight>
              </a:rPr>
              <a:t>would work</a:t>
            </a:r>
            <a:r>
              <a:rPr lang="en"/>
              <a:t>?</a:t>
            </a:r>
            <a:endParaRPr/>
          </a:p>
          <a:p>
            <a:pPr marL="0" lvl="0" indent="0" rtl="0">
              <a:spcBef>
                <a:spcPts val="600"/>
              </a:spcBef>
              <a:spcAft>
                <a:spcPts val="0"/>
              </a:spcAft>
              <a:buNone/>
            </a:pPr>
            <a:endParaRPr/>
          </a:p>
          <a:p>
            <a:pPr marL="0" lvl="0" indent="0">
              <a:spcBef>
                <a:spcPts val="600"/>
              </a:spcBef>
              <a:spcAft>
                <a:spcPts val="0"/>
              </a:spcAft>
              <a:buNone/>
            </a:pPr>
            <a:endParaRPr/>
          </a:p>
        </p:txBody>
      </p:sp>
      <p:grpSp>
        <p:nvGrpSpPr>
          <p:cNvPr id="351" name="Google Shape;351;p44"/>
          <p:cNvGrpSpPr/>
          <p:nvPr/>
        </p:nvGrpSpPr>
        <p:grpSpPr>
          <a:xfrm>
            <a:off x="848366" y="1005707"/>
            <a:ext cx="311772" cy="269555"/>
            <a:chOff x="6618700" y="1635475"/>
            <a:chExt cx="456675" cy="432325"/>
          </a:xfrm>
        </p:grpSpPr>
        <p:sp>
          <p:nvSpPr>
            <p:cNvPr id="352" name="Google Shape;352;p44"/>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Google Shape;353;p44"/>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4" name="Google Shape;354;p44"/>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 name="Google Shape;355;p44"/>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 name="Google Shape;356;p44"/>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57" name="Google Shape;357;p44"/>
          <p:cNvSpPr txBox="1"/>
          <p:nvPr/>
        </p:nvSpPr>
        <p:spPr>
          <a:xfrm>
            <a:off x="7323075" y="178500"/>
            <a:ext cx="1441200" cy="462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latin typeface="Quattrocento Sans"/>
                <a:ea typeface="Quattrocento Sans"/>
                <a:cs typeface="Quattrocento Sans"/>
                <a:sym typeface="Quattrocento Sans"/>
              </a:rPr>
              <a:t>20 minutes</a:t>
            </a:r>
            <a:endParaRPr sz="1800">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xEl>
                                              <p:pRg st="0" end="0"/>
                                            </p:txEl>
                                          </p:spTgt>
                                        </p:tgtEl>
                                        <p:attrNameLst>
                                          <p:attrName>style.visibility</p:attrName>
                                        </p:attrNameLst>
                                      </p:cBhvr>
                                      <p:to>
                                        <p:strVal val="visible"/>
                                      </p:to>
                                    </p:set>
                                    <p:animEffect transition="in" filter="fade">
                                      <p:cBhvr>
                                        <p:cTn id="7" dur="1000"/>
                                        <p:tgtEl>
                                          <p:spTgt spid="3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0">
                                            <p:txEl>
                                              <p:pRg st="1" end="1"/>
                                            </p:txEl>
                                          </p:spTgt>
                                        </p:tgtEl>
                                        <p:attrNameLst>
                                          <p:attrName>style.visibility</p:attrName>
                                        </p:attrNameLst>
                                      </p:cBhvr>
                                      <p:to>
                                        <p:strVal val="visible"/>
                                      </p:to>
                                    </p:set>
                                    <p:animEffect transition="in" filter="fade">
                                      <p:cBhvr>
                                        <p:cTn id="12" dur="1000"/>
                                        <p:tgtEl>
                                          <p:spTgt spid="3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0">
                                            <p:txEl>
                                              <p:pRg st="2" end="2"/>
                                            </p:txEl>
                                          </p:spTgt>
                                        </p:tgtEl>
                                        <p:attrNameLst>
                                          <p:attrName>style.visibility</p:attrName>
                                        </p:attrNameLst>
                                      </p:cBhvr>
                                      <p:to>
                                        <p:strVal val="visible"/>
                                      </p:to>
                                    </p:set>
                                    <p:animEffect transition="in" filter="fade">
                                      <p:cBhvr>
                                        <p:cTn id="17" dur="1000"/>
                                        <p:tgtEl>
                                          <p:spTgt spid="3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0">
                                            <p:txEl>
                                              <p:pRg st="3" end="3"/>
                                            </p:txEl>
                                          </p:spTgt>
                                        </p:tgtEl>
                                        <p:attrNameLst>
                                          <p:attrName>style.visibility</p:attrName>
                                        </p:attrNameLst>
                                      </p:cBhvr>
                                      <p:to>
                                        <p:strVal val="visible"/>
                                      </p:to>
                                    </p:set>
                                    <p:animEffect transition="in" filter="fade">
                                      <p:cBhvr>
                                        <p:cTn id="22" dur="1000"/>
                                        <p:tgtEl>
                                          <p:spTgt spid="3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0">
                                            <p:txEl>
                                              <p:pRg st="4" end="4"/>
                                            </p:txEl>
                                          </p:spTgt>
                                        </p:tgtEl>
                                        <p:attrNameLst>
                                          <p:attrName>style.visibility</p:attrName>
                                        </p:attrNameLst>
                                      </p:cBhvr>
                                      <p:to>
                                        <p:strVal val="visible"/>
                                      </p:to>
                                    </p:set>
                                    <p:animEffect transition="in" filter="fade">
                                      <p:cBhvr>
                                        <p:cTn id="27" dur="1000"/>
                                        <p:tgtEl>
                                          <p:spTgt spid="3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50">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50">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50">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50">
                                            <p:txEl>
                                              <p:pRg st="3" end="3"/>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5"/>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OER elevator pitch</a:t>
            </a:r>
            <a:endParaRPr/>
          </a:p>
        </p:txBody>
      </p:sp>
      <p:sp>
        <p:nvSpPr>
          <p:cNvPr id="363" name="Google Shape;363;p45"/>
          <p:cNvSpPr txBox="1">
            <a:spLocks noGrp="1"/>
          </p:cNvSpPr>
          <p:nvPr>
            <p:ph type="body" idx="1"/>
          </p:nvPr>
        </p:nvSpPr>
        <p:spPr>
          <a:xfrm>
            <a:off x="836000" y="1616475"/>
            <a:ext cx="7898400" cy="2801700"/>
          </a:xfrm>
          <a:prstGeom prst="rect">
            <a:avLst/>
          </a:prstGeom>
        </p:spPr>
        <p:txBody>
          <a:bodyPr spcFirstLastPara="1" wrap="square" lIns="91425" tIns="91425" rIns="91425" bIns="91425" anchor="t" anchorCtr="0">
            <a:noAutofit/>
          </a:bodyPr>
          <a:lstStyle/>
          <a:p>
            <a:pPr marL="457200" lvl="0" indent="-406400" rtl="0">
              <a:spcBef>
                <a:spcPts val="600"/>
              </a:spcBef>
              <a:spcAft>
                <a:spcPts val="0"/>
              </a:spcAft>
              <a:buClr>
                <a:srgbClr val="FFCD00"/>
              </a:buClr>
              <a:buSzPts val="2800"/>
              <a:buChar char="◉"/>
            </a:pPr>
            <a:r>
              <a:rPr lang="en" sz="2800" b="1"/>
              <a:t>Hook: </a:t>
            </a:r>
            <a:r>
              <a:rPr lang="en" sz="2800"/>
              <a:t>Statistic, fact, story to grab attention</a:t>
            </a:r>
            <a:endParaRPr sz="2800"/>
          </a:p>
          <a:p>
            <a:pPr marL="457200" lvl="0" indent="-406400" rtl="0">
              <a:spcBef>
                <a:spcPts val="0"/>
              </a:spcBef>
              <a:spcAft>
                <a:spcPts val="0"/>
              </a:spcAft>
              <a:buClr>
                <a:srgbClr val="FFCD00"/>
              </a:buClr>
              <a:buSzPts val="2800"/>
              <a:buChar char="◉"/>
            </a:pPr>
            <a:r>
              <a:rPr lang="en" sz="2800" b="1"/>
              <a:t>Problem:</a:t>
            </a:r>
            <a:r>
              <a:rPr lang="en" sz="2800"/>
              <a:t> What’s wrong with status quo?</a:t>
            </a:r>
            <a:endParaRPr sz="2800"/>
          </a:p>
          <a:p>
            <a:pPr marL="457200" lvl="0" indent="-406400" rtl="0">
              <a:spcBef>
                <a:spcPts val="0"/>
              </a:spcBef>
              <a:spcAft>
                <a:spcPts val="0"/>
              </a:spcAft>
              <a:buClr>
                <a:srgbClr val="FFCD00"/>
              </a:buClr>
              <a:buSzPts val="2800"/>
              <a:buChar char="◉"/>
            </a:pPr>
            <a:r>
              <a:rPr lang="en" sz="2800" b="1"/>
              <a:t>Solution: </a:t>
            </a:r>
            <a:r>
              <a:rPr lang="en" sz="2800"/>
              <a:t>How OER can address the problem</a:t>
            </a:r>
            <a:endParaRPr sz="2800"/>
          </a:p>
          <a:p>
            <a:pPr marL="457200" lvl="0" indent="-406400">
              <a:spcBef>
                <a:spcPts val="0"/>
              </a:spcBef>
              <a:spcAft>
                <a:spcPts val="0"/>
              </a:spcAft>
              <a:buClr>
                <a:srgbClr val="FFCD00"/>
              </a:buClr>
              <a:buSzPts val="2800"/>
              <a:buChar char="◉"/>
            </a:pPr>
            <a:r>
              <a:rPr lang="en" sz="2800" b="1"/>
              <a:t>Call to action:</a:t>
            </a:r>
            <a:r>
              <a:rPr lang="en" sz="2800"/>
              <a:t> What audience can do to move towards solution--focus on specific audience</a:t>
            </a:r>
            <a:endParaRPr sz="2800"/>
          </a:p>
        </p:txBody>
      </p:sp>
      <p:sp>
        <p:nvSpPr>
          <p:cNvPr id="364" name="Google Shape;364;p45"/>
          <p:cNvSpPr txBox="1"/>
          <p:nvPr/>
        </p:nvSpPr>
        <p:spPr>
          <a:xfrm>
            <a:off x="938400" y="4577950"/>
            <a:ext cx="7521000" cy="435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t>Adapted from Nicole Allen, </a:t>
            </a:r>
            <a:r>
              <a:rPr lang="en" sz="1200" u="sng">
                <a:solidFill>
                  <a:schemeClr val="hlink"/>
                </a:solidFill>
                <a:hlinkClick r:id="rId3"/>
              </a:rPr>
              <a:t>#NOERSummit18 OER Advocacy Workshop slides</a:t>
            </a:r>
            <a:r>
              <a:rPr lang="en" sz="1200"/>
              <a:t>, licensed </a:t>
            </a:r>
            <a:r>
              <a:rPr lang="en" sz="1200" u="sng">
                <a:solidFill>
                  <a:schemeClr val="hlink"/>
                </a:solidFill>
                <a:hlinkClick r:id="rId4"/>
              </a:rPr>
              <a:t>CC BY 4.0</a:t>
            </a:r>
            <a:endParaRPr sz="1200"/>
          </a:p>
        </p:txBody>
      </p:sp>
      <p:grpSp>
        <p:nvGrpSpPr>
          <p:cNvPr id="365" name="Google Shape;365;p45"/>
          <p:cNvGrpSpPr/>
          <p:nvPr/>
        </p:nvGrpSpPr>
        <p:grpSpPr>
          <a:xfrm>
            <a:off x="848366" y="1005707"/>
            <a:ext cx="311772" cy="269555"/>
            <a:chOff x="6618700" y="1635475"/>
            <a:chExt cx="456675" cy="432325"/>
          </a:xfrm>
        </p:grpSpPr>
        <p:sp>
          <p:nvSpPr>
            <p:cNvPr id="366" name="Google Shape;366;p45"/>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Google Shape;367;p45"/>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8" name="Google Shape;368;p45"/>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Google Shape;369;p45"/>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Google Shape;370;p45"/>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6"/>
          <p:cNvSpPr txBox="1">
            <a:spLocks noGrp="1"/>
          </p:cNvSpPr>
          <p:nvPr>
            <p:ph type="body" idx="1"/>
          </p:nvPr>
        </p:nvSpPr>
        <p:spPr>
          <a:xfrm>
            <a:off x="1829825" y="1616470"/>
            <a:ext cx="6809700" cy="3112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t>Finding relevant, high quality OER</a:t>
            </a:r>
            <a:endParaRPr/>
          </a:p>
          <a:p>
            <a:pPr marL="0" lvl="0" indent="0" rtl="0">
              <a:spcBef>
                <a:spcPts val="600"/>
              </a:spcBef>
              <a:spcAft>
                <a:spcPts val="0"/>
              </a:spcAft>
              <a:buNone/>
            </a:pPr>
            <a:endParaRPr/>
          </a:p>
          <a:p>
            <a:pPr marL="0" lvl="0" indent="0" rtl="0">
              <a:spcBef>
                <a:spcPts val="600"/>
              </a:spcBef>
              <a:spcAft>
                <a:spcPts val="0"/>
              </a:spcAft>
              <a:buNone/>
            </a:pPr>
            <a:r>
              <a:rPr lang="en"/>
              <a:t>Time to find &amp; implement OER</a:t>
            </a:r>
            <a:endParaRPr/>
          </a:p>
          <a:p>
            <a:pPr marL="0" lvl="0" indent="0" rtl="0">
              <a:spcBef>
                <a:spcPts val="600"/>
              </a:spcBef>
              <a:spcAft>
                <a:spcPts val="0"/>
              </a:spcAft>
              <a:buNone/>
            </a:pPr>
            <a:endParaRPr/>
          </a:p>
          <a:p>
            <a:pPr marL="0" lvl="0" indent="0">
              <a:spcBef>
                <a:spcPts val="600"/>
              </a:spcBef>
              <a:spcAft>
                <a:spcPts val="0"/>
              </a:spcAft>
              <a:buNone/>
            </a:pPr>
            <a:r>
              <a:rPr lang="en"/>
              <a:t>Course materials chosen by some other authority</a:t>
            </a:r>
            <a:endParaRPr/>
          </a:p>
        </p:txBody>
      </p:sp>
      <p:sp>
        <p:nvSpPr>
          <p:cNvPr id="376" name="Google Shape;376;p46"/>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Some </a:t>
            </a:r>
            <a:r>
              <a:rPr lang="en">
                <a:highlight>
                  <a:srgbClr val="76E3F7"/>
                </a:highlight>
              </a:rPr>
              <a:t>challenges</a:t>
            </a:r>
            <a:endParaRPr>
              <a:highlight>
                <a:srgbClr val="76E3F7"/>
              </a:highlight>
            </a:endParaRPr>
          </a:p>
        </p:txBody>
      </p:sp>
      <p:pic>
        <p:nvPicPr>
          <p:cNvPr id="377" name="Google Shape;377;p46"/>
          <p:cNvPicPr preferRelativeResize="0"/>
          <p:nvPr/>
        </p:nvPicPr>
        <p:blipFill>
          <a:blip r:embed="rId3">
            <a:alphaModFix/>
          </a:blip>
          <a:stretch>
            <a:fillRect/>
          </a:stretch>
        </p:blipFill>
        <p:spPr>
          <a:xfrm>
            <a:off x="642375" y="1358275"/>
            <a:ext cx="1311670" cy="1311670"/>
          </a:xfrm>
          <a:prstGeom prst="rect">
            <a:avLst/>
          </a:prstGeom>
          <a:noFill/>
          <a:ln>
            <a:noFill/>
          </a:ln>
        </p:spPr>
      </p:pic>
      <p:pic>
        <p:nvPicPr>
          <p:cNvPr id="378" name="Google Shape;378;p46"/>
          <p:cNvPicPr preferRelativeResize="0"/>
          <p:nvPr/>
        </p:nvPicPr>
        <p:blipFill>
          <a:blip r:embed="rId4">
            <a:alphaModFix/>
          </a:blip>
          <a:stretch>
            <a:fillRect/>
          </a:stretch>
        </p:blipFill>
        <p:spPr>
          <a:xfrm>
            <a:off x="704712" y="2769201"/>
            <a:ext cx="910100" cy="910100"/>
          </a:xfrm>
          <a:prstGeom prst="rect">
            <a:avLst/>
          </a:prstGeom>
          <a:noFill/>
          <a:ln>
            <a:noFill/>
          </a:ln>
        </p:spPr>
      </p:pic>
      <p:pic>
        <p:nvPicPr>
          <p:cNvPr id="379" name="Google Shape;379;p46"/>
          <p:cNvPicPr preferRelativeResize="0"/>
          <p:nvPr/>
        </p:nvPicPr>
        <p:blipFill>
          <a:blip r:embed="rId5">
            <a:alphaModFix/>
          </a:blip>
          <a:stretch>
            <a:fillRect/>
          </a:stretch>
        </p:blipFill>
        <p:spPr>
          <a:xfrm>
            <a:off x="642375" y="3778549"/>
            <a:ext cx="1034775" cy="1034775"/>
          </a:xfrm>
          <a:prstGeom prst="rect">
            <a:avLst/>
          </a:prstGeom>
          <a:noFill/>
          <a:ln>
            <a:noFill/>
          </a:ln>
        </p:spPr>
      </p:pic>
      <p:grpSp>
        <p:nvGrpSpPr>
          <p:cNvPr id="380" name="Google Shape;380;p46"/>
          <p:cNvGrpSpPr/>
          <p:nvPr/>
        </p:nvGrpSpPr>
        <p:grpSpPr>
          <a:xfrm>
            <a:off x="848366" y="1005707"/>
            <a:ext cx="311772" cy="269555"/>
            <a:chOff x="6618700" y="1635475"/>
            <a:chExt cx="456675" cy="432325"/>
          </a:xfrm>
        </p:grpSpPr>
        <p:sp>
          <p:nvSpPr>
            <p:cNvPr id="381" name="Google Shape;381;p46"/>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2" name="Google Shape;382;p46"/>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Google Shape;383;p46"/>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Google Shape;384;p46"/>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Google Shape;385;p46"/>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7"/>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a:t>Activity 2</a:t>
            </a:r>
            <a:endParaRPr sz="3600"/>
          </a:p>
        </p:txBody>
      </p:sp>
      <p:sp>
        <p:nvSpPr>
          <p:cNvPr id="391" name="Google Shape;391;p47"/>
          <p:cNvSpPr txBox="1">
            <a:spLocks noGrp="1"/>
          </p:cNvSpPr>
          <p:nvPr>
            <p:ph type="body" idx="1"/>
          </p:nvPr>
        </p:nvSpPr>
        <p:spPr>
          <a:xfrm>
            <a:off x="685425" y="1496850"/>
            <a:ext cx="4772700" cy="3112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t>Choose a stakeholder group and create an elevator pitch for increased adoption (and/or creation) of OER, and what they can do to help.</a:t>
            </a:r>
            <a:endParaRPr/>
          </a:p>
          <a:p>
            <a:pPr marL="0" lvl="0" indent="0" rtl="0">
              <a:spcBef>
                <a:spcPts val="600"/>
              </a:spcBef>
              <a:spcAft>
                <a:spcPts val="0"/>
              </a:spcAft>
              <a:buNone/>
            </a:pPr>
            <a:endParaRPr/>
          </a:p>
          <a:p>
            <a:pPr marL="0" lvl="0" indent="0" rtl="0">
              <a:spcBef>
                <a:spcPts val="600"/>
              </a:spcBef>
              <a:spcAft>
                <a:spcPts val="0"/>
              </a:spcAft>
              <a:buNone/>
            </a:pPr>
            <a:endParaRPr/>
          </a:p>
        </p:txBody>
      </p:sp>
      <p:pic>
        <p:nvPicPr>
          <p:cNvPr id="392" name="Google Shape;392;p47"/>
          <p:cNvPicPr preferRelativeResize="0"/>
          <p:nvPr/>
        </p:nvPicPr>
        <p:blipFill>
          <a:blip r:embed="rId3">
            <a:alphaModFix/>
          </a:blip>
          <a:stretch>
            <a:fillRect/>
          </a:stretch>
        </p:blipFill>
        <p:spPr>
          <a:xfrm>
            <a:off x="5865375" y="1621950"/>
            <a:ext cx="2743826" cy="2743825"/>
          </a:xfrm>
          <a:prstGeom prst="rect">
            <a:avLst/>
          </a:prstGeom>
          <a:noFill/>
          <a:ln>
            <a:noFill/>
          </a:ln>
        </p:spPr>
      </p:pic>
      <p:grpSp>
        <p:nvGrpSpPr>
          <p:cNvPr id="393" name="Google Shape;393;p47"/>
          <p:cNvGrpSpPr/>
          <p:nvPr/>
        </p:nvGrpSpPr>
        <p:grpSpPr>
          <a:xfrm>
            <a:off x="848366" y="1005707"/>
            <a:ext cx="311772" cy="269555"/>
            <a:chOff x="6618700" y="1635475"/>
            <a:chExt cx="456675" cy="432325"/>
          </a:xfrm>
        </p:grpSpPr>
        <p:sp>
          <p:nvSpPr>
            <p:cNvPr id="394" name="Google Shape;394;p47"/>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5" name="Google Shape;395;p47"/>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6" name="Google Shape;396;p47"/>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7" name="Google Shape;397;p47"/>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8" name="Google Shape;398;p47"/>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9" name="Google Shape;399;p47"/>
          <p:cNvSpPr txBox="1"/>
          <p:nvPr/>
        </p:nvSpPr>
        <p:spPr>
          <a:xfrm>
            <a:off x="7428850" y="178500"/>
            <a:ext cx="1286100" cy="462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latin typeface="Quattrocento Sans"/>
                <a:ea typeface="Quattrocento Sans"/>
                <a:cs typeface="Quattrocento Sans"/>
                <a:sym typeface="Quattrocento Sans"/>
              </a:rPr>
              <a:t>15 minutes</a:t>
            </a:r>
            <a:endParaRPr sz="1800">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xEl>
                                              <p:pRg st="0" end="0"/>
                                            </p:txEl>
                                          </p:spTgt>
                                        </p:tgtEl>
                                        <p:attrNameLst>
                                          <p:attrName>style.visibility</p:attrName>
                                        </p:attrNameLst>
                                      </p:cBhvr>
                                      <p:to>
                                        <p:strVal val="visible"/>
                                      </p:to>
                                    </p:set>
                                    <p:animEffect transition="in" filter="fade">
                                      <p:cBhvr>
                                        <p:cTn id="7" dur="1000"/>
                                        <p:tgtEl>
                                          <p:spTgt spid="3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1">
                                            <p:txEl>
                                              <p:pRg st="1" end="1"/>
                                            </p:txEl>
                                          </p:spTgt>
                                        </p:tgtEl>
                                        <p:attrNameLst>
                                          <p:attrName>style.visibility</p:attrName>
                                        </p:attrNameLst>
                                      </p:cBhvr>
                                      <p:to>
                                        <p:strVal val="visible"/>
                                      </p:to>
                                    </p:set>
                                    <p:animEffect transition="in" filter="fade">
                                      <p:cBhvr>
                                        <p:cTn id="12" dur="1000"/>
                                        <p:tgtEl>
                                          <p:spTgt spid="3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1">
                                            <p:txEl>
                                              <p:pRg st="2" end="2"/>
                                            </p:txEl>
                                          </p:spTgt>
                                        </p:tgtEl>
                                        <p:attrNameLst>
                                          <p:attrName>style.visibility</p:attrName>
                                        </p:attrNameLst>
                                      </p:cBhvr>
                                      <p:to>
                                        <p:strVal val="visible"/>
                                      </p:to>
                                    </p:set>
                                    <p:animEffect transition="in" filter="fade">
                                      <p:cBhvr>
                                        <p:cTn id="17" dur="1000"/>
                                        <p:tgtEl>
                                          <p:spTgt spid="3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91">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91">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8"/>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Suggested steps</a:t>
            </a:r>
            <a:endParaRPr/>
          </a:p>
        </p:txBody>
      </p:sp>
      <p:sp>
        <p:nvSpPr>
          <p:cNvPr id="405" name="Google Shape;405;p48"/>
          <p:cNvSpPr txBox="1">
            <a:spLocks noGrp="1"/>
          </p:cNvSpPr>
          <p:nvPr>
            <p:ph type="body" idx="1"/>
          </p:nvPr>
        </p:nvSpPr>
        <p:spPr>
          <a:xfrm>
            <a:off x="801250" y="1512225"/>
            <a:ext cx="8039700" cy="31122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Clr>
                <a:srgbClr val="FFCD00"/>
              </a:buClr>
              <a:buSzPts val="2400"/>
              <a:buChar char="◉"/>
            </a:pPr>
            <a:r>
              <a:rPr lang="en" sz="2400"/>
              <a:t>Collect data: student behaviours re: course materials</a:t>
            </a:r>
            <a:endParaRPr sz="2400"/>
          </a:p>
          <a:p>
            <a:pPr marL="457200" lvl="0" indent="-381000" rtl="0">
              <a:spcBef>
                <a:spcPts val="0"/>
              </a:spcBef>
              <a:spcAft>
                <a:spcPts val="0"/>
              </a:spcAft>
              <a:buClr>
                <a:srgbClr val="FFCD00"/>
              </a:buClr>
              <a:buSzPts val="2400"/>
              <a:buChar char="◉"/>
            </a:pPr>
            <a:r>
              <a:rPr lang="en" sz="2400"/>
              <a:t>Advocate to faculty: listening tours, dept. &amp; articulation meetings, Senate meetings</a:t>
            </a:r>
            <a:endParaRPr sz="2400"/>
          </a:p>
          <a:p>
            <a:pPr marL="457200" lvl="0" indent="-381000" rtl="0">
              <a:spcBef>
                <a:spcPts val="0"/>
              </a:spcBef>
              <a:spcAft>
                <a:spcPts val="0"/>
              </a:spcAft>
              <a:buClr>
                <a:srgbClr val="FFCD00"/>
              </a:buClr>
              <a:buSzPts val="2400"/>
              <a:buChar char="◉"/>
            </a:pPr>
            <a:r>
              <a:rPr lang="en" sz="2400">
                <a:solidFill>
                  <a:schemeClr val="dk1"/>
                </a:solidFill>
              </a:rPr>
              <a:t>Ask for training, workshops on OER for faculty</a:t>
            </a:r>
            <a:endParaRPr sz="2400"/>
          </a:p>
          <a:p>
            <a:pPr marL="457200" lvl="0" indent="-381000" rtl="0">
              <a:spcBef>
                <a:spcPts val="0"/>
              </a:spcBef>
              <a:spcAft>
                <a:spcPts val="0"/>
              </a:spcAft>
              <a:buClr>
                <a:srgbClr val="FFCD00"/>
              </a:buClr>
              <a:buSzPts val="2400"/>
              <a:buChar char="◉"/>
            </a:pPr>
            <a:r>
              <a:rPr lang="en" sz="2400"/>
              <a:t>Ask to put OER into library catalogue, create Lib. Guide</a:t>
            </a:r>
            <a:endParaRPr sz="2400"/>
          </a:p>
          <a:p>
            <a:pPr marL="457200" lvl="0" indent="-381000" rtl="0">
              <a:spcBef>
                <a:spcPts val="0"/>
              </a:spcBef>
              <a:spcAft>
                <a:spcPts val="0"/>
              </a:spcAft>
              <a:buClr>
                <a:srgbClr val="FFCD00"/>
              </a:buClr>
              <a:buSzPts val="2400"/>
              <a:buChar char="◉"/>
            </a:pPr>
            <a:r>
              <a:rPr lang="en" sz="2400"/>
              <a:t>Try to get OER grant or other recognition program, campus statement or policy re: OER</a:t>
            </a:r>
            <a:endParaRPr sz="2400"/>
          </a:p>
          <a:p>
            <a:pPr marL="457200" lvl="0" indent="-381000" rtl="0">
              <a:spcBef>
                <a:spcPts val="0"/>
              </a:spcBef>
              <a:spcAft>
                <a:spcPts val="0"/>
              </a:spcAft>
              <a:buClr>
                <a:srgbClr val="FFCD00"/>
              </a:buClr>
              <a:buSzPts val="2400"/>
              <a:buChar char="◉"/>
            </a:pPr>
            <a:r>
              <a:rPr lang="en" sz="2400"/>
              <a:t>Work to create campus OER working group</a:t>
            </a:r>
            <a:endParaRPr sz="2400"/>
          </a:p>
        </p:txBody>
      </p:sp>
      <p:sp>
        <p:nvSpPr>
          <p:cNvPr id="406" name="Google Shape;406;p48"/>
          <p:cNvSpPr txBox="1"/>
          <p:nvPr/>
        </p:nvSpPr>
        <p:spPr>
          <a:xfrm>
            <a:off x="1293600" y="4697500"/>
            <a:ext cx="6556800" cy="266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t>Adapted from Rajiv Jhangiani, </a:t>
            </a:r>
            <a:r>
              <a:rPr lang="en" sz="1200" u="sng">
                <a:solidFill>
                  <a:schemeClr val="hlink"/>
                </a:solidFill>
                <a:hlinkClick r:id="rId3"/>
              </a:rPr>
              <a:t>2017 Student Union Development Summit</a:t>
            </a:r>
            <a:r>
              <a:rPr lang="en" sz="1200"/>
              <a:t>, licensed </a:t>
            </a:r>
            <a:r>
              <a:rPr lang="en" sz="1200" u="sng">
                <a:solidFill>
                  <a:schemeClr val="hlink"/>
                </a:solidFill>
                <a:hlinkClick r:id="rId4"/>
              </a:rPr>
              <a:t>CC BY 4.0</a:t>
            </a:r>
            <a:endParaRPr sz="1200"/>
          </a:p>
        </p:txBody>
      </p:sp>
      <p:grpSp>
        <p:nvGrpSpPr>
          <p:cNvPr id="407" name="Google Shape;407;p48"/>
          <p:cNvGrpSpPr/>
          <p:nvPr/>
        </p:nvGrpSpPr>
        <p:grpSpPr>
          <a:xfrm>
            <a:off x="848366" y="1005707"/>
            <a:ext cx="311772" cy="269555"/>
            <a:chOff x="6618700" y="1635475"/>
            <a:chExt cx="456675" cy="432325"/>
          </a:xfrm>
        </p:grpSpPr>
        <p:sp>
          <p:nvSpPr>
            <p:cNvPr id="408" name="Google Shape;408;p48"/>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9" name="Google Shape;409;p48"/>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0" name="Google Shape;410;p48"/>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1" name="Google Shape;411;p48"/>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2" name="Google Shape;412;p48"/>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Useful resources</a:t>
            </a:r>
            <a:endParaRPr/>
          </a:p>
        </p:txBody>
      </p:sp>
      <p:sp>
        <p:nvSpPr>
          <p:cNvPr id="418" name="Google Shape;418;p49"/>
          <p:cNvSpPr txBox="1">
            <a:spLocks noGrp="1"/>
          </p:cNvSpPr>
          <p:nvPr>
            <p:ph type="body" idx="1"/>
          </p:nvPr>
        </p:nvSpPr>
        <p:spPr>
          <a:xfrm>
            <a:off x="854750" y="1472775"/>
            <a:ext cx="8029200" cy="3543600"/>
          </a:xfrm>
          <a:prstGeom prst="rect">
            <a:avLst/>
          </a:prstGeom>
        </p:spPr>
        <p:txBody>
          <a:bodyPr spcFirstLastPara="1" wrap="square" lIns="91425" tIns="91425" rIns="91425" bIns="91425" anchor="t" anchorCtr="0">
            <a:noAutofit/>
          </a:bodyPr>
          <a:lstStyle/>
          <a:p>
            <a:pPr marL="457200" lvl="0" indent="-355600" rtl="0">
              <a:spcBef>
                <a:spcPts val="600"/>
              </a:spcBef>
              <a:spcAft>
                <a:spcPts val="0"/>
              </a:spcAft>
              <a:buClr>
                <a:srgbClr val="FFCD00"/>
              </a:buClr>
              <a:buSzPts val="2000"/>
              <a:buChar char="◉"/>
            </a:pPr>
            <a:r>
              <a:rPr lang="en" sz="2000"/>
              <a:t>College Libraries Ontario </a:t>
            </a:r>
            <a:r>
              <a:rPr lang="en" sz="2000" u="sng">
                <a:solidFill>
                  <a:schemeClr val="hlink"/>
                </a:solidFill>
                <a:hlinkClick r:id="rId3"/>
              </a:rPr>
              <a:t>OER Toolkit</a:t>
            </a:r>
            <a:endParaRPr sz="2000"/>
          </a:p>
          <a:p>
            <a:pPr marL="457200" lvl="0" indent="-355600" rtl="0">
              <a:spcBef>
                <a:spcPts val="0"/>
              </a:spcBef>
              <a:spcAft>
                <a:spcPts val="0"/>
              </a:spcAft>
              <a:buClr>
                <a:srgbClr val="FFCD00"/>
              </a:buClr>
              <a:buSzPts val="2000"/>
              <a:buChar char="◉"/>
            </a:pPr>
            <a:r>
              <a:rPr lang="en" sz="2000"/>
              <a:t>BCcampus Open Edu </a:t>
            </a:r>
            <a:r>
              <a:rPr lang="en" sz="2000" u="sng">
                <a:solidFill>
                  <a:schemeClr val="hlink"/>
                </a:solidFill>
                <a:hlinkClick r:id="rId4"/>
              </a:rPr>
              <a:t>OER Student Toolkit</a:t>
            </a:r>
            <a:endParaRPr sz="2000"/>
          </a:p>
          <a:p>
            <a:pPr marL="457200" lvl="0" indent="-355600" rtl="0">
              <a:spcBef>
                <a:spcPts val="0"/>
              </a:spcBef>
              <a:spcAft>
                <a:spcPts val="0"/>
              </a:spcAft>
              <a:buClr>
                <a:srgbClr val="FFCD00"/>
              </a:buClr>
              <a:buSzPts val="2000"/>
              <a:buChar char="◉"/>
            </a:pPr>
            <a:r>
              <a:rPr lang="en" sz="2000"/>
              <a:t>Rebus Community </a:t>
            </a:r>
            <a:r>
              <a:rPr lang="en" sz="2000" u="sng">
                <a:solidFill>
                  <a:schemeClr val="hlink"/>
                </a:solidFill>
                <a:hlinkClick r:id="rId5"/>
              </a:rPr>
              <a:t>Guide to Making Open Textbooks with Students</a:t>
            </a:r>
            <a:endParaRPr sz="2000"/>
          </a:p>
          <a:p>
            <a:pPr marL="457200" lvl="0" indent="-355600" rtl="0">
              <a:spcBef>
                <a:spcPts val="0"/>
              </a:spcBef>
              <a:spcAft>
                <a:spcPts val="0"/>
              </a:spcAft>
              <a:buClr>
                <a:srgbClr val="FFCD00"/>
              </a:buClr>
              <a:buSzPts val="2000"/>
              <a:buChar char="◉"/>
            </a:pPr>
            <a:r>
              <a:rPr lang="en" sz="2000" u="sng">
                <a:solidFill>
                  <a:schemeClr val="hlink"/>
                </a:solidFill>
                <a:hlinkClick r:id="rId6"/>
              </a:rPr>
              <a:t>SPARC advocacy plan</a:t>
            </a:r>
            <a:r>
              <a:rPr lang="en" sz="2000">
                <a:solidFill>
                  <a:schemeClr val="dk1"/>
                </a:solidFill>
              </a:rPr>
              <a:t> for students</a:t>
            </a:r>
            <a:endParaRPr sz="2000">
              <a:solidFill>
                <a:schemeClr val="dk1"/>
              </a:solidFill>
            </a:endParaRPr>
          </a:p>
          <a:p>
            <a:pPr marL="457200" lvl="0" indent="-355600" rtl="0">
              <a:spcBef>
                <a:spcPts val="0"/>
              </a:spcBef>
              <a:spcAft>
                <a:spcPts val="0"/>
              </a:spcAft>
              <a:buClr>
                <a:srgbClr val="FFCD00"/>
              </a:buClr>
              <a:buSzPts val="2000"/>
              <a:buChar char="◉"/>
            </a:pPr>
            <a:r>
              <a:rPr lang="en" sz="2000" u="sng">
                <a:solidFill>
                  <a:schemeClr val="hlink"/>
                </a:solidFill>
                <a:hlinkClick r:id="rId7"/>
              </a:rPr>
              <a:t>SPARC OER mythbusting</a:t>
            </a:r>
            <a:endParaRPr sz="2000">
              <a:solidFill>
                <a:schemeClr val="dk1"/>
              </a:solidFill>
            </a:endParaRPr>
          </a:p>
          <a:p>
            <a:pPr marL="457200" lvl="0" indent="-355600" rtl="0">
              <a:spcBef>
                <a:spcPts val="0"/>
              </a:spcBef>
              <a:spcAft>
                <a:spcPts val="0"/>
              </a:spcAft>
              <a:buClr>
                <a:srgbClr val="FFCD00"/>
              </a:buClr>
              <a:buSzPts val="2000"/>
              <a:buChar char="◉"/>
            </a:pPr>
            <a:r>
              <a:rPr lang="en" sz="2000" u="sng">
                <a:solidFill>
                  <a:schemeClr val="hlink"/>
                </a:solidFill>
                <a:hlinkClick r:id="rId8"/>
              </a:rPr>
              <a:t>7 things you should know about OER policies</a:t>
            </a:r>
            <a:r>
              <a:rPr lang="en" sz="2000">
                <a:solidFill>
                  <a:schemeClr val="dk1"/>
                </a:solidFill>
              </a:rPr>
              <a:t> (Educause)</a:t>
            </a:r>
            <a:endParaRPr sz="2000">
              <a:solidFill>
                <a:schemeClr val="dk1"/>
              </a:solidFill>
            </a:endParaRPr>
          </a:p>
          <a:p>
            <a:pPr marL="457200" lvl="0" indent="-355600" rtl="0">
              <a:spcBef>
                <a:spcPts val="0"/>
              </a:spcBef>
              <a:spcAft>
                <a:spcPts val="0"/>
              </a:spcAft>
              <a:buClr>
                <a:srgbClr val="FFCD00"/>
              </a:buClr>
              <a:buSzPts val="2000"/>
              <a:buChar char="◉"/>
            </a:pPr>
            <a:r>
              <a:rPr lang="en" sz="2000"/>
              <a:t>Finding OER:</a:t>
            </a:r>
            <a:endParaRPr sz="2000"/>
          </a:p>
          <a:p>
            <a:pPr marL="914400" lvl="1" indent="-355600" rtl="0">
              <a:spcBef>
                <a:spcPts val="0"/>
              </a:spcBef>
              <a:spcAft>
                <a:spcPts val="0"/>
              </a:spcAft>
              <a:buClr>
                <a:srgbClr val="76E3F7"/>
              </a:buClr>
              <a:buSzPts val="2000"/>
              <a:buChar char="○"/>
            </a:pPr>
            <a:r>
              <a:rPr lang="en" sz="2000">
                <a:solidFill>
                  <a:schemeClr val="dk1"/>
                </a:solidFill>
              </a:rPr>
              <a:t>OER Library guides (e.g., </a:t>
            </a:r>
            <a:r>
              <a:rPr lang="en" sz="2000" u="sng">
                <a:solidFill>
                  <a:schemeClr val="hlink"/>
                </a:solidFill>
                <a:hlinkClick r:id="rId9"/>
              </a:rPr>
              <a:t>UBC guide</a:t>
            </a:r>
            <a:r>
              <a:rPr lang="en" sz="2000">
                <a:solidFill>
                  <a:schemeClr val="dk1"/>
                </a:solidFill>
              </a:rPr>
              <a:t>, </a:t>
            </a:r>
            <a:r>
              <a:rPr lang="en" sz="2000" u="sng">
                <a:solidFill>
                  <a:schemeClr val="hlink"/>
                </a:solidFill>
                <a:hlinkClick r:id="rId10"/>
              </a:rPr>
              <a:t>UAlberta guide</a:t>
            </a:r>
            <a:r>
              <a:rPr lang="en" sz="2000">
                <a:solidFill>
                  <a:schemeClr val="dk1"/>
                </a:solidFill>
              </a:rPr>
              <a:t>)</a:t>
            </a:r>
            <a:endParaRPr sz="2000">
              <a:solidFill>
                <a:schemeClr val="dk1"/>
              </a:solidFill>
            </a:endParaRPr>
          </a:p>
          <a:p>
            <a:pPr marL="914400" lvl="1" indent="-355600" rtl="0">
              <a:spcBef>
                <a:spcPts val="0"/>
              </a:spcBef>
              <a:spcAft>
                <a:spcPts val="0"/>
              </a:spcAft>
              <a:buClr>
                <a:srgbClr val="76E3F7"/>
              </a:buClr>
              <a:buSzPts val="2000"/>
              <a:buChar char="○"/>
            </a:pPr>
            <a:r>
              <a:rPr lang="en" sz="2000" u="sng">
                <a:solidFill>
                  <a:schemeClr val="hlink"/>
                </a:solidFill>
                <a:hlinkClick r:id="rId11"/>
              </a:rPr>
              <a:t>BCcampus</a:t>
            </a:r>
            <a:r>
              <a:rPr lang="en" sz="2000">
                <a:solidFill>
                  <a:schemeClr val="dk1"/>
                </a:solidFill>
              </a:rPr>
              <a:t> and </a:t>
            </a:r>
            <a:r>
              <a:rPr lang="en" sz="2000" u="sng">
                <a:solidFill>
                  <a:schemeClr val="hlink"/>
                </a:solidFill>
                <a:hlinkClick r:id="rId12"/>
              </a:rPr>
              <a:t>eCampus Ontario</a:t>
            </a:r>
            <a:r>
              <a:rPr lang="en" sz="2000">
                <a:solidFill>
                  <a:schemeClr val="dk1"/>
                </a:solidFill>
              </a:rPr>
              <a:t> open textbook libraries</a:t>
            </a:r>
            <a:endParaRPr sz="2000">
              <a:solidFill>
                <a:schemeClr val="dk1"/>
              </a:solidFill>
            </a:endParaRPr>
          </a:p>
          <a:p>
            <a:pPr marL="914400" lvl="1" indent="-355600" rtl="0">
              <a:spcBef>
                <a:spcPts val="0"/>
              </a:spcBef>
              <a:spcAft>
                <a:spcPts val="0"/>
              </a:spcAft>
              <a:buClr>
                <a:srgbClr val="76E3F7"/>
              </a:buClr>
              <a:buSzPts val="2000"/>
              <a:buChar char="○"/>
            </a:pPr>
            <a:r>
              <a:rPr lang="en" sz="2000" u="sng">
                <a:solidFill>
                  <a:schemeClr val="hlink"/>
                </a:solidFill>
                <a:hlinkClick r:id="rId13"/>
              </a:rPr>
              <a:t>BCcampus OER collections list</a:t>
            </a:r>
            <a:endParaRPr sz="2000">
              <a:solidFill>
                <a:schemeClr val="dk1"/>
              </a:solidFill>
            </a:endParaRPr>
          </a:p>
          <a:p>
            <a:pPr marL="0" lvl="0" indent="0" rtl="0">
              <a:spcBef>
                <a:spcPts val="600"/>
              </a:spcBef>
              <a:spcAft>
                <a:spcPts val="0"/>
              </a:spcAft>
              <a:buNone/>
            </a:pPr>
            <a:endParaRPr>
              <a:solidFill>
                <a:schemeClr val="dk1"/>
              </a:solidFill>
            </a:endParaRPr>
          </a:p>
        </p:txBody>
      </p:sp>
      <p:grpSp>
        <p:nvGrpSpPr>
          <p:cNvPr id="419" name="Google Shape;419;p49"/>
          <p:cNvGrpSpPr/>
          <p:nvPr/>
        </p:nvGrpSpPr>
        <p:grpSpPr>
          <a:xfrm>
            <a:off x="916458" y="1019750"/>
            <a:ext cx="214625" cy="214625"/>
            <a:chOff x="2594050" y="1631825"/>
            <a:chExt cx="439625" cy="439625"/>
          </a:xfrm>
        </p:grpSpPr>
        <p:sp>
          <p:nvSpPr>
            <p:cNvPr id="420" name="Google Shape;420;p4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1" name="Google Shape;421;p4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2" name="Google Shape;422;p4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3" name="Google Shape;423;p49"/>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0"/>
          <p:cNvSpPr txBox="1">
            <a:spLocks noGrp="1"/>
          </p:cNvSpPr>
          <p:nvPr>
            <p:ph type="subTitle" idx="4294967295"/>
          </p:nvPr>
        </p:nvSpPr>
        <p:spPr>
          <a:xfrm>
            <a:off x="2371500" y="2093775"/>
            <a:ext cx="5021400" cy="7848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3600" b="1"/>
              <a:t>Any </a:t>
            </a:r>
            <a:r>
              <a:rPr lang="en" sz="3600" b="1">
                <a:highlight>
                  <a:srgbClr val="76E3F7"/>
                </a:highlight>
              </a:rPr>
              <a:t>questions</a:t>
            </a:r>
            <a:r>
              <a:rPr lang="en" sz="3600" b="1"/>
              <a:t> ?</a:t>
            </a:r>
            <a:endParaRPr sz="3600" b="1"/>
          </a:p>
          <a:p>
            <a:pPr marL="0" lvl="0" indent="0" rtl="0">
              <a:spcBef>
                <a:spcPts val="600"/>
              </a:spcBef>
              <a:spcAft>
                <a:spcPts val="0"/>
              </a:spcAft>
              <a:buNone/>
            </a:pPr>
            <a:endParaRPr sz="1800">
              <a:solidFill>
                <a:schemeClr val="dk1"/>
              </a:solidFill>
            </a:endParaRPr>
          </a:p>
          <a:p>
            <a:pPr marL="0" lvl="0" indent="0" rtl="0">
              <a:spcBef>
                <a:spcPts val="600"/>
              </a:spcBef>
              <a:spcAft>
                <a:spcPts val="0"/>
              </a:spcAft>
              <a:buNone/>
            </a:pPr>
            <a:r>
              <a:rPr lang="en" sz="1800">
                <a:solidFill>
                  <a:schemeClr val="dk1"/>
                </a:solidFill>
              </a:rPr>
              <a:t>You can find me at</a:t>
            </a:r>
            <a:endParaRPr sz="1800">
              <a:solidFill>
                <a:schemeClr val="dk1"/>
              </a:solidFill>
            </a:endParaRPr>
          </a:p>
          <a:p>
            <a:pPr marL="457200" lvl="0" indent="-342900" rtl="0">
              <a:spcBef>
                <a:spcPts val="600"/>
              </a:spcBef>
              <a:spcAft>
                <a:spcPts val="0"/>
              </a:spcAft>
              <a:buClr>
                <a:srgbClr val="FFCD00"/>
              </a:buClr>
              <a:buSzPts val="1800"/>
              <a:buChar char="◉"/>
            </a:pPr>
            <a:r>
              <a:rPr lang="en" sz="1800">
                <a:solidFill>
                  <a:schemeClr val="dk1"/>
                </a:solidFill>
              </a:rPr>
              <a:t>@clhendricksbc</a:t>
            </a:r>
            <a:endParaRPr sz="1800">
              <a:solidFill>
                <a:schemeClr val="dk1"/>
              </a:solidFill>
            </a:endParaRPr>
          </a:p>
          <a:p>
            <a:pPr marL="457200" lvl="0" indent="-342900" rtl="0">
              <a:spcBef>
                <a:spcPts val="0"/>
              </a:spcBef>
              <a:spcAft>
                <a:spcPts val="0"/>
              </a:spcAft>
              <a:buClr>
                <a:srgbClr val="FFCD00"/>
              </a:buClr>
              <a:buSzPts val="1800"/>
              <a:buChar char="◉"/>
            </a:pPr>
            <a:r>
              <a:rPr lang="en" sz="1800">
                <a:solidFill>
                  <a:schemeClr val="dk1"/>
                </a:solidFill>
              </a:rPr>
              <a:t>christina.hendricks@ubc.ca</a:t>
            </a:r>
            <a:endParaRPr b="1"/>
          </a:p>
        </p:txBody>
      </p:sp>
      <p:cxnSp>
        <p:nvCxnSpPr>
          <p:cNvPr id="429" name="Google Shape;429;p50"/>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430" name="Google Shape;430;p50"/>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6000"/>
              <a:t>Thanks!</a:t>
            </a:r>
            <a:endParaRPr sz="6000"/>
          </a:p>
        </p:txBody>
      </p:sp>
      <p:cxnSp>
        <p:nvCxnSpPr>
          <p:cNvPr id="431" name="Google Shape;431;p50"/>
          <p:cNvCxnSpPr/>
          <p:nvPr/>
        </p:nvCxnSpPr>
        <p:spPr>
          <a:xfrm>
            <a:off x="5589800" y="1428750"/>
            <a:ext cx="3554100" cy="0"/>
          </a:xfrm>
          <a:prstGeom prst="straightConnector1">
            <a:avLst/>
          </a:prstGeom>
          <a:noFill/>
          <a:ln w="9525" cap="flat" cmpd="sng">
            <a:solidFill>
              <a:srgbClr val="CCCCCC"/>
            </a:solidFill>
            <a:prstDash val="solid"/>
            <a:round/>
            <a:headEnd type="none" w="med" len="med"/>
            <a:tailEnd type="none" w="med" len="med"/>
          </a:ln>
        </p:spPr>
      </p:cxnSp>
      <p:sp>
        <p:nvSpPr>
          <p:cNvPr id="432" name="Google Shape;432;p50"/>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39</a:t>
            </a:fld>
            <a:endParaRPr/>
          </a:p>
        </p:txBody>
      </p:sp>
      <p:sp>
        <p:nvSpPr>
          <p:cNvPr id="433" name="Google Shape;433;p50"/>
          <p:cNvSpPr/>
          <p:nvPr/>
        </p:nvSpPr>
        <p:spPr>
          <a:xfrm>
            <a:off x="832200" y="859200"/>
            <a:ext cx="1139100" cy="1139100"/>
          </a:xfrm>
          <a:prstGeom prst="ellipse">
            <a:avLst/>
          </a:prstGeom>
          <a:solidFill>
            <a:srgbClr val="76E3F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4" name="Google Shape;434;p50"/>
          <p:cNvSpPr/>
          <p:nvPr/>
        </p:nvSpPr>
        <p:spPr>
          <a:xfrm>
            <a:off x="1020368" y="1095999"/>
            <a:ext cx="762759" cy="665489"/>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About you</a:t>
            </a:r>
            <a:endParaRPr/>
          </a:p>
        </p:txBody>
      </p:sp>
      <p:pic>
        <p:nvPicPr>
          <p:cNvPr id="99" name="Google Shape;99;p15" title="Open Educational Resources logo"/>
          <p:cNvPicPr preferRelativeResize="0"/>
          <p:nvPr/>
        </p:nvPicPr>
        <p:blipFill>
          <a:blip r:embed="rId3">
            <a:alphaModFix/>
          </a:blip>
          <a:stretch>
            <a:fillRect/>
          </a:stretch>
        </p:blipFill>
        <p:spPr>
          <a:xfrm>
            <a:off x="4858625" y="1395175"/>
            <a:ext cx="3401875" cy="2757375"/>
          </a:xfrm>
          <a:prstGeom prst="rect">
            <a:avLst/>
          </a:prstGeom>
          <a:noFill/>
          <a:ln>
            <a:noFill/>
          </a:ln>
        </p:spPr>
      </p:pic>
      <p:sp>
        <p:nvSpPr>
          <p:cNvPr id="100" name="Google Shape;100;p15"/>
          <p:cNvSpPr txBox="1"/>
          <p:nvPr/>
        </p:nvSpPr>
        <p:spPr>
          <a:xfrm>
            <a:off x="883500" y="4593500"/>
            <a:ext cx="7377000" cy="255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u="sng" dirty="0">
                <a:solidFill>
                  <a:schemeClr val="hlink"/>
                </a:solidFill>
                <a:hlinkClick r:id="rId4"/>
              </a:rPr>
              <a:t>OER logo</a:t>
            </a:r>
            <a:r>
              <a:rPr lang="en" sz="1200" dirty="0"/>
              <a:t> by Markus </a:t>
            </a:r>
            <a:r>
              <a:rPr lang="en" sz="1200" dirty="0" err="1"/>
              <a:t>Büsges</a:t>
            </a:r>
            <a:r>
              <a:rPr lang="en" sz="1200" dirty="0"/>
              <a:t> for Wikimedia Deutschland, licensed </a:t>
            </a:r>
            <a:r>
              <a:rPr lang="en" sz="1200" u="sng" dirty="0">
                <a:solidFill>
                  <a:schemeClr val="hlink"/>
                </a:solidFill>
                <a:hlinkClick r:id="rId5"/>
              </a:rPr>
              <a:t>CC BY-SA 4.0</a:t>
            </a:r>
            <a:r>
              <a:rPr lang="en" sz="1200" dirty="0"/>
              <a:t> on Wikimedia Commons</a:t>
            </a:r>
            <a:endParaRPr sz="1200" dirty="0"/>
          </a:p>
        </p:txBody>
      </p:sp>
      <p:sp>
        <p:nvSpPr>
          <p:cNvPr id="101" name="Google Shape;101;p15"/>
          <p:cNvSpPr txBox="1">
            <a:spLocks noGrp="1"/>
          </p:cNvSpPr>
          <p:nvPr>
            <p:ph type="body" idx="1"/>
          </p:nvPr>
        </p:nvSpPr>
        <p:spPr>
          <a:xfrm>
            <a:off x="735150" y="1616475"/>
            <a:ext cx="3962400" cy="3112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a:t>Where are you from?</a:t>
            </a:r>
            <a:endParaRPr/>
          </a:p>
          <a:p>
            <a:pPr marL="0" lvl="0" indent="0" rtl="0">
              <a:spcBef>
                <a:spcPts val="600"/>
              </a:spcBef>
              <a:spcAft>
                <a:spcPts val="0"/>
              </a:spcAft>
              <a:buNone/>
            </a:pPr>
            <a:endParaRPr/>
          </a:p>
          <a:p>
            <a:pPr marL="0" lvl="0" indent="0">
              <a:spcBef>
                <a:spcPts val="600"/>
              </a:spcBef>
              <a:spcAft>
                <a:spcPts val="0"/>
              </a:spcAft>
              <a:buNone/>
            </a:pPr>
            <a:r>
              <a:rPr lang="en"/>
              <a:t>What do you know already about OER?</a:t>
            </a:r>
            <a:endParaRPr/>
          </a:p>
        </p:txBody>
      </p:sp>
      <p:sp>
        <p:nvSpPr>
          <p:cNvPr id="102" name="Google Shape;102;p15"/>
          <p:cNvSpPr txBox="1"/>
          <p:nvPr/>
        </p:nvSpPr>
        <p:spPr>
          <a:xfrm>
            <a:off x="859675" y="898850"/>
            <a:ext cx="279900" cy="435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2500" b="1">
                <a:solidFill>
                  <a:schemeClr val="dk1"/>
                </a:solidFill>
                <a:latin typeface="Quattrocento Sans"/>
                <a:ea typeface="Quattrocento Sans"/>
                <a:cs typeface="Quattrocento Sans"/>
                <a:sym typeface="Quattrocento Sans"/>
              </a:rPr>
              <a:t>?</a:t>
            </a:r>
            <a:endParaRPr sz="25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1"/>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Credits</a:t>
            </a:r>
            <a:endParaRPr/>
          </a:p>
        </p:txBody>
      </p:sp>
      <p:sp>
        <p:nvSpPr>
          <p:cNvPr id="440" name="Google Shape;440;p51"/>
          <p:cNvSpPr txBox="1">
            <a:spLocks noGrp="1"/>
          </p:cNvSpPr>
          <p:nvPr>
            <p:ph type="body" idx="1"/>
          </p:nvPr>
        </p:nvSpPr>
        <p:spPr>
          <a:xfrm>
            <a:off x="789100" y="1616475"/>
            <a:ext cx="7401900" cy="3112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 sz="1800"/>
              <a:t>Special thanks to all the people who made and released these awesome resources:</a:t>
            </a:r>
            <a:endParaRPr sz="1800"/>
          </a:p>
          <a:p>
            <a:pPr marL="457200" lvl="0" indent="-342900" rtl="0">
              <a:lnSpc>
                <a:spcPct val="115000"/>
              </a:lnSpc>
              <a:spcBef>
                <a:spcPts val="600"/>
              </a:spcBef>
              <a:spcAft>
                <a:spcPts val="0"/>
              </a:spcAft>
              <a:buClr>
                <a:srgbClr val="FFCD00"/>
              </a:buClr>
              <a:buSzPts val="1800"/>
              <a:buChar char="◉"/>
            </a:pPr>
            <a:r>
              <a:rPr lang="en" sz="1800"/>
              <a:t>Presentation template (</a:t>
            </a:r>
            <a:r>
              <a:rPr lang="en" sz="1800" u="sng">
                <a:solidFill>
                  <a:srgbClr val="1D1D1B"/>
                </a:solidFill>
                <a:highlight>
                  <a:srgbClr val="76E3F7"/>
                </a:highlight>
                <a:hlinkClick r:id="rId3"/>
              </a:rPr>
              <a:t>Viola</a:t>
            </a:r>
            <a:r>
              <a:rPr lang="en" sz="1800"/>
              <a:t>) by </a:t>
            </a:r>
            <a:r>
              <a:rPr lang="en" sz="1800" u="sng">
                <a:highlight>
                  <a:srgbClr val="76E3F7"/>
                </a:highlight>
                <a:hlinkClick r:id="rId4"/>
              </a:rPr>
              <a:t>SlidesCarnival</a:t>
            </a:r>
            <a:r>
              <a:rPr lang="en" sz="1800">
                <a:highlight>
                  <a:srgbClr val="76E3F7"/>
                </a:highlight>
              </a:rPr>
              <a:t>,</a:t>
            </a:r>
            <a:r>
              <a:rPr lang="en" sz="1800"/>
              <a:t> licensed </a:t>
            </a:r>
            <a:r>
              <a:rPr lang="en" sz="1800" u="sng">
                <a:solidFill>
                  <a:schemeClr val="hlink"/>
                </a:solidFill>
                <a:hlinkClick r:id="rId5"/>
              </a:rPr>
              <a:t>CC BY 4.0</a:t>
            </a:r>
            <a:endParaRPr sz="1800"/>
          </a:p>
          <a:p>
            <a:pPr marL="457200" lvl="0" indent="-342900" rtl="0">
              <a:lnSpc>
                <a:spcPct val="115000"/>
              </a:lnSpc>
              <a:spcBef>
                <a:spcPts val="0"/>
              </a:spcBef>
              <a:spcAft>
                <a:spcPts val="0"/>
              </a:spcAft>
              <a:buClr>
                <a:srgbClr val="FFCD00"/>
              </a:buClr>
              <a:buSzPts val="1800"/>
              <a:buChar char="◉"/>
            </a:pPr>
            <a:r>
              <a:rPr lang="en" sz="1800"/>
              <a:t>Icons purchased with a subscription to </a:t>
            </a:r>
            <a:r>
              <a:rPr lang="en" sz="1800" u="sng">
                <a:solidFill>
                  <a:schemeClr val="dk1"/>
                </a:solidFill>
                <a:highlight>
                  <a:srgbClr val="76E3F7"/>
                </a:highlight>
                <a:hlinkClick r:id="rId6"/>
              </a:rPr>
              <a:t>The Noun Project</a:t>
            </a:r>
            <a:r>
              <a:rPr lang="en" sz="1800">
                <a:solidFill>
                  <a:schemeClr val="dk1"/>
                </a:solidFill>
                <a:highlight>
                  <a:srgbClr val="76E3F7"/>
                </a:highlight>
              </a:rPr>
              <a:t>:</a:t>
            </a:r>
            <a:r>
              <a:rPr lang="en" sz="1800">
                <a:solidFill>
                  <a:schemeClr val="dk1"/>
                </a:solidFill>
              </a:rPr>
              <a:t> </a:t>
            </a:r>
            <a:endParaRPr sz="1800">
              <a:solidFill>
                <a:schemeClr val="dk1"/>
              </a:solidFill>
            </a:endParaRPr>
          </a:p>
          <a:p>
            <a:pPr marL="914400" lvl="1" indent="-342900" rtl="0">
              <a:lnSpc>
                <a:spcPct val="115000"/>
              </a:lnSpc>
              <a:spcBef>
                <a:spcPts val="0"/>
              </a:spcBef>
              <a:spcAft>
                <a:spcPts val="0"/>
              </a:spcAft>
              <a:buClr>
                <a:srgbClr val="76E3F7"/>
              </a:buClr>
              <a:buSzPts val="1800"/>
              <a:buChar char="○"/>
            </a:pPr>
            <a:r>
              <a:rPr lang="en" sz="1800">
                <a:solidFill>
                  <a:schemeClr val="dk1"/>
                </a:solidFill>
              </a:rPr>
              <a:t>all </a:t>
            </a:r>
            <a:r>
              <a:rPr lang="en" sz="1800" u="sng">
                <a:solidFill>
                  <a:schemeClr val="dk1"/>
                </a:solidFill>
              </a:rPr>
              <a:t>except</a:t>
            </a:r>
            <a:r>
              <a:rPr lang="en" sz="1800">
                <a:solidFill>
                  <a:schemeClr val="dk1"/>
                </a:solidFill>
              </a:rPr>
              <a:t> the megaphone, check mark, exclamation point, pushpin, and thumbs up icons; those came from the above slide template by Slides Carnival.</a:t>
            </a:r>
            <a:endParaRPr sz="1800">
              <a:solidFill>
                <a:schemeClr val="dk1"/>
              </a:solidFill>
            </a:endParaRPr>
          </a:p>
          <a:p>
            <a:pPr marL="457200" lvl="0" indent="-342900" rtl="0">
              <a:lnSpc>
                <a:spcPct val="115000"/>
              </a:lnSpc>
              <a:spcBef>
                <a:spcPts val="0"/>
              </a:spcBef>
              <a:spcAft>
                <a:spcPts val="0"/>
              </a:spcAft>
              <a:buClr>
                <a:srgbClr val="FFCD00"/>
              </a:buClr>
              <a:buSzPts val="1800"/>
              <a:buChar char="◉"/>
            </a:pPr>
            <a:r>
              <a:rPr lang="en" sz="1800">
                <a:solidFill>
                  <a:schemeClr val="dk1"/>
                </a:solidFill>
              </a:rPr>
              <a:t>A number of slides inspired by/adapted from Coolidge &amp; Wright, </a:t>
            </a:r>
            <a:r>
              <a:rPr lang="en" sz="1800" u="sng">
                <a:solidFill>
                  <a:schemeClr val="hlink"/>
                </a:solidFill>
                <a:hlinkClick r:id="rId7"/>
              </a:rPr>
              <a:t>Be the Change. Open Education.</a:t>
            </a:r>
            <a:endParaRPr sz="1800">
              <a:solidFill>
                <a:schemeClr val="dk1"/>
              </a:solidFill>
            </a:endParaRPr>
          </a:p>
          <a:p>
            <a:pPr marL="0" lvl="0" indent="0" rtl="0">
              <a:lnSpc>
                <a:spcPct val="115000"/>
              </a:lnSpc>
              <a:spcBef>
                <a:spcPts val="600"/>
              </a:spcBef>
              <a:spcAft>
                <a:spcPts val="0"/>
              </a:spcAft>
              <a:buNone/>
            </a:pPr>
            <a:endParaRPr sz="1800">
              <a:solidFill>
                <a:schemeClr val="dk1"/>
              </a:solidFill>
            </a:endParaRPr>
          </a:p>
          <a:p>
            <a:pPr marL="0" lvl="0" indent="0">
              <a:spcBef>
                <a:spcPts val="600"/>
              </a:spcBef>
              <a:spcAft>
                <a:spcPts val="0"/>
              </a:spcAft>
              <a:buNone/>
            </a:pPr>
            <a:endParaRPr/>
          </a:p>
        </p:txBody>
      </p:sp>
      <p:grpSp>
        <p:nvGrpSpPr>
          <p:cNvPr id="441" name="Google Shape;441;p51"/>
          <p:cNvGrpSpPr/>
          <p:nvPr/>
        </p:nvGrpSpPr>
        <p:grpSpPr>
          <a:xfrm>
            <a:off x="889245" y="990467"/>
            <a:ext cx="294477" cy="250489"/>
            <a:chOff x="5972700" y="2330200"/>
            <a:chExt cx="411625" cy="387275"/>
          </a:xfrm>
        </p:grpSpPr>
        <p:sp>
          <p:nvSpPr>
            <p:cNvPr id="442" name="Google Shape;442;p5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3" name="Google Shape;443;p5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2"/>
          <p:cNvSpPr txBox="1">
            <a:spLocks noGrp="1"/>
          </p:cNvSpPr>
          <p:nvPr>
            <p:ph type="body" idx="1"/>
          </p:nvPr>
        </p:nvSpPr>
        <p:spPr>
          <a:xfrm>
            <a:off x="1381250" y="1616475"/>
            <a:ext cx="7285800" cy="3112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r>
              <a:rPr lang="en" sz="2400">
                <a:solidFill>
                  <a:schemeClr val="dk1"/>
                </a:solidFill>
              </a:rPr>
              <a:t>This presentation uses the following typographies and colors:</a:t>
            </a:r>
            <a:endParaRPr sz="2400">
              <a:solidFill>
                <a:schemeClr val="dk1"/>
              </a:solidFill>
            </a:endParaRPr>
          </a:p>
          <a:p>
            <a:pPr marL="457200" lvl="0" indent="-381000" rtl="0">
              <a:lnSpc>
                <a:spcPct val="115000"/>
              </a:lnSpc>
              <a:spcBef>
                <a:spcPts val="600"/>
              </a:spcBef>
              <a:spcAft>
                <a:spcPts val="0"/>
              </a:spcAft>
              <a:buClr>
                <a:srgbClr val="FFCD00"/>
              </a:buClr>
              <a:buSzPts val="2400"/>
              <a:buChar char="◉"/>
            </a:pPr>
            <a:r>
              <a:rPr lang="en" sz="2400">
                <a:solidFill>
                  <a:schemeClr val="dk1"/>
                </a:solidFill>
              </a:rPr>
              <a:t>Titles: </a:t>
            </a:r>
            <a:r>
              <a:rPr lang="en" sz="2400" b="1">
                <a:solidFill>
                  <a:schemeClr val="dk1"/>
                </a:solidFill>
              </a:rPr>
              <a:t>Lora</a:t>
            </a:r>
            <a:endParaRPr sz="2400" b="1">
              <a:solidFill>
                <a:schemeClr val="dk1"/>
              </a:solidFill>
            </a:endParaRPr>
          </a:p>
          <a:p>
            <a:pPr marL="457200" lvl="0" indent="-381000" rtl="0">
              <a:lnSpc>
                <a:spcPct val="115000"/>
              </a:lnSpc>
              <a:spcBef>
                <a:spcPts val="0"/>
              </a:spcBef>
              <a:spcAft>
                <a:spcPts val="0"/>
              </a:spcAft>
              <a:buClr>
                <a:srgbClr val="FFCD00"/>
              </a:buClr>
              <a:buSzPts val="2400"/>
              <a:buChar char="◉"/>
            </a:pPr>
            <a:r>
              <a:rPr lang="en" sz="2400">
                <a:solidFill>
                  <a:schemeClr val="dk1"/>
                </a:solidFill>
              </a:rPr>
              <a:t>Body copy: </a:t>
            </a:r>
            <a:r>
              <a:rPr lang="en" sz="2400" b="1">
                <a:solidFill>
                  <a:schemeClr val="dk1"/>
                </a:solidFill>
              </a:rPr>
              <a:t>Quattrocento Sans</a:t>
            </a:r>
            <a:endParaRPr sz="2400" b="1">
              <a:solidFill>
                <a:schemeClr val="dk1"/>
              </a:solidFill>
            </a:endParaRPr>
          </a:p>
          <a:p>
            <a:pPr marL="0" lvl="0" indent="0" rtl="0">
              <a:lnSpc>
                <a:spcPct val="115000"/>
              </a:lnSpc>
              <a:spcBef>
                <a:spcPts val="600"/>
              </a:spcBef>
              <a:spcAft>
                <a:spcPts val="0"/>
              </a:spcAft>
              <a:buClr>
                <a:schemeClr val="dk1"/>
              </a:buClr>
              <a:buSzPts val="1100"/>
              <a:buFont typeface="Arial"/>
              <a:buNone/>
            </a:pPr>
            <a:endParaRPr sz="2400">
              <a:solidFill>
                <a:schemeClr val="dk1"/>
              </a:solidFill>
            </a:endParaRPr>
          </a:p>
          <a:p>
            <a:pPr marL="0" lvl="0" indent="0" rtl="0">
              <a:lnSpc>
                <a:spcPct val="115000"/>
              </a:lnSpc>
              <a:spcBef>
                <a:spcPts val="600"/>
              </a:spcBef>
              <a:spcAft>
                <a:spcPts val="0"/>
              </a:spcAft>
              <a:buNone/>
            </a:pPr>
            <a:r>
              <a:rPr lang="en" sz="2400"/>
              <a:t>Yellow </a:t>
            </a:r>
            <a:r>
              <a:rPr lang="en" sz="2400" b="1">
                <a:solidFill>
                  <a:srgbClr val="FFCD00"/>
                </a:solidFill>
              </a:rPr>
              <a:t>#ffcd00</a:t>
            </a:r>
            <a:r>
              <a:rPr lang="en" sz="2400"/>
              <a:t> | Blue</a:t>
            </a:r>
            <a:r>
              <a:rPr lang="en" sz="2400" b="1">
                <a:solidFill>
                  <a:srgbClr val="76E3F7"/>
                </a:solidFill>
              </a:rPr>
              <a:t> #76e3f7 </a:t>
            </a:r>
            <a:endParaRPr sz="1400"/>
          </a:p>
        </p:txBody>
      </p:sp>
      <p:sp>
        <p:nvSpPr>
          <p:cNvPr id="449" name="Google Shape;449;p52"/>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Presentation design</a:t>
            </a:r>
            <a:endParaRPr/>
          </a:p>
        </p:txBody>
      </p:sp>
      <p:grpSp>
        <p:nvGrpSpPr>
          <p:cNvPr id="450" name="Google Shape;450;p52"/>
          <p:cNvGrpSpPr/>
          <p:nvPr/>
        </p:nvGrpSpPr>
        <p:grpSpPr>
          <a:xfrm>
            <a:off x="916458" y="1019750"/>
            <a:ext cx="214625" cy="214625"/>
            <a:chOff x="2594050" y="1631825"/>
            <a:chExt cx="439625" cy="439625"/>
          </a:xfrm>
        </p:grpSpPr>
        <p:sp>
          <p:nvSpPr>
            <p:cNvPr id="451" name="Google Shape;451;p52"/>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2" name="Google Shape;452;p52"/>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3" name="Google Shape;453;p52"/>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4" name="Google Shape;454;p52"/>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ctrTitle"/>
          </p:nvPr>
        </p:nvSpPr>
        <p:spPr>
          <a:xfrm>
            <a:off x="1914650" y="1695450"/>
            <a:ext cx="40056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What’s the issue?</a:t>
            </a:r>
            <a:endParaRPr/>
          </a:p>
        </p:txBody>
      </p:sp>
      <p:sp>
        <p:nvSpPr>
          <p:cNvPr id="108" name="Google Shape;108;p16"/>
          <p:cNvSpPr txBox="1">
            <a:spLocks noGrp="1"/>
          </p:cNvSpPr>
          <p:nvPr>
            <p:ph type="subTitle" idx="1"/>
          </p:nvPr>
        </p:nvSpPr>
        <p:spPr>
          <a:xfrm>
            <a:off x="1914650" y="2855248"/>
            <a:ext cx="55914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a:t>Every good solution needs a problem</a:t>
            </a:r>
            <a:endParaRPr sz="3000"/>
          </a:p>
        </p:txBody>
      </p:sp>
      <p:sp>
        <p:nvSpPr>
          <p:cNvPr id="109" name="Google Shape;109;p16"/>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sz="3000" b="1">
              <a:latin typeface="Lora"/>
              <a:ea typeface="Lora"/>
              <a:cs typeface="Lora"/>
              <a:sym typeface="Lora"/>
            </a:endParaRPr>
          </a:p>
        </p:txBody>
      </p:sp>
      <p:sp>
        <p:nvSpPr>
          <p:cNvPr id="110" name="Google Shape;110;p16"/>
          <p:cNvSpPr/>
          <p:nvPr/>
        </p:nvSpPr>
        <p:spPr>
          <a:xfrm>
            <a:off x="1235500" y="2392199"/>
            <a:ext cx="341939" cy="328458"/>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ctrTitle" idx="4294967295"/>
          </p:nvPr>
        </p:nvSpPr>
        <p:spPr>
          <a:xfrm>
            <a:off x="1951575" y="2878750"/>
            <a:ext cx="52410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Cost</a:t>
            </a:r>
            <a:endParaRPr sz="4800"/>
          </a:p>
        </p:txBody>
      </p:sp>
      <p:cxnSp>
        <p:nvCxnSpPr>
          <p:cNvPr id="116" name="Google Shape;116;p17"/>
          <p:cNvCxnSpPr/>
          <p:nvPr/>
        </p:nvCxnSpPr>
        <p:spPr>
          <a:xfrm>
            <a:off x="-6025" y="1668728"/>
            <a:ext cx="9162000" cy="0"/>
          </a:xfrm>
          <a:prstGeom prst="straightConnector1">
            <a:avLst/>
          </a:prstGeom>
          <a:noFill/>
          <a:ln w="9525" cap="flat" cmpd="sng">
            <a:solidFill>
              <a:srgbClr val="CCCCCC"/>
            </a:solidFill>
            <a:prstDash val="solid"/>
            <a:round/>
            <a:headEnd type="none" w="med" len="med"/>
            <a:tailEnd type="none" w="med" len="med"/>
          </a:ln>
        </p:spPr>
      </p:cxnSp>
      <p:sp>
        <p:nvSpPr>
          <p:cNvPr id="117" name="Google Shape;117;p17"/>
          <p:cNvSpPr/>
          <p:nvPr/>
        </p:nvSpPr>
        <p:spPr>
          <a:xfrm>
            <a:off x="3596775" y="675244"/>
            <a:ext cx="2203500" cy="2203500"/>
          </a:xfrm>
          <a:prstGeom prst="ellipse">
            <a:avLst/>
          </a:prstGeom>
          <a:solidFill>
            <a:srgbClr val="76E3F7"/>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pic>
        <p:nvPicPr>
          <p:cNvPr id="118" name="Google Shape;118;p17" title="icon of person pulling out empty pockets from their pants, representing not having any money"/>
          <p:cNvPicPr preferRelativeResize="0"/>
          <p:nvPr/>
        </p:nvPicPr>
        <p:blipFill>
          <a:blip r:embed="rId3">
            <a:alphaModFix/>
          </a:blip>
          <a:stretch>
            <a:fillRect/>
          </a:stretch>
        </p:blipFill>
        <p:spPr>
          <a:xfrm>
            <a:off x="3984150" y="1062625"/>
            <a:ext cx="1428750" cy="1428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idx="4294967295"/>
          </p:nvPr>
        </p:nvSpPr>
        <p:spPr>
          <a:xfrm>
            <a:off x="3019625" y="839100"/>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Cost of first year at UBC</a:t>
            </a:r>
            <a:endParaRPr/>
          </a:p>
        </p:txBody>
      </p:sp>
      <p:pic>
        <p:nvPicPr>
          <p:cNvPr id="124" name="Google Shape;124;p18" title="table with first year cost estimate for UBC; grand total 22,972.05"/>
          <p:cNvPicPr preferRelativeResize="0"/>
          <p:nvPr/>
        </p:nvPicPr>
        <p:blipFill>
          <a:blip r:embed="rId3">
            <a:alphaModFix/>
          </a:blip>
          <a:stretch>
            <a:fillRect/>
          </a:stretch>
        </p:blipFill>
        <p:spPr>
          <a:xfrm>
            <a:off x="2163513" y="132450"/>
            <a:ext cx="5127377" cy="4082325"/>
          </a:xfrm>
          <a:prstGeom prst="rect">
            <a:avLst/>
          </a:prstGeom>
          <a:noFill/>
          <a:ln>
            <a:noFill/>
          </a:ln>
        </p:spPr>
      </p:pic>
      <p:pic>
        <p:nvPicPr>
          <p:cNvPr id="125" name="Google Shape;125;p18"/>
          <p:cNvPicPr preferRelativeResize="0"/>
          <p:nvPr/>
        </p:nvPicPr>
        <p:blipFill>
          <a:blip r:embed="rId4">
            <a:alphaModFix/>
          </a:blip>
          <a:stretch>
            <a:fillRect/>
          </a:stretch>
        </p:blipFill>
        <p:spPr>
          <a:xfrm>
            <a:off x="1901700" y="4156750"/>
            <a:ext cx="5536250" cy="503300"/>
          </a:xfrm>
          <a:prstGeom prst="rect">
            <a:avLst/>
          </a:prstGeom>
          <a:noFill/>
          <a:ln>
            <a:noFill/>
          </a:ln>
        </p:spPr>
      </p:pic>
      <p:sp>
        <p:nvSpPr>
          <p:cNvPr id="126" name="Google Shape;126;p18"/>
          <p:cNvSpPr txBox="1"/>
          <p:nvPr/>
        </p:nvSpPr>
        <p:spPr>
          <a:xfrm>
            <a:off x="2710613" y="4660050"/>
            <a:ext cx="4033200" cy="387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From </a:t>
            </a:r>
            <a:r>
              <a:rPr lang="en" u="sng">
                <a:solidFill>
                  <a:schemeClr val="hlink"/>
                </a:solidFill>
                <a:hlinkClick r:id="rId5"/>
              </a:rPr>
              <a:t>UBC first year cost calculator</a:t>
            </a:r>
            <a:r>
              <a:rPr lang="en"/>
              <a:t> (Aug 2018)</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Many hours of </a:t>
            </a:r>
            <a:r>
              <a:rPr lang="en">
                <a:highlight>
                  <a:srgbClr val="76E3F7"/>
                </a:highlight>
              </a:rPr>
              <a:t>work</a:t>
            </a:r>
            <a:endParaRPr>
              <a:highlight>
                <a:srgbClr val="76E3F7"/>
              </a:highlight>
            </a:endParaRPr>
          </a:p>
        </p:txBody>
      </p:sp>
      <p:sp>
        <p:nvSpPr>
          <p:cNvPr id="132" name="Google Shape;132;p19"/>
          <p:cNvSpPr txBox="1">
            <a:spLocks noGrp="1"/>
          </p:cNvSpPr>
          <p:nvPr>
            <p:ph type="body" idx="1"/>
          </p:nvPr>
        </p:nvSpPr>
        <p:spPr>
          <a:xfrm>
            <a:off x="1167150" y="1952420"/>
            <a:ext cx="6809700" cy="3112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200"/>
              <a:t>$22972.05 at $12.65/hr </a:t>
            </a:r>
            <a:endParaRPr sz="3200"/>
          </a:p>
          <a:p>
            <a:pPr marL="0" lvl="0" indent="0" algn="ctr" rtl="0">
              <a:spcBef>
                <a:spcPts val="600"/>
              </a:spcBef>
              <a:spcAft>
                <a:spcPts val="0"/>
              </a:spcAft>
              <a:buNone/>
            </a:pPr>
            <a:r>
              <a:rPr lang="en" sz="3200"/>
              <a:t>(minimum wage in BC)</a:t>
            </a:r>
            <a:endParaRPr sz="3200"/>
          </a:p>
          <a:p>
            <a:pPr marL="0" lvl="0" indent="0" algn="ctr" rtl="0">
              <a:spcBef>
                <a:spcPts val="600"/>
              </a:spcBef>
              <a:spcAft>
                <a:spcPts val="0"/>
              </a:spcAft>
              <a:buNone/>
            </a:pPr>
            <a:r>
              <a:rPr lang="en" sz="3200"/>
              <a:t>= 1816 hours</a:t>
            </a:r>
            <a:endParaRPr sz="3200"/>
          </a:p>
          <a:p>
            <a:pPr marL="0" lvl="0" indent="0" algn="ctr">
              <a:spcBef>
                <a:spcPts val="600"/>
              </a:spcBef>
              <a:spcAft>
                <a:spcPts val="0"/>
              </a:spcAft>
              <a:buNone/>
            </a:pPr>
            <a:r>
              <a:rPr lang="en" sz="3200"/>
              <a:t>= </a:t>
            </a:r>
            <a:r>
              <a:rPr lang="en" sz="3200" b="1">
                <a:solidFill>
                  <a:srgbClr val="990000"/>
                </a:solidFill>
              </a:rPr>
              <a:t>35 hours/week</a:t>
            </a:r>
            <a:endParaRPr sz="3200" b="1">
              <a:solidFill>
                <a:srgbClr val="990000"/>
              </a:solidFill>
            </a:endParaRPr>
          </a:p>
        </p:txBody>
      </p:sp>
      <p:sp>
        <p:nvSpPr>
          <p:cNvPr id="133" name="Google Shape;133;p19"/>
          <p:cNvSpPr/>
          <p:nvPr/>
        </p:nvSpPr>
        <p:spPr>
          <a:xfrm>
            <a:off x="894750" y="969452"/>
            <a:ext cx="272391" cy="256338"/>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idx="4294967295"/>
          </p:nvPr>
        </p:nvSpPr>
        <p:spPr>
          <a:xfrm>
            <a:off x="1381250" y="937125"/>
            <a:ext cx="38784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Rising cost of textbooks</a:t>
            </a:r>
            <a:endParaRPr/>
          </a:p>
        </p:txBody>
      </p:sp>
      <p:pic>
        <p:nvPicPr>
          <p:cNvPr id="139" name="Google Shape;139;p20" descr="The chart shows that textbook prices have been higher than other costs, including college tuition &amp; fees, and housing at school (excluding board), and have risen at a higher rate over that ten-year period than the other costs" title="chart showing price increases in university expenses, 2006-2016"/>
          <p:cNvPicPr preferRelativeResize="0"/>
          <p:nvPr/>
        </p:nvPicPr>
        <p:blipFill rotWithShape="1">
          <a:blip r:embed="rId3">
            <a:alphaModFix/>
          </a:blip>
          <a:srcRect b="8366"/>
          <a:stretch/>
        </p:blipFill>
        <p:spPr>
          <a:xfrm>
            <a:off x="547375" y="152400"/>
            <a:ext cx="5304975" cy="4829426"/>
          </a:xfrm>
          <a:prstGeom prst="rect">
            <a:avLst/>
          </a:prstGeom>
          <a:noFill/>
          <a:ln>
            <a:noFill/>
          </a:ln>
        </p:spPr>
      </p:pic>
      <p:sp>
        <p:nvSpPr>
          <p:cNvPr id="140" name="Google Shape;140;p20" title="caption showing the source of the chart: US Bureau of Labour Statistics"/>
          <p:cNvSpPr txBox="1"/>
          <p:nvPr/>
        </p:nvSpPr>
        <p:spPr>
          <a:xfrm>
            <a:off x="6144000" y="4071300"/>
            <a:ext cx="3000000" cy="1072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Source: </a:t>
            </a:r>
            <a:r>
              <a:rPr lang="en" u="sng">
                <a:solidFill>
                  <a:schemeClr val="hlink"/>
                </a:solidFill>
                <a:hlinkClick r:id="rId4"/>
              </a:rPr>
              <a:t>US Bureau of Labor Statistics</a:t>
            </a:r>
            <a:endParaRPr/>
          </a:p>
        </p:txBody>
      </p:sp>
      <p:cxnSp>
        <p:nvCxnSpPr>
          <p:cNvPr id="141" name="Google Shape;141;p20"/>
          <p:cNvCxnSpPr/>
          <p:nvPr/>
        </p:nvCxnSpPr>
        <p:spPr>
          <a:xfrm flipH="1">
            <a:off x="5398750" y="1076350"/>
            <a:ext cx="1314600" cy="625500"/>
          </a:xfrm>
          <a:prstGeom prst="straightConnector1">
            <a:avLst/>
          </a:prstGeom>
          <a:noFill/>
          <a:ln w="76200" cap="flat" cmpd="sng">
            <a:solidFill>
              <a:srgbClr val="3474A8"/>
            </a:solidFill>
            <a:prstDash val="solid"/>
            <a:round/>
            <a:headEnd type="none" w="med" len="med"/>
            <a:tailEnd type="triangle" w="med" len="med"/>
          </a:ln>
        </p:spPr>
      </p:cxnSp>
      <p:sp>
        <p:nvSpPr>
          <p:cNvPr id="142" name="Google Shape;142;p20"/>
          <p:cNvSpPr txBox="1"/>
          <p:nvPr/>
        </p:nvSpPr>
        <p:spPr>
          <a:xfrm>
            <a:off x="6864375" y="757225"/>
            <a:ext cx="2190300" cy="472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200"/>
              <a:t>Textbook prices</a:t>
            </a:r>
            <a:endParaRPr sz="2200"/>
          </a:p>
        </p:txBody>
      </p:sp>
      <p:cxnSp>
        <p:nvCxnSpPr>
          <p:cNvPr id="143" name="Google Shape;143;p20"/>
          <p:cNvCxnSpPr>
            <a:stCxn id="144" idx="1"/>
          </p:cNvCxnSpPr>
          <p:nvPr/>
        </p:nvCxnSpPr>
        <p:spPr>
          <a:xfrm flipH="1">
            <a:off x="5385900" y="1931125"/>
            <a:ext cx="1567800" cy="421500"/>
          </a:xfrm>
          <a:prstGeom prst="straightConnector1">
            <a:avLst/>
          </a:prstGeom>
          <a:noFill/>
          <a:ln w="76200" cap="flat" cmpd="sng">
            <a:solidFill>
              <a:srgbClr val="3474A8"/>
            </a:solidFill>
            <a:prstDash val="solid"/>
            <a:round/>
            <a:headEnd type="none" w="med" len="med"/>
            <a:tailEnd type="triangle" w="med" len="med"/>
          </a:ln>
        </p:spPr>
      </p:cxnSp>
      <p:sp>
        <p:nvSpPr>
          <p:cNvPr id="144" name="Google Shape;144;p20"/>
          <p:cNvSpPr txBox="1"/>
          <p:nvPr/>
        </p:nvSpPr>
        <p:spPr>
          <a:xfrm>
            <a:off x="6953700" y="1496725"/>
            <a:ext cx="2190300" cy="86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t>College tuition &amp; fees</a:t>
            </a:r>
            <a:endParaRPr sz="2200"/>
          </a:p>
        </p:txBody>
      </p:sp>
      <p:cxnSp>
        <p:nvCxnSpPr>
          <p:cNvPr id="145" name="Google Shape;145;p20"/>
          <p:cNvCxnSpPr>
            <a:stCxn id="146" idx="1"/>
          </p:cNvCxnSpPr>
          <p:nvPr/>
        </p:nvCxnSpPr>
        <p:spPr>
          <a:xfrm rot="10800000">
            <a:off x="5360175" y="2710013"/>
            <a:ext cx="1504200" cy="294000"/>
          </a:xfrm>
          <a:prstGeom prst="straightConnector1">
            <a:avLst/>
          </a:prstGeom>
          <a:noFill/>
          <a:ln w="76200" cap="flat" cmpd="sng">
            <a:solidFill>
              <a:srgbClr val="3474A8"/>
            </a:solidFill>
            <a:prstDash val="solid"/>
            <a:round/>
            <a:headEnd type="none" w="med" len="med"/>
            <a:tailEnd type="triangle" w="med" len="med"/>
          </a:ln>
        </p:spPr>
      </p:cxnSp>
      <p:sp>
        <p:nvSpPr>
          <p:cNvPr id="146" name="Google Shape;146;p20"/>
          <p:cNvSpPr txBox="1"/>
          <p:nvPr/>
        </p:nvSpPr>
        <p:spPr>
          <a:xfrm>
            <a:off x="6864375" y="2569613"/>
            <a:ext cx="2190300" cy="868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200"/>
              <a:t>Housing at school, excluding board</a:t>
            </a:r>
            <a:endParaRPr sz="2200"/>
          </a:p>
        </p:txBody>
      </p:sp>
    </p:spTree>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2258</Words>
  <Application>Microsoft Macintosh PowerPoint</Application>
  <PresentationFormat>On-screen Show (16:9)</PresentationFormat>
  <Paragraphs>247</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Lora</vt:lpstr>
      <vt:lpstr>Georgia</vt:lpstr>
      <vt:lpstr>Quattrocento Sans</vt:lpstr>
      <vt:lpstr>Viola template</vt:lpstr>
      <vt:lpstr>OER and advocacy on campus</vt:lpstr>
      <vt:lpstr>Slides available:</vt:lpstr>
      <vt:lpstr>About me</vt:lpstr>
      <vt:lpstr>About you</vt:lpstr>
      <vt:lpstr>What’s the issue?</vt:lpstr>
      <vt:lpstr>Cost</vt:lpstr>
      <vt:lpstr>Cost of first year at UBC</vt:lpstr>
      <vt:lpstr>Many hours of work</vt:lpstr>
      <vt:lpstr>Rising cost of textbooks</vt:lpstr>
      <vt:lpstr>UBC students</vt:lpstr>
      <vt:lpstr>BC post-secondary  students</vt:lpstr>
      <vt:lpstr>What other issues are there with course materials?</vt:lpstr>
      <vt:lpstr>What about digital books?</vt:lpstr>
      <vt:lpstr>Print book price</vt:lpstr>
      <vt:lpstr>Ebook price for 6 months</vt:lpstr>
      <vt:lpstr>What about “inclusive access”?</vt:lpstr>
      <vt:lpstr>Opt-out</vt:lpstr>
      <vt:lpstr>The solution</vt:lpstr>
      <vt:lpstr>PowerPoint Presentation</vt:lpstr>
      <vt:lpstr>David Wiley, 5 R’s</vt:lpstr>
      <vt:lpstr>Creative Commons licenses</vt:lpstr>
      <vt:lpstr>OER: Why?</vt:lpstr>
      <vt:lpstr>Equity</vt:lpstr>
      <vt:lpstr>Customizability</vt:lpstr>
      <vt:lpstr>PHYS 100 at UBC</vt:lpstr>
      <vt:lpstr>Non-disposable assignments</vt:lpstr>
      <vt:lpstr>Students as producers</vt:lpstr>
      <vt:lpstr>Examples</vt:lpstr>
      <vt:lpstr>OER: Why?</vt:lpstr>
      <vt:lpstr>OER: How?</vt:lpstr>
      <vt:lpstr>Student voices powerful</vt:lpstr>
      <vt:lpstr>Stakeholders &amp; allies</vt:lpstr>
      <vt:lpstr>Activity</vt:lpstr>
      <vt:lpstr>OER elevator pitch</vt:lpstr>
      <vt:lpstr>Some challenges</vt:lpstr>
      <vt:lpstr>Activity 2</vt:lpstr>
      <vt:lpstr>Suggested steps</vt:lpstr>
      <vt:lpstr>Useful resources</vt:lpstr>
      <vt:lpstr>Thanks!</vt:lpstr>
      <vt:lpstr>Credits</vt:lpstr>
      <vt:lpstr>Presentation design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OER and advocacy on campus</dc:title>
  <cp:lastModifiedBy>Christina Hendricks</cp:lastModifiedBy>
  <cp:revision>2</cp:revision>
  <dcterms:modified xsi:type="dcterms:W3CDTF">2018-08-19T18:20:45Z</dcterms:modified>
</cp:coreProperties>
</file>